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323" r:id="rId2"/>
    <p:sldId id="290" r:id="rId3"/>
    <p:sldId id="299" r:id="rId4"/>
    <p:sldId id="279" r:id="rId5"/>
    <p:sldId id="285" r:id="rId6"/>
    <p:sldId id="275" r:id="rId7"/>
    <p:sldId id="273" r:id="rId8"/>
    <p:sldId id="286" r:id="rId9"/>
    <p:sldId id="287" r:id="rId10"/>
    <p:sldId id="315" r:id="rId11"/>
    <p:sldId id="303" r:id="rId12"/>
    <p:sldId id="288" r:id="rId13"/>
    <p:sldId id="309" r:id="rId14"/>
    <p:sldId id="289" r:id="rId15"/>
    <p:sldId id="316" r:id="rId16"/>
    <p:sldId id="317" r:id="rId17"/>
    <p:sldId id="258" r:id="rId18"/>
    <p:sldId id="269" r:id="rId19"/>
    <p:sldId id="305" r:id="rId20"/>
    <p:sldId id="306" r:id="rId21"/>
    <p:sldId id="307" r:id="rId22"/>
    <p:sldId id="301" r:id="rId23"/>
    <p:sldId id="308" r:id="rId24"/>
    <p:sldId id="318" r:id="rId25"/>
    <p:sldId id="310" r:id="rId26"/>
    <p:sldId id="311" r:id="rId27"/>
    <p:sldId id="257" r:id="rId28"/>
    <p:sldId id="261" r:id="rId29"/>
    <p:sldId id="262" r:id="rId30"/>
    <p:sldId id="264" r:id="rId31"/>
    <p:sldId id="263" r:id="rId32"/>
    <p:sldId id="319" r:id="rId33"/>
    <p:sldId id="313" r:id="rId34"/>
    <p:sldId id="314" r:id="rId35"/>
    <p:sldId id="321" r:id="rId36"/>
    <p:sldId id="32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C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Sheet1!$A$1:$A$3</c:f>
              <c:strCache>
                <c:ptCount val="3"/>
                <c:pt idx="0">
                  <c:v>Meningitis</c:v>
                </c:pt>
                <c:pt idx="1">
                  <c:v>Meningokokna sepsa</c:v>
                </c:pt>
                <c:pt idx="2">
                  <c:v>Meningokokna sepsa s meningitisom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50</c:v>
                </c:pt>
                <c:pt idx="1">
                  <c:v>103</c:v>
                </c:pt>
                <c:pt idx="2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D0-B346-825D-3DAD07EA14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84733158355233"/>
          <c:y val="0.23263638555526933"/>
          <c:w val="0.37215266841644801"/>
          <c:h val="0.6172830678387980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Sheet1!$A$28:$A$31</c:f>
              <c:strCache>
                <c:ptCount val="4"/>
                <c:pt idx="0">
                  <c:v>&lt;12 mo</c:v>
                </c:pt>
                <c:pt idx="1">
                  <c:v>12-36 mo</c:v>
                </c:pt>
                <c:pt idx="2">
                  <c:v>3-7 y</c:v>
                </c:pt>
                <c:pt idx="3">
                  <c:v>&gt;7 y</c:v>
                </c:pt>
              </c:strCache>
            </c:strRef>
          </c:cat>
          <c:val>
            <c:numRef>
              <c:f>Sheet1!$B$28:$B$31</c:f>
              <c:numCache>
                <c:formatCode>General</c:formatCode>
                <c:ptCount val="4"/>
                <c:pt idx="0">
                  <c:v>92</c:v>
                </c:pt>
                <c:pt idx="1">
                  <c:v>106</c:v>
                </c:pt>
                <c:pt idx="2">
                  <c:v>31</c:v>
                </c:pt>
                <c:pt idx="3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75-434B-AC09-C67DD769B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672320"/>
        <c:axId val="142458880"/>
      </c:barChart>
      <c:catAx>
        <c:axId val="15167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458880"/>
        <c:crosses val="autoZero"/>
        <c:auto val="1"/>
        <c:lblAlgn val="ctr"/>
        <c:lblOffset val="100"/>
        <c:noMultiLvlLbl val="0"/>
      </c:catAx>
      <c:valAx>
        <c:axId val="14245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7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430AB-C40E-43E6-A6EF-20BBE80EE43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F85A0-E3F6-442C-A2EA-4E29338A7D0F}">
      <dgm:prSet phldrT="[Text]"/>
      <dgm:spPr/>
      <dgm:t>
        <a:bodyPr/>
        <a:lstStyle/>
        <a:p>
          <a:endParaRPr lang="en-US" dirty="0"/>
        </a:p>
      </dgm:t>
    </dgm:pt>
    <dgm:pt modelId="{44A3B116-920D-4EE7-BAA2-3F5A02D4B69C}" type="parTrans" cxnId="{A97CA3D8-DFAA-4070-964B-7C240214F61B}">
      <dgm:prSet/>
      <dgm:spPr/>
      <dgm:t>
        <a:bodyPr/>
        <a:lstStyle/>
        <a:p>
          <a:endParaRPr lang="en-US"/>
        </a:p>
      </dgm:t>
    </dgm:pt>
    <dgm:pt modelId="{D40C2599-592E-42A9-9DD1-3A096769183A}" type="sibTrans" cxnId="{A97CA3D8-DFAA-4070-964B-7C240214F61B}">
      <dgm:prSet/>
      <dgm:spPr/>
      <dgm:t>
        <a:bodyPr/>
        <a:lstStyle/>
        <a:p>
          <a:endParaRPr lang="en-US"/>
        </a:p>
      </dgm:t>
    </dgm:pt>
    <dgm:pt modelId="{0C0E6788-184D-4B83-AFCA-A4735B23BB78}">
      <dgm:prSet phldrT="[Text]"/>
      <dgm:spPr/>
      <dgm:t>
        <a:bodyPr/>
        <a:lstStyle/>
        <a:p>
          <a:endParaRPr lang="en-US" dirty="0"/>
        </a:p>
      </dgm:t>
    </dgm:pt>
    <dgm:pt modelId="{82C9B5AB-F535-4303-A305-009D3C3EBAAD}" type="parTrans" cxnId="{7B3AD160-9E35-4E70-9B95-6217C547E9FB}">
      <dgm:prSet/>
      <dgm:spPr/>
      <dgm:t>
        <a:bodyPr/>
        <a:lstStyle/>
        <a:p>
          <a:endParaRPr lang="en-US"/>
        </a:p>
      </dgm:t>
    </dgm:pt>
    <dgm:pt modelId="{E7FA841F-13D8-4EE6-B5E0-07B469D621C9}" type="sibTrans" cxnId="{7B3AD160-9E35-4E70-9B95-6217C547E9FB}">
      <dgm:prSet/>
      <dgm:spPr/>
      <dgm:t>
        <a:bodyPr/>
        <a:lstStyle/>
        <a:p>
          <a:endParaRPr lang="en-US"/>
        </a:p>
      </dgm:t>
    </dgm:pt>
    <dgm:pt modelId="{C8C95EFA-BEBB-402D-A48D-B23A2AB9B2F1}">
      <dgm:prSet phldrT="[Text]" custT="1"/>
      <dgm:spPr/>
      <dgm:t>
        <a:bodyPr/>
        <a:lstStyle/>
        <a:p>
          <a:r>
            <a:rPr lang="hr-HR" sz="1100" b="1" dirty="0"/>
            <a:t>&gt;1 god.</a:t>
          </a:r>
        </a:p>
        <a:p>
          <a:r>
            <a:rPr lang="hr-HR" sz="1200" b="0" dirty="0"/>
            <a:t>Febrilitet, glavobolja, fotofobija, mučnina, povraćanje, letargija, iritabilnost, pozitivni meningitični znakovi</a:t>
          </a:r>
          <a:endParaRPr lang="en-US" sz="1200" b="0" dirty="0"/>
        </a:p>
      </dgm:t>
    </dgm:pt>
    <dgm:pt modelId="{E29803EB-4BB1-4C47-BB6E-8EDFEADBB34B}" type="parTrans" cxnId="{1F873853-4369-41CE-95C1-743AFE4857F7}">
      <dgm:prSet/>
      <dgm:spPr/>
      <dgm:t>
        <a:bodyPr/>
        <a:lstStyle/>
        <a:p>
          <a:endParaRPr lang="en-US"/>
        </a:p>
      </dgm:t>
    </dgm:pt>
    <dgm:pt modelId="{CE30E876-23CE-46FC-B541-39997D804817}" type="sibTrans" cxnId="{1F873853-4369-41CE-95C1-743AFE4857F7}">
      <dgm:prSet/>
      <dgm:spPr/>
      <dgm:t>
        <a:bodyPr/>
        <a:lstStyle/>
        <a:p>
          <a:endParaRPr lang="en-US"/>
        </a:p>
      </dgm:t>
    </dgm:pt>
    <dgm:pt modelId="{F007F0CC-7287-413E-AE1D-E68BF4EFFB37}">
      <dgm:prSet phldrT="[Text]" custT="1"/>
      <dgm:spPr/>
      <dgm:t>
        <a:bodyPr/>
        <a:lstStyle/>
        <a:p>
          <a:r>
            <a:rPr lang="hr-HR" sz="1100" b="1" dirty="0"/>
            <a:t>&lt;1 god.</a:t>
          </a:r>
        </a:p>
        <a:p>
          <a:r>
            <a:rPr lang="hr-HR" sz="1200" dirty="0"/>
            <a:t>Hipotermija, letargija, respiratorni distres, ikterus, poremećaj hranjenja, povraćanje, proljev, konvulzije, iritabilnost, napeta fontanela, febrilitet</a:t>
          </a:r>
          <a:endParaRPr lang="en-US" sz="1200" dirty="0"/>
        </a:p>
      </dgm:t>
    </dgm:pt>
    <dgm:pt modelId="{4A1806E3-2E79-4731-BFF3-E1F14C86067C}" type="parTrans" cxnId="{6AA71B36-3614-41DF-BFCE-3C7CA55F6F1B}">
      <dgm:prSet/>
      <dgm:spPr/>
      <dgm:t>
        <a:bodyPr/>
        <a:lstStyle/>
        <a:p>
          <a:endParaRPr lang="en-US"/>
        </a:p>
      </dgm:t>
    </dgm:pt>
    <dgm:pt modelId="{4E63EFCB-999F-40BE-A2FC-030B89D94250}" type="sibTrans" cxnId="{6AA71B36-3614-41DF-BFCE-3C7CA55F6F1B}">
      <dgm:prSet/>
      <dgm:spPr/>
      <dgm:t>
        <a:bodyPr/>
        <a:lstStyle/>
        <a:p>
          <a:endParaRPr lang="en-US"/>
        </a:p>
      </dgm:t>
    </dgm:pt>
    <dgm:pt modelId="{9CA21FD6-73C0-4E86-920E-A5617B98C9A6}">
      <dgm:prSet phldrT="[Text]" custT="1"/>
      <dgm:spPr/>
      <dgm:t>
        <a:bodyPr/>
        <a:lstStyle/>
        <a:p>
          <a:r>
            <a:rPr lang="hr-HR" sz="1100" b="1" dirty="0"/>
            <a:t>&lt;1 god.</a:t>
          </a:r>
        </a:p>
        <a:p>
          <a:r>
            <a:rPr lang="hr-HR" sz="1200" dirty="0"/>
            <a:t>Pospanost/iritabilnost, slabije uzimanje hrane, konvulzije, febrilitet</a:t>
          </a:r>
          <a:endParaRPr lang="en-US" sz="1200" dirty="0"/>
        </a:p>
      </dgm:t>
    </dgm:pt>
    <dgm:pt modelId="{48327F23-B87B-4D17-BD55-DC41B726B99C}" type="sibTrans" cxnId="{67720E79-363B-42ED-8208-90C082BFA886}">
      <dgm:prSet/>
      <dgm:spPr/>
      <dgm:t>
        <a:bodyPr/>
        <a:lstStyle/>
        <a:p>
          <a:endParaRPr lang="en-US"/>
        </a:p>
      </dgm:t>
    </dgm:pt>
    <dgm:pt modelId="{CFAB9015-D24B-4C95-A209-130D6FD0EAA6}" type="parTrans" cxnId="{67720E79-363B-42ED-8208-90C082BFA886}">
      <dgm:prSet/>
      <dgm:spPr/>
      <dgm:t>
        <a:bodyPr/>
        <a:lstStyle/>
        <a:p>
          <a:endParaRPr lang="en-US"/>
        </a:p>
      </dgm:t>
    </dgm:pt>
    <dgm:pt modelId="{37BD89A3-9FF5-4567-84DA-725DE582BF8D}">
      <dgm:prSet phldrT="[Text]" custT="1"/>
      <dgm:spPr/>
      <dgm:t>
        <a:bodyPr/>
        <a:lstStyle/>
        <a:p>
          <a:r>
            <a:rPr lang="hr-HR" sz="1100" b="1" dirty="0"/>
            <a:t>&gt;1 god. </a:t>
          </a:r>
          <a:r>
            <a:rPr lang="en-US" sz="1100" dirty="0"/>
            <a:t/>
          </a:r>
          <a:br>
            <a:rPr lang="en-US" sz="1100" dirty="0"/>
          </a:br>
          <a:r>
            <a:rPr lang="hr-HR" sz="1200" dirty="0"/>
            <a:t>Cerebralni napadaji (79% fokalni), ostali fokalni neurološki ispadi, poremećaj svijesti, delirij, halucinacije (vidne i slušne), afazija, ataksija, hemipaerza ,</a:t>
          </a:r>
        </a:p>
        <a:p>
          <a:r>
            <a:rPr lang="hr-HR" sz="1200" dirty="0"/>
            <a:t>+/-febrilitet</a:t>
          </a:r>
          <a:endParaRPr lang="en-US" sz="1200" dirty="0"/>
        </a:p>
      </dgm:t>
    </dgm:pt>
    <dgm:pt modelId="{E3EC66CD-84B8-4F2E-AF48-8460B2AEDCF9}" type="parTrans" cxnId="{3064C59F-8C54-43DA-B2E1-3A109768BC52}">
      <dgm:prSet/>
      <dgm:spPr/>
      <dgm:t>
        <a:bodyPr/>
        <a:lstStyle/>
        <a:p>
          <a:endParaRPr lang="en-US"/>
        </a:p>
      </dgm:t>
    </dgm:pt>
    <dgm:pt modelId="{CE5A6361-7049-4415-8C2C-65601C258E7D}" type="sibTrans" cxnId="{3064C59F-8C54-43DA-B2E1-3A109768BC52}">
      <dgm:prSet/>
      <dgm:spPr/>
      <dgm:t>
        <a:bodyPr/>
        <a:lstStyle/>
        <a:p>
          <a:endParaRPr lang="en-US"/>
        </a:p>
      </dgm:t>
    </dgm:pt>
    <dgm:pt modelId="{0E02F714-365A-4A19-9C1A-6F91BE0450DE}" type="pres">
      <dgm:prSet presAssocID="{0C2430AB-C40E-43E6-A6EF-20BBE80EE4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B437C-93E4-47A8-ADEF-6CDF2928CF7F}" type="pres">
      <dgm:prSet presAssocID="{0C2430AB-C40E-43E6-A6EF-20BBE80EE431}" presName="radial" presStyleCnt="0">
        <dgm:presLayoutVars>
          <dgm:animLvl val="ctr"/>
        </dgm:presLayoutVars>
      </dgm:prSet>
      <dgm:spPr/>
    </dgm:pt>
    <dgm:pt modelId="{2B317E4B-B4FC-4F00-9301-C8DA1E1BBE42}" type="pres">
      <dgm:prSet presAssocID="{519F85A0-E3F6-442C-A2EA-4E29338A7D0F}" presName="centerShape" presStyleLbl="vennNode1" presStyleIdx="0" presStyleCnt="6" custScaleX="173156" custScaleY="173854" custLinFactNeighborX="-40133" custLinFactNeighborY="-21532"/>
      <dgm:spPr/>
      <dgm:t>
        <a:bodyPr/>
        <a:lstStyle/>
        <a:p>
          <a:endParaRPr lang="en-US"/>
        </a:p>
      </dgm:t>
    </dgm:pt>
    <dgm:pt modelId="{28BEA423-9CD9-447C-9F7C-2FF99AE0E227}" type="pres">
      <dgm:prSet presAssocID="{0C0E6788-184D-4B83-AFCA-A4735B23BB78}" presName="node" presStyleLbl="vennNode1" presStyleIdx="1" presStyleCnt="6" custScaleX="325416" custScaleY="328658" custRadScaleRad="100952" custRadScaleInc="83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0EA0F-14A2-414C-B300-89AD444166BF}" type="pres">
      <dgm:prSet presAssocID="{C8C95EFA-BEBB-402D-A48D-B23A2AB9B2F1}" presName="node" presStyleLbl="vennNode1" presStyleIdx="2" presStyleCnt="6" custScaleX="136663" custScaleY="127498" custRadScaleRad="77365" custRadScaleInc="-238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F57D-8AAD-416D-88FA-4EC1D83C7087}" type="pres">
      <dgm:prSet presAssocID="{9CA21FD6-73C0-4E86-920E-A5617B98C9A6}" presName="node" presStyleLbl="vennNode1" presStyleIdx="3" presStyleCnt="6" custScaleX="133564" custScaleY="118980" custRadScaleRad="137322" custRadScaleInc="-136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D51A0-77D3-4135-974C-750B13111737}" type="pres">
      <dgm:prSet presAssocID="{F007F0CC-7287-413E-AE1D-E68BF4EFFB37}" presName="node" presStyleLbl="vennNode1" presStyleIdx="4" presStyleCnt="6" custScaleX="154108" custScaleY="153363" custRadScaleRad="137289" custRadScaleInc="114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AC419-B3A7-45F3-B984-C436387A1D35}" type="pres">
      <dgm:prSet presAssocID="{37BD89A3-9FF5-4567-84DA-725DE582BF8D}" presName="node" presStyleLbl="vennNode1" presStyleIdx="5" presStyleCnt="6" custScaleX="139077" custScaleY="139001" custRadScaleRad="114560" custRadScaleInc="21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AD160-9E35-4E70-9B95-6217C547E9FB}" srcId="{519F85A0-E3F6-442C-A2EA-4E29338A7D0F}" destId="{0C0E6788-184D-4B83-AFCA-A4735B23BB78}" srcOrd="0" destOrd="0" parTransId="{82C9B5AB-F535-4303-A305-009D3C3EBAAD}" sibTransId="{E7FA841F-13D8-4EE6-B5E0-07B469D621C9}"/>
    <dgm:cxn modelId="{A6EFA031-9CD5-4568-9E18-7B94CF52E72D}" type="presOf" srcId="{9CA21FD6-73C0-4E86-920E-A5617B98C9A6}" destId="{9712F57D-8AAD-416D-88FA-4EC1D83C7087}" srcOrd="0" destOrd="0" presId="urn:microsoft.com/office/officeart/2005/8/layout/radial3"/>
    <dgm:cxn modelId="{1042241A-1325-47F5-8FFF-A8E5D6CA1FB3}" type="presOf" srcId="{0C0E6788-184D-4B83-AFCA-A4735B23BB78}" destId="{28BEA423-9CD9-447C-9F7C-2FF99AE0E227}" srcOrd="0" destOrd="0" presId="urn:microsoft.com/office/officeart/2005/8/layout/radial3"/>
    <dgm:cxn modelId="{1F873853-4369-41CE-95C1-743AFE4857F7}" srcId="{519F85A0-E3F6-442C-A2EA-4E29338A7D0F}" destId="{C8C95EFA-BEBB-402D-A48D-B23A2AB9B2F1}" srcOrd="1" destOrd="0" parTransId="{E29803EB-4BB1-4C47-BB6E-8EDFEADBB34B}" sibTransId="{CE30E876-23CE-46FC-B541-39997D804817}"/>
    <dgm:cxn modelId="{CB9E09F6-8338-400A-98C9-FAE4C9191043}" type="presOf" srcId="{C8C95EFA-BEBB-402D-A48D-B23A2AB9B2F1}" destId="{C670EA0F-14A2-414C-B300-89AD444166BF}" srcOrd="0" destOrd="0" presId="urn:microsoft.com/office/officeart/2005/8/layout/radial3"/>
    <dgm:cxn modelId="{4F95B6A2-5FD7-4C69-8DB5-DF1491E4CAFE}" type="presOf" srcId="{37BD89A3-9FF5-4567-84DA-725DE582BF8D}" destId="{169AC419-B3A7-45F3-B984-C436387A1D35}" srcOrd="0" destOrd="0" presId="urn:microsoft.com/office/officeart/2005/8/layout/radial3"/>
    <dgm:cxn modelId="{90FA37C7-8713-49F8-AE73-C43AF228DE29}" type="presOf" srcId="{F007F0CC-7287-413E-AE1D-E68BF4EFFB37}" destId="{C0ED51A0-77D3-4135-974C-750B13111737}" srcOrd="0" destOrd="0" presId="urn:microsoft.com/office/officeart/2005/8/layout/radial3"/>
    <dgm:cxn modelId="{A97CA3D8-DFAA-4070-964B-7C240214F61B}" srcId="{0C2430AB-C40E-43E6-A6EF-20BBE80EE431}" destId="{519F85A0-E3F6-442C-A2EA-4E29338A7D0F}" srcOrd="0" destOrd="0" parTransId="{44A3B116-920D-4EE7-BAA2-3F5A02D4B69C}" sibTransId="{D40C2599-592E-42A9-9DD1-3A096769183A}"/>
    <dgm:cxn modelId="{67720E79-363B-42ED-8208-90C082BFA886}" srcId="{519F85A0-E3F6-442C-A2EA-4E29338A7D0F}" destId="{9CA21FD6-73C0-4E86-920E-A5617B98C9A6}" srcOrd="2" destOrd="0" parTransId="{CFAB9015-D24B-4C95-A209-130D6FD0EAA6}" sibTransId="{48327F23-B87B-4D17-BD55-DC41B726B99C}"/>
    <dgm:cxn modelId="{6AA71B36-3614-41DF-BFCE-3C7CA55F6F1B}" srcId="{519F85A0-E3F6-442C-A2EA-4E29338A7D0F}" destId="{F007F0CC-7287-413E-AE1D-E68BF4EFFB37}" srcOrd="3" destOrd="0" parTransId="{4A1806E3-2E79-4731-BFF3-E1F14C86067C}" sibTransId="{4E63EFCB-999F-40BE-A2FC-030B89D94250}"/>
    <dgm:cxn modelId="{A649AE57-276A-4A7D-BF45-3A6AAC9CC4B1}" type="presOf" srcId="{519F85A0-E3F6-442C-A2EA-4E29338A7D0F}" destId="{2B317E4B-B4FC-4F00-9301-C8DA1E1BBE42}" srcOrd="0" destOrd="0" presId="urn:microsoft.com/office/officeart/2005/8/layout/radial3"/>
    <dgm:cxn modelId="{3064C59F-8C54-43DA-B2E1-3A109768BC52}" srcId="{519F85A0-E3F6-442C-A2EA-4E29338A7D0F}" destId="{37BD89A3-9FF5-4567-84DA-725DE582BF8D}" srcOrd="4" destOrd="0" parTransId="{E3EC66CD-84B8-4F2E-AF48-8460B2AEDCF9}" sibTransId="{CE5A6361-7049-4415-8C2C-65601C258E7D}"/>
    <dgm:cxn modelId="{CDDA0630-22DA-40B7-9628-3F59DA7265B3}" type="presOf" srcId="{0C2430AB-C40E-43E6-A6EF-20BBE80EE431}" destId="{0E02F714-365A-4A19-9C1A-6F91BE0450DE}" srcOrd="0" destOrd="0" presId="urn:microsoft.com/office/officeart/2005/8/layout/radial3"/>
    <dgm:cxn modelId="{106DA5BD-C497-4146-97D4-9758D948431F}" type="presParOf" srcId="{0E02F714-365A-4A19-9C1A-6F91BE0450DE}" destId="{6DCB437C-93E4-47A8-ADEF-6CDF2928CF7F}" srcOrd="0" destOrd="0" presId="urn:microsoft.com/office/officeart/2005/8/layout/radial3"/>
    <dgm:cxn modelId="{647AFCF5-16D6-43C6-AE5D-159EDEC756E7}" type="presParOf" srcId="{6DCB437C-93E4-47A8-ADEF-6CDF2928CF7F}" destId="{2B317E4B-B4FC-4F00-9301-C8DA1E1BBE42}" srcOrd="0" destOrd="0" presId="urn:microsoft.com/office/officeart/2005/8/layout/radial3"/>
    <dgm:cxn modelId="{6A51AB7C-759F-4E7E-A941-8064744B9074}" type="presParOf" srcId="{6DCB437C-93E4-47A8-ADEF-6CDF2928CF7F}" destId="{28BEA423-9CD9-447C-9F7C-2FF99AE0E227}" srcOrd="1" destOrd="0" presId="urn:microsoft.com/office/officeart/2005/8/layout/radial3"/>
    <dgm:cxn modelId="{98A8B8F4-AFFB-4DFF-8700-4C0D3D56AE9B}" type="presParOf" srcId="{6DCB437C-93E4-47A8-ADEF-6CDF2928CF7F}" destId="{C670EA0F-14A2-414C-B300-89AD444166BF}" srcOrd="2" destOrd="0" presId="urn:microsoft.com/office/officeart/2005/8/layout/radial3"/>
    <dgm:cxn modelId="{5A622407-232F-4EF4-9079-FA04B1DE8D81}" type="presParOf" srcId="{6DCB437C-93E4-47A8-ADEF-6CDF2928CF7F}" destId="{9712F57D-8AAD-416D-88FA-4EC1D83C7087}" srcOrd="3" destOrd="0" presId="urn:microsoft.com/office/officeart/2005/8/layout/radial3"/>
    <dgm:cxn modelId="{F3747746-7331-4A15-81FC-8B2248CD6251}" type="presParOf" srcId="{6DCB437C-93E4-47A8-ADEF-6CDF2928CF7F}" destId="{C0ED51A0-77D3-4135-974C-750B13111737}" srcOrd="4" destOrd="0" presId="urn:microsoft.com/office/officeart/2005/8/layout/radial3"/>
    <dgm:cxn modelId="{481C4F98-C0AD-4B1D-8C9A-20A28AA0A951}" type="presParOf" srcId="{6DCB437C-93E4-47A8-ADEF-6CDF2928CF7F}" destId="{169AC419-B3A7-45F3-B984-C436387A1D3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DE335-333B-46CD-A85D-5C3CA142B69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BA815-F7A3-456C-B83E-6103D4CD7B25}">
      <dgm:prSet phldrT="[Text]"/>
      <dgm:spPr/>
      <dgm:t>
        <a:bodyPr/>
        <a:lstStyle/>
        <a:p>
          <a:r>
            <a:rPr lang="hr-HR" dirty="0"/>
            <a:t>Sindrom toksičnog šoka</a:t>
          </a:r>
          <a:endParaRPr lang="en-US" dirty="0"/>
        </a:p>
      </dgm:t>
    </dgm:pt>
    <dgm:pt modelId="{1523DC35-63CB-49EF-97C1-00B017A35B68}" type="parTrans" cxnId="{BC1D1AA9-C11A-4AF0-B85F-2AFEA341096D}">
      <dgm:prSet/>
      <dgm:spPr/>
      <dgm:t>
        <a:bodyPr/>
        <a:lstStyle/>
        <a:p>
          <a:endParaRPr lang="en-US"/>
        </a:p>
      </dgm:t>
    </dgm:pt>
    <dgm:pt modelId="{1A049B8A-B3D8-4295-BD0C-FB616AB25CE3}" type="sibTrans" cxnId="{BC1D1AA9-C11A-4AF0-B85F-2AFEA341096D}">
      <dgm:prSet/>
      <dgm:spPr/>
      <dgm:t>
        <a:bodyPr/>
        <a:lstStyle/>
        <a:p>
          <a:endParaRPr lang="en-US"/>
        </a:p>
      </dgm:t>
    </dgm:pt>
    <dgm:pt modelId="{31469868-C3AF-4369-94CD-C727461179C2}">
      <dgm:prSet phldrT="[Text]"/>
      <dgm:spPr/>
      <dgm:t>
        <a:bodyPr/>
        <a:lstStyle/>
        <a:p>
          <a:r>
            <a:rPr lang="hr-HR" b="1" i="1" dirty="0"/>
            <a:t>S. aureus</a:t>
          </a:r>
          <a:endParaRPr lang="en-US" b="1" i="1" dirty="0"/>
        </a:p>
      </dgm:t>
    </dgm:pt>
    <dgm:pt modelId="{C2E3A566-E467-4703-84F5-45962026EB5E}" type="parTrans" cxnId="{F7DF34D1-7929-4185-BE79-75A1329798B1}">
      <dgm:prSet/>
      <dgm:spPr/>
      <dgm:t>
        <a:bodyPr/>
        <a:lstStyle/>
        <a:p>
          <a:endParaRPr lang="en-US"/>
        </a:p>
      </dgm:t>
    </dgm:pt>
    <dgm:pt modelId="{6A663E9F-2690-469E-AA2C-082E101BAB70}" type="sibTrans" cxnId="{F7DF34D1-7929-4185-BE79-75A1329798B1}">
      <dgm:prSet/>
      <dgm:spPr/>
      <dgm:t>
        <a:bodyPr/>
        <a:lstStyle/>
        <a:p>
          <a:endParaRPr lang="en-US"/>
        </a:p>
      </dgm:t>
    </dgm:pt>
    <dgm:pt modelId="{6489575D-5C28-41D0-A541-0AC9BD84BE49}">
      <dgm:prSet phldrT="[Text]"/>
      <dgm:spPr/>
      <dgm:t>
        <a:bodyPr/>
        <a:lstStyle/>
        <a:p>
          <a:r>
            <a:rPr lang="hr-HR" b="1" i="1" dirty="0"/>
            <a:t>S. pyogenes</a:t>
          </a:r>
          <a:endParaRPr lang="en-US" b="1" i="1" dirty="0"/>
        </a:p>
      </dgm:t>
    </dgm:pt>
    <dgm:pt modelId="{2DBD26BD-2B7D-47C0-819A-A93941EA5A1B}" type="parTrans" cxnId="{B756692E-DD06-4426-BF2C-B69ADBC9F1FC}">
      <dgm:prSet/>
      <dgm:spPr/>
      <dgm:t>
        <a:bodyPr/>
        <a:lstStyle/>
        <a:p>
          <a:endParaRPr lang="en-US"/>
        </a:p>
      </dgm:t>
    </dgm:pt>
    <dgm:pt modelId="{7563EC0D-2C21-4F0D-AED4-E03ADDF171C7}" type="sibTrans" cxnId="{B756692E-DD06-4426-BF2C-B69ADBC9F1FC}">
      <dgm:prSet/>
      <dgm:spPr/>
      <dgm:t>
        <a:bodyPr/>
        <a:lstStyle/>
        <a:p>
          <a:endParaRPr lang="en-US"/>
        </a:p>
      </dgm:t>
    </dgm:pt>
    <dgm:pt modelId="{7C8CF725-ED63-4F00-8649-C6A8158EC150}">
      <dgm:prSet phldrT="[Text]"/>
      <dgm:spPr/>
      <dgm:t>
        <a:bodyPr/>
        <a:lstStyle/>
        <a:p>
          <a:r>
            <a:rPr lang="hr-HR" dirty="0"/>
            <a:t>invazivne infekcije</a:t>
          </a:r>
          <a:endParaRPr lang="en-US" dirty="0"/>
        </a:p>
      </dgm:t>
    </dgm:pt>
    <dgm:pt modelId="{B31321ED-4047-4AE3-A4E1-E09AE2085A25}" type="parTrans" cxnId="{4714A070-6B77-4EF3-B902-8BD28CF803CA}">
      <dgm:prSet/>
      <dgm:spPr/>
      <dgm:t>
        <a:bodyPr/>
        <a:lstStyle/>
        <a:p>
          <a:endParaRPr lang="en-US"/>
        </a:p>
      </dgm:t>
    </dgm:pt>
    <dgm:pt modelId="{25BF8619-D893-4F54-9366-F509C53E39AE}" type="sibTrans" cxnId="{4714A070-6B77-4EF3-B902-8BD28CF803CA}">
      <dgm:prSet/>
      <dgm:spPr/>
      <dgm:t>
        <a:bodyPr/>
        <a:lstStyle/>
        <a:p>
          <a:endParaRPr lang="en-US"/>
        </a:p>
      </dgm:t>
    </dgm:pt>
    <dgm:pt modelId="{C2C9DFA7-E434-425C-A503-599D051F36EC}">
      <dgm:prSet phldrT="[Text]"/>
      <dgm:spPr/>
      <dgm:t>
        <a:bodyPr/>
        <a:lstStyle/>
        <a:p>
          <a:r>
            <a:rPr lang="hr-HR" dirty="0"/>
            <a:t>lokalizirane infekcije</a:t>
          </a:r>
          <a:endParaRPr lang="en-US" dirty="0"/>
        </a:p>
      </dgm:t>
    </dgm:pt>
    <dgm:pt modelId="{0DE24EE7-4711-4400-892E-9D01E50DFC05}" type="parTrans" cxnId="{5CFC7F74-21A7-42D7-A1B4-82BBB0D47943}">
      <dgm:prSet/>
      <dgm:spPr/>
      <dgm:t>
        <a:bodyPr/>
        <a:lstStyle/>
        <a:p>
          <a:endParaRPr lang="en-US"/>
        </a:p>
      </dgm:t>
    </dgm:pt>
    <dgm:pt modelId="{9C885EA6-7D7F-4448-B11B-B23FD56E27D2}" type="sibTrans" cxnId="{5CFC7F74-21A7-42D7-A1B4-82BBB0D47943}">
      <dgm:prSet/>
      <dgm:spPr/>
      <dgm:t>
        <a:bodyPr/>
        <a:lstStyle/>
        <a:p>
          <a:endParaRPr lang="en-US"/>
        </a:p>
      </dgm:t>
    </dgm:pt>
    <dgm:pt modelId="{C72BAA29-9509-463B-8D93-B58A0299A21F}" type="pres">
      <dgm:prSet presAssocID="{027DE335-333B-46CD-A85D-5C3CA142B6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DA9111-7E6B-4999-A28E-6A668BF721E9}" type="pres">
      <dgm:prSet presAssocID="{340BA815-F7A3-456C-B83E-6103D4CD7B25}" presName="root" presStyleCnt="0"/>
      <dgm:spPr/>
    </dgm:pt>
    <dgm:pt modelId="{838FB867-85D1-4221-8E0C-1C6D51F797E1}" type="pres">
      <dgm:prSet presAssocID="{340BA815-F7A3-456C-B83E-6103D4CD7B25}" presName="rootComposite" presStyleCnt="0"/>
      <dgm:spPr/>
    </dgm:pt>
    <dgm:pt modelId="{4C6182EE-F409-4446-BDB5-44D0839794F1}" type="pres">
      <dgm:prSet presAssocID="{340BA815-F7A3-456C-B83E-6103D4CD7B25}" presName="rootText" presStyleLbl="node1" presStyleIdx="0" presStyleCnt="1" custScaleX="247952"/>
      <dgm:spPr/>
      <dgm:t>
        <a:bodyPr/>
        <a:lstStyle/>
        <a:p>
          <a:endParaRPr lang="en-US"/>
        </a:p>
      </dgm:t>
    </dgm:pt>
    <dgm:pt modelId="{7444CBA3-AC80-49E1-8004-B80E4021C978}" type="pres">
      <dgm:prSet presAssocID="{340BA815-F7A3-456C-B83E-6103D4CD7B25}" presName="rootConnector" presStyleLbl="node1" presStyleIdx="0" presStyleCnt="1"/>
      <dgm:spPr/>
      <dgm:t>
        <a:bodyPr/>
        <a:lstStyle/>
        <a:p>
          <a:endParaRPr lang="en-US"/>
        </a:p>
      </dgm:t>
    </dgm:pt>
    <dgm:pt modelId="{A3CEEF01-AAD2-4538-A7EF-177CB812FC7C}" type="pres">
      <dgm:prSet presAssocID="{340BA815-F7A3-456C-B83E-6103D4CD7B25}" presName="childShape" presStyleCnt="0"/>
      <dgm:spPr/>
    </dgm:pt>
    <dgm:pt modelId="{C3B34448-6966-43C9-83D8-D20BF00E3287}" type="pres">
      <dgm:prSet presAssocID="{C2E3A566-E467-4703-84F5-45962026EB5E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A152EF9-68AE-4DF7-841D-77755302EAAA}" type="pres">
      <dgm:prSet presAssocID="{31469868-C3AF-4369-94CD-C727461179C2}" presName="childText" presStyleLbl="bgAcc1" presStyleIdx="0" presStyleCnt="2" custScaleX="142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E3B32-85DB-4F8C-8B5E-6E7B418241AC}" type="pres">
      <dgm:prSet presAssocID="{2DBD26BD-2B7D-47C0-819A-A93941EA5A1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463E121D-2E74-4263-892F-568EAE47F989}" type="pres">
      <dgm:prSet presAssocID="{6489575D-5C28-41D0-A541-0AC9BD84BE49}" presName="childText" presStyleLbl="bgAcc1" presStyleIdx="1" presStyleCnt="2" custScaleX="14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39908-C3C6-4E3E-BD80-FD69BB714127}" type="presOf" srcId="{027DE335-333B-46CD-A85D-5C3CA142B69D}" destId="{C72BAA29-9509-463B-8D93-B58A0299A21F}" srcOrd="0" destOrd="0" presId="urn:microsoft.com/office/officeart/2005/8/layout/hierarchy3"/>
    <dgm:cxn modelId="{7404828E-F6B2-474B-81AB-1CF7E5977193}" type="presOf" srcId="{340BA815-F7A3-456C-B83E-6103D4CD7B25}" destId="{7444CBA3-AC80-49E1-8004-B80E4021C978}" srcOrd="1" destOrd="0" presId="urn:microsoft.com/office/officeart/2005/8/layout/hierarchy3"/>
    <dgm:cxn modelId="{BC1D1AA9-C11A-4AF0-B85F-2AFEA341096D}" srcId="{027DE335-333B-46CD-A85D-5C3CA142B69D}" destId="{340BA815-F7A3-456C-B83E-6103D4CD7B25}" srcOrd="0" destOrd="0" parTransId="{1523DC35-63CB-49EF-97C1-00B017A35B68}" sibTransId="{1A049B8A-B3D8-4295-BD0C-FB616AB25CE3}"/>
    <dgm:cxn modelId="{BBA8A4BC-5246-4828-8E8D-5ED80AC2E941}" type="presOf" srcId="{2DBD26BD-2B7D-47C0-819A-A93941EA5A1B}" destId="{109E3B32-85DB-4F8C-8B5E-6E7B418241AC}" srcOrd="0" destOrd="0" presId="urn:microsoft.com/office/officeart/2005/8/layout/hierarchy3"/>
    <dgm:cxn modelId="{5CFC7F74-21A7-42D7-A1B4-82BBB0D47943}" srcId="{31469868-C3AF-4369-94CD-C727461179C2}" destId="{C2C9DFA7-E434-425C-A503-599D051F36EC}" srcOrd="0" destOrd="0" parTransId="{0DE24EE7-4711-4400-892E-9D01E50DFC05}" sibTransId="{9C885EA6-7D7F-4448-B11B-B23FD56E27D2}"/>
    <dgm:cxn modelId="{B756692E-DD06-4426-BF2C-B69ADBC9F1FC}" srcId="{340BA815-F7A3-456C-B83E-6103D4CD7B25}" destId="{6489575D-5C28-41D0-A541-0AC9BD84BE49}" srcOrd="1" destOrd="0" parTransId="{2DBD26BD-2B7D-47C0-819A-A93941EA5A1B}" sibTransId="{7563EC0D-2C21-4F0D-AED4-E03ADDF171C7}"/>
    <dgm:cxn modelId="{DA23EAA9-66EA-4BC8-BBA7-86FB7BC2211D}" type="presOf" srcId="{C2C9DFA7-E434-425C-A503-599D051F36EC}" destId="{1A152EF9-68AE-4DF7-841D-77755302EAAA}" srcOrd="0" destOrd="1" presId="urn:microsoft.com/office/officeart/2005/8/layout/hierarchy3"/>
    <dgm:cxn modelId="{F7DF34D1-7929-4185-BE79-75A1329798B1}" srcId="{340BA815-F7A3-456C-B83E-6103D4CD7B25}" destId="{31469868-C3AF-4369-94CD-C727461179C2}" srcOrd="0" destOrd="0" parTransId="{C2E3A566-E467-4703-84F5-45962026EB5E}" sibTransId="{6A663E9F-2690-469E-AA2C-082E101BAB70}"/>
    <dgm:cxn modelId="{BD279DE4-A5ED-4932-AFE9-7AE6D3B5DC51}" type="presOf" srcId="{31469868-C3AF-4369-94CD-C727461179C2}" destId="{1A152EF9-68AE-4DF7-841D-77755302EAAA}" srcOrd="0" destOrd="0" presId="urn:microsoft.com/office/officeart/2005/8/layout/hierarchy3"/>
    <dgm:cxn modelId="{7EC7CA30-7F62-43B7-ADB8-F87842ACBB1E}" type="presOf" srcId="{7C8CF725-ED63-4F00-8649-C6A8158EC150}" destId="{463E121D-2E74-4263-892F-568EAE47F989}" srcOrd="0" destOrd="1" presId="urn:microsoft.com/office/officeart/2005/8/layout/hierarchy3"/>
    <dgm:cxn modelId="{4F4A8D08-F07A-47F9-8A29-99F74E1493BC}" type="presOf" srcId="{6489575D-5C28-41D0-A541-0AC9BD84BE49}" destId="{463E121D-2E74-4263-892F-568EAE47F989}" srcOrd="0" destOrd="0" presId="urn:microsoft.com/office/officeart/2005/8/layout/hierarchy3"/>
    <dgm:cxn modelId="{99066784-0B61-4139-9A5F-395C1E5E3F0C}" type="presOf" srcId="{340BA815-F7A3-456C-B83E-6103D4CD7B25}" destId="{4C6182EE-F409-4446-BDB5-44D0839794F1}" srcOrd="0" destOrd="0" presId="urn:microsoft.com/office/officeart/2005/8/layout/hierarchy3"/>
    <dgm:cxn modelId="{4714A070-6B77-4EF3-B902-8BD28CF803CA}" srcId="{6489575D-5C28-41D0-A541-0AC9BD84BE49}" destId="{7C8CF725-ED63-4F00-8649-C6A8158EC150}" srcOrd="0" destOrd="0" parTransId="{B31321ED-4047-4AE3-A4E1-E09AE2085A25}" sibTransId="{25BF8619-D893-4F54-9366-F509C53E39AE}"/>
    <dgm:cxn modelId="{DE9BFE29-DFB4-4926-8348-A03929FCFA9D}" type="presOf" srcId="{C2E3A566-E467-4703-84F5-45962026EB5E}" destId="{C3B34448-6966-43C9-83D8-D20BF00E3287}" srcOrd="0" destOrd="0" presId="urn:microsoft.com/office/officeart/2005/8/layout/hierarchy3"/>
    <dgm:cxn modelId="{43B82AA5-D6DB-4831-B6FF-5D0A3D0D7276}" type="presParOf" srcId="{C72BAA29-9509-463B-8D93-B58A0299A21F}" destId="{FBDA9111-7E6B-4999-A28E-6A668BF721E9}" srcOrd="0" destOrd="0" presId="urn:microsoft.com/office/officeart/2005/8/layout/hierarchy3"/>
    <dgm:cxn modelId="{D1A46D3B-6E06-4843-B4C9-05B5DF126EB9}" type="presParOf" srcId="{FBDA9111-7E6B-4999-A28E-6A668BF721E9}" destId="{838FB867-85D1-4221-8E0C-1C6D51F797E1}" srcOrd="0" destOrd="0" presId="urn:microsoft.com/office/officeart/2005/8/layout/hierarchy3"/>
    <dgm:cxn modelId="{F1A0DA7E-4AFC-44EB-8772-0E02A8231BCD}" type="presParOf" srcId="{838FB867-85D1-4221-8E0C-1C6D51F797E1}" destId="{4C6182EE-F409-4446-BDB5-44D0839794F1}" srcOrd="0" destOrd="0" presId="urn:microsoft.com/office/officeart/2005/8/layout/hierarchy3"/>
    <dgm:cxn modelId="{5A447C24-79D3-49C8-A856-11C87C2C29BA}" type="presParOf" srcId="{838FB867-85D1-4221-8E0C-1C6D51F797E1}" destId="{7444CBA3-AC80-49E1-8004-B80E4021C978}" srcOrd="1" destOrd="0" presId="urn:microsoft.com/office/officeart/2005/8/layout/hierarchy3"/>
    <dgm:cxn modelId="{2200ED94-55E6-4D3D-A788-66C8A141DFF3}" type="presParOf" srcId="{FBDA9111-7E6B-4999-A28E-6A668BF721E9}" destId="{A3CEEF01-AAD2-4538-A7EF-177CB812FC7C}" srcOrd="1" destOrd="0" presId="urn:microsoft.com/office/officeart/2005/8/layout/hierarchy3"/>
    <dgm:cxn modelId="{31F3F5A9-5239-437F-8601-296C607C7493}" type="presParOf" srcId="{A3CEEF01-AAD2-4538-A7EF-177CB812FC7C}" destId="{C3B34448-6966-43C9-83D8-D20BF00E3287}" srcOrd="0" destOrd="0" presId="urn:microsoft.com/office/officeart/2005/8/layout/hierarchy3"/>
    <dgm:cxn modelId="{842B3CD5-497A-4936-9456-C7EA1026C84F}" type="presParOf" srcId="{A3CEEF01-AAD2-4538-A7EF-177CB812FC7C}" destId="{1A152EF9-68AE-4DF7-841D-77755302EAAA}" srcOrd="1" destOrd="0" presId="urn:microsoft.com/office/officeart/2005/8/layout/hierarchy3"/>
    <dgm:cxn modelId="{3DF6DDAC-E9DA-43AF-8B10-C8F451D2428B}" type="presParOf" srcId="{A3CEEF01-AAD2-4538-A7EF-177CB812FC7C}" destId="{109E3B32-85DB-4F8C-8B5E-6E7B418241AC}" srcOrd="2" destOrd="0" presId="urn:microsoft.com/office/officeart/2005/8/layout/hierarchy3"/>
    <dgm:cxn modelId="{0223E9C8-A044-408B-9352-F8E9820E3139}" type="presParOf" srcId="{A3CEEF01-AAD2-4538-A7EF-177CB812FC7C}" destId="{463E121D-2E74-4263-892F-568EAE47F98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5E6DF-B375-4BCC-B705-3D323DD4987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B1E61-1212-4441-9FC2-E4B479A6906B}">
      <dgm:prSet phldrT="[Text]" custT="1"/>
      <dgm:spPr/>
      <dgm:t>
        <a:bodyPr/>
        <a:lstStyle/>
        <a:p>
          <a:r>
            <a:rPr lang="hr-HR" sz="1400" b="1" dirty="0"/>
            <a:t>Antimikrobno liječenje</a:t>
          </a:r>
          <a:endParaRPr lang="en-US" sz="1400" b="1" dirty="0"/>
        </a:p>
      </dgm:t>
    </dgm:pt>
    <dgm:pt modelId="{21EE904F-E710-4FA6-AB7A-15D17FEC15DA}" type="parTrans" cxnId="{93304E60-F266-41B7-9D3F-C0E11FDD4D2A}">
      <dgm:prSet/>
      <dgm:spPr/>
      <dgm:t>
        <a:bodyPr/>
        <a:lstStyle/>
        <a:p>
          <a:endParaRPr lang="en-US"/>
        </a:p>
      </dgm:t>
    </dgm:pt>
    <dgm:pt modelId="{8AB960D6-4E23-4415-99D0-14E8EE41C006}" type="sibTrans" cxnId="{93304E60-F266-41B7-9D3F-C0E11FDD4D2A}">
      <dgm:prSet/>
      <dgm:spPr/>
      <dgm:t>
        <a:bodyPr/>
        <a:lstStyle/>
        <a:p>
          <a:endParaRPr lang="en-US"/>
        </a:p>
      </dgm:t>
    </dgm:pt>
    <dgm:pt modelId="{E09B9449-F2D6-4B42-A942-3C6C2E35D663}">
      <dgm:prSet phldrT="[Text]" custT="1"/>
      <dgm:spPr/>
      <dgm:t>
        <a:bodyPr/>
        <a:lstStyle/>
        <a:p>
          <a:r>
            <a:rPr lang="hr-HR" sz="1400" b="1" dirty="0"/>
            <a:t>Imunoglobulini</a:t>
          </a:r>
          <a:endParaRPr lang="en-US" sz="1400" b="1" dirty="0"/>
        </a:p>
      </dgm:t>
    </dgm:pt>
    <dgm:pt modelId="{E7075809-EC25-457B-993E-624AFAFED36B}" type="parTrans" cxnId="{1179FCD3-60EB-4D34-ABC0-4D9746996FFD}">
      <dgm:prSet/>
      <dgm:spPr/>
      <dgm:t>
        <a:bodyPr/>
        <a:lstStyle/>
        <a:p>
          <a:endParaRPr lang="en-US"/>
        </a:p>
      </dgm:t>
    </dgm:pt>
    <dgm:pt modelId="{2CFB99E4-D356-48EB-8D03-B2A81AE19A36}" type="sibTrans" cxnId="{1179FCD3-60EB-4D34-ABC0-4D9746996FFD}">
      <dgm:prSet/>
      <dgm:spPr/>
      <dgm:t>
        <a:bodyPr/>
        <a:lstStyle/>
        <a:p>
          <a:endParaRPr lang="en-US"/>
        </a:p>
      </dgm:t>
    </dgm:pt>
    <dgm:pt modelId="{56524A6E-6116-4CC2-AA07-0329ED319C69}">
      <dgm:prSet phldrT="[Text]" custT="1"/>
      <dgm:spPr/>
      <dgm:t>
        <a:bodyPr/>
        <a:lstStyle/>
        <a:p>
          <a:r>
            <a:rPr lang="hr-HR" sz="1400" b="1" dirty="0"/>
            <a:t>Nadoknada tekućine</a:t>
          </a:r>
          <a:endParaRPr lang="en-US" sz="1400" b="1" dirty="0"/>
        </a:p>
      </dgm:t>
    </dgm:pt>
    <dgm:pt modelId="{DF96AF09-9680-423F-8C76-62663AC50E21}" type="parTrans" cxnId="{2ACF9B93-53C6-4DC0-9B72-26EA7260DD88}">
      <dgm:prSet/>
      <dgm:spPr/>
      <dgm:t>
        <a:bodyPr/>
        <a:lstStyle/>
        <a:p>
          <a:endParaRPr lang="en-US"/>
        </a:p>
      </dgm:t>
    </dgm:pt>
    <dgm:pt modelId="{D27C9A5D-AAE4-4CE9-B15E-9BC51BE6791B}" type="sibTrans" cxnId="{2ACF9B93-53C6-4DC0-9B72-26EA7260DD88}">
      <dgm:prSet/>
      <dgm:spPr/>
      <dgm:t>
        <a:bodyPr/>
        <a:lstStyle/>
        <a:p>
          <a:endParaRPr lang="en-US"/>
        </a:p>
      </dgm:t>
    </dgm:pt>
    <dgm:pt modelId="{6E45E600-5F03-499A-8E40-3434ABD88816}">
      <dgm:prSet phldrT="[Text]" custT="1"/>
      <dgm:spPr/>
      <dgm:t>
        <a:bodyPr/>
        <a:lstStyle/>
        <a:p>
          <a:r>
            <a:rPr lang="hr-HR" sz="1400" b="1" dirty="0"/>
            <a:t>Vazopresori</a:t>
          </a:r>
          <a:endParaRPr lang="en-US" sz="1400" b="1" dirty="0"/>
        </a:p>
      </dgm:t>
    </dgm:pt>
    <dgm:pt modelId="{2B238874-90FC-4107-8902-F50BD5AB825D}" type="parTrans" cxnId="{8C76D0A0-6323-4676-9111-C6BB43732F90}">
      <dgm:prSet/>
      <dgm:spPr/>
      <dgm:t>
        <a:bodyPr/>
        <a:lstStyle/>
        <a:p>
          <a:endParaRPr lang="en-US"/>
        </a:p>
      </dgm:t>
    </dgm:pt>
    <dgm:pt modelId="{26689302-1DBD-4BCB-A3E8-95F0C704E4E2}" type="sibTrans" cxnId="{8C76D0A0-6323-4676-9111-C6BB43732F90}">
      <dgm:prSet/>
      <dgm:spPr/>
      <dgm:t>
        <a:bodyPr/>
        <a:lstStyle/>
        <a:p>
          <a:endParaRPr lang="en-US"/>
        </a:p>
      </dgm:t>
    </dgm:pt>
    <dgm:pt modelId="{75816E11-6B93-44BE-9138-0002DD4E58F6}">
      <dgm:prSet phldrT="[Text]" custT="1"/>
      <dgm:spPr/>
      <dgm:t>
        <a:bodyPr/>
        <a:lstStyle/>
        <a:p>
          <a:r>
            <a:rPr lang="hr-HR" sz="1400" b="1" dirty="0"/>
            <a:t>Incizija i drenaža</a:t>
          </a:r>
          <a:endParaRPr lang="en-US" sz="1400" b="1" dirty="0"/>
        </a:p>
      </dgm:t>
    </dgm:pt>
    <dgm:pt modelId="{8519C05D-5B4F-44BF-ACAA-8415465F2417}" type="parTrans" cxnId="{A5DC7058-A8DD-42E4-AF7C-1107020BB1C3}">
      <dgm:prSet/>
      <dgm:spPr/>
      <dgm:t>
        <a:bodyPr/>
        <a:lstStyle/>
        <a:p>
          <a:endParaRPr lang="en-US"/>
        </a:p>
      </dgm:t>
    </dgm:pt>
    <dgm:pt modelId="{2BF8C58B-9D30-4977-BA39-E33BF79AB8A1}" type="sibTrans" cxnId="{A5DC7058-A8DD-42E4-AF7C-1107020BB1C3}">
      <dgm:prSet/>
      <dgm:spPr/>
      <dgm:t>
        <a:bodyPr/>
        <a:lstStyle/>
        <a:p>
          <a:endParaRPr lang="en-US"/>
        </a:p>
      </dgm:t>
    </dgm:pt>
    <dgm:pt modelId="{07E4D321-3B26-4F37-9FDA-8F442C72AB3C}" type="pres">
      <dgm:prSet presAssocID="{DC65E6DF-B375-4BCC-B705-3D323DD49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E3ED7-512E-462E-8E3D-5C525C95ADC2}" type="pres">
      <dgm:prSet presAssocID="{990B1E61-1212-4441-9FC2-E4B479A690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86C35-D4F1-4272-8D1A-0CAEA69C8C3E}" type="pres">
      <dgm:prSet presAssocID="{990B1E61-1212-4441-9FC2-E4B479A6906B}" presName="spNode" presStyleCnt="0"/>
      <dgm:spPr/>
    </dgm:pt>
    <dgm:pt modelId="{C778A8E0-3793-47D3-8616-754E3BA824E9}" type="pres">
      <dgm:prSet presAssocID="{8AB960D6-4E23-4415-99D0-14E8EE41C00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C8863CC-9EC7-4607-AB87-CC2AD675466A}" type="pres">
      <dgm:prSet presAssocID="{E09B9449-F2D6-4B42-A942-3C6C2E35D6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460F1-D9AF-42D2-B7EB-5DC1FFC9DA31}" type="pres">
      <dgm:prSet presAssocID="{E09B9449-F2D6-4B42-A942-3C6C2E35D663}" presName="spNode" presStyleCnt="0"/>
      <dgm:spPr/>
    </dgm:pt>
    <dgm:pt modelId="{004364C1-E518-4960-9AC4-C833EE224B49}" type="pres">
      <dgm:prSet presAssocID="{2CFB99E4-D356-48EB-8D03-B2A81AE19A3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334DEDC-C145-485F-93F7-7DAE89166E1C}" type="pres">
      <dgm:prSet presAssocID="{56524A6E-6116-4CC2-AA07-0329ED319C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6A8E1-5AD2-40FE-B590-7A50D68CFBA6}" type="pres">
      <dgm:prSet presAssocID="{56524A6E-6116-4CC2-AA07-0329ED319C69}" presName="spNode" presStyleCnt="0"/>
      <dgm:spPr/>
    </dgm:pt>
    <dgm:pt modelId="{2E1C7114-1078-4BB7-BC0D-222EB61C9B36}" type="pres">
      <dgm:prSet presAssocID="{D27C9A5D-AAE4-4CE9-B15E-9BC51BE6791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78F4205-087A-42C7-A333-04B8BA425670}" type="pres">
      <dgm:prSet presAssocID="{6E45E600-5F03-499A-8E40-3434ABD888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F73D8-0B63-4E01-8CF9-1B5EB1616ED1}" type="pres">
      <dgm:prSet presAssocID="{6E45E600-5F03-499A-8E40-3434ABD88816}" presName="spNode" presStyleCnt="0"/>
      <dgm:spPr/>
    </dgm:pt>
    <dgm:pt modelId="{92BA3DC1-D888-45B0-9B0E-724A5E2B0182}" type="pres">
      <dgm:prSet presAssocID="{26689302-1DBD-4BCB-A3E8-95F0C704E4E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9288795-22BC-4CB2-8374-35DCB61DB799}" type="pres">
      <dgm:prSet presAssocID="{75816E11-6B93-44BE-9138-0002DD4E58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64842-D952-46DB-9910-7200D0545FBE}" type="pres">
      <dgm:prSet presAssocID="{75816E11-6B93-44BE-9138-0002DD4E58F6}" presName="spNode" presStyleCnt="0"/>
      <dgm:spPr/>
    </dgm:pt>
    <dgm:pt modelId="{10048AED-5FD6-4A13-9950-11E3A9E2C08E}" type="pres">
      <dgm:prSet presAssocID="{2BF8C58B-9D30-4977-BA39-E33BF79AB8A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D660BB5-B549-498B-8CBE-7EBA4264358C}" type="presOf" srcId="{26689302-1DBD-4BCB-A3E8-95F0C704E4E2}" destId="{92BA3DC1-D888-45B0-9B0E-724A5E2B0182}" srcOrd="0" destOrd="0" presId="urn:microsoft.com/office/officeart/2005/8/layout/cycle6"/>
    <dgm:cxn modelId="{1862A80A-0533-4595-8A05-96BCE242A59F}" type="presOf" srcId="{DC65E6DF-B375-4BCC-B705-3D323DD4987B}" destId="{07E4D321-3B26-4F37-9FDA-8F442C72AB3C}" srcOrd="0" destOrd="0" presId="urn:microsoft.com/office/officeart/2005/8/layout/cycle6"/>
    <dgm:cxn modelId="{06EDB74B-8F84-4C9F-BFCD-742D09C5E4E4}" type="presOf" srcId="{E09B9449-F2D6-4B42-A942-3C6C2E35D663}" destId="{FC8863CC-9EC7-4607-AB87-CC2AD675466A}" srcOrd="0" destOrd="0" presId="urn:microsoft.com/office/officeart/2005/8/layout/cycle6"/>
    <dgm:cxn modelId="{F3568BD4-74DF-4F6D-99EE-BDE04F8EB16C}" type="presOf" srcId="{2BF8C58B-9D30-4977-BA39-E33BF79AB8A1}" destId="{10048AED-5FD6-4A13-9950-11E3A9E2C08E}" srcOrd="0" destOrd="0" presId="urn:microsoft.com/office/officeart/2005/8/layout/cycle6"/>
    <dgm:cxn modelId="{1179FCD3-60EB-4D34-ABC0-4D9746996FFD}" srcId="{DC65E6DF-B375-4BCC-B705-3D323DD4987B}" destId="{E09B9449-F2D6-4B42-A942-3C6C2E35D663}" srcOrd="1" destOrd="0" parTransId="{E7075809-EC25-457B-993E-624AFAFED36B}" sibTransId="{2CFB99E4-D356-48EB-8D03-B2A81AE19A36}"/>
    <dgm:cxn modelId="{AE57CA81-7DA1-492E-82C7-71994D40EEE7}" type="presOf" srcId="{D27C9A5D-AAE4-4CE9-B15E-9BC51BE6791B}" destId="{2E1C7114-1078-4BB7-BC0D-222EB61C9B36}" srcOrd="0" destOrd="0" presId="urn:microsoft.com/office/officeart/2005/8/layout/cycle6"/>
    <dgm:cxn modelId="{D97643D2-F77E-45ED-AFD3-3108503AFE19}" type="presOf" srcId="{2CFB99E4-D356-48EB-8D03-B2A81AE19A36}" destId="{004364C1-E518-4960-9AC4-C833EE224B49}" srcOrd="0" destOrd="0" presId="urn:microsoft.com/office/officeart/2005/8/layout/cycle6"/>
    <dgm:cxn modelId="{2DC70847-0858-466D-9D65-6EBC459CE93F}" type="presOf" srcId="{75816E11-6B93-44BE-9138-0002DD4E58F6}" destId="{19288795-22BC-4CB2-8374-35DCB61DB799}" srcOrd="0" destOrd="0" presId="urn:microsoft.com/office/officeart/2005/8/layout/cycle6"/>
    <dgm:cxn modelId="{69E1687F-B4CE-4CD2-8424-ADF79B9D34C6}" type="presOf" srcId="{56524A6E-6116-4CC2-AA07-0329ED319C69}" destId="{7334DEDC-C145-485F-93F7-7DAE89166E1C}" srcOrd="0" destOrd="0" presId="urn:microsoft.com/office/officeart/2005/8/layout/cycle6"/>
    <dgm:cxn modelId="{A5DC7058-A8DD-42E4-AF7C-1107020BB1C3}" srcId="{DC65E6DF-B375-4BCC-B705-3D323DD4987B}" destId="{75816E11-6B93-44BE-9138-0002DD4E58F6}" srcOrd="4" destOrd="0" parTransId="{8519C05D-5B4F-44BF-ACAA-8415465F2417}" sibTransId="{2BF8C58B-9D30-4977-BA39-E33BF79AB8A1}"/>
    <dgm:cxn modelId="{2ACF9B93-53C6-4DC0-9B72-26EA7260DD88}" srcId="{DC65E6DF-B375-4BCC-B705-3D323DD4987B}" destId="{56524A6E-6116-4CC2-AA07-0329ED319C69}" srcOrd="2" destOrd="0" parTransId="{DF96AF09-9680-423F-8C76-62663AC50E21}" sibTransId="{D27C9A5D-AAE4-4CE9-B15E-9BC51BE6791B}"/>
    <dgm:cxn modelId="{C9B167BC-5043-4B2C-9315-49646D27D7A1}" type="presOf" srcId="{8AB960D6-4E23-4415-99D0-14E8EE41C006}" destId="{C778A8E0-3793-47D3-8616-754E3BA824E9}" srcOrd="0" destOrd="0" presId="urn:microsoft.com/office/officeart/2005/8/layout/cycle6"/>
    <dgm:cxn modelId="{93304E60-F266-41B7-9D3F-C0E11FDD4D2A}" srcId="{DC65E6DF-B375-4BCC-B705-3D323DD4987B}" destId="{990B1E61-1212-4441-9FC2-E4B479A6906B}" srcOrd="0" destOrd="0" parTransId="{21EE904F-E710-4FA6-AB7A-15D17FEC15DA}" sibTransId="{8AB960D6-4E23-4415-99D0-14E8EE41C006}"/>
    <dgm:cxn modelId="{D018AB8A-042E-45B3-A3F8-116DD5257895}" type="presOf" srcId="{990B1E61-1212-4441-9FC2-E4B479A6906B}" destId="{34FE3ED7-512E-462E-8E3D-5C525C95ADC2}" srcOrd="0" destOrd="0" presId="urn:microsoft.com/office/officeart/2005/8/layout/cycle6"/>
    <dgm:cxn modelId="{4C234024-69FC-4093-8B26-2328CDD0F7B1}" type="presOf" srcId="{6E45E600-5F03-499A-8E40-3434ABD88816}" destId="{678F4205-087A-42C7-A333-04B8BA425670}" srcOrd="0" destOrd="0" presId="urn:microsoft.com/office/officeart/2005/8/layout/cycle6"/>
    <dgm:cxn modelId="{8C76D0A0-6323-4676-9111-C6BB43732F90}" srcId="{DC65E6DF-B375-4BCC-B705-3D323DD4987B}" destId="{6E45E600-5F03-499A-8E40-3434ABD88816}" srcOrd="3" destOrd="0" parTransId="{2B238874-90FC-4107-8902-F50BD5AB825D}" sibTransId="{26689302-1DBD-4BCB-A3E8-95F0C704E4E2}"/>
    <dgm:cxn modelId="{535884BD-FEB5-4344-B2D3-5B4D780C31A7}" type="presParOf" srcId="{07E4D321-3B26-4F37-9FDA-8F442C72AB3C}" destId="{34FE3ED7-512E-462E-8E3D-5C525C95ADC2}" srcOrd="0" destOrd="0" presId="urn:microsoft.com/office/officeart/2005/8/layout/cycle6"/>
    <dgm:cxn modelId="{455BA627-224A-4FA9-AEC9-99D0A92ECEB0}" type="presParOf" srcId="{07E4D321-3B26-4F37-9FDA-8F442C72AB3C}" destId="{31186C35-D4F1-4272-8D1A-0CAEA69C8C3E}" srcOrd="1" destOrd="0" presId="urn:microsoft.com/office/officeart/2005/8/layout/cycle6"/>
    <dgm:cxn modelId="{9187CAED-0713-41A2-A8CD-7E3A30CD9335}" type="presParOf" srcId="{07E4D321-3B26-4F37-9FDA-8F442C72AB3C}" destId="{C778A8E0-3793-47D3-8616-754E3BA824E9}" srcOrd="2" destOrd="0" presId="urn:microsoft.com/office/officeart/2005/8/layout/cycle6"/>
    <dgm:cxn modelId="{8063EFE5-6585-4C49-A4C1-04200DD5CFFF}" type="presParOf" srcId="{07E4D321-3B26-4F37-9FDA-8F442C72AB3C}" destId="{FC8863CC-9EC7-4607-AB87-CC2AD675466A}" srcOrd="3" destOrd="0" presId="urn:microsoft.com/office/officeart/2005/8/layout/cycle6"/>
    <dgm:cxn modelId="{F761C0A3-F69A-45CF-A9F9-A7B06868B40B}" type="presParOf" srcId="{07E4D321-3B26-4F37-9FDA-8F442C72AB3C}" destId="{551460F1-D9AF-42D2-B7EB-5DC1FFC9DA31}" srcOrd="4" destOrd="0" presId="urn:microsoft.com/office/officeart/2005/8/layout/cycle6"/>
    <dgm:cxn modelId="{151AE82E-B187-445D-95B9-B223955F5531}" type="presParOf" srcId="{07E4D321-3B26-4F37-9FDA-8F442C72AB3C}" destId="{004364C1-E518-4960-9AC4-C833EE224B49}" srcOrd="5" destOrd="0" presId="urn:microsoft.com/office/officeart/2005/8/layout/cycle6"/>
    <dgm:cxn modelId="{76979EE2-53BA-42F0-A9B7-9DF9C10F38E7}" type="presParOf" srcId="{07E4D321-3B26-4F37-9FDA-8F442C72AB3C}" destId="{7334DEDC-C145-485F-93F7-7DAE89166E1C}" srcOrd="6" destOrd="0" presId="urn:microsoft.com/office/officeart/2005/8/layout/cycle6"/>
    <dgm:cxn modelId="{1DF6A055-FA2B-4F80-AB33-28F777C41527}" type="presParOf" srcId="{07E4D321-3B26-4F37-9FDA-8F442C72AB3C}" destId="{3FA6A8E1-5AD2-40FE-B590-7A50D68CFBA6}" srcOrd="7" destOrd="0" presId="urn:microsoft.com/office/officeart/2005/8/layout/cycle6"/>
    <dgm:cxn modelId="{657D657E-8EE1-4727-A467-D34C48D672A0}" type="presParOf" srcId="{07E4D321-3B26-4F37-9FDA-8F442C72AB3C}" destId="{2E1C7114-1078-4BB7-BC0D-222EB61C9B36}" srcOrd="8" destOrd="0" presId="urn:microsoft.com/office/officeart/2005/8/layout/cycle6"/>
    <dgm:cxn modelId="{54BE5B5C-B619-402D-AD3C-BA28218CA3C1}" type="presParOf" srcId="{07E4D321-3B26-4F37-9FDA-8F442C72AB3C}" destId="{678F4205-087A-42C7-A333-04B8BA425670}" srcOrd="9" destOrd="0" presId="urn:microsoft.com/office/officeart/2005/8/layout/cycle6"/>
    <dgm:cxn modelId="{922E9D82-1617-4EDD-BBCE-288477EE0583}" type="presParOf" srcId="{07E4D321-3B26-4F37-9FDA-8F442C72AB3C}" destId="{CBCF73D8-0B63-4E01-8CF9-1B5EB1616ED1}" srcOrd="10" destOrd="0" presId="urn:microsoft.com/office/officeart/2005/8/layout/cycle6"/>
    <dgm:cxn modelId="{42167BE7-349D-4AD6-A04A-93F8FBC6FF27}" type="presParOf" srcId="{07E4D321-3B26-4F37-9FDA-8F442C72AB3C}" destId="{92BA3DC1-D888-45B0-9B0E-724A5E2B0182}" srcOrd="11" destOrd="0" presId="urn:microsoft.com/office/officeart/2005/8/layout/cycle6"/>
    <dgm:cxn modelId="{C41E0269-88C4-4E2B-85A4-D75C118CEF0F}" type="presParOf" srcId="{07E4D321-3B26-4F37-9FDA-8F442C72AB3C}" destId="{19288795-22BC-4CB2-8374-35DCB61DB799}" srcOrd="12" destOrd="0" presId="urn:microsoft.com/office/officeart/2005/8/layout/cycle6"/>
    <dgm:cxn modelId="{8E676121-FD8D-4795-A467-5AB333D76AA3}" type="presParOf" srcId="{07E4D321-3B26-4F37-9FDA-8F442C72AB3C}" destId="{8B464842-D952-46DB-9910-7200D0545FBE}" srcOrd="13" destOrd="0" presId="urn:microsoft.com/office/officeart/2005/8/layout/cycle6"/>
    <dgm:cxn modelId="{FB4BFA50-D9F6-4DE9-973F-76C138B58893}" type="presParOf" srcId="{07E4D321-3B26-4F37-9FDA-8F442C72AB3C}" destId="{10048AED-5FD6-4A13-9950-11E3A9E2C08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DE6C7-5E6A-4315-B4A7-4D7D14369151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04BF-B7E2-431C-AEB2-4D098C55B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04BF-B7E2-431C-AEB2-4D098C55BA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4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04BF-B7E2-431C-AEB2-4D098C55BAF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6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0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4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9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7602-7AEA-40D7-BDDC-4297BC9A021D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E3D2-C50C-4000-ACCD-F9D43F61D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oran\Desktop\Hitna stanja\fotka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 bwMode="auto">
          <a:xfrm>
            <a:off x="6516216" y="4509120"/>
            <a:ext cx="247590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HITNA STANJA U PEDIJATRIJSKOJ INFEKTOLOGIJI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6400800" cy="175260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Ivana Valenčak-Ignjatić</a:t>
            </a:r>
          </a:p>
          <a:p>
            <a:r>
              <a:rPr lang="hr-HR" b="1" dirty="0">
                <a:solidFill>
                  <a:schemeClr val="tx1"/>
                </a:solidFill>
              </a:rPr>
              <a:t>Ivica Knezović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456384" cy="11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72396" cy="34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703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877272"/>
            <a:ext cx="250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Konjunktivalna krvarenja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64438" y="2834952"/>
            <a:ext cx="128432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r-HR" dirty="0" err="1" smtClean="0"/>
              <a:t>klklklklklklkl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93" y="3244164"/>
            <a:ext cx="1395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Box 1"/>
          <p:cNvSpPr txBox="1">
            <a:spLocks noChangeArrowheads="1"/>
          </p:cNvSpPr>
          <p:nvPr/>
        </p:nvSpPr>
        <p:spPr bwMode="auto">
          <a:xfrm>
            <a:off x="611783" y="549275"/>
            <a:ext cx="777716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1800" b="1" dirty="0">
              <a:solidFill>
                <a:srgbClr val="002060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HK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KKS               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Koagulogram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CRP, PCT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Puna krv </a:t>
            </a:r>
            <a:r>
              <a:rPr lang="en-US" altLang="x-none" sz="1800" dirty="0">
                <a:solidFill>
                  <a:srgbClr val="002060"/>
                </a:solidFill>
              </a:rPr>
              <a:t>(EDTA) </a:t>
            </a:r>
            <a:r>
              <a:rPr lang="hr-HR" altLang="x-none" sz="1800" dirty="0">
                <a:solidFill>
                  <a:srgbClr val="002060"/>
                </a:solidFill>
              </a:rPr>
              <a:t>za</a:t>
            </a:r>
            <a:r>
              <a:rPr lang="en-US" altLang="x-none" sz="1800" dirty="0">
                <a:solidFill>
                  <a:srgbClr val="002060"/>
                </a:solidFill>
              </a:rPr>
              <a:t> PCR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GUK; ureja, kreatinin, Na, K, Cl, Ca, P, Mg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ABS</a:t>
            </a:r>
            <a:endParaRPr lang="en-US" altLang="x-none" sz="1800" dirty="0">
              <a:solidFill>
                <a:srgbClr val="002060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x-none" sz="1800" dirty="0">
                <a:solidFill>
                  <a:srgbClr val="002060"/>
                </a:solidFill>
              </a:rPr>
              <a:t>LP </a:t>
            </a:r>
            <a:r>
              <a:rPr lang="hr-HR" altLang="x-none" sz="1800" dirty="0">
                <a:solidFill>
                  <a:srgbClr val="002060"/>
                </a:solidFill>
              </a:rPr>
              <a:t>ako nema kontraindikacija / CSL citološki, biokemijski, bakteriološki; PCR</a:t>
            </a:r>
          </a:p>
        </p:txBody>
      </p:sp>
      <p:sp>
        <p:nvSpPr>
          <p:cNvPr id="148483" name="TextBox 2"/>
          <p:cNvSpPr txBox="1">
            <a:spLocks noChangeArrowheads="1"/>
          </p:cNvSpPr>
          <p:nvPr/>
        </p:nvSpPr>
        <p:spPr bwMode="auto">
          <a:xfrm>
            <a:off x="611188" y="3133725"/>
            <a:ext cx="74898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x-none" sz="1800" b="1" dirty="0">
                <a:solidFill>
                  <a:srgbClr val="002060"/>
                </a:solidFill>
              </a:rPr>
              <a:t>Kontraindikacije za LP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Klinički ili radiološki znaci povišenog IKT</a:t>
            </a:r>
            <a:endParaRPr lang="en-US" altLang="x-none" sz="1800" dirty="0">
              <a:solidFill>
                <a:srgbClr val="002060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Šok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Stanje nakon konvulzija (do stabilizacije)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Poremećaj koagulacije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sz="1800" dirty="0">
                <a:solidFill>
                  <a:srgbClr val="002060"/>
                </a:solidFill>
              </a:rPr>
              <a:t>- </a:t>
            </a:r>
            <a:r>
              <a:rPr lang="hr-HR" altLang="x-none" sz="1800" dirty="0">
                <a:solidFill>
                  <a:srgbClr val="002060"/>
                </a:solidFill>
              </a:rPr>
              <a:t>Odstupanje od normalnih vrijednosti u koagulogramu (INR &gt;1,4)</a:t>
            </a:r>
            <a:endParaRPr lang="en-US" altLang="x-none" sz="18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x-none" sz="1800" dirty="0">
                <a:solidFill>
                  <a:srgbClr val="002060"/>
                </a:solidFill>
              </a:rPr>
              <a:t>- </a:t>
            </a:r>
            <a:r>
              <a:rPr lang="hr-HR" altLang="x-none" sz="1800" dirty="0">
                <a:solidFill>
                  <a:srgbClr val="002060"/>
                </a:solidFill>
              </a:rPr>
              <a:t>Trombociti  ispod 50</a:t>
            </a:r>
            <a:r>
              <a:rPr lang="en-US" altLang="x-none" sz="1800" dirty="0">
                <a:solidFill>
                  <a:srgbClr val="002060"/>
                </a:solidFill>
              </a:rPr>
              <a:t> x 10</a:t>
            </a:r>
            <a:r>
              <a:rPr lang="hr-HR" altLang="x-none" sz="1800" dirty="0">
                <a:solidFill>
                  <a:srgbClr val="002060"/>
                </a:solidFill>
              </a:rPr>
              <a:t>^</a:t>
            </a:r>
            <a:r>
              <a:rPr lang="en-US" altLang="x-none" sz="1800" dirty="0">
                <a:solidFill>
                  <a:srgbClr val="002060"/>
                </a:solidFill>
              </a:rPr>
              <a:t>9/L</a:t>
            </a:r>
          </a:p>
          <a:p>
            <a:pPr>
              <a:spcBef>
                <a:spcPct val="0"/>
              </a:spcBef>
              <a:buNone/>
            </a:pPr>
            <a:r>
              <a:rPr lang="hr-HR" altLang="x-none" sz="1800" dirty="0">
                <a:solidFill>
                  <a:srgbClr val="002060"/>
                </a:solidFill>
              </a:rPr>
              <a:t>- Antikoagulantna terapija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Lokalna infekcija na mjestu LP</a:t>
            </a:r>
            <a:endParaRPr lang="en-US" altLang="x-none" sz="1800" dirty="0">
              <a:solidFill>
                <a:srgbClr val="002060"/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x-none" sz="1800" dirty="0">
                <a:solidFill>
                  <a:srgbClr val="002060"/>
                </a:solidFill>
              </a:rPr>
              <a:t>Respiracijska insuficijencija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x-none" sz="1800" b="1" dirty="0">
                <a:solidFill>
                  <a:srgbClr val="002060"/>
                </a:solidFill>
              </a:rPr>
              <a:t>Kod sumnje na meningitis LP se odgađa do trenutka kada više ne budu prisutne kontraindikacije.</a:t>
            </a:r>
            <a:endParaRPr lang="hr-HR" altLang="x-none" sz="1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188640"/>
            <a:ext cx="56166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Dijagnostičko-laboratorijske pretrage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9753" y="2967335"/>
            <a:ext cx="6824497" cy="156966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TERAPIJA !!!!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8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Sumnja na IMB? → ANTIMIKROBNA TERAPIJA!</a:t>
            </a:r>
          </a:p>
          <a:p>
            <a:pPr marL="0" indent="0">
              <a:spcBef>
                <a:spcPct val="50000"/>
              </a:spcBef>
              <a:buNone/>
            </a:pPr>
            <a:endParaRPr lang="hr-HR" altLang="en-US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hr-HR" altLang="en-US" b="1" u="sng" dirty="0">
                <a:solidFill>
                  <a:srgbClr val="C00000"/>
                </a:solidFill>
              </a:rPr>
              <a:t>Primarno: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hr-HR" altLang="en-US" dirty="0"/>
              <a:t> </a:t>
            </a:r>
            <a:r>
              <a:rPr lang="fi-FI" altLang="en-US" dirty="0"/>
              <a:t>rana empirijska antimikrobna terapija (unutar ½</a:t>
            </a:r>
            <a:r>
              <a:rPr lang="hr-HR" altLang="en-US" dirty="0"/>
              <a:t> </a:t>
            </a:r>
            <a:r>
              <a:rPr lang="fi-FI" altLang="en-US" dirty="0"/>
              <a:t>h), </a:t>
            </a:r>
            <a:endParaRPr lang="hr-HR" altLang="en-US" dirty="0"/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hr-HR" altLang="en-US" dirty="0"/>
              <a:t> </a:t>
            </a:r>
            <a:r>
              <a:rPr lang="it-IT" altLang="en-US" dirty="0"/>
              <a:t>rano prepoznavanje + rana resuscitacija i respiratorna potpora (O₂)</a:t>
            </a:r>
            <a:endParaRPr lang="hr-HR" altLang="en-US" dirty="0"/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it-IT" altLang="en-US" dirty="0"/>
              <a:t>rana i agresivna nadoknada tekućine +/- vazoaktivni lijekovi</a:t>
            </a:r>
            <a:r>
              <a:rPr lang="hr-HR" altLang="en-US" dirty="0"/>
              <a:t> (</a:t>
            </a:r>
            <a:r>
              <a:rPr lang="hr-HR" altLang="en-US" u="sng" dirty="0"/>
              <a:t>0,9% NaCl 20 ml/kg/5-10 min do max. 60 ml/kg/1 h</a:t>
            </a:r>
            <a:r>
              <a:rPr lang="hr-HR" altLang="en-US" dirty="0"/>
              <a:t> +/- noradrenalin, dopamin, dobutamin, adrenalin)</a:t>
            </a:r>
          </a:p>
          <a:p>
            <a:pPr>
              <a:spcBef>
                <a:spcPct val="50000"/>
              </a:spcBef>
            </a:pPr>
            <a:r>
              <a:rPr lang="hr-HR" altLang="en-US" b="1" u="sng" dirty="0">
                <a:solidFill>
                  <a:srgbClr val="C00000"/>
                </a:solidFill>
              </a:rPr>
              <a:t>Sekundarno: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hr-HR" altLang="en-US" dirty="0"/>
              <a:t> Ostali terapijski i suportivni postupci (korekcije elektrolitskih i metaboličkih poremećaja, kirurški postupci, krvni derivati, kortikosteroidi, sedacija/analgezija, protekcija GI sluznice, stimulacija diureze, CVVF, dijaliza, ECMO)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1129" y="2020828"/>
            <a:ext cx="3816424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CEFTRIAKSON 100 mg/kg/dan/2 doze</a:t>
            </a:r>
            <a:endParaRPr lang="en-US" b="1" dirty="0"/>
          </a:p>
        </p:txBody>
      </p:sp>
      <p:pic>
        <p:nvPicPr>
          <p:cNvPr id="1026" name="Picture 2" descr="C:\Users\Goran\Desktop\Hitna stanja\HKpe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6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328290" cy="2459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000" dirty="0"/>
              <a:t>N.K., djevojčica (18 mjeseci), hospitalizirana u Klinici od 5.11. do 13.11.2018.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Upućena iz OB Čakovec zbog sumnje na meningokoknu sepsu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→ prvi dan bolesti, u jutarnjim satima febrilna do 38,5°C</a:t>
            </a:r>
          </a:p>
          <a:p>
            <a:pPr marL="0" indent="0">
              <a:buNone/>
            </a:pPr>
            <a:r>
              <a:rPr lang="en-US" sz="2000" dirty="0"/>
              <a:t>→</a:t>
            </a:r>
            <a:r>
              <a:rPr lang="hr-HR" sz="2000" dirty="0"/>
              <a:t> povratila u tri navrata, mekanije stolice</a:t>
            </a:r>
          </a:p>
          <a:p>
            <a:pPr marL="0" indent="0">
              <a:buNone/>
            </a:pPr>
            <a:r>
              <a:rPr lang="en-US" sz="2000" dirty="0"/>
              <a:t>→</a:t>
            </a:r>
            <a:r>
              <a:rPr lang="hr-HR" sz="2000" dirty="0"/>
              <a:t> pregledana u prvim satima bolesti u OB Čakovec , parenteralno rehidrirana, otpuštena uz terapiju ko-amoksiklavom (CRP 36, L 11,5)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</a:rPr>
              <a:t>Meningokoknu bolest gotovo je nemoguće  isključiti u prvih 4-6 sati bolesti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en-US" sz="2000" dirty="0"/>
              <a:t>→</a:t>
            </a:r>
            <a:r>
              <a:rPr lang="hr-HR" sz="2000" dirty="0"/>
              <a:t>ponovni dolazak u OB Čakovec u večernjim satima zbog osipa u pelenskoj regiji (purpura po nogama, genitalnoj i glutealnoj regiji)</a:t>
            </a:r>
          </a:p>
          <a:p>
            <a:pPr marL="0" indent="0">
              <a:buNone/>
            </a:pPr>
            <a:r>
              <a:rPr lang="hr-HR" sz="2000" dirty="0"/>
              <a:t>HK</a:t>
            </a:r>
          </a:p>
          <a:p>
            <a:pPr marL="0" indent="0">
              <a:buNone/>
            </a:pPr>
            <a:r>
              <a:rPr lang="en-US" sz="2000" dirty="0"/>
              <a:t>→</a:t>
            </a:r>
            <a:r>
              <a:rPr lang="hr-HR" sz="2000" dirty="0"/>
              <a:t>primila ceftriakson iv. →premještaj u KZIB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68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Goran\Downloads\20181106_075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06897" cy="32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Goran\Downloads\20181106_075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9952" y="764704"/>
            <a:ext cx="2880321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Goran\Downloads\20181106_075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7416" y="7647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36674"/>
            <a:ext cx="36724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Status kod prijema u KIB</a:t>
            </a:r>
          </a:p>
          <a:p>
            <a:r>
              <a:rPr lang="hr-HR" sz="1400" dirty="0"/>
              <a:t>T (rekt.) 38.1°C , RF 24/min, SpO2 95% (sobni zrak), c/p 170/min, RR 102/60 mmHg</a:t>
            </a:r>
          </a:p>
          <a:p>
            <a:endParaRPr lang="hr-HR" sz="1400" dirty="0"/>
          </a:p>
          <a:p>
            <a:r>
              <a:rPr lang="hr-HR" sz="1400" dirty="0"/>
              <a:t>Bistre svijesti, plače, brani se kod pregleda. </a:t>
            </a:r>
            <a:r>
              <a:rPr lang="hr-HR" sz="1400" u="sng" dirty="0"/>
              <a:t>MS negativan</a:t>
            </a:r>
            <a:r>
              <a:rPr lang="hr-HR" sz="1400" dirty="0"/>
              <a:t>. </a:t>
            </a:r>
          </a:p>
          <a:p>
            <a:endParaRPr lang="hr-HR" sz="1400" dirty="0"/>
          </a:p>
          <a:p>
            <a:r>
              <a:rPr lang="hr-HR" sz="1400" dirty="0"/>
              <a:t>Koža: </a:t>
            </a:r>
            <a:r>
              <a:rPr lang="hr-HR" sz="1400" b="1" dirty="0"/>
              <a:t>srednje gusti makulozni osip po tijelu difuzno, najizraženije po donjim ekstremitetima i gluteusima, mjestimice po gluteusima ekhimoze, po koja po nogama te jedna na dorzumu lijevog stopala</a:t>
            </a:r>
          </a:p>
          <a:p>
            <a:endParaRPr lang="hr-HR" sz="1400" dirty="0"/>
          </a:p>
          <a:p>
            <a:r>
              <a:rPr lang="hr-HR" sz="1400" dirty="0"/>
              <a:t>Sluznice bez znakova krvarenja. </a:t>
            </a:r>
          </a:p>
          <a:p>
            <a:endParaRPr lang="hr-HR" sz="1400" dirty="0"/>
          </a:p>
          <a:p>
            <a:r>
              <a:rPr lang="hr-HR" sz="1400" dirty="0"/>
              <a:t>Ostali klinički status uredan.</a:t>
            </a:r>
          </a:p>
          <a:p>
            <a:endParaRPr lang="hr-HR" sz="1400" dirty="0"/>
          </a:p>
          <a:p>
            <a:r>
              <a:rPr lang="hr-HR" sz="1400" dirty="0"/>
              <a:t>Neurološki status: zjenice izokorične, reaktibilne, bulbuse pokreće u svim smjerovima, mimična muskulatura b.o. Ekstremitete simetrično pokreće, refleksi simetrični.  </a:t>
            </a:r>
          </a:p>
          <a:p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75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Goran\Downloads\20181106_075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06897" cy="32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Goran\Downloads\20181106_075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9952" y="764704"/>
            <a:ext cx="2880321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Goran\Downloads\20181106_075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7416" y="7647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0"/>
            <a:ext cx="367240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u="sng" dirty="0">
                <a:solidFill>
                  <a:prstClr val="black"/>
                </a:solidFill>
              </a:rPr>
              <a:t>LABORATORIJSKI NALAZI 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SE 95, PCT 56,84, CRP 161 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L 11,4 (neu 81,7, ly 11,5, mono 6,5, bazo 0.3)%, E 3,93, Hgb 101, Htc 0,321, MCV 81,6, Trc 286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PV 0,51, fibrinogen 5,1, APTV 33,4, TV 17,3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Laktat 2,51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GUK 6,5, ureja 6,1, kreatinin 37, Na 139, K 3,1, Cl 104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LP (8.11.) st. 4840/3 (poli 96%, mono 4%), E 16/3, prot 0,32, GUL 4,1, lakt 1,92, Cl 123 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Hemokultura: sterilna </a:t>
            </a:r>
          </a:p>
          <a:p>
            <a:r>
              <a:rPr lang="hr-HR" sz="1400" dirty="0">
                <a:solidFill>
                  <a:prstClr val="black"/>
                </a:solidFill>
              </a:rPr>
              <a:t>Likvor (bakteriološki) : sterilan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 N.meningitidis (krv): POZITIVAN (grupa B)</a:t>
            </a:r>
          </a:p>
          <a:p>
            <a:r>
              <a:rPr lang="hr-HR" sz="1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 N.meningitidis (likvor): POZITIVAN (grupa B)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dirty="0">
                <a:solidFill>
                  <a:prstClr val="black"/>
                </a:solidFill>
              </a:rPr>
              <a:t>EEG: nalaz difuzno sporiji</a:t>
            </a:r>
          </a:p>
          <a:p>
            <a:r>
              <a:rPr lang="hr-HR" sz="1400" dirty="0">
                <a:solidFill>
                  <a:prstClr val="black"/>
                </a:solidFill>
              </a:rPr>
              <a:t>TCCD: uredni indeksi otpora</a:t>
            </a:r>
          </a:p>
          <a:p>
            <a:endParaRPr lang="hr-HR" sz="1400" dirty="0">
              <a:solidFill>
                <a:prstClr val="black"/>
              </a:solidFill>
            </a:endParaRPr>
          </a:p>
          <a:p>
            <a:r>
              <a:rPr lang="hr-HR" sz="1400" u="sng" dirty="0">
                <a:solidFill>
                  <a:prstClr val="black"/>
                </a:solidFill>
              </a:rPr>
              <a:t>TERAPIJA:</a:t>
            </a:r>
          </a:p>
          <a:p>
            <a:r>
              <a:rPr lang="hr-HR" sz="1400" dirty="0">
                <a:solidFill>
                  <a:prstClr val="black"/>
                </a:solidFill>
              </a:rPr>
              <a:t>CEFTRIAKSON  iv. / 7 dana</a:t>
            </a:r>
          </a:p>
          <a:p>
            <a:r>
              <a:rPr lang="hr-HR" sz="1400" dirty="0">
                <a:solidFill>
                  <a:prstClr val="black"/>
                </a:solidFill>
              </a:rPr>
              <a:t>MANITOL iv. /2 dana</a:t>
            </a:r>
          </a:p>
          <a:p>
            <a:r>
              <a:rPr lang="hr-HR" sz="1400" dirty="0">
                <a:solidFill>
                  <a:prstClr val="black"/>
                </a:solidFill>
              </a:rPr>
              <a:t>FENOBARBITON </a:t>
            </a:r>
          </a:p>
          <a:p>
            <a:endParaRPr lang="hr-H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ANTIMIKROBNA KEMOPROFILAKSA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4F5C3"/>
          </a:solidFill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hr-HR" sz="2600" dirty="0"/>
              <a:t>BLISKI KONTAKTI S BOLESNIKOM </a:t>
            </a:r>
          </a:p>
          <a:p>
            <a:pPr marL="0" indent="0">
              <a:buNone/>
            </a:pPr>
            <a:r>
              <a:rPr lang="hr-HR" sz="2600" dirty="0"/>
              <a:t>		&gt; 8 h na udaljenosti cca &lt;1 m</a:t>
            </a:r>
          </a:p>
          <a:p>
            <a:pPr marL="0" indent="0">
              <a:buNone/>
            </a:pPr>
            <a:r>
              <a:rPr lang="hr-HR" sz="2600" dirty="0"/>
              <a:t>		kontakt s oralnim</a:t>
            </a:r>
            <a:r>
              <a:rPr lang="en-US" sz="2600" dirty="0"/>
              <a:t>/</a:t>
            </a:r>
            <a:r>
              <a:rPr lang="en-US" sz="2600" dirty="0" err="1"/>
              <a:t>nazalnim</a:t>
            </a:r>
            <a:r>
              <a:rPr lang="hr-HR" sz="2600" dirty="0"/>
              <a:t> sekretom* (unazad 7 dan</a:t>
            </a:r>
            <a:r>
              <a:rPr lang="en-US" sz="2600" dirty="0"/>
              <a:t>a</a:t>
            </a:r>
          </a:p>
          <a:p>
            <a:pPr marL="0" indent="0">
              <a:buNone/>
            </a:pPr>
            <a:r>
              <a:rPr lang="en-US" sz="2600" dirty="0"/>
              <a:t>                                              od p</a:t>
            </a:r>
            <a:r>
              <a:rPr lang="hr-HR" sz="2600" dirty="0"/>
              <a:t>ojave simptoma ili 24 h nakon započete terapije)</a:t>
            </a:r>
          </a:p>
          <a:p>
            <a:pPr marL="0" indent="0" algn="ctr">
              <a:buNone/>
            </a:pPr>
            <a:r>
              <a:rPr lang="hr-HR" sz="2600" b="1" dirty="0"/>
              <a:t>ZAPOČETI KEMOPROFILAKSU UNUTAR 24 h OD EKSPOZICIJE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b="1" dirty="0"/>
              <a:t>RIFAMPICIN</a:t>
            </a:r>
            <a:r>
              <a:rPr lang="hr-HR" sz="2600" dirty="0"/>
              <a:t> 20 mg/kg/dan p.o.  u 2 doze </a:t>
            </a:r>
            <a:r>
              <a:rPr lang="hr-HR" sz="2600" dirty="0" smtClean="0"/>
              <a:t>tijekom  </a:t>
            </a:r>
            <a:r>
              <a:rPr lang="hr-HR" sz="2600" dirty="0"/>
              <a:t>2 dana (maks. 600 mg/dozi)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hr-HR" sz="2600" b="1" dirty="0" smtClean="0"/>
              <a:t>CEFTRIAKSON</a:t>
            </a:r>
            <a:r>
              <a:rPr lang="hr-HR" sz="2600" dirty="0" smtClean="0"/>
              <a:t>   &lt;</a:t>
            </a:r>
            <a:r>
              <a:rPr lang="hr-HR" sz="2600" dirty="0"/>
              <a:t>15 godina  125 mg im. (jedna doza)</a:t>
            </a:r>
          </a:p>
          <a:p>
            <a:pPr marL="0" indent="0">
              <a:buNone/>
            </a:pPr>
            <a:r>
              <a:rPr lang="hr-HR" sz="2600" dirty="0"/>
              <a:t> 	      ≥15 godina   250 mg im. (jedna doza)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dirty="0"/>
              <a:t>Odrasli CIPROFLOKSACIN   500 mg P.O.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600" dirty="0"/>
              <a:t>NAZOFARINGEALNO KLICONOŠTVO BEZ ZNAKOVA INVAZIVNE MENINGOKOKNE BOLESTI </a:t>
            </a:r>
            <a:r>
              <a:rPr lang="hr-HR" sz="3800" b="1" dirty="0"/>
              <a:t>NIJE</a:t>
            </a:r>
            <a:r>
              <a:rPr lang="hr-HR" sz="2600" dirty="0"/>
              <a:t> POTREBNO LIJEČITI. 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* </a:t>
            </a:r>
            <a:r>
              <a:rPr lang="hr-HR" sz="1800" dirty="0"/>
              <a:t>Endotrahealna intubacija, sukcija, direktan oralni kontakt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6381328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www.uptodate.com</a:t>
            </a:r>
          </a:p>
        </p:txBody>
      </p:sp>
    </p:spTree>
    <p:extLst>
      <p:ext uri="{BB962C8B-B14F-4D97-AF65-F5344CB8AC3E}">
        <p14:creationId xmlns:p14="http://schemas.microsoft.com/office/powerpoint/2010/main" val="1636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INFEKCIJE SREDIŠNJEG ŽIVČANOG SUSTAVA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KLINIČKA SLIKA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54887"/>
              </p:ext>
            </p:extLst>
          </p:nvPr>
        </p:nvGraphicFramePr>
        <p:xfrm>
          <a:off x="179512" y="126876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194228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MENINGITIS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1581307"/>
            <a:ext cx="135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ENCEFALITIS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3779912" y="2636912"/>
            <a:ext cx="2016224" cy="207512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FEBRILITET</a:t>
            </a:r>
          </a:p>
          <a:p>
            <a:pPr algn="ctr"/>
            <a:r>
              <a:rPr lang="hr-HR" sz="1600" dirty="0"/>
              <a:t>GLAVOBOLJ</a:t>
            </a:r>
            <a:r>
              <a:rPr lang="hr-HR" dirty="0"/>
              <a:t>A</a:t>
            </a:r>
          </a:p>
          <a:p>
            <a:pPr algn="ctr"/>
            <a:r>
              <a:rPr lang="hr-HR" dirty="0"/>
              <a:t>MUČNINA POVRAĆANJE</a:t>
            </a:r>
          </a:p>
          <a:p>
            <a:pPr algn="ctr"/>
            <a:r>
              <a:rPr lang="hr-HR" dirty="0"/>
              <a:t>KONVULZIJE</a:t>
            </a:r>
          </a:p>
          <a:p>
            <a:pPr algn="ctr"/>
            <a:r>
              <a:rPr lang="hr-HR" dirty="0"/>
              <a:t>POREMEĆAJ SVIJESTI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16216" y="1052736"/>
            <a:ext cx="2520280" cy="528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FOKALNI NEUROLOŠKI ISPADI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196752"/>
            <a:ext cx="2796622" cy="613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POZITIVNI MENINGITIČNI ZNAKOVI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Klinički sindrom encefalitisa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KLINIČKA SLIKA NESPECIFIČNA</a:t>
            </a:r>
          </a:p>
          <a:p>
            <a:pPr marL="0" indent="0">
              <a:buNone/>
            </a:pPr>
            <a:r>
              <a:rPr lang="hr-HR" u="sng" dirty="0"/>
              <a:t>Misliti na bolesti koje kliničkom slikom nalikuju na encefalitis !!</a:t>
            </a:r>
          </a:p>
          <a:p>
            <a:pPr marL="0" indent="0">
              <a:buNone/>
            </a:pPr>
            <a:r>
              <a:rPr lang="hr-HR" dirty="0"/>
              <a:t>→BAKTERIJSKI MENINGITIS</a:t>
            </a:r>
          </a:p>
          <a:p>
            <a:pPr marL="0" indent="0">
              <a:buNone/>
            </a:pPr>
            <a:r>
              <a:rPr lang="en-US" dirty="0"/>
              <a:t>→</a:t>
            </a:r>
            <a:r>
              <a:rPr lang="hr-HR" dirty="0"/>
              <a:t>INTRAKRANIJSKA KRVARENJA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→</a:t>
            </a:r>
            <a:r>
              <a:rPr lang="hr-HR" dirty="0"/>
              <a:t>TUMORI MOZGA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→</a:t>
            </a:r>
            <a:r>
              <a:rPr lang="hr-HR" dirty="0"/>
              <a:t>INTRAKRANIJSKA TROMBOZA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→</a:t>
            </a:r>
            <a:r>
              <a:rPr lang="hr-HR" dirty="0"/>
              <a:t>CEREBROBASKULARNI INZULT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→</a:t>
            </a:r>
            <a:r>
              <a:rPr lang="hr-HR" dirty="0"/>
              <a:t>METABOLIČKE BOLESTI S ENCEFALOPATIJOM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Invazivna meningokokna bolest (IMB)</a:t>
            </a:r>
          </a:p>
          <a:p>
            <a:endParaRPr lang="hr-HR" dirty="0"/>
          </a:p>
          <a:p>
            <a:r>
              <a:rPr lang="hr-HR" dirty="0"/>
              <a:t>Infekcije središnjeg živčanog sustava</a:t>
            </a:r>
          </a:p>
          <a:p>
            <a:endParaRPr lang="hr-HR" dirty="0"/>
          </a:p>
          <a:p>
            <a:r>
              <a:rPr lang="hr-HR" dirty="0"/>
              <a:t>Sindrom toksičnog šoka</a:t>
            </a:r>
          </a:p>
        </p:txBody>
      </p:sp>
    </p:spTree>
    <p:extLst>
      <p:ext uri="{BB962C8B-B14F-4D97-AF65-F5344CB8AC3E}">
        <p14:creationId xmlns:p14="http://schemas.microsoft.com/office/powerpoint/2010/main" val="110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Uzročnici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642285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NOVOROĐENČAD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HSV tip 2, NPEV, CMV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L. monocytogenes, T. gondii</a:t>
                      </a:r>
                      <a:endParaRPr kumimoji="0" lang="hr-HR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uzročnici neonatalne sepse (BHS-B, E. coli i dr.)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DOJENČAD</a:t>
                      </a: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, ST</a:t>
                      </a: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ARIJ</a:t>
                      </a:r>
                      <a:r>
                        <a:rPr kumimoji="0" lang="hr-HR" sz="16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hr-HR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DJECA, MLAĐI ODRASLI</a:t>
                      </a:r>
                      <a:endParaRPr kumimoji="0" lang="hr-H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NPEV, HSV tip 1, Influenza virus, virus KME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VZV, EBV, CMV, </a:t>
                      </a:r>
                      <a:r>
                        <a:rPr kumimoji="0" lang="hr-HR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B. burgdorferi, B. henselae, M. pneumoniae</a:t>
                      </a:r>
                      <a:endParaRPr kumimoji="0" lang="hr-HR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ADEM i autoimuni encefalitisi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/>
                        <a:t>ODRASLI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NPEV, HSV tip 1, Influenza virus, virus KME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L. monocytogenes, M. tuberculosis</a:t>
                      </a:r>
                      <a:endParaRPr kumimoji="0" lang="hr-HR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9" marB="45709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9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Dijagnoza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1800" dirty="0"/>
              <a:t>KKS, GUK, BUN, kreatinin, Na, K, Cl, amonijak, laktat, bilirubin, AST, ALT, LDH, CK, ALP, GGT</a:t>
            </a:r>
          </a:p>
          <a:p>
            <a:pPr algn="ctr"/>
            <a:r>
              <a:rPr lang="hr-HR" sz="1800" dirty="0"/>
              <a:t>Urin (intoksikacije!)</a:t>
            </a:r>
          </a:p>
          <a:p>
            <a:pPr algn="ctr"/>
            <a:r>
              <a:rPr lang="hr-HR" sz="1800" dirty="0"/>
              <a:t>ABS</a:t>
            </a:r>
          </a:p>
          <a:p>
            <a:pPr algn="ctr"/>
            <a:r>
              <a:rPr lang="hr-HR" sz="1800" u="sng" dirty="0"/>
              <a:t>Cerebrospinalni likvor</a:t>
            </a:r>
            <a:r>
              <a:rPr lang="hr-HR" sz="1800" dirty="0"/>
              <a:t>: citološki, biokemijski, bakteriološki, PCR na HSV, </a:t>
            </a:r>
          </a:p>
          <a:p>
            <a:pPr algn="ctr"/>
            <a:r>
              <a:rPr lang="hr-HR" sz="1800" dirty="0"/>
              <a:t>PCR na enteroviruse </a:t>
            </a:r>
          </a:p>
          <a:p>
            <a:pPr algn="ctr"/>
            <a:r>
              <a:rPr lang="hr-HR" sz="1800" dirty="0"/>
              <a:t>EEG, CT mozga,  MR mozga </a:t>
            </a:r>
            <a:r>
              <a:rPr lang="hr-HR" sz="1800"/>
              <a:t>i spinalne </a:t>
            </a:r>
            <a:r>
              <a:rPr lang="hr-HR" sz="1800" dirty="0"/>
              <a:t>medule</a:t>
            </a:r>
          </a:p>
          <a:p>
            <a:pPr algn="ctr"/>
            <a:r>
              <a:rPr lang="hr-HR" sz="1800" dirty="0"/>
              <a:t>Ostalo: PCR na virus gripe, metabolički probir, anti-NMDAR i VGKC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85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8006" y="1739070"/>
            <a:ext cx="5032466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r-HR" sz="2400" b="1" u="sng" dirty="0"/>
              <a:t>ACIKLOVIR</a:t>
            </a:r>
          </a:p>
          <a:p>
            <a:pPr lvl="0"/>
            <a:r>
              <a:rPr lang="hr-HR" dirty="0"/>
              <a:t>(&gt;28 dana do 3 mj. -  60 mg/kg i.v./3 doze,</a:t>
            </a:r>
          </a:p>
          <a:p>
            <a:pPr lvl="0"/>
            <a:r>
              <a:rPr lang="hr-HR" dirty="0"/>
              <a:t>≥3 mj. do 12 god. 30-45 mg/kg i.v./3 doze,</a:t>
            </a:r>
          </a:p>
          <a:p>
            <a:pPr lvl="0"/>
            <a:r>
              <a:rPr lang="hr-HR" dirty="0"/>
              <a:t>≥12 god. 30 mg/kg i.v./3 doze ) </a:t>
            </a:r>
            <a:endParaRPr lang="en-US" dirty="0"/>
          </a:p>
          <a:p>
            <a:r>
              <a:rPr lang="hr-HR" sz="2400" b="1" u="sng" dirty="0"/>
              <a:t>+ CEFTRIAKSON</a:t>
            </a:r>
            <a:r>
              <a:rPr lang="hr-HR" sz="2400" b="1" dirty="0"/>
              <a:t> </a:t>
            </a:r>
            <a:r>
              <a:rPr lang="hr-HR" dirty="0"/>
              <a:t>(100 mg/kg/dan)/2 doze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8184" y="3785876"/>
            <a:ext cx="2304256" cy="17313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VANKOMICIN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AMPICILIN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OSELTAMIVIR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AZITROMICIN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ANTITUBERKULOTICI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39070"/>
            <a:ext cx="326033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/>
              <a:t>SUPORTIVNA TERAPIJA</a:t>
            </a:r>
          </a:p>
          <a:p>
            <a:r>
              <a:rPr lang="hr-HR" sz="2400" b="1" u="sng"/>
              <a:t>CAB</a:t>
            </a:r>
            <a:r>
              <a:rPr lang="en-US" sz="2400" b="1" u="sng"/>
              <a:t>D</a:t>
            </a:r>
            <a:endParaRPr lang="hr-HR" sz="2400" b="1" u="sng" dirty="0"/>
          </a:p>
          <a:p>
            <a:r>
              <a:rPr lang="hr-HR" sz="1600" dirty="0"/>
              <a:t>ET za GCS≤8 ili ugrožen dišni put</a:t>
            </a:r>
          </a:p>
          <a:p>
            <a:r>
              <a:rPr lang="hr-HR" sz="1600" dirty="0"/>
              <a:t>NADOKNADA TEKUĆINE (20 ml/kg) kod znakova hipovolemije ili šoka</a:t>
            </a:r>
          </a:p>
          <a:p>
            <a:r>
              <a:rPr lang="hr-HR" sz="1600" b="1" u="sng" dirty="0"/>
              <a:t>TERAPIJA KONVULZIJA </a:t>
            </a:r>
          </a:p>
          <a:p>
            <a:r>
              <a:rPr lang="hr-HR" sz="1600" u="sng" dirty="0"/>
              <a:t>Diazepam</a:t>
            </a:r>
            <a:r>
              <a:rPr lang="hr-HR" sz="1600" dirty="0"/>
              <a:t> – 0,2-0,5 mg/kg i.v. (0,5 mg/kg rect.; max. &lt;5 god. 5 mg, &gt;5 god. 10 mg; ponoviti svakih 5-10 minuta)</a:t>
            </a:r>
          </a:p>
          <a:p>
            <a:r>
              <a:rPr lang="hr-HR" sz="1600" u="sng" dirty="0"/>
              <a:t>Midazolam</a:t>
            </a:r>
            <a:r>
              <a:rPr lang="hr-HR" sz="1600" dirty="0"/>
              <a:t> – 0,2 mg/kg iv./im.; max. 6 mg</a:t>
            </a:r>
            <a:endParaRPr lang="hr-HR" sz="1600" u="sng" dirty="0"/>
          </a:p>
          <a:p>
            <a:r>
              <a:rPr lang="hr-HR" sz="1600" u="sng" dirty="0"/>
              <a:t>Fenobarbiton</a:t>
            </a:r>
            <a:r>
              <a:rPr lang="hr-HR" sz="1600" dirty="0"/>
              <a:t> – 15-20 mg/kg i.v.</a:t>
            </a:r>
          </a:p>
        </p:txBody>
      </p:sp>
    </p:spTree>
    <p:extLst>
      <p:ext uri="{BB962C8B-B14F-4D97-AF65-F5344CB8AC3E}">
        <p14:creationId xmlns:p14="http://schemas.microsoft.com/office/powerpoint/2010/main" val="27669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I.G.,</a:t>
            </a:r>
            <a:r>
              <a:rPr lang="hr-HR" sz="2000" dirty="0"/>
              <a:t> </a:t>
            </a:r>
            <a:r>
              <a:rPr lang="en-US" sz="2000" dirty="0" err="1"/>
              <a:t>djevojčica</a:t>
            </a:r>
            <a:r>
              <a:rPr lang="en-US" sz="2000" dirty="0"/>
              <a:t> </a:t>
            </a:r>
            <a:r>
              <a:rPr lang="hr-HR" sz="2000" dirty="0"/>
              <a:t>(</a:t>
            </a:r>
            <a:r>
              <a:rPr lang="en-US" sz="2000" dirty="0"/>
              <a:t>10 </a:t>
            </a:r>
            <a:r>
              <a:rPr lang="en-US" sz="2000" dirty="0" err="1"/>
              <a:t>mjeseci</a:t>
            </a:r>
            <a:r>
              <a:rPr lang="hr-HR" sz="2000" dirty="0"/>
              <a:t>)</a:t>
            </a:r>
            <a:r>
              <a:rPr lang="en-US" sz="2000" dirty="0"/>
              <a:t>, </a:t>
            </a:r>
            <a:r>
              <a:rPr lang="en-US" sz="2000" dirty="0" err="1"/>
              <a:t>hospitalizirana</a:t>
            </a:r>
            <a:r>
              <a:rPr lang="hr-HR" sz="2000" dirty="0"/>
              <a:t> KZIB </a:t>
            </a:r>
            <a:r>
              <a:rPr lang="en-US" sz="2000" dirty="0"/>
              <a:t> 3</a:t>
            </a:r>
            <a:r>
              <a:rPr lang="hr-HR" sz="2000" dirty="0"/>
              <a:t>0</a:t>
            </a:r>
            <a:r>
              <a:rPr lang="en-US" sz="2000" dirty="0"/>
              <a:t>.7. -</a:t>
            </a:r>
            <a:r>
              <a:rPr lang="hr-HR" sz="2000" dirty="0"/>
              <a:t> </a:t>
            </a:r>
            <a:r>
              <a:rPr lang="en-US" sz="2000" dirty="0"/>
              <a:t>28.11.2016</a:t>
            </a:r>
            <a:r>
              <a:rPr lang="hr-HR" sz="2000" dirty="0"/>
              <a:t>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6896"/>
            <a:ext cx="5266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en-US" sz="1400" dirty="0" err="1"/>
              <a:t>Hospitalizirana</a:t>
            </a:r>
            <a:r>
              <a:rPr lang="en-US" sz="1400" dirty="0"/>
              <a:t> u OB „Dr. </a:t>
            </a:r>
            <a:r>
              <a:rPr lang="en-US" sz="1400" dirty="0" err="1"/>
              <a:t>Josip</a:t>
            </a:r>
            <a:r>
              <a:rPr lang="en-US" sz="1400" dirty="0"/>
              <a:t> </a:t>
            </a:r>
            <a:r>
              <a:rPr lang="en-US" sz="1400" dirty="0" err="1"/>
              <a:t>Benčević</a:t>
            </a:r>
            <a:r>
              <a:rPr lang="en-US" sz="1400" dirty="0"/>
              <a:t>”, </a:t>
            </a:r>
            <a:r>
              <a:rPr lang="en-US" sz="1400" dirty="0" err="1"/>
              <a:t>Slavonski</a:t>
            </a:r>
            <a:r>
              <a:rPr lang="en-US" sz="1400" dirty="0"/>
              <a:t> </a:t>
            </a:r>
            <a:r>
              <a:rPr lang="en-US" sz="1400" dirty="0" err="1"/>
              <a:t>Brod</a:t>
            </a:r>
            <a:r>
              <a:rPr lang="en-US" sz="1400" dirty="0"/>
              <a:t> 27.07.-30.07.2016. </a:t>
            </a: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konvulzij</a:t>
            </a:r>
            <a:r>
              <a:rPr lang="hr-HR" sz="1400" dirty="0"/>
              <a:t>e</a:t>
            </a:r>
            <a:r>
              <a:rPr lang="en-US" sz="1400" dirty="0"/>
              <a:t> u </a:t>
            </a:r>
            <a:r>
              <a:rPr lang="en-US" sz="1400" dirty="0" err="1"/>
              <a:t>subfebrilitetu</a:t>
            </a:r>
            <a:r>
              <a:rPr lang="en-US" sz="1400" dirty="0"/>
              <a:t> (37.8 °C, </a:t>
            </a:r>
            <a:r>
              <a:rPr lang="en-US" sz="1400" dirty="0" err="1"/>
              <a:t>rektalno</a:t>
            </a:r>
            <a:r>
              <a:rPr lang="en-US" sz="1400" dirty="0"/>
              <a:t>) </a:t>
            </a:r>
            <a:r>
              <a:rPr lang="hr-HR" sz="1400" dirty="0"/>
              <a:t> </a:t>
            </a:r>
          </a:p>
          <a:p>
            <a:pPr marL="0" indent="0">
              <a:buNone/>
            </a:pPr>
            <a:r>
              <a:rPr lang="hr-HR" sz="1400" dirty="0"/>
              <a:t>- </a:t>
            </a:r>
            <a:r>
              <a:rPr lang="hr-HR" sz="1300" dirty="0"/>
              <a:t>t</a:t>
            </a:r>
            <a:r>
              <a:rPr lang="en-US" sz="1400" dirty="0" err="1"/>
              <a:t>rzajevi</a:t>
            </a:r>
            <a:r>
              <a:rPr lang="en-US" sz="1400" dirty="0"/>
              <a:t> </a:t>
            </a:r>
            <a:r>
              <a:rPr lang="en-US" sz="1400" dirty="0" err="1"/>
              <a:t>desne</a:t>
            </a:r>
            <a:r>
              <a:rPr lang="en-US" sz="1400" dirty="0"/>
              <a:t> </a:t>
            </a:r>
            <a:r>
              <a:rPr lang="en-US" sz="1400" dirty="0" err="1"/>
              <a:t>ruke</a:t>
            </a:r>
            <a:r>
              <a:rPr lang="en-US" sz="1400" dirty="0"/>
              <a:t> i </a:t>
            </a:r>
            <a:r>
              <a:rPr lang="en-US" sz="1400" dirty="0" err="1"/>
              <a:t>noge</a:t>
            </a:r>
            <a:r>
              <a:rPr lang="en-US" sz="1400" dirty="0"/>
              <a:t> </a:t>
            </a:r>
            <a:r>
              <a:rPr lang="en-US" sz="1400" dirty="0" err="1"/>
              <a:t>uz</a:t>
            </a:r>
            <a:r>
              <a:rPr lang="en-US" sz="1400" dirty="0"/>
              <a:t> </a:t>
            </a:r>
            <a:r>
              <a:rPr lang="en-US" sz="1400" dirty="0" err="1"/>
              <a:t>otvorene</a:t>
            </a:r>
            <a:r>
              <a:rPr lang="en-US" sz="1400" dirty="0"/>
              <a:t> </a:t>
            </a:r>
            <a:r>
              <a:rPr lang="en-US" sz="1400" dirty="0" err="1"/>
              <a:t>oči</a:t>
            </a:r>
            <a:r>
              <a:rPr lang="en-US" sz="1400" dirty="0"/>
              <a:t> i </a:t>
            </a:r>
            <a:r>
              <a:rPr lang="en-US" sz="1400" dirty="0" err="1"/>
              <a:t>fiksiran</a:t>
            </a:r>
            <a:r>
              <a:rPr lang="en-US" sz="1400" dirty="0"/>
              <a:t> </a:t>
            </a:r>
            <a:r>
              <a:rPr lang="en-US" sz="1400" dirty="0" err="1"/>
              <a:t>pogled</a:t>
            </a:r>
            <a:r>
              <a:rPr lang="en-US" sz="1400" dirty="0"/>
              <a:t> u </a:t>
            </a:r>
            <a:r>
              <a:rPr lang="en-US" sz="1400" dirty="0" err="1"/>
              <a:t>trajanju</a:t>
            </a:r>
            <a:r>
              <a:rPr lang="en-US" sz="1400" dirty="0"/>
              <a:t> od </a:t>
            </a:r>
            <a:r>
              <a:rPr lang="hr-HR" sz="1400" dirty="0"/>
              <a:t>1 h</a:t>
            </a:r>
          </a:p>
          <a:p>
            <a:pPr marL="0" indent="0">
              <a:buNone/>
            </a:pPr>
            <a:r>
              <a:rPr lang="hr-HR" sz="1400" dirty="0"/>
              <a:t>Th. Diazepam i.v.</a:t>
            </a:r>
          </a:p>
          <a:p>
            <a:pPr marL="0" indent="0">
              <a:buNone/>
            </a:pPr>
            <a:endParaRPr lang="hr-HR" sz="1400" b="1" dirty="0"/>
          </a:p>
          <a:p>
            <a:pPr marL="0" indent="0">
              <a:buNone/>
            </a:pPr>
            <a:r>
              <a:rPr lang="hr-HR" sz="1400" b="1" dirty="0"/>
              <a:t>3. dan boravka </a:t>
            </a:r>
            <a:r>
              <a:rPr lang="pl-PL" sz="1400" dirty="0"/>
              <a:t>kratkotrajni cerebralni napadaj – tonički grč i devijacija bulbusa u desno u trajanju od 1 minute</a:t>
            </a:r>
          </a:p>
          <a:p>
            <a:pPr marL="0" indent="0">
              <a:buNone/>
            </a:pPr>
            <a:endParaRPr lang="hr-HR" sz="1400" u="sng" dirty="0"/>
          </a:p>
          <a:p>
            <a:pPr marL="0" indent="0">
              <a:buNone/>
            </a:pPr>
            <a:r>
              <a:rPr lang="hr-HR" sz="1400" u="sng" dirty="0"/>
              <a:t>TERAPIJA: </a:t>
            </a:r>
            <a:r>
              <a:rPr lang="hr-HR" sz="1400" b="1" dirty="0">
                <a:solidFill>
                  <a:srgbClr val="FF0000"/>
                </a:solidFill>
              </a:rPr>
              <a:t>ACIKLOVIR+CEFTRIAKSON</a:t>
            </a:r>
            <a:r>
              <a:rPr lang="hr-HR" sz="1400" dirty="0"/>
              <a:t> →PREMJEŠTAJ U KZIB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OPETOVANE KONVULZIJE, RAZVOJ SOMNOLENCIJE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79116" y="1196752"/>
            <a:ext cx="324036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u="sng" dirty="0"/>
              <a:t>LABORATORIJSKI NALAZI 1.DAN </a:t>
            </a:r>
          </a:p>
          <a:p>
            <a:pPr algn="ctr"/>
            <a:r>
              <a:rPr lang="hr-HR" sz="1600" b="1" dirty="0"/>
              <a:t>CRP 2.5 mg/L</a:t>
            </a:r>
          </a:p>
          <a:p>
            <a:pPr algn="ctr"/>
            <a:r>
              <a:rPr lang="hr-HR" sz="1600" b="1" dirty="0"/>
              <a:t>L 12.2 (neu 71%)</a:t>
            </a:r>
          </a:p>
          <a:p>
            <a:pPr algn="ctr"/>
            <a:r>
              <a:rPr lang="hr-HR" sz="1600" b="1" dirty="0"/>
              <a:t>GUK 14.4 mmol/L</a:t>
            </a:r>
          </a:p>
          <a:p>
            <a:pPr algn="ctr"/>
            <a:r>
              <a:rPr lang="hr-HR" sz="1600" b="1" dirty="0"/>
              <a:t>ELEKTROLITI UREDNI</a:t>
            </a:r>
          </a:p>
          <a:p>
            <a:pPr algn="ctr"/>
            <a:r>
              <a:rPr lang="hr-HR" sz="1600" b="1" dirty="0"/>
              <a:t>AMONIJAK UREDAN</a:t>
            </a:r>
          </a:p>
          <a:p>
            <a:pPr algn="ctr"/>
            <a:r>
              <a:rPr lang="hr-HR" sz="1600" b="1" dirty="0"/>
              <a:t>LAKTAT UREDAN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746274" y="3212976"/>
            <a:ext cx="3173201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u="sng" dirty="0"/>
              <a:t>LABORATORIJSKI NALAZI 3.DAN</a:t>
            </a:r>
          </a:p>
          <a:p>
            <a:pPr algn="ctr"/>
            <a:r>
              <a:rPr lang="hr-HR" sz="1600" b="1" dirty="0"/>
              <a:t>CRP 153.3 mg/L</a:t>
            </a:r>
          </a:p>
          <a:p>
            <a:pPr algn="ctr"/>
            <a:r>
              <a:rPr lang="hr-HR" sz="1600" b="1" dirty="0"/>
              <a:t>L 13.8 (neu 61%)</a:t>
            </a:r>
          </a:p>
          <a:p>
            <a:pPr algn="ctr"/>
            <a:r>
              <a:rPr lang="hr-HR" sz="1600" b="1" dirty="0"/>
              <a:t>GUK 5.5 mmol/L</a:t>
            </a:r>
          </a:p>
          <a:p>
            <a:pPr algn="ctr"/>
            <a:r>
              <a:rPr lang="hr-HR" sz="1600" b="1" dirty="0"/>
              <a:t>LP: st. 832/3, proteini 0,4 g/L, GUL 2,9, laktat 2,4, kloridi 124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746275" y="5589240"/>
            <a:ext cx="3240360" cy="126876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Likvor: </a:t>
            </a:r>
            <a:r>
              <a:rPr lang="hr-HR" dirty="0"/>
              <a:t>PCR enterovirusi neg.</a:t>
            </a:r>
          </a:p>
          <a:p>
            <a:pPr algn="ctr"/>
            <a:r>
              <a:rPr lang="hr-HR" dirty="0"/>
              <a:t>      bakteriološki neg.</a:t>
            </a:r>
          </a:p>
          <a:p>
            <a:pPr algn="ctr"/>
            <a:r>
              <a:rPr lang="hr-HR" dirty="0"/>
              <a:t>Hemokultura: sterilna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8719" y="5517232"/>
            <a:ext cx="5067556" cy="1340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Fundus oculi</a:t>
            </a:r>
            <a:r>
              <a:rPr lang="hr-HR" sz="1600" dirty="0">
                <a:solidFill>
                  <a:schemeClr val="tx1"/>
                </a:solidFill>
              </a:rPr>
              <a:t>: uredan</a:t>
            </a:r>
          </a:p>
          <a:p>
            <a:pPr algn="ctr"/>
            <a:r>
              <a:rPr lang="hr-HR" sz="1600" b="1" dirty="0">
                <a:solidFill>
                  <a:schemeClr val="tx1"/>
                </a:solidFill>
              </a:rPr>
              <a:t>UZV mozga</a:t>
            </a:r>
            <a:r>
              <a:rPr lang="hr-HR" sz="1600" dirty="0">
                <a:solidFill>
                  <a:schemeClr val="tx1"/>
                </a:solidFill>
              </a:rPr>
              <a:t>: uredan</a:t>
            </a:r>
          </a:p>
          <a:p>
            <a:pPr algn="ctr"/>
            <a:r>
              <a:rPr lang="hr-HR" sz="1600" b="1" dirty="0">
                <a:solidFill>
                  <a:schemeClr val="tx1"/>
                </a:solidFill>
              </a:rPr>
              <a:t>EEG: </a:t>
            </a:r>
            <a:r>
              <a:rPr lang="hr-HR" sz="1600" dirty="0">
                <a:solidFill>
                  <a:schemeClr val="tx1"/>
                </a:solidFill>
              </a:rPr>
              <a:t>žarišno dizritmički promijenjen nalaz lijevo centrotemporookcipitalno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06" y="1700808"/>
            <a:ext cx="3828435" cy="423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758968" cy="98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800" b="1" dirty="0"/>
              <a:t>TERAPIJA (KZIB): 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>aciklovir (3x20 mg/kg), </a:t>
            </a:r>
            <a:r>
              <a:rPr lang="en-US" sz="1800" dirty="0" err="1"/>
              <a:t>cefriakson</a:t>
            </a:r>
            <a:r>
              <a:rPr lang="en-US" sz="1800" dirty="0"/>
              <a:t> (2x50 mg/kg), </a:t>
            </a:r>
            <a:r>
              <a:rPr lang="en-US" sz="1800" dirty="0" err="1"/>
              <a:t>azitromicin</a:t>
            </a:r>
            <a:r>
              <a:rPr lang="en-US" sz="1800" dirty="0"/>
              <a:t> 1x10 mg/kg, </a:t>
            </a:r>
            <a:r>
              <a:rPr lang="en-US" sz="1800" dirty="0" err="1"/>
              <a:t>ampicilin</a:t>
            </a:r>
            <a:r>
              <a:rPr lang="en-US" sz="1800" dirty="0"/>
              <a:t> (4x100 mg/kg), 10 % </a:t>
            </a:r>
            <a:r>
              <a:rPr lang="en-US" sz="1800" dirty="0" err="1"/>
              <a:t>manitol</a:t>
            </a:r>
            <a:r>
              <a:rPr lang="en-US" sz="1800" dirty="0"/>
              <a:t> + </a:t>
            </a:r>
            <a:r>
              <a:rPr lang="en-US" sz="1800" dirty="0" err="1"/>
              <a:t>furosemid</a:t>
            </a:r>
            <a:r>
              <a:rPr lang="en-US" sz="1800" dirty="0"/>
              <a:t>,  </a:t>
            </a:r>
            <a:r>
              <a:rPr lang="hr-HR" sz="1800" dirty="0"/>
              <a:t>f</a:t>
            </a:r>
            <a:r>
              <a:rPr lang="en-US" sz="1800" dirty="0" err="1"/>
              <a:t>enobarbiton</a:t>
            </a:r>
            <a:r>
              <a:rPr lang="en-US" sz="1800" dirty="0"/>
              <a:t> 2x40 mg </a:t>
            </a:r>
            <a:r>
              <a:rPr lang="en-US" sz="1800" dirty="0" err="1"/>
              <a:t>i.v.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90688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Tijek boravka KZIB...</a:t>
            </a:r>
          </a:p>
          <a:p>
            <a:pPr marL="0" indent="0">
              <a:buNone/>
            </a:pPr>
            <a:r>
              <a:rPr lang="en-US" sz="1400" dirty="0"/>
              <a:t>→</a:t>
            </a:r>
            <a:r>
              <a:rPr lang="hr-HR" sz="1400" dirty="0"/>
              <a:t> </a:t>
            </a:r>
            <a:r>
              <a:rPr lang="en-US" sz="1400" dirty="0" err="1"/>
              <a:t>Febrilna</a:t>
            </a:r>
            <a:r>
              <a:rPr lang="en-US" sz="1400" dirty="0"/>
              <a:t> do 39.4 °C,</a:t>
            </a:r>
            <a:r>
              <a:rPr lang="hr-HR" sz="1400" dirty="0"/>
              <a:t> s</a:t>
            </a:r>
            <a:r>
              <a:rPr lang="en-US" sz="1400" dirty="0" err="1"/>
              <a:t>omnolentna</a:t>
            </a:r>
            <a:r>
              <a:rPr lang="hr-HR" sz="1400" dirty="0"/>
              <a:t>, p</a:t>
            </a:r>
            <a:r>
              <a:rPr lang="en-US" sz="1400" dirty="0" err="1"/>
              <a:t>ovremeno</a:t>
            </a:r>
            <a:r>
              <a:rPr lang="en-US" sz="1400" dirty="0"/>
              <a:t> </a:t>
            </a:r>
            <a:r>
              <a:rPr lang="en-US" sz="1400" dirty="0" err="1"/>
              <a:t>tahikardna</a:t>
            </a:r>
            <a:r>
              <a:rPr lang="en-US" sz="1400" dirty="0"/>
              <a:t> do 190/min</a:t>
            </a:r>
            <a:endParaRPr lang="hr-HR" sz="1400" dirty="0"/>
          </a:p>
          <a:p>
            <a:pPr marL="0" indent="0">
              <a:buNone/>
            </a:pPr>
            <a:r>
              <a:rPr lang="hr-HR" sz="1400" dirty="0"/>
              <a:t>→ u </a:t>
            </a:r>
            <a:r>
              <a:rPr lang="en-US" sz="1400" dirty="0"/>
              <a:t>3 </a:t>
            </a:r>
            <a:r>
              <a:rPr lang="en-US" sz="1400" dirty="0" err="1"/>
              <a:t>navrata</a:t>
            </a:r>
            <a:r>
              <a:rPr lang="en-US" sz="1400" dirty="0"/>
              <a:t> </a:t>
            </a:r>
            <a:r>
              <a:rPr lang="en-US" sz="1400" dirty="0" err="1"/>
              <a:t>cerebralni</a:t>
            </a:r>
            <a:r>
              <a:rPr lang="en-US" sz="1400" dirty="0"/>
              <a:t> </a:t>
            </a:r>
            <a:r>
              <a:rPr lang="en-US" sz="1400" dirty="0" err="1"/>
              <a:t>napadaj</a:t>
            </a:r>
            <a:r>
              <a:rPr lang="en-US" sz="1400" dirty="0"/>
              <a:t> – </a:t>
            </a:r>
            <a:r>
              <a:rPr lang="en-US" sz="1400" dirty="0" err="1"/>
              <a:t>trzajevi</a:t>
            </a:r>
            <a:r>
              <a:rPr lang="en-US" sz="1400" dirty="0"/>
              <a:t> </a:t>
            </a:r>
            <a:r>
              <a:rPr lang="en-US" sz="1400" dirty="0" err="1"/>
              <a:t>desnog</a:t>
            </a:r>
            <a:r>
              <a:rPr lang="en-US" sz="1400" dirty="0"/>
              <a:t> </a:t>
            </a:r>
            <a:r>
              <a:rPr lang="en-US" sz="1400" dirty="0" err="1"/>
              <a:t>usnog</a:t>
            </a:r>
            <a:r>
              <a:rPr lang="en-US" sz="1400" dirty="0"/>
              <a:t> </a:t>
            </a:r>
            <a:r>
              <a:rPr lang="en-US" sz="1400" dirty="0" err="1"/>
              <a:t>kuta</a:t>
            </a:r>
            <a:r>
              <a:rPr lang="en-US" sz="1400" dirty="0"/>
              <a:t> i </a:t>
            </a:r>
            <a:r>
              <a:rPr lang="en-US" sz="1400" dirty="0" err="1"/>
              <a:t>desne</a:t>
            </a:r>
            <a:r>
              <a:rPr lang="en-US" sz="1400" dirty="0"/>
              <a:t> </a:t>
            </a:r>
            <a:r>
              <a:rPr lang="en-US" sz="1400" dirty="0" err="1"/>
              <a:t>ruke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1412776"/>
            <a:ext cx="451091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r-HR" sz="2800" b="1" dirty="0"/>
              <a:t>LIKVOR PCR HSV1 POZITIVAN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126904"/>
            <a:ext cx="283771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620688"/>
            <a:ext cx="77768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13" y="3126904"/>
            <a:ext cx="245321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77421" y="3126903"/>
            <a:ext cx="3166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MR </a:t>
            </a:r>
            <a:r>
              <a:rPr lang="en-US" sz="1400" u="sng" dirty="0" err="1"/>
              <a:t>mozga</a:t>
            </a:r>
            <a:r>
              <a:rPr lang="en-US" sz="1400" u="sng" dirty="0"/>
              <a:t> s </a:t>
            </a:r>
            <a:r>
              <a:rPr lang="en-US" sz="1400" u="sng" dirty="0" err="1"/>
              <a:t>angiografijom</a:t>
            </a:r>
            <a:r>
              <a:rPr lang="en-US" sz="1400" u="sng" dirty="0"/>
              <a:t> </a:t>
            </a:r>
            <a:r>
              <a:rPr lang="en-US" sz="1400" dirty="0"/>
              <a:t>(KBC Zagreb): </a:t>
            </a:r>
            <a:endParaRPr lang="hr-HR" sz="1400" dirty="0"/>
          </a:p>
          <a:p>
            <a:r>
              <a:rPr lang="en-US" sz="1400" dirty="0" err="1"/>
              <a:t>ishemijske</a:t>
            </a:r>
            <a:r>
              <a:rPr lang="en-US" sz="1400" dirty="0"/>
              <a:t> </a:t>
            </a:r>
            <a:r>
              <a:rPr lang="en-US" sz="1400" dirty="0" err="1"/>
              <a:t>promjene</a:t>
            </a:r>
            <a:r>
              <a:rPr lang="en-US" sz="1400" dirty="0"/>
              <a:t> </a:t>
            </a:r>
            <a:endParaRPr lang="hr-HR" sz="1400" dirty="0"/>
          </a:p>
          <a:p>
            <a:r>
              <a:rPr lang="en-US" sz="1400" dirty="0" err="1"/>
              <a:t>fronto-temporo-parijetalno</a:t>
            </a:r>
            <a:endParaRPr lang="en-US" sz="1400" dirty="0"/>
          </a:p>
          <a:p>
            <a:r>
              <a:rPr lang="en-US" sz="1400" dirty="0"/>
              <a:t> </a:t>
            </a:r>
            <a:endParaRPr lang="hr-HR" sz="1400" dirty="0"/>
          </a:p>
          <a:p>
            <a:r>
              <a:rPr lang="en-US" sz="1400" dirty="0" err="1"/>
              <a:t>angiografija</a:t>
            </a:r>
            <a:r>
              <a:rPr lang="en-US" sz="1400" dirty="0"/>
              <a:t> – </a:t>
            </a:r>
            <a:r>
              <a:rPr lang="en-US" sz="1400" dirty="0" err="1"/>
              <a:t>uredna</a:t>
            </a:r>
            <a:r>
              <a:rPr lang="en-US" sz="1400" dirty="0"/>
              <a:t> </a:t>
            </a:r>
            <a:r>
              <a:rPr lang="en-US" sz="1400" dirty="0" err="1"/>
              <a:t>prohodnost</a:t>
            </a:r>
            <a:r>
              <a:rPr lang="en-US" sz="1400" dirty="0"/>
              <a:t> </a:t>
            </a:r>
            <a:r>
              <a:rPr lang="en-US" sz="1400" dirty="0" err="1"/>
              <a:t>krvnih</a:t>
            </a:r>
            <a:r>
              <a:rPr lang="en-US" sz="1400" dirty="0"/>
              <a:t> </a:t>
            </a:r>
            <a:r>
              <a:rPr lang="en-US" sz="1400" dirty="0" err="1"/>
              <a:t>žila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519026" y="2204864"/>
            <a:ext cx="341987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Parenteralna terapija aciklovirom (3x20 mg/kg) provedena kroz 3 tj.</a:t>
            </a:r>
          </a:p>
        </p:txBody>
      </p:sp>
    </p:spTree>
    <p:extLst>
      <p:ext uri="{BB962C8B-B14F-4D97-AF65-F5344CB8AC3E}">
        <p14:creationId xmlns:p14="http://schemas.microsoft.com/office/powerpoint/2010/main" val="35045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 err="1"/>
              <a:t>Primjećuje</a:t>
            </a:r>
            <a:r>
              <a:rPr lang="en-US" sz="1600" dirty="0"/>
              <a:t> se </a:t>
            </a:r>
            <a:r>
              <a:rPr lang="en-US" sz="1600" dirty="0" err="1"/>
              <a:t>pogoršanje</a:t>
            </a:r>
            <a:r>
              <a:rPr lang="en-US" sz="1600" dirty="0"/>
              <a:t> </a:t>
            </a:r>
            <a:r>
              <a:rPr lang="en-US" sz="1600" dirty="0" err="1"/>
              <a:t>nevoljnih</a:t>
            </a:r>
            <a:r>
              <a:rPr lang="en-US" sz="1600" dirty="0"/>
              <a:t> </a:t>
            </a:r>
            <a:r>
              <a:rPr lang="en-US" sz="1600" dirty="0" err="1"/>
              <a:t>pokreta</a:t>
            </a:r>
            <a:r>
              <a:rPr lang="en-US" sz="1600" dirty="0"/>
              <a:t> – </a:t>
            </a:r>
            <a:r>
              <a:rPr lang="en-US" sz="1600" dirty="0" err="1"/>
              <a:t>koreoatetotske</a:t>
            </a:r>
            <a:r>
              <a:rPr lang="en-US" sz="1600" dirty="0"/>
              <a:t> </a:t>
            </a:r>
            <a:r>
              <a:rPr lang="en-US" sz="1600" dirty="0" err="1"/>
              <a:t>kretnje</a:t>
            </a:r>
            <a:r>
              <a:rPr lang="en-US" sz="1600" dirty="0"/>
              <a:t> </a:t>
            </a:r>
            <a:r>
              <a:rPr lang="en-US" sz="1600" dirty="0" err="1"/>
              <a:t>lijeve</a:t>
            </a:r>
            <a:r>
              <a:rPr lang="en-US" sz="1600" dirty="0"/>
              <a:t> </a:t>
            </a:r>
            <a:r>
              <a:rPr lang="en-US" sz="1600" dirty="0" err="1"/>
              <a:t>ruke</a:t>
            </a:r>
            <a:r>
              <a:rPr lang="en-US" sz="1600" dirty="0"/>
              <a:t> i </a:t>
            </a:r>
            <a:r>
              <a:rPr lang="en-US" sz="1600" dirty="0" err="1"/>
              <a:t>noge</a:t>
            </a:r>
            <a:r>
              <a:rPr lang="en-US" sz="1600" dirty="0"/>
              <a:t>, </a:t>
            </a:r>
            <a:r>
              <a:rPr lang="en-US" sz="1600" dirty="0" err="1"/>
              <a:t>facijalne</a:t>
            </a:r>
            <a:r>
              <a:rPr lang="en-US" sz="1600" dirty="0"/>
              <a:t> </a:t>
            </a:r>
            <a:r>
              <a:rPr lang="en-US" sz="1600" dirty="0" err="1"/>
              <a:t>diskinezije</a:t>
            </a:r>
            <a:r>
              <a:rPr lang="en-US" sz="1600" dirty="0"/>
              <a:t>, </a:t>
            </a:r>
            <a:r>
              <a:rPr lang="en-US" sz="1600" dirty="0" err="1"/>
              <a:t>mljackanje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EEG: u </a:t>
            </a:r>
            <a:r>
              <a:rPr lang="en-US" sz="1600" dirty="0" err="1"/>
              <a:t>pogoršanju</a:t>
            </a:r>
            <a:r>
              <a:rPr lang="en-US" sz="1600" dirty="0"/>
              <a:t>, </a:t>
            </a:r>
            <a:r>
              <a:rPr lang="en-US" sz="1600" dirty="0" err="1"/>
              <a:t>difuzno</a:t>
            </a:r>
            <a:r>
              <a:rPr lang="en-US" sz="1600" dirty="0"/>
              <a:t> </a:t>
            </a:r>
            <a:r>
              <a:rPr lang="en-US" sz="1600" dirty="0" err="1"/>
              <a:t>usporen</a:t>
            </a:r>
            <a:endParaRPr lang="en-US" sz="1600" dirty="0"/>
          </a:p>
          <a:p>
            <a:r>
              <a:rPr lang="en-US" sz="1600" dirty="0" err="1"/>
              <a:t>Kontrolni</a:t>
            </a:r>
            <a:r>
              <a:rPr lang="en-US" sz="1600" dirty="0"/>
              <a:t> MR </a:t>
            </a:r>
            <a:r>
              <a:rPr lang="en-US" sz="1600" dirty="0" err="1"/>
              <a:t>mozga</a:t>
            </a:r>
            <a:r>
              <a:rPr lang="en-US" sz="1600" dirty="0"/>
              <a:t> (30.08.) – </a:t>
            </a:r>
            <a:r>
              <a:rPr lang="en-US" sz="1600" dirty="0" err="1"/>
              <a:t>nema</a:t>
            </a:r>
            <a:r>
              <a:rPr lang="en-US" sz="1600" dirty="0"/>
              <a:t> </a:t>
            </a:r>
            <a:r>
              <a:rPr lang="en-US" sz="1600" dirty="0" err="1"/>
              <a:t>novonastale</a:t>
            </a:r>
            <a:r>
              <a:rPr lang="en-US" sz="1600" dirty="0"/>
              <a:t> </a:t>
            </a:r>
            <a:r>
              <a:rPr lang="en-US" sz="1600" dirty="0" err="1"/>
              <a:t>ishemije</a:t>
            </a:r>
            <a:r>
              <a:rPr lang="en-US" sz="1600" dirty="0"/>
              <a:t>, </a:t>
            </a:r>
            <a:r>
              <a:rPr lang="en-US" sz="1600" dirty="0" err="1"/>
              <a:t>hemoragije</a:t>
            </a:r>
            <a:r>
              <a:rPr lang="en-US" sz="1600" dirty="0"/>
              <a:t> </a:t>
            </a:r>
            <a:r>
              <a:rPr lang="en-US" sz="1600" dirty="0" err="1"/>
              <a:t>niti</a:t>
            </a:r>
            <a:r>
              <a:rPr lang="en-US" sz="1600" dirty="0"/>
              <a:t> </a:t>
            </a:r>
            <a:r>
              <a:rPr lang="en-US" sz="1600" dirty="0" err="1"/>
              <a:t>znakova</a:t>
            </a:r>
            <a:r>
              <a:rPr lang="en-US" sz="1600" dirty="0"/>
              <a:t> </a:t>
            </a:r>
            <a:r>
              <a:rPr lang="en-US" sz="1600" dirty="0" err="1"/>
              <a:t>hipertenzivnog</a:t>
            </a:r>
            <a:r>
              <a:rPr lang="en-US" sz="1600" dirty="0"/>
              <a:t> </a:t>
            </a:r>
            <a:r>
              <a:rPr lang="en-US" sz="1600" dirty="0" err="1"/>
              <a:t>hidrocefalusa</a:t>
            </a:r>
            <a:endParaRPr lang="hr-HR" sz="1600" dirty="0"/>
          </a:p>
          <a:p>
            <a:r>
              <a:rPr lang="en-US" sz="1600" dirty="0" err="1"/>
              <a:t>Pojava</a:t>
            </a:r>
            <a:r>
              <a:rPr lang="en-US" sz="1600" dirty="0"/>
              <a:t> </a:t>
            </a:r>
            <a:r>
              <a:rPr lang="en-US" sz="1600" dirty="0" err="1"/>
              <a:t>novih</a:t>
            </a:r>
            <a:r>
              <a:rPr lang="en-US" sz="1600" dirty="0"/>
              <a:t> </a:t>
            </a:r>
            <a:r>
              <a:rPr lang="en-US" sz="1600" dirty="0" err="1"/>
              <a:t>simptoma</a:t>
            </a:r>
            <a:r>
              <a:rPr lang="en-US" sz="1600" dirty="0"/>
              <a:t>: </a:t>
            </a:r>
          </a:p>
          <a:p>
            <a:r>
              <a:rPr lang="en-US" sz="1600" dirty="0" err="1"/>
              <a:t>nemir</a:t>
            </a:r>
            <a:r>
              <a:rPr lang="en-US" sz="1600" dirty="0"/>
              <a:t>, </a:t>
            </a:r>
            <a:r>
              <a:rPr lang="en-US" sz="1600" dirty="0" err="1"/>
              <a:t>nesanica</a:t>
            </a:r>
            <a:endParaRPr lang="en-US" sz="1600" dirty="0"/>
          </a:p>
          <a:p>
            <a:r>
              <a:rPr lang="en-US" sz="1600" dirty="0" err="1"/>
              <a:t>disautonomija</a:t>
            </a:r>
            <a:r>
              <a:rPr lang="en-US" sz="1600" dirty="0"/>
              <a:t>: </a:t>
            </a:r>
            <a:r>
              <a:rPr lang="en-US" sz="1600" dirty="0" err="1"/>
              <a:t>tahikardija</a:t>
            </a:r>
            <a:r>
              <a:rPr lang="en-US" sz="1600" dirty="0"/>
              <a:t>, </a:t>
            </a:r>
            <a:r>
              <a:rPr lang="en-US" sz="1600" dirty="0" err="1"/>
              <a:t>hipersalivacija</a:t>
            </a:r>
            <a:endParaRPr lang="en-US" sz="1600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endParaRPr lang="hr-HR" sz="1600" b="1" dirty="0"/>
          </a:p>
          <a:p>
            <a:pPr marL="0" indent="0">
              <a:buNone/>
            </a:pPr>
            <a:r>
              <a:rPr lang="hr-HR" sz="1600" b="1" dirty="0"/>
              <a:t>TERAPIJA: </a:t>
            </a:r>
          </a:p>
          <a:p>
            <a:pPr marL="0" indent="0">
              <a:buNone/>
            </a:pPr>
            <a:r>
              <a:rPr lang="en-US" sz="1600" b="1" dirty="0" err="1"/>
              <a:t>pulsevi</a:t>
            </a:r>
            <a:r>
              <a:rPr lang="en-US" sz="1600" b="1" dirty="0"/>
              <a:t> </a:t>
            </a:r>
            <a:r>
              <a:rPr lang="en-US" sz="1600" b="1" dirty="0" err="1"/>
              <a:t>metilprednizolona</a:t>
            </a:r>
            <a:r>
              <a:rPr lang="en-US" sz="1600" b="1" dirty="0"/>
              <a:t> </a:t>
            </a:r>
            <a:r>
              <a:rPr lang="en-US" sz="1600" b="1" dirty="0" err="1"/>
              <a:t>i.v.</a:t>
            </a:r>
            <a:r>
              <a:rPr lang="en-US" sz="1600" b="1" dirty="0"/>
              <a:t> (5 </a:t>
            </a:r>
            <a:r>
              <a:rPr lang="en-US" sz="1600" b="1" dirty="0" err="1"/>
              <a:t>dana</a:t>
            </a:r>
            <a:r>
              <a:rPr lang="en-US" sz="1600" b="1" dirty="0"/>
              <a:t>, 47.-51.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hospitalizacije</a:t>
            </a:r>
            <a:r>
              <a:rPr lang="en-US" sz="1600" b="1" dirty="0"/>
              <a:t>), </a:t>
            </a:r>
            <a:r>
              <a:rPr lang="en-US" sz="1600" b="1" dirty="0" err="1"/>
              <a:t>zatim</a:t>
            </a:r>
            <a:r>
              <a:rPr lang="en-US" sz="1600" b="1" dirty="0"/>
              <a:t> </a:t>
            </a:r>
            <a:r>
              <a:rPr lang="en-US" sz="1600" b="1" dirty="0" err="1"/>
              <a:t>peroralni</a:t>
            </a:r>
            <a:r>
              <a:rPr lang="en-US" sz="1600" b="1" dirty="0"/>
              <a:t> </a:t>
            </a:r>
            <a:r>
              <a:rPr lang="en-US" sz="1600" b="1" dirty="0" err="1"/>
              <a:t>metilprednizolon</a:t>
            </a:r>
            <a:r>
              <a:rPr lang="en-US" sz="1600" b="1" dirty="0"/>
              <a:t> u </a:t>
            </a:r>
            <a:r>
              <a:rPr lang="en-US" sz="1600" b="1" dirty="0" err="1"/>
              <a:t>postupno</a:t>
            </a:r>
            <a:r>
              <a:rPr lang="en-US" sz="1600" b="1" dirty="0"/>
              <a:t> </a:t>
            </a:r>
            <a:r>
              <a:rPr lang="en-US" sz="1600" b="1" dirty="0" err="1"/>
              <a:t>smanjujućoj</a:t>
            </a:r>
            <a:r>
              <a:rPr lang="en-US" sz="1600" b="1" dirty="0"/>
              <a:t> </a:t>
            </a:r>
            <a:r>
              <a:rPr lang="en-US" sz="1600" b="1" dirty="0" err="1"/>
              <a:t>dozi</a:t>
            </a:r>
            <a:r>
              <a:rPr lang="en-US" sz="1600" b="1" dirty="0"/>
              <a:t> (4 </a:t>
            </a:r>
            <a:r>
              <a:rPr lang="en-US" sz="1600" b="1" dirty="0" err="1"/>
              <a:t>tj</a:t>
            </a:r>
            <a:r>
              <a:rPr lang="en-US" sz="1600" b="1" dirty="0"/>
              <a:t>.).</a:t>
            </a:r>
          </a:p>
          <a:p>
            <a:pPr marL="0" indent="0">
              <a:buNone/>
            </a:pPr>
            <a:r>
              <a:rPr lang="en-US" sz="1600" b="1" dirty="0"/>
              <a:t>51. – 74.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hospitalizacije</a:t>
            </a:r>
            <a:r>
              <a:rPr lang="en-US" sz="1600" b="1" dirty="0"/>
              <a:t> – </a:t>
            </a:r>
            <a:r>
              <a:rPr lang="en-US" sz="1600" b="1" dirty="0" err="1"/>
              <a:t>plazmafereza</a:t>
            </a:r>
            <a:r>
              <a:rPr lang="en-US" sz="1600" b="1" dirty="0"/>
              <a:t> 10 x</a:t>
            </a:r>
          </a:p>
          <a:p>
            <a:pPr marL="0" indent="0">
              <a:buNone/>
            </a:pPr>
            <a:r>
              <a:rPr lang="en-US" sz="1600" b="1" dirty="0" err="1"/>
              <a:t>Klinički</a:t>
            </a:r>
            <a:r>
              <a:rPr lang="en-US" sz="1600" b="1" dirty="0"/>
              <a:t> – </a:t>
            </a:r>
            <a:r>
              <a:rPr lang="en-US" sz="1600" b="1" dirty="0" err="1"/>
              <a:t>minimalno</a:t>
            </a:r>
            <a:r>
              <a:rPr lang="en-US" sz="1600" b="1" dirty="0"/>
              <a:t> </a:t>
            </a:r>
            <a:r>
              <a:rPr lang="en-US" sz="1600" b="1" dirty="0" err="1"/>
              <a:t>poboljšanje</a:t>
            </a:r>
            <a:endParaRPr lang="en-US" sz="1600" b="1" dirty="0"/>
          </a:p>
          <a:p>
            <a:pPr marL="0" indent="0">
              <a:buNone/>
            </a:pPr>
            <a:r>
              <a:rPr lang="it-IT" sz="1600" b="1" dirty="0"/>
              <a:t>26.10. -16.11.  - - primila rituximab 4x (razmaci 1 tj.)</a:t>
            </a:r>
          </a:p>
          <a:p>
            <a:pPr marL="0" indent="0">
              <a:buNone/>
            </a:pPr>
            <a:r>
              <a:rPr lang="en-US" sz="1600" i="1" u="sng" dirty="0" err="1"/>
              <a:t>Postupno</a:t>
            </a:r>
            <a:r>
              <a:rPr lang="en-US" sz="1600" i="1" u="sng" dirty="0"/>
              <a:t> </a:t>
            </a:r>
            <a:r>
              <a:rPr lang="en-US" sz="1600" i="1" u="sng" dirty="0" err="1"/>
              <a:t>poboljšanje</a:t>
            </a:r>
            <a:r>
              <a:rPr lang="en-US" sz="1600" i="1" u="sng" dirty="0"/>
              <a:t> – </a:t>
            </a:r>
            <a:r>
              <a:rPr lang="en-US" sz="1600" i="1" u="sng" dirty="0" err="1"/>
              <a:t>manje</a:t>
            </a:r>
            <a:r>
              <a:rPr lang="en-US" sz="1600" i="1" u="sng" dirty="0"/>
              <a:t> </a:t>
            </a:r>
            <a:r>
              <a:rPr lang="en-US" sz="1600" i="1" u="sng" dirty="0" err="1"/>
              <a:t>izražene</a:t>
            </a:r>
            <a:r>
              <a:rPr lang="en-US" sz="1600" i="1" u="sng" dirty="0"/>
              <a:t> </a:t>
            </a:r>
            <a:r>
              <a:rPr lang="en-US" sz="1600" i="1" u="sng" dirty="0" err="1"/>
              <a:t>diskinezije</a:t>
            </a:r>
            <a:r>
              <a:rPr lang="en-US" sz="1600" i="1" u="sng" dirty="0"/>
              <a:t>, </a:t>
            </a:r>
            <a:r>
              <a:rPr lang="en-US" sz="1600" i="1" u="sng" dirty="0" err="1"/>
              <a:t>sjedi</a:t>
            </a:r>
            <a:r>
              <a:rPr lang="en-US" sz="1600" i="1" u="sng" dirty="0"/>
              <a:t>, </a:t>
            </a:r>
            <a:r>
              <a:rPr lang="en-US" sz="1600" i="1" u="sng" dirty="0" err="1"/>
              <a:t>počela</a:t>
            </a:r>
            <a:r>
              <a:rPr lang="en-US" sz="1600" i="1" u="sng" dirty="0"/>
              <a:t> se </a:t>
            </a:r>
            <a:endParaRPr lang="hr-HR" sz="1600" i="1" u="sng" dirty="0"/>
          </a:p>
          <a:p>
            <a:pPr marL="0" indent="0">
              <a:buNone/>
            </a:pPr>
            <a:r>
              <a:rPr lang="en-US" sz="1600" i="1" u="sng" dirty="0" err="1"/>
              <a:t>oslanjati</a:t>
            </a:r>
            <a:r>
              <a:rPr lang="en-US" sz="1600" i="1" u="sng" dirty="0"/>
              <a:t> </a:t>
            </a:r>
            <a:r>
              <a:rPr lang="en-US" sz="1600" i="1" u="sng" dirty="0" err="1"/>
              <a:t>na</a:t>
            </a:r>
            <a:r>
              <a:rPr lang="en-US" sz="1600" i="1" u="sng" dirty="0"/>
              <a:t> </a:t>
            </a:r>
            <a:r>
              <a:rPr lang="en-US" sz="1600" i="1" u="sng" dirty="0" err="1"/>
              <a:t>noge</a:t>
            </a:r>
            <a:r>
              <a:rPr lang="en-US" sz="1600" i="1" u="sng" dirty="0"/>
              <a:t>; </a:t>
            </a:r>
            <a:r>
              <a:rPr lang="en-US" sz="1600" i="1" u="sng" dirty="0" err="1"/>
              <a:t>unatoč</a:t>
            </a:r>
            <a:r>
              <a:rPr lang="en-US" sz="1600" i="1" u="sng" dirty="0"/>
              <a:t> </a:t>
            </a:r>
            <a:r>
              <a:rPr lang="en-US" sz="1600" i="1" u="sng" dirty="0" err="1"/>
              <a:t>terapiji</a:t>
            </a:r>
            <a:r>
              <a:rPr lang="en-US" sz="1600" i="1" u="sng" dirty="0"/>
              <a:t> </a:t>
            </a:r>
            <a:r>
              <a:rPr lang="en-US" sz="1600" i="1" u="sng" dirty="0" err="1"/>
              <a:t>dnevno</a:t>
            </a:r>
            <a:r>
              <a:rPr lang="en-US" sz="1600" i="1" u="sng" dirty="0"/>
              <a:t> do 30x </a:t>
            </a:r>
            <a:r>
              <a:rPr lang="en-US" sz="1600" i="1" u="sng" dirty="0" err="1"/>
              <a:t>tonički</a:t>
            </a:r>
            <a:r>
              <a:rPr lang="en-US" sz="1600" i="1" u="sng" dirty="0"/>
              <a:t> </a:t>
            </a:r>
            <a:r>
              <a:rPr lang="en-US" sz="1600" i="1" u="sng" dirty="0" err="1"/>
              <a:t>grč</a:t>
            </a:r>
            <a:r>
              <a:rPr lang="en-US" sz="1600" i="1" u="sng" dirty="0"/>
              <a:t> </a:t>
            </a:r>
            <a:endParaRPr lang="hr-HR" sz="1600" i="1" u="sng" dirty="0"/>
          </a:p>
          <a:p>
            <a:pPr marL="0" indent="0">
              <a:buNone/>
            </a:pPr>
            <a:r>
              <a:rPr lang="en-US" sz="1600" i="1" u="sng" dirty="0" err="1"/>
              <a:t>desne</a:t>
            </a:r>
            <a:r>
              <a:rPr lang="en-US" sz="1600" i="1" u="sng" dirty="0"/>
              <a:t> </a:t>
            </a:r>
            <a:r>
              <a:rPr lang="en-US" sz="1600" i="1" u="sng" dirty="0" err="1"/>
              <a:t>strane</a:t>
            </a:r>
            <a:r>
              <a:rPr lang="en-US" sz="1600" i="1" u="sng" dirty="0"/>
              <a:t> </a:t>
            </a:r>
            <a:r>
              <a:rPr lang="en-US" sz="1600" i="1" u="sng" dirty="0" err="1"/>
              <a:t>tijela</a:t>
            </a:r>
            <a:r>
              <a:rPr lang="en-US" sz="1600" i="1" u="sng" dirty="0"/>
              <a:t> </a:t>
            </a:r>
            <a:r>
              <a:rPr lang="en-US" sz="1600" i="1" u="sng" dirty="0" err="1"/>
              <a:t>uz</a:t>
            </a:r>
            <a:r>
              <a:rPr lang="en-US" sz="1600" i="1" u="sng" dirty="0"/>
              <a:t> </a:t>
            </a:r>
            <a:r>
              <a:rPr lang="en-US" sz="1600" i="1" u="sng" dirty="0" err="1"/>
              <a:t>zagledavanje</a:t>
            </a:r>
            <a:r>
              <a:rPr lang="en-US" sz="1600" i="1" u="sng" dirty="0"/>
              <a:t> (2-3 s)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03" y="4581128"/>
            <a:ext cx="3222997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3717032"/>
            <a:ext cx="7128792" cy="36004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Nalaz</a:t>
            </a:r>
            <a:r>
              <a:rPr lang="en-US" dirty="0"/>
              <a:t> anti-NMDAR </a:t>
            </a:r>
            <a:r>
              <a:rPr lang="en-US" dirty="0" err="1"/>
              <a:t>protutijela</a:t>
            </a:r>
            <a:r>
              <a:rPr lang="en-US" dirty="0"/>
              <a:t> (CSL + serum, 17.08.) </a:t>
            </a:r>
            <a:r>
              <a:rPr lang="en-US" dirty="0" err="1"/>
              <a:t>pristigao</a:t>
            </a:r>
            <a:r>
              <a:rPr lang="en-US" dirty="0"/>
              <a:t> </a:t>
            </a:r>
            <a:r>
              <a:rPr lang="hr-HR" dirty="0"/>
              <a:t>POZITIVAN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SINDROM TOKSIČNOG ŠOKA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021586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7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48" y="260647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Sindrom toksičnog šoka</a:t>
            </a:r>
            <a:br>
              <a:rPr lang="hr-HR" dirty="0"/>
            </a:br>
            <a:r>
              <a:rPr lang="hr-HR" dirty="0"/>
              <a:t>- kriteriji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Stafilokokni TSS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9043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000" b="1" dirty="0"/>
              <a:t>ZAHVAĆENOST MINIMALNO TRI ORGANSKA SUSTAVA: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GI sustav</a:t>
            </a:r>
            <a:r>
              <a:rPr lang="hr-HR" sz="1000" dirty="0"/>
              <a:t>: povraćanje ili proljev na početku bolesti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Muskuloskeletalni sustav:</a:t>
            </a:r>
            <a:r>
              <a:rPr lang="hr-HR" sz="1000" dirty="0"/>
              <a:t> mialgija ili ↑↑ vrijednosti CK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Mukozne promjene:</a:t>
            </a:r>
            <a:r>
              <a:rPr lang="hr-HR" sz="1000" dirty="0"/>
              <a:t> hiperemija sluznica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Urinarni sustav:</a:t>
            </a:r>
            <a:r>
              <a:rPr lang="hr-HR" sz="1000" dirty="0"/>
              <a:t> ↑↑ BUN i/ili kreatinin, ≥ 5 leukocita u sedimentu urina (UK sterilna)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Hepatobilijarni sustav:</a:t>
            </a:r>
            <a:r>
              <a:rPr lang="hr-HR" sz="1000" dirty="0"/>
              <a:t> AST, ALT, ukupni bilirubin ↑↑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Hematopoetski sustav:</a:t>
            </a:r>
            <a:r>
              <a:rPr lang="hr-HR" sz="1000" b="1" u="sng" dirty="0"/>
              <a:t> </a:t>
            </a:r>
            <a:r>
              <a:rPr lang="hr-HR" sz="1000" b="1" dirty="0"/>
              <a:t> </a:t>
            </a:r>
            <a:r>
              <a:rPr lang="hr-HR" sz="1000" dirty="0"/>
              <a:t>trombocitopenija &lt;100 000/mm³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SŽS:</a:t>
            </a:r>
            <a:r>
              <a:rPr lang="hr-HR" sz="1000" dirty="0"/>
              <a:t> poremećaj svijesti bez fokalnih neuroloških ispada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sz="1400" b="1" dirty="0"/>
              <a:t>LABORATORIJSKI KRITERIJI:</a:t>
            </a:r>
          </a:p>
          <a:p>
            <a:r>
              <a:rPr lang="hr-HR" sz="1000" u="sng" dirty="0"/>
              <a:t>Negativni mikrobiološki uzorci: </a:t>
            </a:r>
            <a:r>
              <a:rPr lang="hr-HR" sz="1000" dirty="0"/>
              <a:t>krv, likvor, bris ždrijela (izolacija </a:t>
            </a:r>
            <a:r>
              <a:rPr lang="hr-HR" sz="1000" i="1" dirty="0"/>
              <a:t>S. aureus </a:t>
            </a:r>
            <a:r>
              <a:rPr lang="hr-HR" sz="1000" dirty="0"/>
              <a:t> iz hemokulture je pozitivna u &lt;5% slučajeva)</a:t>
            </a:r>
          </a:p>
          <a:p>
            <a:r>
              <a:rPr lang="hr-HR" sz="1000" dirty="0"/>
              <a:t>Negativna serologija na morbile, leptospirozu, pjegavu groznicu Stjenjaka (</a:t>
            </a:r>
            <a:r>
              <a:rPr lang="hr-HR" sz="1000" i="1" dirty="0"/>
              <a:t>R. rickettsii</a:t>
            </a:r>
            <a:r>
              <a:rPr lang="hr-HR" sz="1000" dirty="0"/>
              <a:t>)</a:t>
            </a:r>
          </a:p>
          <a:p>
            <a:endParaRPr lang="hr-HR" sz="1000" dirty="0"/>
          </a:p>
          <a:p>
            <a:pPr marL="0" indent="0">
              <a:buNone/>
            </a:pPr>
            <a:r>
              <a:rPr lang="hr-HR" sz="1000" b="1" dirty="0"/>
              <a:t>KLASIFIKACIJA:</a:t>
            </a:r>
          </a:p>
          <a:p>
            <a:pPr marL="0" indent="0">
              <a:buNone/>
            </a:pPr>
            <a:r>
              <a:rPr lang="hr-HR" sz="1000" b="1" i="1" dirty="0"/>
              <a:t>„Probable cases” –</a:t>
            </a:r>
            <a:r>
              <a:rPr lang="hr-HR" sz="1000" dirty="0"/>
              <a:t> laboratorijski  kriteriji +  4 od 5 kliničkih kriterija</a:t>
            </a:r>
          </a:p>
          <a:p>
            <a:pPr marL="0" indent="0">
              <a:buNone/>
            </a:pPr>
            <a:r>
              <a:rPr lang="hr-HR" sz="1000" b="1" i="1" dirty="0"/>
              <a:t>„Confirmed cases” – </a:t>
            </a:r>
            <a:r>
              <a:rPr lang="hr-HR" sz="1000" dirty="0"/>
              <a:t>laboratorijski parametri + 5 kliničkih kriterija</a:t>
            </a:r>
            <a:endParaRPr lang="hr-HR" sz="1000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Streptokokni TSS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85750" indent="-285750">
              <a:buAutoNum type="romanUcPeriod"/>
            </a:pPr>
            <a:r>
              <a:rPr lang="hr-HR" sz="1000" b="1" dirty="0"/>
              <a:t>Izolacija BHS-A</a:t>
            </a:r>
          </a:p>
          <a:p>
            <a:pPr marL="228600" indent="-228600">
              <a:buAutoNum type="alphaUcPeriod"/>
            </a:pPr>
            <a:r>
              <a:rPr lang="hr-HR" sz="1000" dirty="0"/>
              <a:t>Primarno sterilni uzorci (krv, likvor, peritonealna, zglobna, peluralna ili perikardijalna tekućina)</a:t>
            </a:r>
          </a:p>
          <a:p>
            <a:pPr marL="228600" indent="-228600">
              <a:buAutoNum type="alphaUcPeriod"/>
            </a:pPr>
            <a:r>
              <a:rPr lang="hr-HR" sz="1000" dirty="0"/>
              <a:t>Primarno nesterilni uzorci (ždrijelo, sputum, otvorene kirurške rane, površinske kožne lezije)</a:t>
            </a:r>
          </a:p>
          <a:p>
            <a:pPr marL="0" indent="0">
              <a:buNone/>
            </a:pPr>
            <a:r>
              <a:rPr lang="hr-HR" sz="1000" b="1" dirty="0"/>
              <a:t>II. Klinički znakovi</a:t>
            </a:r>
          </a:p>
          <a:p>
            <a:pPr marL="228600" indent="-228600">
              <a:buAutoNum type="alphaUcPeriod"/>
            </a:pPr>
            <a:r>
              <a:rPr lang="hr-HR" sz="1000" b="1" dirty="0"/>
              <a:t>Hipotenzija</a:t>
            </a:r>
          </a:p>
          <a:p>
            <a:pPr marL="0" indent="0">
              <a:buNone/>
            </a:pPr>
            <a:r>
              <a:rPr lang="hr-HR" sz="1000" b="1" dirty="0"/>
              <a:t>+ zahvaćenost dva ili više organska sustava: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Urinarni sustav:</a:t>
            </a:r>
            <a:r>
              <a:rPr lang="hr-HR" sz="1000" dirty="0"/>
              <a:t> ↑↑ BUN i/ili kreatinin</a:t>
            </a:r>
          </a:p>
          <a:p>
            <a:pPr>
              <a:buFont typeface="Arial" charset="0"/>
              <a:buChar char="•"/>
            </a:pPr>
            <a:r>
              <a:rPr lang="hr-HR" sz="1000" dirty="0"/>
              <a:t>Koagulopatija: trombocitopenija &lt;100 000/mm³ i/ili DIK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Hepatobilijarni sustav:</a:t>
            </a:r>
            <a:r>
              <a:rPr lang="hr-HR" sz="1000" dirty="0"/>
              <a:t> AST, ALT, ukupni bilirubin ↑↑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Respiratorni sustav:</a:t>
            </a:r>
            <a:r>
              <a:rPr lang="hr-HR" sz="1000" dirty="0"/>
              <a:t> nekardijalni plućni edem</a:t>
            </a:r>
          </a:p>
          <a:p>
            <a:pPr>
              <a:buFont typeface="Arial" charset="0"/>
              <a:buChar char="•"/>
            </a:pPr>
            <a:r>
              <a:rPr lang="hr-HR" sz="1000" u="sng" dirty="0"/>
              <a:t>Nekroza mekog tkiva</a:t>
            </a:r>
            <a:r>
              <a:rPr lang="hr-HR" sz="1000" dirty="0"/>
              <a:t> (nekrotizirajući fascitis, miozitis, gangrena)</a:t>
            </a:r>
            <a:endParaRPr lang="hr-HR" sz="1000" u="sng" dirty="0"/>
          </a:p>
          <a:p>
            <a:pPr>
              <a:buFont typeface="Arial" charset="0"/>
              <a:buChar char="•"/>
            </a:pPr>
            <a:endParaRPr lang="hr-HR" sz="1000" dirty="0"/>
          </a:p>
          <a:p>
            <a:endParaRPr lang="hr-HR" sz="1000" b="1" dirty="0"/>
          </a:p>
          <a:p>
            <a:pPr marL="0" indent="0">
              <a:buNone/>
            </a:pPr>
            <a:r>
              <a:rPr lang="hr-H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0"/>
            <a:ext cx="2664296" cy="18312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b="1" u="sng" dirty="0">
                <a:solidFill>
                  <a:schemeClr val="bg1"/>
                </a:solidFill>
              </a:rPr>
              <a:t>KLINIČKI KRITERIJI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100" b="1" u="sng" dirty="0">
                <a:solidFill>
                  <a:schemeClr val="bg1"/>
                </a:solidFill>
              </a:rPr>
              <a:t>FEBRILITET</a:t>
            </a:r>
            <a:r>
              <a:rPr lang="hr-HR" sz="1100" b="1" dirty="0">
                <a:solidFill>
                  <a:schemeClr val="bg1"/>
                </a:solidFill>
              </a:rPr>
              <a:t>:</a:t>
            </a:r>
            <a:r>
              <a:rPr lang="hr-HR" sz="1100" dirty="0">
                <a:solidFill>
                  <a:schemeClr val="bg1"/>
                </a:solidFill>
              </a:rPr>
              <a:t> &gt;38,9°C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100" b="1" u="sng" dirty="0">
                <a:solidFill>
                  <a:schemeClr val="bg1"/>
                </a:solidFill>
              </a:rPr>
              <a:t>OSIP</a:t>
            </a:r>
            <a:r>
              <a:rPr lang="hr-HR" sz="1100" b="1" dirty="0">
                <a:solidFill>
                  <a:schemeClr val="bg1"/>
                </a:solidFill>
              </a:rPr>
              <a:t>: </a:t>
            </a:r>
            <a:r>
              <a:rPr lang="hr-HR" sz="1100" dirty="0">
                <a:solidFill>
                  <a:schemeClr val="bg1"/>
                </a:solidFill>
              </a:rPr>
              <a:t>difuzna makularna eritrodermija, </a:t>
            </a:r>
            <a:r>
              <a:rPr lang="hr-HR" sz="1100" b="1" dirty="0">
                <a:solidFill>
                  <a:schemeClr val="bg1"/>
                </a:solidFill>
              </a:rPr>
              <a:t>± </a:t>
            </a:r>
            <a:r>
              <a:rPr lang="hr-HR" sz="1100" b="1" u="sng" dirty="0">
                <a:solidFill>
                  <a:schemeClr val="bg1"/>
                </a:solidFill>
              </a:rPr>
              <a:t>DESKVAMACIJA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100" b="1" u="sng" dirty="0">
                <a:solidFill>
                  <a:schemeClr val="bg1"/>
                </a:solidFill>
              </a:rPr>
              <a:t>HIPOTENZIJA</a:t>
            </a:r>
            <a:r>
              <a:rPr lang="hr-HR" sz="1100" dirty="0">
                <a:solidFill>
                  <a:schemeClr val="bg1"/>
                </a:solidFill>
              </a:rPr>
              <a:t>: SBP ≤90 mmHg za odrasle, ispod 5. percentile za dob (&lt;16 g.), ortostatska sinkopa i omaglica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100" b="1" u="sng" dirty="0">
                <a:solidFill>
                  <a:schemeClr val="bg1"/>
                </a:solidFill>
              </a:rPr>
              <a:t>ZAHVAĆENOST MINIMALNO TRI ORGANSKA SUSTAVA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6471366"/>
            <a:ext cx="16065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i="1" dirty="0"/>
              <a:t>Preuzeto iz: Red Book 31st Edition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2474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INVAZIVNA MENINGOKOKNA BOLEST (IMB)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r>
              <a:rPr lang="hr-HR" dirty="0"/>
              <a:t>TERAPIJA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423485"/>
              </p:ext>
            </p:extLst>
          </p:nvPr>
        </p:nvGraphicFramePr>
        <p:xfrm>
          <a:off x="1043608" y="1844824"/>
          <a:ext cx="6923111" cy="428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2371" y="476672"/>
            <a:ext cx="273023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hr-HR" sz="1400" b="1" dirty="0"/>
              <a:t>Ceftriakson – </a:t>
            </a:r>
            <a:r>
              <a:rPr lang="hr-HR" sz="1400" dirty="0"/>
              <a:t>100 mg/kg/dan</a:t>
            </a:r>
          </a:p>
          <a:p>
            <a:r>
              <a:rPr lang="hr-HR" sz="1400" dirty="0"/>
              <a:t>u dvije dnevne doze</a:t>
            </a:r>
          </a:p>
          <a:p>
            <a:r>
              <a:rPr lang="hr-HR" sz="1400" b="1" dirty="0"/>
              <a:t>Klindamicin - </a:t>
            </a:r>
            <a:r>
              <a:rPr lang="hr-HR" sz="1400" dirty="0"/>
              <a:t> 25 do 40 mg/kg/dan</a:t>
            </a:r>
          </a:p>
          <a:p>
            <a:r>
              <a:rPr lang="hr-HR" sz="1400" dirty="0"/>
              <a:t>u tri dnevne doze</a:t>
            </a:r>
          </a:p>
          <a:p>
            <a:r>
              <a:rPr lang="hr-HR" sz="1400" b="1" dirty="0"/>
              <a:t>Vankomicin – </a:t>
            </a:r>
            <a:r>
              <a:rPr lang="hr-HR" sz="1400" dirty="0"/>
              <a:t>60 mg/kg/dan</a:t>
            </a:r>
          </a:p>
          <a:p>
            <a:r>
              <a:rPr lang="hr-HR" sz="1400" dirty="0"/>
              <a:t>u četiri dnevne doze*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2420888"/>
            <a:ext cx="174868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hr-HR" sz="1400" dirty="0"/>
              <a:t>150-400 mg/kg/dan </a:t>
            </a:r>
          </a:p>
          <a:p>
            <a:r>
              <a:rPr lang="hr-HR" sz="1400" dirty="0"/>
              <a:t>tijekom 5 dana </a:t>
            </a:r>
            <a:r>
              <a:rPr lang="hr-HR" sz="1400" b="1" dirty="0"/>
              <a:t>ili</a:t>
            </a:r>
            <a:r>
              <a:rPr lang="hr-HR" sz="1400" dirty="0"/>
              <a:t> </a:t>
            </a:r>
          </a:p>
          <a:p>
            <a:r>
              <a:rPr lang="hr-HR" sz="1400" dirty="0"/>
              <a:t>jedna doza  1-2 g/kg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4443572"/>
            <a:ext cx="291445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hr-HR" sz="1400" b="1" dirty="0"/>
              <a:t>BOLUS: </a:t>
            </a:r>
            <a:r>
              <a:rPr lang="hr-HR" sz="1400" dirty="0"/>
              <a:t>20 ml/kg/5 minuta 0,9% NaCl</a:t>
            </a:r>
          </a:p>
          <a:p>
            <a:r>
              <a:rPr lang="hr-HR" sz="1400" b="1" dirty="0"/>
              <a:t>PONOVNA PROCJENA do ukupno:</a:t>
            </a:r>
          </a:p>
          <a:p>
            <a:r>
              <a:rPr lang="hr-HR" sz="1400" dirty="0"/>
              <a:t>60-120 ml/kg u prvih sat vremena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19" y="4289684"/>
            <a:ext cx="2650982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hr-HR" sz="1400" b="1" u="sng" dirty="0"/>
              <a:t>MAP: </a:t>
            </a:r>
            <a:r>
              <a:rPr lang="hr-HR" sz="1400" u="sng" dirty="0"/>
              <a:t>65 mmHg </a:t>
            </a:r>
          </a:p>
          <a:p>
            <a:r>
              <a:rPr lang="hr-HR" sz="1400" b="1" dirty="0"/>
              <a:t>NORADRENALIN:</a:t>
            </a:r>
          </a:p>
          <a:p>
            <a:r>
              <a:rPr lang="hr-HR" sz="1400" dirty="0"/>
              <a:t>0,05-1,5 µg/kg/min</a:t>
            </a:r>
          </a:p>
          <a:p>
            <a:r>
              <a:rPr lang="hr-HR" sz="1400" b="1" dirty="0"/>
              <a:t>DOPAMIN: </a:t>
            </a:r>
            <a:r>
              <a:rPr lang="hr-HR" sz="1400" dirty="0"/>
              <a:t>3-20 µg/kg/min</a:t>
            </a:r>
          </a:p>
          <a:p>
            <a:r>
              <a:rPr lang="hr-HR" sz="1400" b="1" dirty="0"/>
              <a:t>DOBUTAMIN: </a:t>
            </a:r>
            <a:r>
              <a:rPr lang="hr-HR" sz="1400" dirty="0"/>
              <a:t>1-10 µg/kg/min</a:t>
            </a:r>
          </a:p>
          <a:p>
            <a:r>
              <a:rPr lang="hr-HR" sz="1400" b="1" dirty="0"/>
              <a:t>ADRENALIN </a:t>
            </a:r>
            <a:r>
              <a:rPr lang="hr-HR" sz="1400" dirty="0"/>
              <a:t>0,05-0,03 µg/kg/min</a:t>
            </a:r>
          </a:p>
          <a:p>
            <a:r>
              <a:rPr lang="hr-HR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8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66" y="284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2000" dirty="0"/>
              <a:t>M.L., djevojčica 2,5 godine, hospitalizirana od 07.05. do 04.06.2018.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Premještaj  iz OB Pula : 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Prijem u OB Pula 5.dan bolesti </a:t>
            </a:r>
          </a:p>
          <a:p>
            <a:r>
              <a:rPr lang="hr-HR" sz="1600" dirty="0"/>
              <a:t>febrilna unazad 4 dana do 40°C uz izbijanje variceloznog osipa po koži</a:t>
            </a:r>
          </a:p>
          <a:p>
            <a:r>
              <a:rPr lang="hr-HR" sz="1600" dirty="0"/>
              <a:t>na dan prijema u OB Pula viskofebrilna, klonula uz oteklinu lica</a:t>
            </a:r>
          </a:p>
          <a:p>
            <a:r>
              <a:rPr lang="hr-HR" sz="1600" dirty="0"/>
              <a:t>slabije jela i pila</a:t>
            </a:r>
          </a:p>
          <a:p>
            <a:r>
              <a:rPr lang="hr-HR" sz="1600" dirty="0"/>
              <a:t>povremene krize svijesti u vidu bljedila lica, </a:t>
            </a:r>
            <a:r>
              <a:rPr lang="hr-HR" sz="1600" dirty="0" smtClean="0"/>
              <a:t>peroralna </a:t>
            </a:r>
            <a:r>
              <a:rPr lang="hr-HR" sz="1600" dirty="0"/>
              <a:t>cijanoza, bez kontakta na par sekundi</a:t>
            </a:r>
          </a:p>
          <a:p>
            <a:r>
              <a:rPr lang="hr-HR" sz="1600" dirty="0"/>
              <a:t>bez konvulzija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LABORATORIJSKI NALAZI:</a:t>
            </a:r>
          </a:p>
          <a:p>
            <a:pPr marL="0" indent="0">
              <a:buNone/>
            </a:pPr>
            <a:r>
              <a:rPr lang="hr-HR" sz="1600" dirty="0"/>
              <a:t>CRP 170.2, L 13.39, Trc 162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OB Pula : primila Aciklovir iv. →premještaj u KZIB</a:t>
            </a:r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KZIB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65" y="1700808"/>
            <a:ext cx="8817359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KLINIČKI STATUS KOD PRIJEMA</a:t>
            </a:r>
          </a:p>
          <a:p>
            <a:pPr marL="0" indent="0">
              <a:buNone/>
            </a:pPr>
            <a:r>
              <a:rPr lang="en-US" sz="1800" dirty="0"/>
              <a:t>T 37,4°C, SpO2 97% (</a:t>
            </a:r>
            <a:r>
              <a:rPr lang="en-US" sz="1800" dirty="0" err="1"/>
              <a:t>sobni</a:t>
            </a:r>
            <a:r>
              <a:rPr lang="en-US" sz="1800" dirty="0"/>
              <a:t> </a:t>
            </a:r>
            <a:r>
              <a:rPr lang="en-US" sz="1800" dirty="0" err="1"/>
              <a:t>zrak</a:t>
            </a:r>
            <a:r>
              <a:rPr lang="en-US" sz="1800" dirty="0"/>
              <a:t>), RR 110/75 mmHg, c/p 170/min, VR &lt;</a:t>
            </a:r>
            <a:r>
              <a:rPr lang="hr-HR" sz="1800" dirty="0"/>
              <a:t>2</a:t>
            </a:r>
            <a:r>
              <a:rPr lang="en-US" sz="1800" dirty="0"/>
              <a:t> s</a:t>
            </a:r>
          </a:p>
          <a:p>
            <a:pPr marL="0" indent="0">
              <a:buNone/>
            </a:pP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svijesti</a:t>
            </a:r>
            <a:r>
              <a:rPr lang="en-US" sz="1800" dirty="0"/>
              <a:t>, </a:t>
            </a:r>
            <a:r>
              <a:rPr lang="en-US" sz="1800" dirty="0" err="1"/>
              <a:t>kardiorespiratorno</a:t>
            </a:r>
            <a:r>
              <a:rPr lang="en-US" sz="1800" dirty="0"/>
              <a:t> </a:t>
            </a:r>
            <a:r>
              <a:rPr lang="en-US" sz="1800" dirty="0" err="1"/>
              <a:t>kompenzirana</a:t>
            </a:r>
            <a:r>
              <a:rPr lang="hr-HR" sz="1800" dirty="0"/>
              <a:t>, MS negativan.</a:t>
            </a:r>
          </a:p>
          <a:p>
            <a:pPr marL="0" indent="0">
              <a:buNone/>
            </a:pPr>
            <a:r>
              <a:rPr lang="hr-HR" sz="1800" dirty="0"/>
              <a:t>K</a:t>
            </a:r>
            <a:r>
              <a:rPr lang="en-US" sz="1800" dirty="0" err="1"/>
              <a:t>oža</a:t>
            </a:r>
            <a:r>
              <a:rPr lang="en-US" sz="1800" b="1" dirty="0"/>
              <a:t>: </a:t>
            </a:r>
            <a:r>
              <a:rPr lang="en-US" sz="1800" b="1" dirty="0" err="1"/>
              <a:t>crvenilo</a:t>
            </a:r>
            <a:r>
              <a:rPr lang="en-US" sz="1800" b="1" dirty="0"/>
              <a:t> i </a:t>
            </a:r>
            <a:r>
              <a:rPr lang="en-US" sz="1800" b="1" dirty="0" err="1"/>
              <a:t>otok</a:t>
            </a:r>
            <a:r>
              <a:rPr lang="en-US" sz="1800" b="1" dirty="0"/>
              <a:t> </a:t>
            </a:r>
            <a:r>
              <a:rPr lang="en-US" sz="1800" b="1" dirty="0" err="1"/>
              <a:t>vrata</a:t>
            </a:r>
            <a:r>
              <a:rPr lang="en-US" sz="1800" b="1" dirty="0"/>
              <a:t>, od </a:t>
            </a:r>
            <a:r>
              <a:rPr lang="en-US" sz="1800" b="1" dirty="0" err="1"/>
              <a:t>mandibule</a:t>
            </a:r>
            <a:r>
              <a:rPr lang="en-US" sz="1800" b="1" dirty="0"/>
              <a:t> do </a:t>
            </a:r>
            <a:r>
              <a:rPr lang="en-US" sz="1800" b="1" dirty="0" err="1"/>
              <a:t>klavikule</a:t>
            </a:r>
            <a:r>
              <a:rPr lang="en-US" sz="1800" b="1" dirty="0"/>
              <a:t>, a </a:t>
            </a:r>
            <a:r>
              <a:rPr lang="en-US" sz="1800" b="1" dirty="0" err="1"/>
              <a:t>po</a:t>
            </a:r>
            <a:r>
              <a:rPr lang="en-US" sz="1800" b="1" dirty="0"/>
              <a:t> </a:t>
            </a:r>
            <a:r>
              <a:rPr lang="en-US" sz="1800" b="1" dirty="0" err="1"/>
              <a:t>trupu</a:t>
            </a:r>
            <a:r>
              <a:rPr lang="en-US" sz="1800" b="1" dirty="0"/>
              <a:t> i </a:t>
            </a:r>
            <a:r>
              <a:rPr lang="en-US" sz="1800" b="1" dirty="0" err="1"/>
              <a:t>po</a:t>
            </a:r>
            <a:r>
              <a:rPr lang="en-US" sz="1800" b="1" dirty="0"/>
              <a:t> </a:t>
            </a:r>
            <a:r>
              <a:rPr lang="en-US" sz="1800" b="1" dirty="0" err="1"/>
              <a:t>pelenskoj</a:t>
            </a:r>
            <a:r>
              <a:rPr lang="en-US" sz="1800" b="1" dirty="0"/>
              <a:t> </a:t>
            </a:r>
            <a:r>
              <a:rPr lang="en-US" sz="1800" b="1" dirty="0" err="1"/>
              <a:t>regiji</a:t>
            </a:r>
            <a:r>
              <a:rPr lang="en-US" sz="1800" b="1" dirty="0"/>
              <a:t> </a:t>
            </a:r>
            <a:r>
              <a:rPr lang="en-US" sz="1800" b="1" dirty="0" err="1"/>
              <a:t>sitni</a:t>
            </a:r>
            <a:r>
              <a:rPr lang="en-US" sz="1800" b="1" dirty="0"/>
              <a:t> </a:t>
            </a:r>
            <a:r>
              <a:rPr lang="en-US" sz="1800" b="1" dirty="0" err="1"/>
              <a:t>točkasti</a:t>
            </a:r>
            <a:r>
              <a:rPr lang="en-US" sz="1800" b="1" dirty="0"/>
              <a:t> </a:t>
            </a:r>
            <a:r>
              <a:rPr lang="en-US" sz="1800" b="1" dirty="0" err="1"/>
              <a:t>skarlatiniformni</a:t>
            </a:r>
            <a:r>
              <a:rPr lang="en-US" sz="1800" b="1" dirty="0"/>
              <a:t> </a:t>
            </a:r>
            <a:r>
              <a:rPr lang="en-US" sz="1800" b="1" dirty="0" err="1"/>
              <a:t>osip</a:t>
            </a:r>
            <a:r>
              <a:rPr lang="en-US" sz="1800" b="1" dirty="0"/>
              <a:t>. </a:t>
            </a:r>
            <a:r>
              <a:rPr lang="en-US" sz="1800" b="1" dirty="0" err="1"/>
              <a:t>Vrat</a:t>
            </a:r>
            <a:r>
              <a:rPr lang="en-US" sz="1800" b="1" dirty="0"/>
              <a:t> </a:t>
            </a:r>
            <a:r>
              <a:rPr lang="en-US" sz="1800" b="1" dirty="0" err="1"/>
              <a:t>bolan</a:t>
            </a:r>
            <a:r>
              <a:rPr lang="en-US" sz="1800" b="1" dirty="0"/>
              <a:t>, </a:t>
            </a:r>
            <a:r>
              <a:rPr lang="en-US" sz="1800" b="1" dirty="0" err="1"/>
              <a:t>otečen</a:t>
            </a:r>
            <a:r>
              <a:rPr lang="en-US" sz="1800" b="1" dirty="0"/>
              <a:t>, </a:t>
            </a:r>
            <a:r>
              <a:rPr lang="en-US" sz="1800" b="1" dirty="0" err="1"/>
              <a:t>crvene</a:t>
            </a:r>
            <a:r>
              <a:rPr lang="en-US" sz="1800" b="1" dirty="0"/>
              <a:t> </a:t>
            </a:r>
            <a:r>
              <a:rPr lang="en-US" sz="1800" b="1" dirty="0" err="1"/>
              <a:t>kože</a:t>
            </a:r>
            <a:r>
              <a:rPr lang="hr-HR" sz="1800" b="1" dirty="0"/>
              <a:t>,</a:t>
            </a:r>
            <a:r>
              <a:rPr lang="en-US" sz="1800" b="1" dirty="0"/>
              <a:t> </a:t>
            </a:r>
            <a:r>
              <a:rPr lang="en-US" sz="1800" b="1" dirty="0" err="1"/>
              <a:t>širi</a:t>
            </a:r>
            <a:r>
              <a:rPr lang="en-US" sz="1800" b="1" dirty="0"/>
              <a:t> od </a:t>
            </a:r>
            <a:r>
              <a:rPr lang="en-US" sz="1800" b="1" dirty="0" err="1"/>
              <a:t>glavice</a:t>
            </a:r>
            <a:r>
              <a:rPr lang="en-US" sz="1800" b="1" dirty="0"/>
              <a:t>. </a:t>
            </a:r>
            <a:r>
              <a:rPr lang="en-US" sz="1800" b="1" dirty="0" err="1"/>
              <a:t>Ždrijelo</a:t>
            </a:r>
            <a:r>
              <a:rPr lang="en-US" sz="1800" b="1" dirty="0"/>
              <a:t> se ne </a:t>
            </a:r>
            <a:r>
              <a:rPr lang="en-US" sz="1800" b="1" dirty="0" err="1"/>
              <a:t>vizualizira</a:t>
            </a:r>
            <a:r>
              <a:rPr lang="en-US" sz="1800" b="1" dirty="0"/>
              <a:t>, </a:t>
            </a:r>
            <a:r>
              <a:rPr lang="en-US" sz="1800" b="1" dirty="0" err="1"/>
              <a:t>baza</a:t>
            </a:r>
            <a:r>
              <a:rPr lang="en-US" sz="1800" b="1" dirty="0"/>
              <a:t> </a:t>
            </a:r>
            <a:r>
              <a:rPr lang="en-US" sz="1800" b="1" dirty="0" err="1"/>
              <a:t>jezika</a:t>
            </a:r>
            <a:r>
              <a:rPr lang="en-US" sz="1800" b="1" dirty="0"/>
              <a:t> </a:t>
            </a:r>
            <a:r>
              <a:rPr lang="en-US" sz="1800" b="1" dirty="0" err="1"/>
              <a:t>odignuta</a:t>
            </a:r>
            <a:r>
              <a:rPr lang="en-US" sz="1800" b="1" dirty="0"/>
              <a:t>. </a:t>
            </a:r>
            <a:endParaRPr lang="hr-HR" sz="1800" b="1" dirty="0"/>
          </a:p>
          <a:p>
            <a:pPr marL="0" indent="0">
              <a:buNone/>
            </a:pPr>
            <a:r>
              <a:rPr lang="hr-HR" sz="1800" b="1" dirty="0"/>
              <a:t>Pluća lijevo bazalno slabije čujno disanje. </a:t>
            </a:r>
          </a:p>
          <a:p>
            <a:pPr marL="0" indent="0">
              <a:buNone/>
            </a:pPr>
            <a:r>
              <a:rPr lang="hr-HR" sz="1800" dirty="0"/>
              <a:t>Neurološki status bez ispada. 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45" y="3796011"/>
            <a:ext cx="4242518" cy="281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185062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33082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/>
              <a:t>CRP 223.7</a:t>
            </a:r>
            <a:r>
              <a:rPr lang="hr-HR" sz="1800" dirty="0"/>
              <a:t>, PCT 13.07</a:t>
            </a:r>
          </a:p>
          <a:p>
            <a:pPr marL="0" indent="0">
              <a:buNone/>
            </a:pPr>
            <a:r>
              <a:rPr lang="hr-HR" sz="1800" dirty="0"/>
              <a:t>L 12.6 </a:t>
            </a:r>
            <a:r>
              <a:rPr lang="hr-HR" sz="1800" b="1" dirty="0"/>
              <a:t>(neu 91%), </a:t>
            </a:r>
            <a:r>
              <a:rPr lang="hr-HR" sz="1800" dirty="0"/>
              <a:t>E 4.13, Hgb 107, Htc 0.331, MCV 80.3, Trc 117, GUK 3.9, BUN 3.7, kreatinin 47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Laktat 2.86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PV 0.43, fibrinogen 4.4, d-dimeri 4.51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Hemokultura: sterilna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UZV vrata: difuzni edem mekih česti vrata</a:t>
            </a:r>
          </a:p>
          <a:p>
            <a:pPr marL="0" indent="0">
              <a:buNone/>
            </a:pPr>
            <a:r>
              <a:rPr lang="hr-HR" sz="1800" dirty="0"/>
              <a:t>UZV srca: uredan</a:t>
            </a: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819805" y="5081408"/>
            <a:ext cx="4261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u="sng" dirty="0">
                <a:latin typeface="Calibri" pitchFamily="34" charset="0"/>
                <a:cs typeface="Calibri" pitchFamily="34" charset="0"/>
              </a:rPr>
              <a:t>CT vrata </a:t>
            </a:r>
            <a:r>
              <a:rPr lang="vi-VN" sz="1200" dirty="0">
                <a:latin typeface="Calibri" pitchFamily="34" charset="0"/>
                <a:cs typeface="Calibri" pitchFamily="34" charset="0"/>
              </a:rPr>
              <a:t>– zadebljano i zamućeno  subkutano </a:t>
            </a:r>
            <a:endParaRPr lang="hr-HR" sz="1200" dirty="0">
              <a:latin typeface="Calibri" pitchFamily="34" charset="0"/>
              <a:cs typeface="Calibri" pitchFamily="34" charset="0"/>
            </a:endParaRPr>
          </a:p>
          <a:p>
            <a:r>
              <a:rPr lang="vi-VN" sz="1200" dirty="0">
                <a:latin typeface="Calibri" pitchFamily="34" charset="0"/>
                <a:cs typeface="Calibri" pitchFamily="34" charset="0"/>
              </a:rPr>
              <a:t>masno tkivo od visine mandibule prema kaudalno . </a:t>
            </a:r>
            <a:endParaRPr lang="hr-HR" sz="1200" dirty="0">
              <a:latin typeface="Calibri" pitchFamily="34" charset="0"/>
              <a:cs typeface="Calibri" pitchFamily="34" charset="0"/>
            </a:endParaRPr>
          </a:p>
          <a:p>
            <a:r>
              <a:rPr lang="vi-VN" sz="1200" dirty="0">
                <a:latin typeface="Calibri" pitchFamily="34" charset="0"/>
                <a:cs typeface="Calibri" pitchFamily="34" charset="0"/>
              </a:rPr>
              <a:t>Edem i difuzne upalne promjene tekućim sadžajem prožetog </a:t>
            </a:r>
            <a:endParaRPr lang="hr-HR" sz="1200" dirty="0">
              <a:latin typeface="Calibri" pitchFamily="34" charset="0"/>
              <a:cs typeface="Calibri" pitchFamily="34" charset="0"/>
            </a:endParaRPr>
          </a:p>
          <a:p>
            <a:r>
              <a:rPr lang="vi-VN" sz="1200" dirty="0">
                <a:latin typeface="Calibri" pitchFamily="34" charset="0"/>
                <a:cs typeface="Calibri" pitchFamily="34" charset="0"/>
              </a:rPr>
              <a:t>subkutanog tkiva i prostora između mišića sve do prijelaza vrata u</a:t>
            </a:r>
            <a:endParaRPr lang="hr-HR" sz="1200" dirty="0">
              <a:latin typeface="Calibri" pitchFamily="34" charset="0"/>
              <a:cs typeface="Calibri" pitchFamily="34" charset="0"/>
            </a:endParaRPr>
          </a:p>
          <a:p>
            <a:r>
              <a:rPr lang="vi-VN" sz="1200" dirty="0">
                <a:latin typeface="Calibri" pitchFamily="34" charset="0"/>
                <a:cs typeface="Calibri" pitchFamily="34" charset="0"/>
              </a:rPr>
              <a:t>prsni koš. Sužen lumen orofarniksa te lumen dijela larinksa</a:t>
            </a:r>
            <a:r>
              <a:rPr lang="hr-HR" sz="1200" dirty="0">
                <a:latin typeface="Calibri" pitchFamily="34" charset="0"/>
                <a:cs typeface="Calibri" pitchFamily="34" charset="0"/>
              </a:rPr>
              <a:t>.</a:t>
            </a:r>
            <a:endParaRPr lang="vi-VN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Goran\Downloads\Matik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844824"/>
            <a:ext cx="31210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3322712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→</a:t>
            </a:r>
            <a:r>
              <a:rPr lang="hr-HR" sz="1400" dirty="0"/>
              <a:t>  mehanički ventilirana 7 dana</a:t>
            </a:r>
          </a:p>
          <a:p>
            <a:pPr marL="0" indent="0">
              <a:buNone/>
            </a:pPr>
            <a:r>
              <a:rPr lang="hr-HR" sz="1400" b="1" dirty="0"/>
              <a:t>2.dan boravka</a:t>
            </a:r>
            <a:endParaRPr lang="hr-HR" sz="2800" dirty="0"/>
          </a:p>
          <a:p>
            <a:pPr marL="0" indent="0">
              <a:buNone/>
            </a:pPr>
            <a:endParaRPr lang="hr-HR" sz="2800" b="1" i="1" u="sng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7544" y="523528"/>
            <a:ext cx="6912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meropenem+linezolid+klindamicin+aciklovir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59167" y="1608442"/>
            <a:ext cx="41779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 17.7.. </a:t>
            </a:r>
            <a:r>
              <a:rPr lang="en-US" sz="1600" b="1" dirty="0">
                <a:solidFill>
                  <a:schemeClr val="tx1"/>
                </a:solidFill>
              </a:rPr>
              <a:t>31.7</a:t>
            </a:r>
            <a:r>
              <a:rPr lang="en-US" sz="1600" dirty="0"/>
              <a:t>, E 3,48 </a:t>
            </a:r>
            <a:r>
              <a:rPr lang="en-US" sz="1600" b="1" dirty="0"/>
              <a:t>...</a:t>
            </a:r>
            <a:r>
              <a:rPr lang="en-US" sz="1600" b="1" dirty="0">
                <a:solidFill>
                  <a:schemeClr val="tx1"/>
                </a:solidFill>
              </a:rPr>
              <a:t> 2.9</a:t>
            </a:r>
            <a:r>
              <a:rPr lang="en-US" sz="1600" dirty="0"/>
              <a:t>, </a:t>
            </a:r>
            <a:r>
              <a:rPr lang="en-US" sz="1600" dirty="0" err="1"/>
              <a:t>Hgb</a:t>
            </a:r>
            <a:r>
              <a:rPr lang="en-US" sz="1600" dirty="0"/>
              <a:t> 90...</a:t>
            </a:r>
            <a:r>
              <a:rPr lang="en-US" sz="1600" b="1" dirty="0">
                <a:solidFill>
                  <a:schemeClr val="tx1"/>
                </a:solidFill>
              </a:rPr>
              <a:t>74</a:t>
            </a:r>
            <a:r>
              <a:rPr lang="en-US" sz="1600" dirty="0"/>
              <a:t>, </a:t>
            </a:r>
            <a:r>
              <a:rPr lang="en-US" sz="1600" dirty="0" err="1"/>
              <a:t>trc</a:t>
            </a:r>
            <a:r>
              <a:rPr lang="en-US" sz="1600" dirty="0"/>
              <a:t> 128...</a:t>
            </a:r>
            <a:r>
              <a:rPr lang="en-US" sz="1600" b="1" dirty="0">
                <a:solidFill>
                  <a:schemeClr val="tx1"/>
                </a:solidFill>
              </a:rPr>
              <a:t>110</a:t>
            </a:r>
            <a:r>
              <a:rPr lang="en-US" sz="1600" dirty="0"/>
              <a:t>, PV 0.9, fibrinogen 4.8, </a:t>
            </a:r>
            <a:r>
              <a:rPr lang="en-US" sz="1600" b="1" dirty="0" err="1">
                <a:solidFill>
                  <a:schemeClr val="tx1"/>
                </a:solidFill>
              </a:rPr>
              <a:t>Albumini</a:t>
            </a:r>
            <a:r>
              <a:rPr lang="en-US" sz="1600" b="1" dirty="0">
                <a:solidFill>
                  <a:schemeClr val="tx1"/>
                </a:solidFill>
              </a:rPr>
              <a:t> 29.7</a:t>
            </a:r>
            <a:r>
              <a:rPr lang="en-US" sz="1600" dirty="0"/>
              <a:t>,  </a:t>
            </a:r>
            <a:r>
              <a:rPr lang="en-US" sz="1600" dirty="0" err="1"/>
              <a:t>ureja</a:t>
            </a:r>
            <a:r>
              <a:rPr lang="en-US" sz="1600" dirty="0"/>
              <a:t> 3.0, </a:t>
            </a:r>
            <a:r>
              <a:rPr lang="en-US" sz="1600" dirty="0" err="1"/>
              <a:t>kreatinin</a:t>
            </a:r>
            <a:r>
              <a:rPr lang="en-US" sz="1600" dirty="0"/>
              <a:t> 44, AST 40, ALT 46, GGT 108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39" y="3915409"/>
            <a:ext cx="3695480" cy="255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7955" y="3468474"/>
            <a:ext cx="352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RTG </a:t>
            </a:r>
            <a:r>
              <a:rPr lang="en-US" sz="1400" dirty="0" err="1"/>
              <a:t>srca</a:t>
            </a:r>
            <a:r>
              <a:rPr lang="en-US" sz="1400" dirty="0"/>
              <a:t> i </a:t>
            </a:r>
            <a:r>
              <a:rPr lang="en-US" sz="1400" dirty="0" err="1"/>
              <a:t>pluća</a:t>
            </a:r>
            <a:r>
              <a:rPr lang="en-US" sz="1400" dirty="0"/>
              <a:t>:</a:t>
            </a:r>
            <a:r>
              <a:rPr lang="hr-HR" sz="1400" dirty="0"/>
              <a:t> </a:t>
            </a:r>
            <a:r>
              <a:rPr lang="en-US" sz="1400" dirty="0" err="1"/>
              <a:t>obostrani</a:t>
            </a:r>
            <a:r>
              <a:rPr lang="hr-HR" sz="1400" dirty="0"/>
              <a:t> </a:t>
            </a:r>
            <a:r>
              <a:rPr lang="en-US" sz="1400" dirty="0" err="1"/>
              <a:t>pleurani</a:t>
            </a:r>
            <a:r>
              <a:rPr lang="en-US" sz="1400" dirty="0"/>
              <a:t> </a:t>
            </a:r>
            <a:r>
              <a:rPr lang="en-US" sz="1400" dirty="0" err="1"/>
              <a:t>izljevi</a:t>
            </a:r>
            <a:r>
              <a:rPr lang="en-US" sz="1400" dirty="0"/>
              <a:t>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984922" y="2132856"/>
            <a:ext cx="2952328" cy="36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FEBRILITET</a:t>
            </a:r>
          </a:p>
          <a:p>
            <a:pPr algn="ctr"/>
            <a:r>
              <a:rPr lang="hr-HR" dirty="0"/>
              <a:t>HIPOTENZIJA</a:t>
            </a:r>
          </a:p>
          <a:p>
            <a:pPr algn="ctr"/>
            <a:r>
              <a:rPr lang="hr-HR" dirty="0"/>
              <a:t>OLIGURIJA</a:t>
            </a:r>
          </a:p>
          <a:p>
            <a:pPr algn="ctr"/>
            <a:r>
              <a:rPr lang="hr-HR" dirty="0"/>
              <a:t>RETENCIJA TEKUĆINE</a:t>
            </a:r>
          </a:p>
          <a:p>
            <a:pPr algn="ctr"/>
            <a:r>
              <a:rPr lang="hr-HR" dirty="0"/>
              <a:t>PL.IZLJEVI</a:t>
            </a:r>
          </a:p>
          <a:p>
            <a:pPr algn="ctr"/>
            <a:r>
              <a:rPr lang="hr-HR" sz="1600" dirty="0"/>
              <a:t>↓ Trc </a:t>
            </a:r>
          </a:p>
          <a:p>
            <a:pPr algn="ctr"/>
            <a:r>
              <a:rPr lang="hr-HR" sz="1600" dirty="0"/>
              <a:t>↓ albumin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  <p:sp>
        <p:nvSpPr>
          <p:cNvPr id="16" name="Rectangle 15"/>
          <p:cNvSpPr/>
          <p:nvPr/>
        </p:nvSpPr>
        <p:spPr>
          <a:xfrm>
            <a:off x="719572" y="5805264"/>
            <a:ext cx="3456384" cy="9807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SINDROM TOKSIČNOG ŠOKA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669941" cy="11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2636912"/>
            <a:ext cx="4645024" cy="12744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ORL (10.5.) </a:t>
            </a:r>
            <a:r>
              <a:rPr lang="en-US" dirty="0" err="1"/>
              <a:t>fa</a:t>
            </a:r>
            <a:r>
              <a:rPr lang="hr-HR" dirty="0"/>
              <a:t>s</a:t>
            </a:r>
            <a:r>
              <a:rPr lang="en-US" dirty="0" err="1"/>
              <a:t>ciotomija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1872208" cy="3813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951" y="4293096"/>
            <a:ext cx="46805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INTRAOPERATIVNI UZORAK  16S rDNA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S.pyogenes (BHS-A)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951" y="5661248"/>
            <a:ext cx="78711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.....</a:t>
            </a:r>
          </a:p>
          <a:p>
            <a:r>
              <a:rPr lang="en-US" sz="1600" dirty="0"/>
              <a:t>5.dan </a:t>
            </a:r>
            <a:r>
              <a:rPr lang="en-US" sz="1600" dirty="0" err="1"/>
              <a:t>boravka</a:t>
            </a:r>
            <a:r>
              <a:rPr lang="en-US" sz="1600" dirty="0"/>
              <a:t> </a:t>
            </a:r>
            <a:r>
              <a:rPr lang="en-US" sz="1600" dirty="0" err="1"/>
              <a:t>terapija</a:t>
            </a:r>
            <a:r>
              <a:rPr lang="en-US" sz="1600" dirty="0"/>
              <a:t> se </a:t>
            </a:r>
            <a:r>
              <a:rPr lang="en-US" sz="1600" dirty="0" err="1"/>
              <a:t>deeskalira</a:t>
            </a:r>
            <a:r>
              <a:rPr lang="en-US" sz="1600" dirty="0"/>
              <a:t> </a:t>
            </a:r>
            <a:r>
              <a:rPr lang="hr-HR" sz="1600" dirty="0"/>
              <a:t>: </a:t>
            </a:r>
            <a:r>
              <a:rPr lang="en-US" sz="1600" dirty="0" err="1"/>
              <a:t>cefazolin</a:t>
            </a:r>
            <a:r>
              <a:rPr lang="en-US" sz="1600" dirty="0"/>
              <a:t> → </a:t>
            </a:r>
            <a:r>
              <a:rPr lang="en-US" sz="1600" dirty="0" err="1"/>
              <a:t>kristalni</a:t>
            </a:r>
            <a:r>
              <a:rPr lang="en-US" sz="1600" dirty="0"/>
              <a:t> </a:t>
            </a:r>
            <a:r>
              <a:rPr lang="en-US" sz="1600" dirty="0" err="1"/>
              <a:t>penicilin</a:t>
            </a:r>
            <a:r>
              <a:rPr lang="en-US" sz="1600" dirty="0"/>
              <a:t>→</a:t>
            </a:r>
            <a:r>
              <a:rPr lang="hr-HR" sz="1600" dirty="0"/>
              <a:t>amoksicilin per os</a:t>
            </a:r>
            <a:r>
              <a:rPr lang="en-US" sz="1600" dirty="0"/>
              <a:t> </a:t>
            </a:r>
            <a:r>
              <a:rPr lang="hr-HR" sz="1600" dirty="0"/>
              <a:t>(ukupno 4 tjedna) </a:t>
            </a:r>
            <a:endParaRPr lang="en-US" sz="1600" dirty="0"/>
          </a:p>
          <a:p>
            <a:r>
              <a:rPr lang="en-US" b="1" dirty="0"/>
              <a:t>POTPUNI OPORAVAK </a:t>
            </a:r>
          </a:p>
        </p:txBody>
      </p:sp>
    </p:spTree>
    <p:extLst>
      <p:ext uri="{BB962C8B-B14F-4D97-AF65-F5344CB8AC3E}">
        <p14:creationId xmlns:p14="http://schemas.microsoft.com/office/powerpoint/2010/main" val="32146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7097" y="2967335"/>
            <a:ext cx="4909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Hvala na pažnji 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6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IMB KZIB 1997. – 2014. g. 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899381"/>
              </p:ext>
            </p:extLst>
          </p:nvPr>
        </p:nvGraphicFramePr>
        <p:xfrm>
          <a:off x="155646" y="1628800"/>
          <a:ext cx="477639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5951036"/>
            <a:ext cx="5690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" dirty="0"/>
              <a:t> Didović D. Epidemiologija invazivnih bakterijskih bolesti u djece prije i nakon uvođenja cijepljenja protiv Haemophilus influenzae tipa b</a:t>
            </a:r>
            <a:r>
              <a:rPr lang="hr-HR" sz="600" dirty="0"/>
              <a:t>, Diplomski rad, Zagreb 2016.</a:t>
            </a:r>
          </a:p>
          <a:p>
            <a:r>
              <a:rPr lang="hr-HR" sz="600" dirty="0"/>
              <a:t> </a:t>
            </a:r>
            <a:endParaRPr lang="en-US" sz="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254737"/>
              </p:ext>
            </p:extLst>
          </p:nvPr>
        </p:nvGraphicFramePr>
        <p:xfrm>
          <a:off x="5004048" y="1628800"/>
          <a:ext cx="3898776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ran\Desktop\Hitna stanja\compl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14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3012943" cy="42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Rizični čimbenici za IMB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/>
              <a:t>Dob, boravak u kolektivu</a:t>
            </a:r>
          </a:p>
          <a:p>
            <a:r>
              <a:rPr lang="hr-HR" sz="2600" dirty="0"/>
              <a:t>Zimski mjeseci (2-3 tjedna nakon početka influence)</a:t>
            </a:r>
          </a:p>
          <a:p>
            <a:r>
              <a:rPr lang="hr-HR" sz="2600" dirty="0"/>
              <a:t>Prirođeni ili stečeni </a:t>
            </a:r>
            <a:r>
              <a:rPr lang="hr-HR" sz="2600" u="sng" dirty="0"/>
              <a:t>deficiti imunosti</a:t>
            </a:r>
          </a:p>
          <a:p>
            <a:r>
              <a:rPr lang="hr-HR" sz="2600" dirty="0"/>
              <a:t>Anatomska ili funkcionalna </a:t>
            </a:r>
            <a:r>
              <a:rPr lang="hr-HR" sz="2600" u="sng" dirty="0"/>
              <a:t>asplenija</a:t>
            </a:r>
          </a:p>
          <a:p>
            <a:r>
              <a:rPr lang="hr-HR" sz="2600" u="sng" dirty="0"/>
              <a:t>Manjak ili smanjena aktivnost komponenata komplementa</a:t>
            </a:r>
            <a:r>
              <a:rPr lang="hr-HR" sz="2600" dirty="0"/>
              <a:t> (npr. eculizumab)</a:t>
            </a:r>
          </a:p>
          <a:p>
            <a:r>
              <a:rPr lang="hr-HR" sz="2600" dirty="0"/>
              <a:t>10% populacije su kliconoše </a:t>
            </a:r>
            <a:r>
              <a:rPr lang="hr-HR" sz="2600" i="1" dirty="0"/>
              <a:t>N. meningitidis </a:t>
            </a:r>
            <a:r>
              <a:rPr lang="hr-HR" sz="2600" dirty="0"/>
              <a:t>u ždrijelu i/ili nosu </a:t>
            </a:r>
          </a:p>
          <a:p>
            <a:r>
              <a:rPr lang="hr-HR" sz="2600" dirty="0"/>
              <a:t>kapljičnim putem, bliskim kontaktom</a:t>
            </a:r>
          </a:p>
          <a:p>
            <a:r>
              <a:rPr lang="hr-HR" sz="2600" dirty="0"/>
              <a:t>inkubacija: 1-10 dana (3-4 dana)</a:t>
            </a:r>
          </a:p>
          <a:p>
            <a:endParaRPr lang="hr-H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24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/>
              <a:t>Klinička slika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Nagli početak febriliteta</a:t>
            </a:r>
          </a:p>
          <a:p>
            <a:pPr marL="0" indent="0">
              <a:buNone/>
            </a:pPr>
            <a:r>
              <a:rPr lang="hr-HR" dirty="0"/>
              <a:t>Povraćanje</a:t>
            </a:r>
          </a:p>
          <a:p>
            <a:pPr marL="0" indent="0">
              <a:buNone/>
            </a:pPr>
            <a:r>
              <a:rPr lang="hr-HR" dirty="0"/>
              <a:t>Proljev</a:t>
            </a:r>
          </a:p>
          <a:p>
            <a:pPr marL="0" indent="0">
              <a:buNone/>
            </a:pPr>
            <a:r>
              <a:rPr lang="hr-HR" dirty="0"/>
              <a:t>Bol u nogama</a:t>
            </a:r>
          </a:p>
          <a:p>
            <a:pPr marL="0" indent="0">
              <a:buNone/>
            </a:pPr>
            <a:r>
              <a:rPr lang="hr-HR" dirty="0"/>
              <a:t>Promjena boje kože</a:t>
            </a:r>
          </a:p>
          <a:p>
            <a:pPr marL="0" indent="0">
              <a:buNone/>
            </a:pPr>
            <a:r>
              <a:rPr lang="hr-HR" dirty="0"/>
              <a:t>Otežano disanje</a:t>
            </a:r>
          </a:p>
          <a:p>
            <a:pPr marL="0" indent="0">
              <a:buNone/>
            </a:pPr>
            <a:r>
              <a:rPr lang="hr-HR" dirty="0"/>
              <a:t>Hladne okrajine</a:t>
            </a:r>
          </a:p>
          <a:p>
            <a:pPr marL="0" indent="0">
              <a:buNone/>
            </a:pPr>
            <a:r>
              <a:rPr lang="hr-HR" dirty="0"/>
              <a:t>Osip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4065"/>
            <a:ext cx="466108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6345614"/>
            <a:ext cx="60644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>
                <a:latin typeface="+mj-lt"/>
              </a:rPr>
              <a:t>Thompson MJ, Ninis N, Perera R, et al. </a:t>
            </a:r>
            <a:r>
              <a:rPr lang="hr-HR" sz="800" b="1" dirty="0">
                <a:latin typeface="+mj-lt"/>
              </a:rPr>
              <a:t>Clinical recognition of meningococcal disease in children and adolescents</a:t>
            </a:r>
            <a:r>
              <a:rPr lang="hr-HR" sz="800" dirty="0">
                <a:latin typeface="+mj-lt"/>
              </a:rPr>
              <a:t>. </a:t>
            </a:r>
            <a:r>
              <a:rPr lang="hr-HR" sz="800" i="1" dirty="0">
                <a:latin typeface="+mj-lt"/>
              </a:rPr>
              <a:t>Lancet 2006; </a:t>
            </a:r>
            <a:r>
              <a:rPr lang="hr-HR" sz="800" dirty="0">
                <a:latin typeface="+mj-lt"/>
              </a:rPr>
              <a:t>367:397-403.</a:t>
            </a:r>
            <a:endParaRPr lang="en-US" sz="8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5701267" y="-914342"/>
            <a:ext cx="1872208" cy="46542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242" y="188640"/>
            <a:ext cx="8368053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u="sng" dirty="0">
                <a:solidFill>
                  <a:schemeClr val="bg1"/>
                </a:solidFill>
              </a:rPr>
              <a:t>MENINGOKOKNI OSIP: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</a:rPr>
              <a:t>Makulopapulozni, konfluirajući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</a:rPr>
              <a:t>Petehijalni  (1-2 mm)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</a:rPr>
              <a:t>Purpurični (&gt;3 mm) (purpura fulminans)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</a:rPr>
              <a:t>Ekhimoze (&gt;1-2 cm)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</a:rPr>
              <a:t>Nekroze</a:t>
            </a:r>
          </a:p>
        </p:txBody>
      </p:sp>
      <p:pic>
        <p:nvPicPr>
          <p:cNvPr id="2057" name="Picture 9" descr="G:\Slike\Slike\meningokok-kušenić\100_30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13824"/>
          <a:stretch/>
        </p:blipFill>
        <p:spPr bwMode="auto">
          <a:xfrm>
            <a:off x="5160069" y="3140968"/>
            <a:ext cx="3611961" cy="34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:\Slike\Slike\meningokok-kudeljnjak\100_3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4" y="3171578"/>
            <a:ext cx="4536504" cy="34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1971" y="1737998"/>
            <a:ext cx="836805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Posljedica oštećenja endotela, vaskulitisa, tromboze/tromboembolije i DIK-a</a:t>
            </a:r>
          </a:p>
          <a:p>
            <a:pPr algn="ctr"/>
            <a:r>
              <a:rPr lang="hr-HR" dirty="0"/>
              <a:t>Nespecifičan u početku </a:t>
            </a:r>
            <a:r>
              <a:rPr lang="hr-HR" u="sng" dirty="0"/>
              <a:t>(medijan 13 h od početka bolesti →RIJETKO nakon 24 h)</a:t>
            </a:r>
          </a:p>
          <a:p>
            <a:pPr algn="ctr"/>
            <a:r>
              <a:rPr lang="hr-HR" dirty="0"/>
              <a:t>Prisutan kod 40-70% djece kod prijema u bolnicu</a:t>
            </a:r>
          </a:p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722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Osip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6095" y="116632"/>
            <a:ext cx="1872208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b="1" u="sng" dirty="0">
                <a:solidFill>
                  <a:schemeClr val="bg1"/>
                </a:solidFill>
              </a:rPr>
              <a:t>MENINGOKOKNI OSIP</a:t>
            </a:r>
            <a:r>
              <a:rPr lang="hr-HR" sz="1000" b="1" u="sng" dirty="0">
                <a:solidFill>
                  <a:schemeClr val="bg1"/>
                </a:solidFill>
              </a:rPr>
              <a:t>: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Makulopapulozni, konfluirajući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Petehijalni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Purpurični (purpura fulminans)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Ekhimoze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Nekroze</a:t>
            </a: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15747"/>
          <a:stretch/>
        </p:blipFill>
        <p:spPr bwMode="auto">
          <a:xfrm>
            <a:off x="6304273" y="1556792"/>
            <a:ext cx="2839727" cy="371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G:\Slike\Slike\meningokok-kovačević\100_30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r="23528"/>
          <a:stretch/>
        </p:blipFill>
        <p:spPr bwMode="auto">
          <a:xfrm>
            <a:off x="3491880" y="2204864"/>
            <a:ext cx="2626643" cy="36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Slike\Slike\meningokok-dečko\100_37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4613" r="26418" b="3672"/>
          <a:stretch/>
        </p:blipFill>
        <p:spPr bwMode="auto">
          <a:xfrm>
            <a:off x="390897" y="1193850"/>
            <a:ext cx="2711227" cy="47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Osip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6095" y="116632"/>
            <a:ext cx="1872208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b="1" u="sng" dirty="0">
                <a:solidFill>
                  <a:schemeClr val="bg1"/>
                </a:solidFill>
              </a:rPr>
              <a:t>MENINGOKOKNI OSIP</a:t>
            </a:r>
            <a:r>
              <a:rPr lang="hr-HR" sz="1000" b="1" u="sng" dirty="0">
                <a:solidFill>
                  <a:schemeClr val="bg1"/>
                </a:solidFill>
              </a:rPr>
              <a:t>: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Makulopapulozni, konfluirajući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Petehijalni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Purpurični (purpura fulminans)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Ekhimoze</a:t>
            </a:r>
          </a:p>
          <a:p>
            <a:r>
              <a:rPr lang="hr-HR" sz="1000" b="1" dirty="0">
                <a:solidFill>
                  <a:schemeClr val="bg1"/>
                </a:solidFill>
              </a:rPr>
              <a:t>Nekroze</a:t>
            </a:r>
          </a:p>
        </p:txBody>
      </p:sp>
      <p:pic>
        <p:nvPicPr>
          <p:cNvPr id="7" name="Picture 5" descr="G:\Slike\Slike\meningokok-horvat gregor\100_1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725"/>
            <a:ext cx="2755007" cy="36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Slike\Slike\meningokok-bilić\3.11\100_2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3850"/>
            <a:ext cx="4569530" cy="34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41987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40" y="4321046"/>
            <a:ext cx="2961295" cy="222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9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2483</Words>
  <Application>Microsoft Office PowerPoint</Application>
  <PresentationFormat>On-screen Show (4:3)</PresentationFormat>
  <Paragraphs>437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HITNA STANJA U PEDIJATRIJSKOJ INFEKTOLOGIJI</vt:lpstr>
      <vt:lpstr>Pregled</vt:lpstr>
      <vt:lpstr>INVAZIVNA MENINGOKOKNA BOLEST (IMB)</vt:lpstr>
      <vt:lpstr>IMB KZIB 1997. – 2014. g. </vt:lpstr>
      <vt:lpstr>Rizični čimbenici za IMB</vt:lpstr>
      <vt:lpstr>Klinička slika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Terapija</vt:lpstr>
      <vt:lpstr>N.K., djevojčica (18 mjeseci), hospitalizirana u Klinici od 5.11. do 13.11.2018.</vt:lpstr>
      <vt:lpstr>PowerPoint Presentation</vt:lpstr>
      <vt:lpstr>PowerPoint Presentation</vt:lpstr>
      <vt:lpstr>ANTIMIKROBNA KEMOPROFILAKSA</vt:lpstr>
      <vt:lpstr>INFEKCIJE SREDIŠNJEG ŽIVČANOG SUSTAVA</vt:lpstr>
      <vt:lpstr>KLINIČKA SLIKA</vt:lpstr>
      <vt:lpstr>Klinički sindrom encefalitisa</vt:lpstr>
      <vt:lpstr>Uzročnici</vt:lpstr>
      <vt:lpstr>Dijagnoza</vt:lpstr>
      <vt:lpstr>Terapija</vt:lpstr>
      <vt:lpstr>I.G., djevojčica (10 mjeseci), hospitalizirana KZIB  30.7. - 28.11.2016.</vt:lpstr>
      <vt:lpstr>PowerPoint Presentation</vt:lpstr>
      <vt:lpstr>TERAPIJA (KZIB):  aciklovir (3x20 mg/kg), cefriakson (2x50 mg/kg), azitromicin 1x10 mg/kg, ampicilin (4x100 mg/kg), 10 % manitol + furosemid,  fenobarbiton 2x40 mg i.v. </vt:lpstr>
      <vt:lpstr>PowerPoint Presentation</vt:lpstr>
      <vt:lpstr>SINDROM TOKSIČNOG ŠOKA</vt:lpstr>
      <vt:lpstr>PowerPoint Presentation</vt:lpstr>
      <vt:lpstr>Sindrom toksičnog šoka - kriteriji </vt:lpstr>
      <vt:lpstr>TERAPIJA</vt:lpstr>
      <vt:lpstr>M.L., djevojčica 2,5 godine, hospitalizirana od 07.05. do 04.06.2018.</vt:lpstr>
      <vt:lpstr>KZIB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HITNA STANJA U PEDIJATRIJSKOJ INFEKTOLOGIJI</dc:title>
  <dc:creator>Windows User</dc:creator>
  <cp:lastModifiedBy>Doktori</cp:lastModifiedBy>
  <cp:revision>186</cp:revision>
  <dcterms:created xsi:type="dcterms:W3CDTF">2019-03-05T17:09:38Z</dcterms:created>
  <dcterms:modified xsi:type="dcterms:W3CDTF">2019-09-14T21:34:12Z</dcterms:modified>
</cp:coreProperties>
</file>