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738" r:id="rId4"/>
    <p:sldId id="264" r:id="rId5"/>
    <p:sldId id="265" r:id="rId6"/>
    <p:sldId id="266" r:id="rId7"/>
    <p:sldId id="279" r:id="rId8"/>
    <p:sldId id="736" r:id="rId9"/>
    <p:sldId id="267" r:id="rId10"/>
    <p:sldId id="269" r:id="rId11"/>
    <p:sldId id="271" r:id="rId12"/>
    <p:sldId id="282" r:id="rId13"/>
    <p:sldId id="283" r:id="rId14"/>
    <p:sldId id="735" r:id="rId15"/>
    <p:sldId id="272" r:id="rId16"/>
    <p:sldId id="256" r:id="rId17"/>
    <p:sldId id="273" r:id="rId18"/>
    <p:sldId id="270" r:id="rId19"/>
    <p:sldId id="274" r:id="rId20"/>
    <p:sldId id="281" r:id="rId21"/>
    <p:sldId id="737" r:id="rId22"/>
    <p:sldId id="278" r:id="rId23"/>
    <p:sldId id="739" r:id="rId24"/>
    <p:sldId id="284" r:id="rId25"/>
    <p:sldId id="286" r:id="rId26"/>
    <p:sldId id="497" r:id="rId27"/>
    <p:sldId id="691" r:id="rId28"/>
    <p:sldId id="633" r:id="rId29"/>
    <p:sldId id="285" r:id="rId30"/>
    <p:sldId id="275" r:id="rId31"/>
    <p:sldId id="27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C75757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ecdcclufil\Group\Horizontal%20Projects\HIV-STIs-BBVs\HSH%20Archived%20pre-2018\STIs\2016%20STI%20report\Figures\Gonorrhoea%20trend%20transmission%20count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896170512255423"/>
          <c:y val="3.3566077268385446E-2"/>
          <c:w val="0.8618121012150799"/>
          <c:h val="0.8419854607228906"/>
        </c:manualLayout>
      </c:layout>
      <c:lineChart>
        <c:grouping val="standard"/>
        <c:varyColors val="0"/>
        <c:ser>
          <c:idx val="2"/>
          <c:order val="0"/>
          <c:tx>
            <c:strRef>
              <c:f>gan009_table2!$B$5</c:f>
              <c:strCache>
                <c:ptCount val="1"/>
                <c:pt idx="0">
                  <c:v>MSM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gan009_table2!$C$1:$K$1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gan009_table2!$C$5:$K$5</c:f>
              <c:numCache>
                <c:formatCode>General</c:formatCode>
                <c:ptCount val="9"/>
                <c:pt idx="0">
                  <c:v>4844</c:v>
                </c:pt>
                <c:pt idx="1">
                  <c:v>6130</c:v>
                </c:pt>
                <c:pt idx="2">
                  <c:v>7737</c:v>
                </c:pt>
                <c:pt idx="3">
                  <c:v>11174</c:v>
                </c:pt>
                <c:pt idx="4">
                  <c:v>15166</c:v>
                </c:pt>
                <c:pt idx="5">
                  <c:v>18969</c:v>
                </c:pt>
                <c:pt idx="6">
                  <c:v>24536</c:v>
                </c:pt>
                <c:pt idx="7">
                  <c:v>30134</c:v>
                </c:pt>
                <c:pt idx="8">
                  <c:v>26964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F4-4C62-B298-D138653038AE}"/>
            </c:ext>
          </c:extLst>
        </c:ser>
        <c:ser>
          <c:idx val="0"/>
          <c:order val="1"/>
          <c:tx>
            <c:strRef>
              <c:f>gan009_table2!$B$4</c:f>
              <c:strCache>
                <c:ptCount val="1"/>
                <c:pt idx="0">
                  <c:v>Heterosexual men</c:v>
                </c:pt>
              </c:strCache>
            </c:strRef>
          </c:tx>
          <c:spPr>
            <a:ln w="38100">
              <a:solidFill>
                <a:srgbClr val="86A44A"/>
              </a:solidFill>
            </a:ln>
          </c:spPr>
          <c:marker>
            <c:symbol val="none"/>
          </c:marker>
          <c:cat>
            <c:numRef>
              <c:f>gan009_table2!$C$1:$K$1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gan009_table2!$C$4:$K$4</c:f>
              <c:numCache>
                <c:formatCode>General</c:formatCode>
                <c:ptCount val="9"/>
                <c:pt idx="0">
                  <c:v>10574</c:v>
                </c:pt>
                <c:pt idx="1">
                  <c:v>8576</c:v>
                </c:pt>
                <c:pt idx="2">
                  <c:v>9244</c:v>
                </c:pt>
                <c:pt idx="3">
                  <c:v>10548</c:v>
                </c:pt>
                <c:pt idx="4">
                  <c:v>12333</c:v>
                </c:pt>
                <c:pt idx="5">
                  <c:v>12907</c:v>
                </c:pt>
                <c:pt idx="6">
                  <c:v>11848</c:v>
                </c:pt>
                <c:pt idx="7">
                  <c:v>13787</c:v>
                </c:pt>
                <c:pt idx="8">
                  <c:v>12480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F4-4C62-B298-D138653038AE}"/>
            </c:ext>
          </c:extLst>
        </c:ser>
        <c:ser>
          <c:idx val="3"/>
          <c:order val="2"/>
          <c:tx>
            <c:strRef>
              <c:f>gan009_table2!$B$3</c:f>
              <c:strCache>
                <c:ptCount val="1"/>
                <c:pt idx="0">
                  <c:v>Women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gan009_table2!$C$1:$K$1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gan009_table2!$C$3:$K$3</c:f>
              <c:numCache>
                <c:formatCode>General</c:formatCode>
                <c:ptCount val="9"/>
                <c:pt idx="0">
                  <c:v>6748</c:v>
                </c:pt>
                <c:pt idx="1">
                  <c:v>5675</c:v>
                </c:pt>
                <c:pt idx="2">
                  <c:v>6528</c:v>
                </c:pt>
                <c:pt idx="3">
                  <c:v>7877</c:v>
                </c:pt>
                <c:pt idx="4">
                  <c:v>10376</c:v>
                </c:pt>
                <c:pt idx="5">
                  <c:v>11367</c:v>
                </c:pt>
                <c:pt idx="6">
                  <c:v>11873</c:v>
                </c:pt>
                <c:pt idx="7">
                  <c:v>12506</c:v>
                </c:pt>
                <c:pt idx="8">
                  <c:v>12324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F4-4C62-B298-D13865303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4224072"/>
        <c:axId val="824224464"/>
      </c:lineChart>
      <c:catAx>
        <c:axId val="824224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24224464"/>
        <c:crosses val="autoZero"/>
        <c:auto val="1"/>
        <c:lblAlgn val="ctr"/>
        <c:lblOffset val="100"/>
        <c:noMultiLvlLbl val="0"/>
      </c:catAx>
      <c:valAx>
        <c:axId val="8242244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r>
                  <a:rPr lang="en-US" sz="1200" b="0">
                    <a:latin typeface="Calibri" panose="020F0502020204030204" pitchFamily="34" charset="0"/>
                    <a:cs typeface="Calibri" panose="020F0502020204030204" pitchFamily="34" charset="0"/>
                  </a:rPr>
                  <a:t>Number of cases</a:t>
                </a:r>
              </a:p>
            </c:rich>
          </c:tx>
          <c:layout>
            <c:manualLayout>
              <c:xMode val="edge"/>
              <c:yMode val="edge"/>
              <c:x val="2.6725456695411985E-4"/>
              <c:y val="0.33687906406462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en-US"/>
          </a:p>
        </c:txPr>
        <c:crossAx val="824224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465271376715738"/>
          <c:y val="2.50544870868144E-2"/>
          <c:w val="0.30990857755910733"/>
          <c:h val="0.21024817911329338"/>
        </c:manualLayout>
      </c:layout>
      <c:overlay val="0"/>
      <c:txPr>
        <a:bodyPr/>
        <a:lstStyle/>
        <a:p>
          <a:pPr>
            <a:defRPr sz="16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764057425060962E-2"/>
          <c:y val="0.12902108666350992"/>
          <c:w val="0.91422026159569325"/>
          <c:h val="0.773873387894074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Sheet1!$B$2:$G$2</c:f>
              <c:numCache>
                <c:formatCode>0.00</c:formatCode>
                <c:ptCount val="6"/>
                <c:pt idx="0">
                  <c:v>12.8</c:v>
                </c:pt>
                <c:pt idx="1">
                  <c:v>13.5</c:v>
                </c:pt>
                <c:pt idx="2">
                  <c:v>52</c:v>
                </c:pt>
                <c:pt idx="3">
                  <c:v>51.33</c:v>
                </c:pt>
                <c:pt idx="4">
                  <c:v>75.209999999999994</c:v>
                </c:pt>
                <c:pt idx="5">
                  <c:v>99.76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75-46C7-A60C-AC781CDD8E62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Heterosexual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Sheet1!$B$3:$G$3</c:f>
              <c:numCache>
                <c:formatCode>0.00</c:formatCode>
                <c:ptCount val="6"/>
                <c:pt idx="0">
                  <c:v>30.8</c:v>
                </c:pt>
                <c:pt idx="1">
                  <c:v>7.3</c:v>
                </c:pt>
                <c:pt idx="2">
                  <c:v>42</c:v>
                </c:pt>
                <c:pt idx="3">
                  <c:v>48.46</c:v>
                </c:pt>
                <c:pt idx="4">
                  <c:v>24.55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75-46C7-A60C-AC781CDD8E6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Acute HBV</c:v>
                </c:pt>
                <c:pt idx="1">
                  <c:v>Acute HCV</c:v>
                </c:pt>
                <c:pt idx="2">
                  <c:v>HIV</c:v>
                </c:pt>
                <c:pt idx="3">
                  <c:v>Gonorrhea</c:v>
                </c:pt>
                <c:pt idx="4">
                  <c:v>Syphilis</c:v>
                </c:pt>
                <c:pt idx="5">
                  <c:v>LGV</c:v>
                </c:pt>
              </c:strCache>
            </c:strRef>
          </c:cat>
          <c:val>
            <c:numRef>
              <c:f>Sheet1!$B$4:$G$4</c:f>
              <c:numCache>
                <c:formatCode>0.00</c:formatCode>
                <c:ptCount val="6"/>
                <c:pt idx="0">
                  <c:v>56.4</c:v>
                </c:pt>
                <c:pt idx="1">
                  <c:v>79.2</c:v>
                </c:pt>
                <c:pt idx="2">
                  <c:v>6</c:v>
                </c:pt>
                <c:pt idx="3">
                  <c:v>0.21</c:v>
                </c:pt>
                <c:pt idx="4">
                  <c:v>0.25</c:v>
                </c:pt>
                <c:pt idx="5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75-46C7-A60C-AC781CDD8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9131920"/>
        <c:axId val="289133096"/>
      </c:barChart>
      <c:catAx>
        <c:axId val="28913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133096"/>
        <c:crosses val="autoZero"/>
        <c:auto val="1"/>
        <c:lblAlgn val="ctr"/>
        <c:lblOffset val="100"/>
        <c:noMultiLvlLbl val="0"/>
      </c:catAx>
      <c:valAx>
        <c:axId val="2891330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13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76414-215E-41B5-9651-125737518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C262A-EABC-4833-82C3-7A5E5A303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6D74-5B45-4A92-845A-29737EB1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1260E-B7DD-46DC-9DC2-F12FDFD8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5A498-1BA1-4863-B166-C8912BAC5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CA8C2-137D-4C8D-83C2-7E28D24F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FDF17-4DD9-499F-83C0-905777BE4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F2064A-7C8E-46F6-9053-0B4F6C83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87D50-2E3C-47C4-A81A-D94DCC20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FA545-2B9D-4C64-8A7D-22350AB8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816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660EA-FCAD-48B0-9533-AFC5DC6D9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9F00C-DACD-46FE-BA52-B664AFBF9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29E57-C5EE-4C6F-AFA4-2E659100A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73862-488B-4CA8-9C73-7368C561B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BBCE4-6BDB-47FF-9562-9E1718472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66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Copyrights apply</a:t>
            </a:r>
          </a:p>
        </p:txBody>
      </p:sp>
    </p:spTree>
    <p:extLst>
      <p:ext uri="{BB962C8B-B14F-4D97-AF65-F5344CB8AC3E}">
        <p14:creationId xmlns:p14="http://schemas.microsoft.com/office/powerpoint/2010/main" val="104674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B2DD-E71F-4903-99B1-1CA92C41D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0FE57-049A-457E-A292-DE06644A3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43D01-B0D8-4F99-97D2-FF6EB696D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9E529-620B-4D3D-9597-0ED4DD5B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DF157-499D-47F2-8080-7A3A0D6F5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5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B3C8-2DDF-4AA1-BF90-5EA9C715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EBB88-70CF-481B-8704-42518142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9CB68-1355-423B-ACAE-485C8E85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C9AC-E644-46CE-8E4F-8D960BEB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26A-15DC-40DA-9A3B-E37BAE40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83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6463-A1FE-4D4C-BE0D-E0407D5E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CAF93-4878-401B-AC67-BBE7695F53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EAB01-D6C2-4518-836C-D7CDFBBC4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D38854-7E45-433E-9ACD-4F555896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7A850-BC91-4490-B7D1-5209A5B8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EB812-43AD-4228-A82B-0D8A250E0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88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89CE2-EF1F-4975-815D-C24B8C76B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ABE26-514A-4EAC-ACED-5BAADAB69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7A4DC-1B33-447C-966A-7299FCEA8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17E7EB-500B-46BE-9B3E-3A03D735A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DFBAF-819C-4F38-BE97-8F5539E27E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894D4D-8494-4F82-8213-C96CDB75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3A1C9-2951-4BAE-B80C-00866A82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58EC3-57DB-4B81-B734-7083758C0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0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1C07-88A0-4EF7-9A33-8712A530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9AA1FD-7F74-4A4E-AE30-41BB2BAF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0127A-5C63-4BB1-847F-C422812F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82D6A7-AAA2-41A8-9C41-FF31ABB90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7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1567-83C4-4C55-8D3A-322EA63F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06E70-4C11-4144-8489-B44EE4D2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B6958-9B08-4D4F-94C3-C80C4B9A9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96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3F7A-66D6-4C17-AE2C-9BDD0F9B7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E9A8E-D013-44C0-8DF6-369803BD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3ED0D-D1F3-4D6D-889D-1BD3BB33C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4E2B7-00CE-448F-A525-BF6D4339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16C215-966D-48DE-9A5E-983CE82BD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0826AD-A6C6-4060-99CE-E132980E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249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ED2F-BB7E-4497-B283-C105DA71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23381A-01AC-42D7-B0F1-B08F217E2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EB205-9B8A-4338-B73D-FE23A50D7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E168B-9923-42FD-A362-E28D227E7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61BC0-AE37-48F7-A334-F38D1D84A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07C80-6F5C-4E45-A6FD-E4FFB746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6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EBA29-4149-425B-AC54-72613129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7B85B-6EA6-44FA-8046-DC7BED234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78C2F-C3A0-4665-9EC0-718804BA7D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CE35A-5AD0-42F2-891E-8A2B38DDEBF6}" type="datetimeFigureOut">
              <a:rPr lang="en-GB" smtClean="0"/>
              <a:t>16/03/2019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CCD3-636C-48A0-B10E-667CE18F5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D006-1B5C-4893-BE81-21B64EFA6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652DE-81B3-40F9-9670-0EB0D9E652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91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981950" cy="23876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Spolnoprenosive</a:t>
            </a:r>
            <a:r>
              <a:rPr lang="en-GB" b="1" dirty="0"/>
              <a:t> </a:t>
            </a:r>
            <a:r>
              <a:rPr lang="en-GB" b="1" dirty="0" err="1"/>
              <a:t>infekcije</a:t>
            </a:r>
            <a:r>
              <a:rPr lang="en-GB" b="1" dirty="0"/>
              <a:t> </a:t>
            </a:r>
            <a:r>
              <a:rPr lang="hr-HR" b="1" dirty="0"/>
              <a:t>i</a:t>
            </a:r>
            <a:r>
              <a:rPr lang="en-GB" b="1" dirty="0"/>
              <a:t> </a:t>
            </a:r>
            <a:r>
              <a:rPr lang="en-GB" b="1" dirty="0" err="1"/>
              <a:t>nove</a:t>
            </a:r>
            <a:r>
              <a:rPr lang="en-GB" b="1" dirty="0"/>
              <a:t> </a:t>
            </a:r>
            <a:r>
              <a:rPr lang="en-GB" b="1" dirty="0" err="1"/>
              <a:t>mogu</a:t>
            </a:r>
            <a:r>
              <a:rPr lang="hr-HR" b="1" dirty="0"/>
              <a:t>ć</a:t>
            </a:r>
            <a:r>
              <a:rPr lang="en-GB" b="1" dirty="0" err="1"/>
              <a:t>nosti</a:t>
            </a:r>
            <a:r>
              <a:rPr lang="en-GB" b="1" dirty="0"/>
              <a:t> </a:t>
            </a:r>
            <a:r>
              <a:rPr lang="en-GB" b="1" dirty="0" err="1"/>
              <a:t>prevencije</a:t>
            </a:r>
            <a:r>
              <a:rPr lang="en-GB" b="1" dirty="0"/>
              <a:t> HIV </a:t>
            </a:r>
            <a:r>
              <a:rPr lang="en-GB" b="1" dirty="0" err="1"/>
              <a:t>infekcije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24282" y="4301544"/>
            <a:ext cx="5400541" cy="2047741"/>
          </a:xfrm>
        </p:spPr>
        <p:txBody>
          <a:bodyPr>
            <a:normAutofit fontScale="92500" lnSpcReduction="10000"/>
          </a:bodyPr>
          <a:lstStyle/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Iva Lisičar,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dr.med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Prim. Šime Zekan,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dr.med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Prof.dr.sc. Josip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Begovac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dr.med</a:t>
            </a: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Klinika za infektivne bolesti ‘’Dr.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Fran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Mihaljević’’</a:t>
            </a:r>
          </a:p>
          <a:p>
            <a:pPr algn="r">
              <a:spcBef>
                <a:spcPts val="0"/>
              </a:spcBef>
            </a:pPr>
            <a:endParaRPr lang="hr-HR" sz="2000" dirty="0">
              <a:solidFill>
                <a:schemeClr val="bg1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Simpozij ”Najčešći infektivni sindromi u ordinaciji primarne zdravstvene zaštite”</a:t>
            </a:r>
          </a:p>
          <a:p>
            <a:pPr algn="r">
              <a:spcBef>
                <a:spcPts val="0"/>
              </a:spcBef>
            </a:pP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16. ožujka 2019.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3709117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27000"/>
            <a:ext cx="10922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8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uretralnog iscjetka - liječenje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6CA0C-6327-4390-A468-8041536870D6}"/>
              </a:ext>
            </a:extLst>
          </p:cNvPr>
          <p:cNvSpPr/>
          <p:nvPr/>
        </p:nvSpPr>
        <p:spPr>
          <a:xfrm>
            <a:off x="0" y="6550223"/>
            <a:ext cx="2820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err="1"/>
              <a:t>Workowski</a:t>
            </a:r>
            <a:r>
              <a:rPr lang="hr-HR" sz="1400" dirty="0"/>
              <a:t> KA, Bolan GA. CDC 2015.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0AE61-5B6C-4D30-8920-5E679225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294"/>
            <a:ext cx="10515600" cy="30909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600" b="1" dirty="0" err="1">
                <a:solidFill>
                  <a:srgbClr val="00B050"/>
                </a:solidFill>
              </a:rPr>
              <a:t>Gonokokni</a:t>
            </a:r>
            <a:r>
              <a:rPr lang="hr-HR" sz="2600" b="1" dirty="0">
                <a:solidFill>
                  <a:srgbClr val="00B050"/>
                </a:solidFill>
              </a:rPr>
              <a:t> </a:t>
            </a:r>
            <a:r>
              <a:rPr lang="hr-HR" sz="2600" b="1" dirty="0" err="1">
                <a:solidFill>
                  <a:srgbClr val="00B050"/>
                </a:solidFill>
              </a:rPr>
              <a:t>uretritis</a:t>
            </a:r>
            <a:endParaRPr lang="hr-HR" sz="2600" b="1" dirty="0">
              <a:solidFill>
                <a:srgbClr val="00B050"/>
              </a:solidFill>
            </a:endParaRPr>
          </a:p>
          <a:p>
            <a:pPr lvl="3"/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Ceftriakson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1x250 mg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i.m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. +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azitromicin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 1x1 g </a:t>
            </a:r>
            <a:r>
              <a:rPr lang="hr-HR" sz="2000" dirty="0" err="1">
                <a:solidFill>
                  <a:schemeClr val="bg1">
                    <a:lumMod val="50000"/>
                  </a:schemeClr>
                </a:solidFill>
              </a:rPr>
              <a:t>p.o</a:t>
            </a:r>
            <a:r>
              <a:rPr lang="hr-HR" sz="2000" dirty="0">
                <a:solidFill>
                  <a:schemeClr val="bg1">
                    <a:lumMod val="50000"/>
                  </a:schemeClr>
                </a:solidFill>
              </a:rPr>
              <a:t>. jednokratno</a:t>
            </a:r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000" dirty="0"/>
              <a:t>ILI</a:t>
            </a:r>
          </a:p>
          <a:p>
            <a:pPr lvl="3"/>
            <a:r>
              <a:rPr lang="hr-HR" sz="2000" b="1" dirty="0" err="1"/>
              <a:t>Cefiksim</a:t>
            </a:r>
            <a:r>
              <a:rPr lang="hr-HR" sz="2000" b="1" dirty="0"/>
              <a:t> 1x400 mg </a:t>
            </a:r>
            <a:r>
              <a:rPr lang="hr-HR" sz="2000" b="1" dirty="0" err="1"/>
              <a:t>p.o</a:t>
            </a:r>
            <a:r>
              <a:rPr lang="hr-HR" sz="2000" b="1" dirty="0"/>
              <a:t>. + </a:t>
            </a:r>
            <a:r>
              <a:rPr lang="hr-HR" sz="2000" b="1" dirty="0" err="1"/>
              <a:t>azitromicin</a:t>
            </a:r>
            <a:r>
              <a:rPr lang="hr-HR" sz="2000" b="1" dirty="0"/>
              <a:t> 1x1 g </a:t>
            </a:r>
            <a:r>
              <a:rPr lang="hr-HR" sz="2000" b="1" dirty="0" err="1"/>
              <a:t>p.o</a:t>
            </a:r>
            <a:r>
              <a:rPr lang="hr-HR" sz="2000" b="1" dirty="0"/>
              <a:t>. jednokratno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600" b="1" dirty="0" err="1">
                <a:solidFill>
                  <a:srgbClr val="00B050"/>
                </a:solidFill>
              </a:rPr>
              <a:t>Negonokokni</a:t>
            </a:r>
            <a:r>
              <a:rPr lang="hr-HR" sz="2600" b="1" dirty="0">
                <a:solidFill>
                  <a:srgbClr val="00B050"/>
                </a:solidFill>
              </a:rPr>
              <a:t> </a:t>
            </a:r>
            <a:r>
              <a:rPr lang="hr-HR" sz="2600" b="1" dirty="0" err="1">
                <a:solidFill>
                  <a:srgbClr val="00B050"/>
                </a:solidFill>
              </a:rPr>
              <a:t>uretritis</a:t>
            </a:r>
            <a:endParaRPr lang="hr-HR" sz="2600" b="1" dirty="0">
              <a:solidFill>
                <a:srgbClr val="00B050"/>
              </a:solidFill>
            </a:endParaRPr>
          </a:p>
          <a:p>
            <a:pPr lvl="3"/>
            <a:r>
              <a:rPr lang="hr-HR" sz="2000" b="1" dirty="0" err="1"/>
              <a:t>Azitromicin</a:t>
            </a:r>
            <a:r>
              <a:rPr lang="hr-HR" sz="2000" b="1" dirty="0"/>
              <a:t> 1x1 g </a:t>
            </a:r>
            <a:r>
              <a:rPr lang="hr-HR" sz="2000" b="1" dirty="0" err="1"/>
              <a:t>p.o</a:t>
            </a:r>
            <a:r>
              <a:rPr lang="hr-HR" sz="2000" b="1" dirty="0"/>
              <a:t>. jednokratno ILI</a:t>
            </a:r>
          </a:p>
          <a:p>
            <a:pPr lvl="3"/>
            <a:r>
              <a:rPr lang="hr-HR" sz="2000" b="1" dirty="0" err="1"/>
              <a:t>doksiciklin</a:t>
            </a:r>
            <a:r>
              <a:rPr lang="hr-HR" sz="2000" b="1" dirty="0"/>
              <a:t> 2x100 mg </a:t>
            </a:r>
            <a:r>
              <a:rPr lang="hr-HR" sz="2000" b="1" dirty="0" err="1"/>
              <a:t>p.o</a:t>
            </a:r>
            <a:r>
              <a:rPr lang="hr-HR" sz="2000" b="1" dirty="0"/>
              <a:t>. kroz 7 dana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hr-HR" sz="2400" i="1" dirty="0"/>
              <a:t>T. </a:t>
            </a:r>
            <a:r>
              <a:rPr lang="hr-HR" sz="2400" i="1" dirty="0" err="1"/>
              <a:t>vaginalis</a:t>
            </a:r>
            <a:r>
              <a:rPr lang="hr-HR" sz="2400" i="1" dirty="0"/>
              <a:t> </a:t>
            </a:r>
            <a:r>
              <a:rPr lang="hr-HR" sz="2400" dirty="0" err="1"/>
              <a:t>uretritis</a:t>
            </a:r>
            <a:r>
              <a:rPr lang="hr-HR" sz="2400" dirty="0"/>
              <a:t> - </a:t>
            </a:r>
            <a:r>
              <a:rPr lang="hr-HR" sz="2000" b="1" dirty="0" err="1"/>
              <a:t>metronidazol</a:t>
            </a:r>
            <a:r>
              <a:rPr lang="hr-HR" sz="2000" b="1" dirty="0"/>
              <a:t> 1x2 g </a:t>
            </a:r>
            <a:r>
              <a:rPr lang="hr-HR" sz="2000" b="1" dirty="0" err="1"/>
              <a:t>p.o</a:t>
            </a:r>
            <a:r>
              <a:rPr lang="hr-HR" sz="2000" b="1" dirty="0"/>
              <a:t>. jednokratno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2D92E0-664D-49D7-9C7B-5AC047ED1D44}"/>
              </a:ext>
            </a:extLst>
          </p:cNvPr>
          <p:cNvSpPr/>
          <p:nvPr/>
        </p:nvSpPr>
        <p:spPr>
          <a:xfrm>
            <a:off x="856842" y="4712680"/>
            <a:ext cx="10478317" cy="13223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600" b="1" dirty="0">
                <a:solidFill>
                  <a:srgbClr val="00B050"/>
                </a:solidFill>
              </a:rPr>
              <a:t>Sindrom uretralnog iscjetka nepoznate etiologije:</a:t>
            </a:r>
          </a:p>
          <a:p>
            <a:pPr lvl="3"/>
            <a:r>
              <a:rPr lang="hr-HR" sz="2400" dirty="0" err="1">
                <a:solidFill>
                  <a:schemeClr val="bg1">
                    <a:lumMod val="65000"/>
                  </a:schemeClr>
                </a:solidFill>
              </a:rPr>
              <a:t>Ceftriakson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 1x250 mg </a:t>
            </a:r>
            <a:r>
              <a:rPr lang="hr-HR" sz="2400" dirty="0" err="1">
                <a:solidFill>
                  <a:schemeClr val="bg1">
                    <a:lumMod val="65000"/>
                  </a:schemeClr>
                </a:solidFill>
              </a:rPr>
              <a:t>i.m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. + </a:t>
            </a:r>
            <a:r>
              <a:rPr lang="hr-HR" sz="2400" dirty="0" err="1">
                <a:solidFill>
                  <a:schemeClr val="bg1">
                    <a:lumMod val="65000"/>
                  </a:schemeClr>
                </a:solidFill>
              </a:rPr>
              <a:t>azitromicin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 1x1 g </a:t>
            </a:r>
            <a:r>
              <a:rPr lang="hr-HR" sz="2400" dirty="0" err="1">
                <a:solidFill>
                  <a:schemeClr val="bg1">
                    <a:lumMod val="65000"/>
                  </a:schemeClr>
                </a:solidFill>
              </a:rPr>
              <a:t>p.o</a:t>
            </a:r>
            <a:r>
              <a:rPr lang="hr-HR" sz="2400" dirty="0">
                <a:solidFill>
                  <a:schemeClr val="bg1">
                    <a:lumMod val="65000"/>
                  </a:schemeClr>
                </a:solidFill>
              </a:rPr>
              <a:t>. jednokratno </a:t>
            </a:r>
            <a:r>
              <a:rPr lang="hr-HR" sz="2400" dirty="0"/>
              <a:t>ILI</a:t>
            </a:r>
          </a:p>
          <a:p>
            <a:pPr lvl="3"/>
            <a:r>
              <a:rPr lang="hr-HR" sz="2400" b="1" dirty="0" err="1"/>
              <a:t>Cefiksim</a:t>
            </a:r>
            <a:r>
              <a:rPr lang="hr-HR" sz="2400" b="1" dirty="0"/>
              <a:t> 1x400 mg </a:t>
            </a:r>
            <a:r>
              <a:rPr lang="hr-HR" sz="2400" b="1" dirty="0" err="1"/>
              <a:t>p.o</a:t>
            </a:r>
            <a:r>
              <a:rPr lang="hr-HR" sz="2400" b="1" dirty="0"/>
              <a:t>. + </a:t>
            </a:r>
            <a:r>
              <a:rPr lang="hr-HR" sz="2400" b="1" dirty="0" err="1"/>
              <a:t>azitromicin</a:t>
            </a:r>
            <a:r>
              <a:rPr lang="hr-HR" sz="2400" b="1" dirty="0"/>
              <a:t> 1x1 g </a:t>
            </a:r>
            <a:r>
              <a:rPr lang="hr-HR" sz="2400" b="1" dirty="0" err="1"/>
              <a:t>p.o</a:t>
            </a:r>
            <a:r>
              <a:rPr lang="hr-HR" sz="2400" b="1" dirty="0"/>
              <a:t>. jednokratno</a:t>
            </a:r>
          </a:p>
        </p:txBody>
      </p:sp>
    </p:spTree>
    <p:extLst>
      <p:ext uri="{BB962C8B-B14F-4D97-AF65-F5344CB8AC3E}">
        <p14:creationId xmlns:p14="http://schemas.microsoft.com/office/powerpoint/2010/main" val="386752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hr-HR" b="1" dirty="0"/>
              <a:t>Sifilis </a:t>
            </a:r>
            <a:r>
              <a:rPr lang="hr-HR" sz="3600" b="1" dirty="0"/>
              <a:t>(</a:t>
            </a:r>
            <a:r>
              <a:rPr lang="hr-HR" sz="3600" b="1" i="1" dirty="0" err="1"/>
              <a:t>Treponema</a:t>
            </a:r>
            <a:r>
              <a:rPr lang="hr-HR" sz="3600" b="1" i="1" dirty="0"/>
              <a:t> </a:t>
            </a:r>
            <a:r>
              <a:rPr lang="hr-HR" sz="3600" b="1" i="1" dirty="0" err="1"/>
              <a:t>pallidum</a:t>
            </a:r>
            <a:r>
              <a:rPr lang="hr-HR" sz="3600" b="1" dirty="0"/>
              <a:t>) – klinička slika</a:t>
            </a:r>
            <a:endParaRPr lang="en-GB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82"/>
            <a:ext cx="10515600" cy="51817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</a:rPr>
              <a:t>RANI SIFILIS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hr-HR" b="1" u="sng" dirty="0"/>
              <a:t>Primarni sifilis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sz="2000" dirty="0"/>
              <a:t>3 tjedna nakon infekcije (3-90 dana)</a:t>
            </a:r>
            <a:endParaRPr lang="hr-HR" sz="2000" b="1" dirty="0"/>
          </a:p>
          <a:p>
            <a:pPr lvl="3">
              <a:spcBef>
                <a:spcPts val="0"/>
              </a:spcBef>
            </a:pPr>
            <a:r>
              <a:rPr lang="hr-HR" sz="2000" b="1" dirty="0"/>
              <a:t>Bezbolni</a:t>
            </a:r>
            <a:r>
              <a:rPr lang="hr-HR" sz="2000" dirty="0"/>
              <a:t> ulkus uzdignutih rubova (</a:t>
            </a:r>
            <a:r>
              <a:rPr lang="hr-HR" sz="2000" dirty="0" err="1"/>
              <a:t>čankir</a:t>
            </a:r>
            <a:r>
              <a:rPr lang="hr-HR" sz="2000" dirty="0"/>
              <a:t>)</a:t>
            </a:r>
          </a:p>
          <a:p>
            <a:pPr lvl="3">
              <a:spcBef>
                <a:spcPts val="0"/>
              </a:spcBef>
            </a:pPr>
            <a:r>
              <a:rPr lang="hr-HR" sz="2000" b="1" dirty="0"/>
              <a:t>Spontano</a:t>
            </a:r>
            <a:r>
              <a:rPr lang="hr-HR" sz="2000" dirty="0"/>
              <a:t> cijeli kroz 3-6 tjedna</a:t>
            </a:r>
          </a:p>
          <a:p>
            <a:pPr lvl="3">
              <a:spcBef>
                <a:spcPts val="0"/>
              </a:spcBef>
            </a:pPr>
            <a:endParaRPr lang="hr-HR" sz="2000" dirty="0"/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hr-HR" b="1" u="sng" dirty="0"/>
              <a:t>Sekundarni sifilis</a:t>
            </a:r>
            <a:r>
              <a:rPr lang="hr-HR" b="1" dirty="0"/>
              <a:t> </a:t>
            </a:r>
            <a:r>
              <a:rPr lang="hr-HR" dirty="0"/>
              <a:t>– </a:t>
            </a:r>
            <a:r>
              <a:rPr lang="hr-HR" sz="2000" dirty="0"/>
              <a:t>nakon nekoliko tjedana ili mjeseci</a:t>
            </a:r>
            <a:r>
              <a:rPr lang="en-GB" sz="2000" dirty="0"/>
              <a:t> </a:t>
            </a:r>
            <a:r>
              <a:rPr lang="hr-HR" sz="2000" dirty="0"/>
              <a:t>(25%*)</a:t>
            </a:r>
          </a:p>
          <a:p>
            <a:pPr lvl="3">
              <a:spcBef>
                <a:spcPts val="0"/>
              </a:spcBef>
            </a:pPr>
            <a:r>
              <a:rPr lang="hr-HR" sz="2000" b="1" dirty="0"/>
              <a:t>Konstitucijski simptomi </a:t>
            </a:r>
            <a:r>
              <a:rPr lang="hr-HR" sz="2000" dirty="0"/>
              <a:t>(vrućica, glavobolja, slabost, </a:t>
            </a:r>
            <a:r>
              <a:rPr lang="hr-HR" sz="2000" dirty="0" err="1"/>
              <a:t>mialgije</a:t>
            </a:r>
            <a:r>
              <a:rPr lang="hr-HR" sz="2000" dirty="0"/>
              <a:t>...)</a:t>
            </a:r>
          </a:p>
          <a:p>
            <a:pPr lvl="3">
              <a:spcBef>
                <a:spcPts val="0"/>
              </a:spcBef>
            </a:pPr>
            <a:r>
              <a:rPr lang="hr-HR" sz="2000" b="1" dirty="0" err="1"/>
              <a:t>Limfadenopatija</a:t>
            </a:r>
            <a:r>
              <a:rPr lang="hr-HR" sz="2000" dirty="0"/>
              <a:t> (</a:t>
            </a:r>
            <a:r>
              <a:rPr lang="hr-HR" sz="2000" dirty="0" err="1"/>
              <a:t>epitrohlearna</a:t>
            </a:r>
            <a:r>
              <a:rPr lang="hr-HR" sz="2000" dirty="0"/>
              <a:t>!)</a:t>
            </a:r>
          </a:p>
          <a:p>
            <a:pPr lvl="3">
              <a:spcBef>
                <a:spcPts val="0"/>
              </a:spcBef>
            </a:pPr>
            <a:r>
              <a:rPr lang="hr-HR" sz="2000" b="1" dirty="0"/>
              <a:t>Osip </a:t>
            </a:r>
            <a:r>
              <a:rPr lang="hr-HR" sz="2000" dirty="0"/>
              <a:t>– </a:t>
            </a:r>
            <a:r>
              <a:rPr lang="hr-HR" sz="2000" dirty="0" err="1"/>
              <a:t>makule</a:t>
            </a:r>
            <a:r>
              <a:rPr lang="hr-HR" sz="2000" dirty="0"/>
              <a:t>, </a:t>
            </a:r>
            <a:r>
              <a:rPr lang="hr-HR" sz="2000" dirty="0" err="1"/>
              <a:t>makulopapule</a:t>
            </a:r>
            <a:r>
              <a:rPr lang="hr-HR" sz="2000" dirty="0"/>
              <a:t>, </a:t>
            </a:r>
            <a:r>
              <a:rPr lang="hr-HR" sz="2000" dirty="0" err="1"/>
              <a:t>noduli</a:t>
            </a:r>
            <a:r>
              <a:rPr lang="hr-HR" sz="2000" dirty="0"/>
              <a:t>, </a:t>
            </a:r>
            <a:r>
              <a:rPr lang="hr-HR" sz="2000" dirty="0" err="1"/>
              <a:t>pustule</a:t>
            </a:r>
            <a:r>
              <a:rPr lang="hr-HR" sz="2000" dirty="0"/>
              <a:t>, </a:t>
            </a:r>
            <a:r>
              <a:rPr lang="hr-HR" sz="2000" dirty="0" err="1"/>
              <a:t>sitnoljuskav</a:t>
            </a:r>
            <a:r>
              <a:rPr lang="hr-HR" sz="2000" dirty="0"/>
              <a:t> ili gladak, generaliziran (dlanovi i tabani!) ili lokaliziran…</a:t>
            </a:r>
          </a:p>
          <a:p>
            <a:pPr lvl="3">
              <a:spcBef>
                <a:spcPts val="0"/>
              </a:spcBef>
            </a:pPr>
            <a:r>
              <a:rPr lang="hr-HR" sz="2000" b="1" dirty="0" err="1"/>
              <a:t>Condyloma</a:t>
            </a:r>
            <a:r>
              <a:rPr lang="hr-HR" sz="2000" b="1" dirty="0"/>
              <a:t> </a:t>
            </a:r>
            <a:r>
              <a:rPr lang="hr-HR" sz="2000" b="1" dirty="0" err="1"/>
              <a:t>lata</a:t>
            </a:r>
            <a:endParaRPr lang="hr-HR" sz="2000" b="1" dirty="0"/>
          </a:p>
          <a:p>
            <a:pPr lvl="3">
              <a:spcBef>
                <a:spcPts val="0"/>
              </a:spcBef>
            </a:pPr>
            <a:r>
              <a:rPr lang="hr-HR" sz="2000" dirty="0"/>
              <a:t>Alopecija</a:t>
            </a:r>
          </a:p>
          <a:p>
            <a:pPr lvl="3">
              <a:spcBef>
                <a:spcPts val="0"/>
              </a:spcBef>
            </a:pPr>
            <a:r>
              <a:rPr lang="hr-HR" sz="2000" dirty="0"/>
              <a:t>Poremećaji GIT, jetre, bubrega…</a:t>
            </a:r>
          </a:p>
          <a:p>
            <a:pPr lvl="3">
              <a:spcBef>
                <a:spcPts val="0"/>
              </a:spcBef>
            </a:pPr>
            <a:r>
              <a:rPr lang="hr-HR" sz="2000" dirty="0"/>
              <a:t>Meningitis, ispadi </a:t>
            </a:r>
            <a:r>
              <a:rPr lang="hr-HR" sz="2000" dirty="0" err="1"/>
              <a:t>kranijalnih</a:t>
            </a:r>
            <a:r>
              <a:rPr lang="hr-HR" sz="2000" dirty="0"/>
              <a:t> živaca, inzult</a:t>
            </a:r>
          </a:p>
          <a:p>
            <a:pPr lvl="3">
              <a:spcBef>
                <a:spcPts val="0"/>
              </a:spcBef>
            </a:pPr>
            <a:r>
              <a:rPr lang="hr-HR" sz="2100" dirty="0" err="1"/>
              <a:t>Uveitis</a:t>
            </a:r>
            <a:endParaRPr lang="hr-HR" sz="2100" dirty="0"/>
          </a:p>
          <a:p>
            <a:pPr lvl="3">
              <a:spcBef>
                <a:spcPts val="0"/>
              </a:spcBef>
            </a:pPr>
            <a:endParaRPr lang="hr-HR" sz="2200" dirty="0"/>
          </a:p>
          <a:p>
            <a:pPr marL="0" indent="0">
              <a:buNone/>
            </a:pPr>
            <a:r>
              <a:rPr lang="hr-HR" sz="2600" b="1" dirty="0">
                <a:solidFill>
                  <a:srgbClr val="FF0000"/>
                </a:solidFill>
              </a:rPr>
              <a:t>KASNI SIFILIS</a:t>
            </a:r>
            <a:r>
              <a:rPr lang="hr-HR" sz="2600" dirty="0"/>
              <a:t> → </a:t>
            </a:r>
            <a:r>
              <a:rPr lang="hr-HR" sz="2100" dirty="0"/>
              <a:t>1 god. (25-40%)</a:t>
            </a:r>
          </a:p>
          <a:p>
            <a:pPr marL="0" indent="0">
              <a:buNone/>
            </a:pPr>
            <a:r>
              <a:rPr lang="hr-HR" sz="2600" b="1" dirty="0">
                <a:solidFill>
                  <a:srgbClr val="FF5050"/>
                </a:solidFill>
              </a:rPr>
              <a:t>      </a:t>
            </a:r>
            <a:r>
              <a:rPr lang="hr-HR" sz="2400" b="1" dirty="0"/>
              <a:t>3.    </a:t>
            </a:r>
            <a:r>
              <a:rPr lang="hr-HR" sz="2400" b="1" u="sng" dirty="0"/>
              <a:t>Tercijarni sifilis</a:t>
            </a:r>
          </a:p>
          <a:p>
            <a:pPr lvl="3"/>
            <a:r>
              <a:rPr lang="hr-HR" sz="2100" dirty="0" err="1"/>
              <a:t>Aortitis</a:t>
            </a:r>
            <a:r>
              <a:rPr lang="hr-HR" sz="2100" dirty="0"/>
              <a:t>, </a:t>
            </a:r>
            <a:r>
              <a:rPr lang="hr-HR" sz="2100" dirty="0" err="1"/>
              <a:t>gumatozne</a:t>
            </a:r>
            <a:r>
              <a:rPr lang="hr-HR" sz="2100" dirty="0"/>
              <a:t> lezije (koža, kosti, unutarnji organi), generalna </a:t>
            </a:r>
            <a:r>
              <a:rPr lang="hr-HR" sz="2100" dirty="0" err="1"/>
              <a:t>pareza</a:t>
            </a:r>
            <a:r>
              <a:rPr lang="hr-HR" sz="2100" dirty="0"/>
              <a:t>, </a:t>
            </a:r>
            <a:r>
              <a:rPr lang="hr-HR" sz="2100" dirty="0" err="1"/>
              <a:t>tabes</a:t>
            </a:r>
            <a:r>
              <a:rPr lang="hr-HR" sz="2100" dirty="0"/>
              <a:t> </a:t>
            </a:r>
            <a:r>
              <a:rPr lang="hr-HR" sz="2100" dirty="0" err="1"/>
              <a:t>dorsalis</a:t>
            </a:r>
            <a:endParaRPr lang="hr-HR" sz="21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5493347-C132-44AB-A3ED-13550237F9E6}"/>
              </a:ext>
            </a:extLst>
          </p:cNvPr>
          <p:cNvSpPr/>
          <p:nvPr/>
        </p:nvSpPr>
        <p:spPr>
          <a:xfrm>
            <a:off x="0" y="6545350"/>
            <a:ext cx="7124700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Clark EG, 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Danbolt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N. Med Clin North Am. 1964;48:613. 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F57A7E-E154-4DA6-8959-B2E5BC73BA80}"/>
              </a:ext>
            </a:extLst>
          </p:cNvPr>
          <p:cNvCxnSpPr>
            <a:cxnSpLocks/>
          </p:cNvCxnSpPr>
          <p:nvPr/>
        </p:nvCxnSpPr>
        <p:spPr>
          <a:xfrm>
            <a:off x="6724650" y="4686301"/>
            <a:ext cx="1847850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E440BC2-54E8-4FAB-80AA-FCCEC35CB4CF}"/>
              </a:ext>
            </a:extLst>
          </p:cNvPr>
          <p:cNvCxnSpPr>
            <a:cxnSpLocks/>
          </p:cNvCxnSpPr>
          <p:nvPr/>
        </p:nvCxnSpPr>
        <p:spPr>
          <a:xfrm flipV="1">
            <a:off x="3352800" y="4883281"/>
            <a:ext cx="5221926" cy="50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9E76A19-C8B7-472B-9D1F-11D48041C6C4}"/>
              </a:ext>
            </a:extLst>
          </p:cNvPr>
          <p:cNvSpPr txBox="1"/>
          <p:nvPr/>
        </p:nvSpPr>
        <p:spPr>
          <a:xfrm>
            <a:off x="8601075" y="4543425"/>
            <a:ext cx="1924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NEUROSIFILIS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FEFA35-1BE7-4E49-BABB-D3F45C542260}"/>
              </a:ext>
            </a:extLst>
          </p:cNvPr>
          <p:cNvCxnSpPr>
            <a:cxnSpLocks/>
          </p:cNvCxnSpPr>
          <p:nvPr/>
        </p:nvCxnSpPr>
        <p:spPr>
          <a:xfrm flipV="1">
            <a:off x="8859520" y="4981632"/>
            <a:ext cx="124225" cy="111436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EA5E959-8EED-4EA6-9AF4-91EF95A96132}"/>
              </a:ext>
            </a:extLst>
          </p:cNvPr>
          <p:cNvCxnSpPr>
            <a:cxnSpLocks/>
          </p:cNvCxnSpPr>
          <p:nvPr/>
        </p:nvCxnSpPr>
        <p:spPr>
          <a:xfrm flipH="1" flipV="1">
            <a:off x="9497538" y="4981636"/>
            <a:ext cx="1027653" cy="118979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0EA27265-A170-472B-B5DA-804340E6EBF2}"/>
              </a:ext>
            </a:extLst>
          </p:cNvPr>
          <p:cNvSpPr/>
          <p:nvPr/>
        </p:nvSpPr>
        <p:spPr>
          <a:xfrm>
            <a:off x="7724775" y="1425744"/>
            <a:ext cx="4200525" cy="1015663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LATENTNI SIFILIS </a:t>
            </a:r>
            <a:r>
              <a:rPr lang="hr-HR" sz="2400" b="1" dirty="0"/>
              <a:t>- </a:t>
            </a:r>
            <a:r>
              <a:rPr lang="hr-HR" sz="2000" b="1" dirty="0" err="1"/>
              <a:t>asimptomatski</a:t>
            </a:r>
            <a:endParaRPr lang="hr-HR" sz="2000" b="1" dirty="0"/>
          </a:p>
          <a:p>
            <a:pPr lvl="1"/>
            <a:r>
              <a:rPr lang="hr-HR" b="1" dirty="0"/>
              <a:t>Rani </a:t>
            </a:r>
            <a:r>
              <a:rPr lang="hr-HR" dirty="0"/>
              <a:t>– infekcija ≤ 1 god.</a:t>
            </a:r>
          </a:p>
          <a:p>
            <a:pPr lvl="1"/>
            <a:r>
              <a:rPr lang="hr-HR" b="1" dirty="0"/>
              <a:t>Kasni </a:t>
            </a:r>
            <a:r>
              <a:rPr lang="hr-HR" dirty="0"/>
              <a:t>– infekcija &gt; 1 god.</a:t>
            </a:r>
          </a:p>
        </p:txBody>
      </p:sp>
    </p:spTree>
    <p:extLst>
      <p:ext uri="{BB962C8B-B14F-4D97-AF65-F5344CB8AC3E}">
        <p14:creationId xmlns:p14="http://schemas.microsoft.com/office/powerpoint/2010/main" val="391028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hr-HR" b="1" dirty="0"/>
              <a:t>Sifilis </a:t>
            </a:r>
            <a:r>
              <a:rPr lang="hr-HR" sz="3600" b="1" dirty="0"/>
              <a:t>(</a:t>
            </a:r>
            <a:r>
              <a:rPr lang="hr-HR" sz="3600" b="1" i="1" dirty="0" err="1"/>
              <a:t>Treponema</a:t>
            </a:r>
            <a:r>
              <a:rPr lang="hr-HR" sz="3600" b="1" i="1" dirty="0"/>
              <a:t> </a:t>
            </a:r>
            <a:r>
              <a:rPr lang="hr-HR" sz="3600" b="1" i="1" dirty="0" err="1"/>
              <a:t>pallidum</a:t>
            </a:r>
            <a:r>
              <a:rPr lang="hr-HR" sz="3600" b="1" dirty="0"/>
              <a:t>) – klinička slika</a:t>
            </a:r>
            <a:endParaRPr lang="en-GB" sz="36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BECB80E5-EBB9-46CE-AF19-E964EA32E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4" y="3798054"/>
            <a:ext cx="3663499" cy="29075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D83BED-25C1-42AE-8642-AF1870AA2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7" y="1333183"/>
            <a:ext cx="4046310" cy="30582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20E8846-E96B-4EB9-AD06-CEE621E0D5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1" y="4151247"/>
            <a:ext cx="3657600" cy="245619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DA3FE7B-C436-46CA-ACED-7DA3C615D9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4" y="1333183"/>
            <a:ext cx="36576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6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hr-HR" b="1" dirty="0"/>
              <a:t>Sifilis </a:t>
            </a:r>
            <a:r>
              <a:rPr lang="hr-HR" sz="3600" b="1" dirty="0"/>
              <a:t>(</a:t>
            </a:r>
            <a:r>
              <a:rPr lang="hr-HR" sz="3600" b="1" i="1" dirty="0" err="1"/>
              <a:t>Treponema</a:t>
            </a:r>
            <a:r>
              <a:rPr lang="hr-HR" sz="3600" b="1" i="1" dirty="0"/>
              <a:t> </a:t>
            </a:r>
            <a:r>
              <a:rPr lang="hr-HR" sz="3600" b="1" i="1" dirty="0" err="1"/>
              <a:t>pallidum</a:t>
            </a:r>
            <a:r>
              <a:rPr lang="hr-HR" sz="3600" b="1" dirty="0"/>
              <a:t>) – klinička slika</a:t>
            </a:r>
            <a:endParaRPr lang="en-GB" sz="36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5ED1919-CEE1-46DC-90B2-F77C584B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" y="1343030"/>
            <a:ext cx="3510487" cy="5286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C3569A-1E7C-4636-80E6-9C1755E84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19" y="1343030"/>
            <a:ext cx="5200650" cy="34713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311F2B-0AEA-408B-A071-2B1350AD9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72" y="4046927"/>
            <a:ext cx="3143250" cy="26586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DD99D8-681F-443A-9A32-84CFFF70AE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87" y="1281720"/>
            <a:ext cx="4238715" cy="3099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FDCD47-A78E-4E5C-A0C9-0C7B86C935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87" y="3834408"/>
            <a:ext cx="3833180" cy="287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0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648" y="142878"/>
            <a:ext cx="6816437" cy="822325"/>
          </a:xfrm>
        </p:spPr>
        <p:txBody>
          <a:bodyPr>
            <a:no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Syphilis cases by transmission category and year, </a:t>
            </a:r>
            <a:b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EU/EEA countries reporting consistently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6836" y="6396533"/>
            <a:ext cx="7450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n-GB" sz="1050" kern="11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Source: Country reports from the Czech Republic, Denmark, Finland, France, Germany, Hungary, Iceland, Ireland, Latvia, Lithuania, Malta, the Netherlands, Norway, Portugal, Romania, Slovakia, Slovenia, Sweden and the United Kingdom.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1083896"/>
            <a:ext cx="8043750" cy="516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373F6-D70C-443A-97C3-1FDEFB3CEACB}"/>
              </a:ext>
            </a:extLst>
          </p:cNvPr>
          <p:cNvSpPr txBox="1"/>
          <p:nvPr/>
        </p:nvSpPr>
        <p:spPr>
          <a:xfrm>
            <a:off x="9094101" y="6488668"/>
            <a:ext cx="30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Slide</a:t>
            </a:r>
            <a:r>
              <a:rPr lang="hr-HR" dirty="0"/>
              <a:t> preuzet od: </a:t>
            </a:r>
            <a:r>
              <a:rPr lang="hr-HR" dirty="0" err="1"/>
              <a:t>Noori</a:t>
            </a:r>
            <a:r>
              <a:rPr lang="hr-HR" dirty="0"/>
              <a:t>, ECDC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132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hr-HR" b="1" dirty="0"/>
              <a:t>Sifilis </a:t>
            </a:r>
            <a:r>
              <a:rPr lang="hr-HR" sz="3600" b="1" dirty="0"/>
              <a:t>(</a:t>
            </a:r>
            <a:r>
              <a:rPr lang="hr-HR" sz="3600" b="1" i="1" dirty="0" err="1"/>
              <a:t>Treponema</a:t>
            </a:r>
            <a:r>
              <a:rPr lang="hr-HR" sz="3600" b="1" i="1" dirty="0"/>
              <a:t> </a:t>
            </a:r>
            <a:r>
              <a:rPr lang="hr-HR" sz="3600" b="1" i="1" dirty="0" err="1"/>
              <a:t>pallidum</a:t>
            </a:r>
            <a:r>
              <a:rPr lang="hr-HR" sz="3600" b="1" dirty="0"/>
              <a:t>) - dijagnoza</a:t>
            </a:r>
            <a:endParaRPr lang="en-GB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585"/>
            <a:ext cx="10515600" cy="534200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600" u="sng" dirty="0"/>
              <a:t>Klinička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600" u="sng" dirty="0"/>
              <a:t>Serološka</a:t>
            </a:r>
          </a:p>
          <a:p>
            <a:pPr marL="0" indent="0">
              <a:buNone/>
            </a:pPr>
            <a:r>
              <a:rPr lang="hr-HR" sz="2400" b="1" dirty="0" err="1"/>
              <a:t>Treponemski</a:t>
            </a:r>
            <a:r>
              <a:rPr lang="hr-HR" sz="2400" b="1" dirty="0"/>
              <a:t> testovi (kvalitativni) </a:t>
            </a:r>
            <a:r>
              <a:rPr lang="hr-HR" sz="2400" dirty="0"/>
              <a:t>– nakon preboljele infekcije </a:t>
            </a:r>
            <a:r>
              <a:rPr lang="hr-HR" sz="2400" b="1" dirty="0"/>
              <a:t>trajno reaktivni</a:t>
            </a:r>
          </a:p>
          <a:p>
            <a:pPr lvl="1"/>
            <a:r>
              <a:rPr lang="en-GB" sz="2000" dirty="0"/>
              <a:t>Fluorescent treponemal antibody absorption </a:t>
            </a:r>
            <a:r>
              <a:rPr lang="en-GB" sz="2000" b="1" dirty="0">
                <a:solidFill>
                  <a:srgbClr val="7030A0"/>
                </a:solidFill>
              </a:rPr>
              <a:t>(FTA-ABS)</a:t>
            </a:r>
            <a:endParaRPr lang="hr-HR" sz="2000" b="1" dirty="0">
              <a:solidFill>
                <a:srgbClr val="7030A0"/>
              </a:solidFill>
            </a:endParaRPr>
          </a:p>
          <a:p>
            <a:pPr lvl="1"/>
            <a:r>
              <a:rPr lang="en-GB" sz="2000" dirty="0" err="1"/>
              <a:t>Microhemagglutination</a:t>
            </a:r>
            <a:r>
              <a:rPr lang="en-GB" sz="2000" dirty="0"/>
              <a:t> test for antibodies to </a:t>
            </a:r>
            <a:r>
              <a:rPr lang="en-GB" sz="2000" i="1" dirty="0"/>
              <a:t>T. pallidum </a:t>
            </a:r>
            <a:r>
              <a:rPr lang="en-GB" sz="2000" b="1" dirty="0"/>
              <a:t>(MHA-TP)</a:t>
            </a:r>
            <a:endParaRPr lang="hr-HR" sz="2000" b="1" dirty="0"/>
          </a:p>
          <a:p>
            <a:pPr lvl="1"/>
            <a:r>
              <a:rPr lang="fr-FR" sz="2000" i="1" dirty="0"/>
              <a:t>T. pallidum</a:t>
            </a:r>
            <a:r>
              <a:rPr lang="fr-FR" sz="2000" dirty="0"/>
              <a:t> </a:t>
            </a:r>
            <a:r>
              <a:rPr lang="hr-HR" sz="2000" dirty="0" err="1"/>
              <a:t>hem</a:t>
            </a:r>
            <a:r>
              <a:rPr lang="fr-FR" sz="2000" dirty="0"/>
              <a:t>agglutination </a:t>
            </a:r>
            <a:r>
              <a:rPr lang="fr-FR" sz="2000" dirty="0" err="1"/>
              <a:t>assay</a:t>
            </a:r>
            <a:r>
              <a:rPr lang="fr-FR" sz="2000" dirty="0"/>
              <a:t> </a:t>
            </a:r>
            <a:r>
              <a:rPr lang="fr-FR" sz="2000" b="1" dirty="0">
                <a:solidFill>
                  <a:srgbClr val="FF5050"/>
                </a:solidFill>
              </a:rPr>
              <a:t>(TP</a:t>
            </a:r>
            <a:r>
              <a:rPr lang="hr-HR" sz="2000" b="1" dirty="0">
                <a:solidFill>
                  <a:srgbClr val="FF5050"/>
                </a:solidFill>
              </a:rPr>
              <a:t>H</a:t>
            </a:r>
            <a:r>
              <a:rPr lang="fr-FR" sz="2000" b="1" dirty="0">
                <a:solidFill>
                  <a:srgbClr val="FF5050"/>
                </a:solidFill>
              </a:rPr>
              <a:t>A)</a:t>
            </a:r>
            <a:endParaRPr lang="hr-HR" sz="2000" b="1" dirty="0">
              <a:solidFill>
                <a:srgbClr val="FF5050"/>
              </a:solidFill>
            </a:endParaRPr>
          </a:p>
          <a:p>
            <a:pPr lvl="1"/>
            <a:r>
              <a:rPr lang="en-GB" sz="2000" i="1" dirty="0"/>
              <a:t>T. pallidum</a:t>
            </a:r>
            <a:r>
              <a:rPr lang="en-GB" sz="2000" dirty="0"/>
              <a:t> enzyme immunoassay </a:t>
            </a:r>
            <a:r>
              <a:rPr lang="en-GB" sz="2000" b="1" dirty="0"/>
              <a:t>(TP-EIA)</a:t>
            </a:r>
            <a:endParaRPr lang="hr-HR" sz="2000" b="1" dirty="0"/>
          </a:p>
          <a:p>
            <a:pPr lvl="1"/>
            <a:r>
              <a:rPr lang="en-GB" sz="2000" dirty="0"/>
              <a:t>Chemiluminescence immunoassay </a:t>
            </a:r>
            <a:r>
              <a:rPr lang="en-GB" sz="2000" b="1" dirty="0"/>
              <a:t>(CIA)</a:t>
            </a:r>
            <a:endParaRPr lang="hr-HR" sz="2000" b="1" dirty="0"/>
          </a:p>
          <a:p>
            <a:pPr marL="0" indent="0">
              <a:buNone/>
            </a:pPr>
            <a:endParaRPr lang="hr-HR" sz="2600" b="1" dirty="0"/>
          </a:p>
          <a:p>
            <a:pPr marL="0" indent="0">
              <a:buNone/>
            </a:pPr>
            <a:r>
              <a:rPr lang="hr-HR" sz="2400" b="1" dirty="0" err="1"/>
              <a:t>Netreponemski</a:t>
            </a:r>
            <a:r>
              <a:rPr lang="hr-HR" sz="2400" b="1" dirty="0"/>
              <a:t> testovi (</a:t>
            </a:r>
            <a:r>
              <a:rPr lang="hr-HR" sz="2400" b="1" dirty="0" err="1"/>
              <a:t>semikvantitativni</a:t>
            </a:r>
            <a:r>
              <a:rPr lang="hr-HR" sz="2400" b="1" dirty="0"/>
              <a:t>)</a:t>
            </a:r>
          </a:p>
          <a:p>
            <a:pPr lvl="1"/>
            <a:r>
              <a:rPr lang="en-GB" sz="2000" dirty="0"/>
              <a:t>Rapid plasma </a:t>
            </a:r>
            <a:r>
              <a:rPr lang="en-GB" sz="2000" dirty="0" err="1"/>
              <a:t>reagin</a:t>
            </a:r>
            <a:r>
              <a:rPr lang="en-GB" sz="2000" dirty="0"/>
              <a:t> </a:t>
            </a:r>
            <a:r>
              <a:rPr lang="en-GB" sz="2000" b="1" dirty="0">
                <a:solidFill>
                  <a:srgbClr val="FF5050"/>
                </a:solidFill>
              </a:rPr>
              <a:t>(RPR)</a:t>
            </a:r>
            <a:endParaRPr lang="hr-HR" sz="2000" b="1" dirty="0">
              <a:solidFill>
                <a:srgbClr val="FF5050"/>
              </a:solidFill>
            </a:endParaRPr>
          </a:p>
          <a:p>
            <a:pPr lvl="1"/>
            <a:r>
              <a:rPr lang="en-GB" sz="2000" dirty="0"/>
              <a:t>Venereal Disease Research Laboratory </a:t>
            </a:r>
            <a:r>
              <a:rPr lang="en-GB" sz="2000" b="1" dirty="0">
                <a:solidFill>
                  <a:srgbClr val="7030A0"/>
                </a:solidFill>
              </a:rPr>
              <a:t>(VDRL)</a:t>
            </a:r>
            <a:endParaRPr lang="hr-HR" sz="2000" b="1" dirty="0">
              <a:solidFill>
                <a:srgbClr val="7030A0"/>
              </a:solidFill>
            </a:endParaRPr>
          </a:p>
          <a:p>
            <a:pPr lvl="1"/>
            <a:r>
              <a:rPr lang="en-GB" sz="2000" dirty="0"/>
              <a:t>Toluidine R</a:t>
            </a:r>
            <a:r>
              <a:rPr lang="hr-HR" sz="2000" dirty="0"/>
              <a:t>e</a:t>
            </a:r>
            <a:r>
              <a:rPr lang="en-GB" sz="2000" dirty="0"/>
              <a:t>d Unheated Serum Test </a:t>
            </a:r>
            <a:r>
              <a:rPr lang="en-GB" sz="2000" b="1" dirty="0"/>
              <a:t>(TRUST)</a:t>
            </a:r>
            <a:endParaRPr lang="hr-HR" sz="20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0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6911"/>
          <a:stretch/>
        </p:blipFill>
        <p:spPr>
          <a:xfrm>
            <a:off x="1238250" y="85725"/>
            <a:ext cx="1095527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hr-HR" b="1" dirty="0"/>
              <a:t>Sifilis </a:t>
            </a:r>
            <a:r>
              <a:rPr lang="hr-HR" sz="3600" b="1" dirty="0"/>
              <a:t>(</a:t>
            </a:r>
            <a:r>
              <a:rPr lang="hr-HR" sz="3600" b="1" i="1" dirty="0" err="1"/>
              <a:t>Treponema</a:t>
            </a:r>
            <a:r>
              <a:rPr lang="hr-HR" sz="3600" b="1" i="1" dirty="0"/>
              <a:t> </a:t>
            </a:r>
            <a:r>
              <a:rPr lang="hr-HR" sz="3600" b="1" i="1" dirty="0" err="1"/>
              <a:t>pallidum</a:t>
            </a:r>
            <a:r>
              <a:rPr lang="hr-HR" sz="3600" b="1" dirty="0"/>
              <a:t>) - liječenje</a:t>
            </a:r>
            <a:endParaRPr lang="en-GB" sz="36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6737"/>
            <a:ext cx="10515600" cy="5181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u="sng" dirty="0">
                <a:solidFill>
                  <a:srgbClr val="00B050"/>
                </a:solidFill>
              </a:rPr>
              <a:t>Primarni sifilis</a:t>
            </a:r>
            <a:r>
              <a:rPr lang="hr-HR" sz="2400" b="1" dirty="0">
                <a:solidFill>
                  <a:srgbClr val="00B050"/>
                </a:solidFill>
              </a:rPr>
              <a:t>, </a:t>
            </a:r>
            <a:r>
              <a:rPr lang="hr-HR" sz="2400" b="1" u="sng" dirty="0">
                <a:solidFill>
                  <a:srgbClr val="00B050"/>
                </a:solidFill>
              </a:rPr>
              <a:t>sekundarni sifilis</a:t>
            </a:r>
            <a:r>
              <a:rPr lang="hr-HR" sz="2400" b="1" dirty="0">
                <a:solidFill>
                  <a:srgbClr val="00B050"/>
                </a:solidFill>
              </a:rPr>
              <a:t> i </a:t>
            </a:r>
            <a:r>
              <a:rPr lang="hr-HR" sz="2400" b="1" u="sng" dirty="0">
                <a:solidFill>
                  <a:srgbClr val="00B050"/>
                </a:solidFill>
              </a:rPr>
              <a:t>rani latentni sifilis</a:t>
            </a:r>
          </a:p>
          <a:p>
            <a:pPr marL="0" indent="0">
              <a:buNone/>
            </a:pPr>
            <a:r>
              <a:rPr lang="hr-HR" sz="2600" b="1" dirty="0"/>
              <a:t>	</a:t>
            </a:r>
            <a:r>
              <a:rPr lang="hr-HR" sz="2000" b="1" dirty="0" err="1"/>
              <a:t>benzatin-benzilpenicilin</a:t>
            </a:r>
            <a:r>
              <a:rPr lang="hr-HR" sz="2000" b="1" dirty="0"/>
              <a:t> </a:t>
            </a:r>
            <a:r>
              <a:rPr lang="hr-HR" sz="2000" dirty="0"/>
              <a:t>2.4 milijuna </a:t>
            </a:r>
            <a:r>
              <a:rPr lang="hr-HR" sz="2000" dirty="0" err="1"/>
              <a:t>i.j</a:t>
            </a:r>
            <a:r>
              <a:rPr lang="hr-HR" sz="2000" dirty="0"/>
              <a:t>. </a:t>
            </a:r>
            <a:r>
              <a:rPr lang="hr-HR" sz="2000" dirty="0" err="1"/>
              <a:t>i.m</a:t>
            </a:r>
            <a:r>
              <a:rPr lang="hr-HR" sz="2000" dirty="0"/>
              <a:t>. jednokratno ILI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b="1" dirty="0" err="1"/>
              <a:t>doksiciklin</a:t>
            </a:r>
            <a:r>
              <a:rPr lang="hr-HR" sz="2000" b="1" dirty="0"/>
              <a:t> </a:t>
            </a:r>
            <a:r>
              <a:rPr lang="hr-HR" sz="2000" dirty="0"/>
              <a:t>2x100 mg </a:t>
            </a:r>
            <a:r>
              <a:rPr lang="hr-HR" sz="2000" dirty="0" err="1"/>
              <a:t>p.o</a:t>
            </a:r>
            <a:r>
              <a:rPr lang="hr-HR" sz="2000" dirty="0"/>
              <a:t>. / 14 dana</a:t>
            </a:r>
          </a:p>
          <a:p>
            <a:pPr marL="0" indent="0">
              <a:buNone/>
            </a:pPr>
            <a:endParaRPr lang="hr-HR" sz="2600" dirty="0"/>
          </a:p>
          <a:p>
            <a:pPr marL="0" indent="0">
              <a:buNone/>
            </a:pPr>
            <a:r>
              <a:rPr lang="hr-HR" sz="2400" b="1" u="sng" dirty="0">
                <a:solidFill>
                  <a:srgbClr val="00B050"/>
                </a:solidFill>
              </a:rPr>
              <a:t>Kasni latentni sifilis</a:t>
            </a:r>
            <a:r>
              <a:rPr lang="hr-HR" sz="2400" b="1" dirty="0">
                <a:solidFill>
                  <a:srgbClr val="00B050"/>
                </a:solidFill>
              </a:rPr>
              <a:t> i </a:t>
            </a:r>
            <a:r>
              <a:rPr lang="hr-HR" sz="2400" b="1" u="sng" dirty="0">
                <a:solidFill>
                  <a:srgbClr val="00B050"/>
                </a:solidFill>
              </a:rPr>
              <a:t>tercijarni sifilis bez zahvaćanja SŽS</a:t>
            </a:r>
          </a:p>
          <a:p>
            <a:pPr marL="0" indent="0">
              <a:buNone/>
            </a:pPr>
            <a:r>
              <a:rPr lang="hr-HR" sz="2400" b="1" dirty="0"/>
              <a:t>	</a:t>
            </a:r>
            <a:r>
              <a:rPr lang="hr-HR" sz="2000" b="1" dirty="0" err="1"/>
              <a:t>benzatin-benzilpenicilin</a:t>
            </a:r>
            <a:r>
              <a:rPr lang="hr-HR" sz="2000" b="1" dirty="0"/>
              <a:t> </a:t>
            </a:r>
            <a:r>
              <a:rPr lang="hr-HR" sz="2000" dirty="0"/>
              <a:t>2.4 milijuna </a:t>
            </a:r>
            <a:r>
              <a:rPr lang="hr-HR" sz="2000" dirty="0" err="1"/>
              <a:t>i.j</a:t>
            </a:r>
            <a:r>
              <a:rPr lang="hr-HR" sz="2000" dirty="0"/>
              <a:t>. </a:t>
            </a:r>
            <a:r>
              <a:rPr lang="hr-HR" sz="2000" dirty="0" err="1"/>
              <a:t>i.m</a:t>
            </a:r>
            <a:r>
              <a:rPr lang="hr-HR" sz="2000" dirty="0"/>
              <a:t>. jednom tjedno/ 3 tjedna ILI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b="1" dirty="0" err="1"/>
              <a:t>doksiciklin</a:t>
            </a:r>
            <a:r>
              <a:rPr lang="hr-HR" sz="2000" dirty="0"/>
              <a:t> 2x100 mg </a:t>
            </a:r>
            <a:r>
              <a:rPr lang="hr-HR" sz="2000" dirty="0" err="1"/>
              <a:t>p.o</a:t>
            </a:r>
            <a:r>
              <a:rPr lang="hr-HR" sz="2000" dirty="0"/>
              <a:t>. / 28 dana</a:t>
            </a:r>
          </a:p>
          <a:p>
            <a:pPr marL="0" indent="0">
              <a:buNone/>
            </a:pPr>
            <a:endParaRPr lang="hr-HR" sz="2400" b="1" dirty="0"/>
          </a:p>
          <a:p>
            <a:pPr marL="0" indent="0">
              <a:buNone/>
            </a:pPr>
            <a:r>
              <a:rPr lang="hr-HR" sz="2400" b="1" u="sng" dirty="0" err="1">
                <a:solidFill>
                  <a:srgbClr val="00B050"/>
                </a:solidFill>
              </a:rPr>
              <a:t>Neurosifilis</a:t>
            </a:r>
            <a:r>
              <a:rPr lang="hr-HR" sz="2400" b="1" dirty="0">
                <a:solidFill>
                  <a:srgbClr val="00B050"/>
                </a:solidFill>
              </a:rPr>
              <a:t> i </a:t>
            </a:r>
            <a:r>
              <a:rPr lang="hr-HR" sz="2400" b="1" u="sng" dirty="0" err="1">
                <a:solidFill>
                  <a:srgbClr val="00B050"/>
                </a:solidFill>
              </a:rPr>
              <a:t>okularni</a:t>
            </a:r>
            <a:r>
              <a:rPr lang="hr-HR" sz="2400" b="1" u="sng" dirty="0">
                <a:solidFill>
                  <a:srgbClr val="00B050"/>
                </a:solidFill>
              </a:rPr>
              <a:t> sifilis</a:t>
            </a:r>
          </a:p>
          <a:p>
            <a:pPr marL="0" indent="0">
              <a:buNone/>
            </a:pPr>
            <a:r>
              <a:rPr lang="hr-HR" sz="2400" b="1" dirty="0"/>
              <a:t>	</a:t>
            </a:r>
            <a:r>
              <a:rPr lang="hr-HR" sz="2000" b="1" dirty="0" err="1"/>
              <a:t>benzilpenicilin</a:t>
            </a:r>
            <a:r>
              <a:rPr lang="hr-HR" sz="2000" b="1" dirty="0"/>
              <a:t> </a:t>
            </a:r>
            <a:r>
              <a:rPr lang="hr-HR" sz="2000" dirty="0"/>
              <a:t>6 x 3-4 milijuna </a:t>
            </a:r>
            <a:r>
              <a:rPr lang="hr-HR" sz="2000" dirty="0" err="1"/>
              <a:t>i.j</a:t>
            </a:r>
            <a:r>
              <a:rPr lang="hr-HR" sz="2000" dirty="0"/>
              <a:t>. </a:t>
            </a:r>
            <a:r>
              <a:rPr lang="hr-HR" sz="2000" dirty="0" err="1"/>
              <a:t>i.v</a:t>
            </a:r>
            <a:r>
              <a:rPr lang="hr-HR" sz="2000" dirty="0"/>
              <a:t>. / 7-10 dana ILI</a:t>
            </a:r>
          </a:p>
          <a:p>
            <a:pPr marL="0" indent="0">
              <a:buNone/>
            </a:pPr>
            <a:r>
              <a:rPr lang="hr-HR" sz="2000" dirty="0"/>
              <a:t>	</a:t>
            </a:r>
            <a:r>
              <a:rPr lang="hr-HR" sz="2000" b="1" dirty="0" err="1"/>
              <a:t>prokain</a:t>
            </a:r>
            <a:r>
              <a:rPr lang="hr-HR" sz="2000" b="1" dirty="0"/>
              <a:t> penicilin G </a:t>
            </a:r>
            <a:r>
              <a:rPr lang="hr-HR" sz="2000" dirty="0"/>
              <a:t>2.4 milijuna </a:t>
            </a:r>
            <a:r>
              <a:rPr lang="hr-HR" sz="2000" dirty="0" err="1"/>
              <a:t>i.j</a:t>
            </a:r>
            <a:r>
              <a:rPr lang="hr-HR" sz="2000" dirty="0"/>
              <a:t>. </a:t>
            </a:r>
            <a:r>
              <a:rPr lang="hr-HR" sz="2000" dirty="0" err="1"/>
              <a:t>i.m</a:t>
            </a:r>
            <a:r>
              <a:rPr lang="hr-HR" sz="2000" dirty="0"/>
              <a:t>. + </a:t>
            </a:r>
            <a:r>
              <a:rPr lang="hr-HR" sz="2000" b="1" dirty="0" err="1"/>
              <a:t>probenecid</a:t>
            </a:r>
            <a:r>
              <a:rPr lang="hr-HR" sz="2000" dirty="0"/>
              <a:t> 4x500 mg </a:t>
            </a:r>
            <a:r>
              <a:rPr lang="hr-HR" sz="2000" dirty="0" err="1"/>
              <a:t>p.o</a:t>
            </a:r>
            <a:r>
              <a:rPr lang="hr-HR" sz="2000" dirty="0"/>
              <a:t>. / 10-14 dana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A9822AE-9385-474D-BBBB-77D820839A8F}"/>
              </a:ext>
            </a:extLst>
          </p:cNvPr>
          <p:cNvSpPr/>
          <p:nvPr/>
        </p:nvSpPr>
        <p:spPr>
          <a:xfrm>
            <a:off x="0" y="6550223"/>
            <a:ext cx="2820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err="1"/>
              <a:t>Workowski</a:t>
            </a:r>
            <a:r>
              <a:rPr lang="hr-HR" sz="1400" dirty="0"/>
              <a:t> KA, Bolan GA. CDC 2015.</a:t>
            </a:r>
          </a:p>
        </p:txBody>
      </p:sp>
    </p:spTree>
    <p:extLst>
      <p:ext uri="{BB962C8B-B14F-4D97-AF65-F5344CB8AC3E}">
        <p14:creationId xmlns:p14="http://schemas.microsoft.com/office/powerpoint/2010/main" val="782854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98562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genitalnog </a:t>
            </a:r>
            <a:r>
              <a:rPr lang="en-GB" b="1" dirty="0" err="1"/>
              <a:t>ulkusa</a:t>
            </a:r>
            <a:br>
              <a:rPr lang="en-GB" b="1" dirty="0"/>
            </a:br>
            <a:r>
              <a:rPr lang="en-GB" b="1" dirty="0"/>
              <a:t>Herpes </a:t>
            </a:r>
            <a:r>
              <a:rPr lang="en-GB" b="1" dirty="0" err="1"/>
              <a:t>simpleks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1"/>
            <a:ext cx="10515600" cy="4714869"/>
          </a:xfrm>
        </p:spPr>
        <p:txBody>
          <a:bodyPr>
            <a:normAutofit/>
          </a:bodyPr>
          <a:lstStyle/>
          <a:p>
            <a:r>
              <a:rPr lang="hr-HR" sz="2400" dirty="0"/>
              <a:t>Herpes </a:t>
            </a:r>
            <a:r>
              <a:rPr lang="hr-HR" sz="2400" dirty="0" err="1"/>
              <a:t>simplex</a:t>
            </a:r>
            <a:r>
              <a:rPr lang="hr-HR" sz="2400" dirty="0"/>
              <a:t> virusi 1 i </a:t>
            </a:r>
            <a:r>
              <a:rPr lang="hr-HR" sz="2400" b="1" dirty="0"/>
              <a:t>2</a:t>
            </a:r>
          </a:p>
          <a:p>
            <a:r>
              <a:rPr lang="hr-HR" sz="2400" b="1" u="sng" dirty="0" err="1"/>
              <a:t>Primoinfekcija</a:t>
            </a:r>
            <a:endParaRPr lang="hr-HR" sz="2400" b="1" u="sng" dirty="0"/>
          </a:p>
          <a:p>
            <a:pPr lvl="2"/>
            <a:r>
              <a:rPr lang="hr-HR" b="1" dirty="0"/>
              <a:t>bolni </a:t>
            </a:r>
            <a:r>
              <a:rPr lang="hr-HR" dirty="0"/>
              <a:t>genitalni ulkusi</a:t>
            </a:r>
          </a:p>
          <a:p>
            <a:pPr lvl="2"/>
            <a:r>
              <a:rPr lang="hr-HR" dirty="0"/>
              <a:t>dizurija</a:t>
            </a:r>
          </a:p>
          <a:p>
            <a:pPr lvl="2"/>
            <a:r>
              <a:rPr lang="hr-HR" dirty="0"/>
              <a:t>sistemski simptomi (dizurija, febrilitet, </a:t>
            </a:r>
            <a:r>
              <a:rPr lang="hr-HR" dirty="0" err="1"/>
              <a:t>ingvinalna</a:t>
            </a:r>
            <a:r>
              <a:rPr lang="hr-HR" dirty="0"/>
              <a:t> </a:t>
            </a:r>
            <a:r>
              <a:rPr lang="hr-HR" dirty="0" err="1"/>
              <a:t>limfadenopatija</a:t>
            </a:r>
            <a:r>
              <a:rPr lang="hr-HR" dirty="0"/>
              <a:t>)</a:t>
            </a:r>
          </a:p>
          <a:p>
            <a:r>
              <a:rPr lang="hr-HR" sz="2400" b="1" u="sng" dirty="0"/>
              <a:t>Sekundarna infekcija</a:t>
            </a:r>
          </a:p>
          <a:p>
            <a:pPr lvl="2"/>
            <a:r>
              <a:rPr lang="hr-HR" b="1" dirty="0"/>
              <a:t>bolni </a:t>
            </a:r>
            <a:r>
              <a:rPr lang="hr-HR" dirty="0"/>
              <a:t>genitalni ulkusi</a:t>
            </a:r>
          </a:p>
          <a:p>
            <a:pPr lvl="2"/>
            <a:r>
              <a:rPr lang="hr-HR" dirty="0"/>
              <a:t>dizurija</a:t>
            </a:r>
          </a:p>
          <a:p>
            <a:pPr lvl="2"/>
            <a:r>
              <a:rPr lang="hr-HR" dirty="0"/>
              <a:t>sistemski simptomi slabije izraženi ili ih nema</a:t>
            </a:r>
          </a:p>
          <a:p>
            <a:r>
              <a:rPr lang="hr-HR" sz="2400" b="1" dirty="0"/>
              <a:t>LIJEČENJE</a:t>
            </a:r>
          </a:p>
          <a:p>
            <a:pPr lvl="2"/>
            <a:r>
              <a:rPr lang="hr-HR" b="1" dirty="0" err="1">
                <a:solidFill>
                  <a:srgbClr val="A50021"/>
                </a:solidFill>
              </a:rPr>
              <a:t>Aciklovir</a:t>
            </a:r>
            <a:r>
              <a:rPr lang="hr-HR" b="1" dirty="0">
                <a:solidFill>
                  <a:srgbClr val="A50021"/>
                </a:solidFill>
              </a:rPr>
              <a:t> 3x400 mg </a:t>
            </a:r>
            <a:r>
              <a:rPr lang="hr-HR" b="1" dirty="0" err="1">
                <a:solidFill>
                  <a:srgbClr val="A50021"/>
                </a:solidFill>
              </a:rPr>
              <a:t>p.o</a:t>
            </a:r>
            <a:r>
              <a:rPr lang="hr-HR" b="1" dirty="0">
                <a:solidFill>
                  <a:srgbClr val="A50021"/>
                </a:solidFill>
              </a:rPr>
              <a:t>. </a:t>
            </a:r>
            <a:r>
              <a:rPr lang="hr-HR" dirty="0"/>
              <a:t>(ili 5x200 mg) </a:t>
            </a:r>
            <a:r>
              <a:rPr lang="hr-HR" b="1" dirty="0">
                <a:solidFill>
                  <a:srgbClr val="A50021"/>
                </a:solidFill>
              </a:rPr>
              <a:t>/ 7-10 dana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11929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5F9865C-956E-4832-8D56-CA208B02B4F7}"/>
              </a:ext>
            </a:extLst>
          </p:cNvPr>
          <p:cNvSpPr/>
          <p:nvPr/>
        </p:nvSpPr>
        <p:spPr>
          <a:xfrm>
            <a:off x="0" y="6550223"/>
            <a:ext cx="2820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err="1"/>
              <a:t>Workowski</a:t>
            </a:r>
            <a:r>
              <a:rPr lang="hr-HR" sz="1400" dirty="0"/>
              <a:t> KA, Bolan GA. CDC 2015.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59A010-D44F-4193-B86F-8E480BD9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948" y="4264192"/>
            <a:ext cx="3476625" cy="2253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A2B13-2539-4D0D-9107-79FAC28D03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25" y="1466851"/>
            <a:ext cx="2668048" cy="2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37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Lymphogranuloma</a:t>
            </a:r>
            <a:r>
              <a:rPr lang="hr-HR" b="1" dirty="0"/>
              <a:t> </a:t>
            </a:r>
            <a:r>
              <a:rPr lang="hr-HR" b="1" dirty="0" err="1"/>
              <a:t>venereum</a:t>
            </a:r>
            <a:r>
              <a:rPr lang="hr-HR" b="1" dirty="0"/>
              <a:t> (LGV)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0AE61-5B6C-4D30-8920-5E679225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0128"/>
            <a:ext cx="10515600" cy="4842374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hr-HR" sz="2400" i="1" dirty="0" err="1"/>
              <a:t>Chlamydia</a:t>
            </a:r>
            <a:r>
              <a:rPr lang="hr-HR" sz="2400" i="1" dirty="0"/>
              <a:t> </a:t>
            </a:r>
            <a:r>
              <a:rPr lang="hr-HR" sz="2400" i="1" dirty="0" err="1"/>
              <a:t>trachomatis</a:t>
            </a:r>
            <a:r>
              <a:rPr lang="hr-HR" sz="2400" i="1" dirty="0"/>
              <a:t> </a:t>
            </a:r>
            <a:r>
              <a:rPr lang="hr-HR" sz="2400" dirty="0"/>
              <a:t>s</a:t>
            </a:r>
            <a:r>
              <a:rPr lang="en-US" sz="2400" dirty="0" err="1"/>
              <a:t>erovar</a:t>
            </a:r>
            <a:r>
              <a:rPr lang="hr-HR" sz="2400" dirty="0"/>
              <a:t>i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5050"/>
                </a:solidFill>
              </a:rPr>
              <a:t>L1, L2,</a:t>
            </a:r>
            <a:r>
              <a:rPr lang="hr-HR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>
                <a:solidFill>
                  <a:srgbClr val="FF5050"/>
                </a:solidFill>
              </a:rPr>
              <a:t>L3</a:t>
            </a:r>
            <a:r>
              <a:rPr lang="hr-HR" sz="2400" b="1" dirty="0">
                <a:solidFill>
                  <a:srgbClr val="FF5050"/>
                </a:solidFill>
              </a:rPr>
              <a:t> </a:t>
            </a:r>
            <a:r>
              <a:rPr lang="hr-HR" sz="2400" dirty="0"/>
              <a:t>→ </a:t>
            </a:r>
            <a:r>
              <a:rPr lang="en-US" sz="2400" b="1" dirty="0"/>
              <a:t>LGV </a:t>
            </a:r>
            <a:r>
              <a:rPr lang="hr-HR" sz="2400" b="1" dirty="0"/>
              <a:t>i </a:t>
            </a:r>
            <a:r>
              <a:rPr lang="en-US" sz="2400" b="1" dirty="0"/>
              <a:t>pro</a:t>
            </a:r>
            <a:r>
              <a:rPr lang="hr-HR" sz="2400" b="1" dirty="0"/>
              <a:t>k</a:t>
            </a:r>
            <a:r>
              <a:rPr lang="en-US" sz="2400" b="1" dirty="0"/>
              <a:t>to</a:t>
            </a:r>
            <a:r>
              <a:rPr lang="hr-HR" sz="2400" b="1" dirty="0"/>
              <a:t>k</a:t>
            </a:r>
            <a:r>
              <a:rPr lang="en-US" sz="2400" b="1" dirty="0" err="1"/>
              <a:t>olitis</a:t>
            </a:r>
            <a:r>
              <a:rPr lang="en-US" sz="2400" b="1" dirty="0"/>
              <a:t> </a:t>
            </a:r>
            <a:r>
              <a:rPr lang="hr-HR" sz="2400" dirty="0"/>
              <a:t>u muškaraca koji imaju odnose s drugim muškarcima (</a:t>
            </a:r>
            <a:r>
              <a:rPr lang="hr-HR" sz="2400" i="1" dirty="0" err="1"/>
              <a:t>men</a:t>
            </a:r>
            <a:r>
              <a:rPr lang="hr-HR" sz="2400" i="1" dirty="0"/>
              <a:t> </a:t>
            </a:r>
            <a:r>
              <a:rPr lang="hr-HR" sz="2400" i="1" dirty="0" err="1"/>
              <a:t>who</a:t>
            </a:r>
            <a:r>
              <a:rPr lang="hr-HR" sz="2400" i="1" dirty="0"/>
              <a:t> </a:t>
            </a:r>
            <a:r>
              <a:rPr lang="hr-HR" sz="2400" i="1" dirty="0" err="1"/>
              <a:t>have</a:t>
            </a:r>
            <a:r>
              <a:rPr lang="hr-HR" sz="2400" i="1" dirty="0"/>
              <a:t> sex </a:t>
            </a:r>
            <a:r>
              <a:rPr lang="hr-HR" sz="2400" i="1" dirty="0" err="1"/>
              <a:t>with</a:t>
            </a:r>
            <a:r>
              <a:rPr lang="hr-HR" sz="2400" i="1" dirty="0"/>
              <a:t> </a:t>
            </a:r>
            <a:r>
              <a:rPr lang="hr-HR" sz="2400" i="1" dirty="0" err="1"/>
              <a:t>other</a:t>
            </a:r>
            <a:r>
              <a:rPr lang="hr-HR" sz="2400" i="1" dirty="0"/>
              <a:t> </a:t>
            </a:r>
            <a:r>
              <a:rPr lang="hr-HR" sz="2400" i="1" dirty="0" err="1"/>
              <a:t>men</a:t>
            </a:r>
            <a:r>
              <a:rPr lang="hr-HR" sz="2400" i="1" dirty="0"/>
              <a:t> </a:t>
            </a:r>
            <a:r>
              <a:rPr lang="hr-HR" sz="2400" dirty="0"/>
              <a:t>– </a:t>
            </a:r>
            <a:r>
              <a:rPr lang="en-US" sz="2400" dirty="0"/>
              <a:t>MSM</a:t>
            </a:r>
            <a:r>
              <a:rPr lang="hr-HR" sz="2400" dirty="0"/>
              <a:t>)</a:t>
            </a:r>
          </a:p>
          <a:p>
            <a:pPr>
              <a:spcBef>
                <a:spcPts val="0"/>
              </a:spcBef>
            </a:pPr>
            <a:r>
              <a:rPr lang="hr-HR" sz="2400" dirty="0"/>
              <a:t>Inkubacija 3-12 dana</a:t>
            </a:r>
          </a:p>
          <a:p>
            <a:pPr>
              <a:spcBef>
                <a:spcPts val="0"/>
              </a:spcBef>
            </a:pPr>
            <a:r>
              <a:rPr lang="hr-HR" sz="2400" dirty="0"/>
              <a:t>Porast incidencije u skupini </a:t>
            </a:r>
            <a:r>
              <a:rPr lang="hr-HR" sz="2400" b="1" dirty="0"/>
              <a:t>MSM</a:t>
            </a:r>
            <a:r>
              <a:rPr lang="hr-HR" sz="2400" baseline="30000" dirty="0"/>
              <a:t>1,2</a:t>
            </a:r>
          </a:p>
          <a:p>
            <a:pPr>
              <a:spcBef>
                <a:spcPts val="0"/>
              </a:spcBef>
            </a:pPr>
            <a:r>
              <a:rPr lang="hr-HR" sz="2400" dirty="0"/>
              <a:t>Velik broj oboljelih </a:t>
            </a:r>
            <a:r>
              <a:rPr lang="hr-HR" sz="2400" b="1" dirty="0"/>
              <a:t>HIV+</a:t>
            </a:r>
            <a:r>
              <a:rPr lang="hr-HR" sz="2400" baseline="30000" dirty="0"/>
              <a:t>3,4</a:t>
            </a:r>
          </a:p>
          <a:p>
            <a:pPr>
              <a:spcBef>
                <a:spcPts val="0"/>
              </a:spcBef>
            </a:pPr>
            <a:r>
              <a:rPr lang="hr-HR" sz="2400" dirty="0"/>
              <a:t>Širenje infekcije na limfno tkivo tj. regionalne limfne čvorove → </a:t>
            </a:r>
            <a:r>
              <a:rPr lang="hr-HR" sz="2400" b="1" dirty="0" err="1"/>
              <a:t>limfangiitis</a:t>
            </a:r>
            <a:r>
              <a:rPr lang="hr-HR" sz="2400" b="1" dirty="0"/>
              <a:t> </a:t>
            </a:r>
            <a:r>
              <a:rPr lang="hr-HR" sz="2400" dirty="0"/>
              <a:t>i </a:t>
            </a:r>
            <a:r>
              <a:rPr lang="hr-HR" sz="2400" b="1" dirty="0" err="1"/>
              <a:t>limfadenitis</a:t>
            </a:r>
            <a:endParaRPr lang="hr-HR" sz="2400" b="1" dirty="0"/>
          </a:p>
          <a:p>
            <a:pPr>
              <a:spcBef>
                <a:spcPts val="0"/>
              </a:spcBef>
            </a:pPr>
            <a:endParaRPr lang="hr-HR" sz="2400" dirty="0"/>
          </a:p>
          <a:p>
            <a:pPr>
              <a:spcBef>
                <a:spcPts val="0"/>
              </a:spcBef>
            </a:pPr>
            <a:r>
              <a:rPr lang="hr-HR" sz="2400" dirty="0"/>
              <a:t>Stadiji infekcije:</a:t>
            </a:r>
          </a:p>
          <a:p>
            <a:pPr lvl="1">
              <a:spcBef>
                <a:spcPts val="0"/>
              </a:spcBef>
            </a:pPr>
            <a:r>
              <a:rPr lang="hr-HR" b="1" u="sng" dirty="0"/>
              <a:t>Primarni LGV</a:t>
            </a:r>
          </a:p>
          <a:p>
            <a:pPr lvl="2">
              <a:spcBef>
                <a:spcPts val="0"/>
              </a:spcBef>
            </a:pPr>
            <a:r>
              <a:rPr lang="hr-HR" dirty="0"/>
              <a:t>Genitalni ulkus ili lokalna upala genitalne sluznice</a:t>
            </a:r>
          </a:p>
          <a:p>
            <a:pPr lvl="2">
              <a:spcBef>
                <a:spcPts val="0"/>
              </a:spcBef>
            </a:pPr>
            <a:r>
              <a:rPr lang="hr-HR" dirty="0"/>
              <a:t>Spontano cijeli kroz nekoliko dana</a:t>
            </a:r>
          </a:p>
          <a:p>
            <a:pPr lvl="2">
              <a:spcBef>
                <a:spcPts val="0"/>
              </a:spcBef>
            </a:pPr>
            <a:endParaRPr lang="hr-HR" dirty="0"/>
          </a:p>
          <a:p>
            <a:pPr lvl="1">
              <a:spcBef>
                <a:spcPts val="0"/>
              </a:spcBef>
            </a:pPr>
            <a:r>
              <a:rPr lang="hr-HR" b="1" u="sng" dirty="0"/>
              <a:t>Sekundarni LGV</a:t>
            </a:r>
          </a:p>
          <a:p>
            <a:pPr lvl="2">
              <a:spcBef>
                <a:spcPts val="0"/>
              </a:spcBef>
            </a:pPr>
            <a:r>
              <a:rPr lang="hr-HR" dirty="0"/>
              <a:t>Zahvaćanje regionalnih limfnih čvorova</a:t>
            </a:r>
          </a:p>
          <a:p>
            <a:pPr lvl="2">
              <a:spcBef>
                <a:spcPts val="0"/>
              </a:spcBef>
            </a:pPr>
            <a:r>
              <a:rPr lang="hr-HR" dirty="0"/>
              <a:t>Sistemski simptomi</a:t>
            </a:r>
          </a:p>
          <a:p>
            <a:pPr lvl="2">
              <a:spcBef>
                <a:spcPts val="0"/>
              </a:spcBef>
            </a:pPr>
            <a:r>
              <a:rPr lang="hr-HR" b="1" dirty="0" err="1"/>
              <a:t>Ingvinalni</a:t>
            </a:r>
            <a:r>
              <a:rPr lang="hr-HR" b="1" dirty="0"/>
              <a:t> sindrom </a:t>
            </a:r>
            <a:r>
              <a:rPr lang="hr-HR" dirty="0"/>
              <a:t>→ bolni </a:t>
            </a:r>
            <a:r>
              <a:rPr lang="hr-HR" dirty="0" err="1"/>
              <a:t>ingvinalni</a:t>
            </a:r>
            <a:r>
              <a:rPr lang="hr-HR" dirty="0"/>
              <a:t> limfni čvorovi</a:t>
            </a:r>
          </a:p>
          <a:p>
            <a:pPr lvl="2">
              <a:spcBef>
                <a:spcPts val="0"/>
              </a:spcBef>
            </a:pPr>
            <a:r>
              <a:rPr lang="hr-HR" b="1" dirty="0" err="1"/>
              <a:t>Anorektalni</a:t>
            </a:r>
            <a:r>
              <a:rPr lang="hr-HR" b="1" dirty="0"/>
              <a:t> sindrom </a:t>
            </a:r>
            <a:r>
              <a:rPr lang="hr-HR" dirty="0"/>
              <a:t>→ </a:t>
            </a:r>
            <a:r>
              <a:rPr lang="hr-HR" dirty="0" err="1"/>
              <a:t>proktokolitis</a:t>
            </a:r>
            <a:r>
              <a:rPr lang="hr-HR" dirty="0"/>
              <a:t>/</a:t>
            </a:r>
            <a:r>
              <a:rPr lang="hr-HR" dirty="0" err="1"/>
              <a:t>proktitis</a:t>
            </a:r>
            <a:r>
              <a:rPr lang="hr-HR" dirty="0"/>
              <a:t>, bolovi, konstipacija, </a:t>
            </a:r>
            <a:r>
              <a:rPr lang="hr-HR" dirty="0" err="1"/>
              <a:t>tenezmi</a:t>
            </a:r>
            <a:r>
              <a:rPr lang="hr-HR" dirty="0"/>
              <a:t> (</a:t>
            </a:r>
            <a:r>
              <a:rPr lang="hr-HR" dirty="0" err="1"/>
              <a:t>dif.dg</a:t>
            </a:r>
            <a:r>
              <a:rPr lang="hr-HR" dirty="0"/>
              <a:t>. IBD!)</a:t>
            </a:r>
          </a:p>
          <a:p>
            <a:pPr lvl="2">
              <a:spcBef>
                <a:spcPts val="0"/>
              </a:spcBef>
            </a:pPr>
            <a:endParaRPr lang="hr-HR" dirty="0"/>
          </a:p>
          <a:p>
            <a:pPr lvl="1">
              <a:spcBef>
                <a:spcPts val="0"/>
              </a:spcBef>
            </a:pPr>
            <a:r>
              <a:rPr lang="hr-HR" b="1" u="sng" dirty="0"/>
              <a:t>Kasni LGV</a:t>
            </a:r>
          </a:p>
          <a:p>
            <a:pPr lvl="2">
              <a:spcBef>
                <a:spcPts val="0"/>
              </a:spcBef>
            </a:pPr>
            <a:r>
              <a:rPr lang="hr-HR" dirty="0"/>
              <a:t>Fibroza, </a:t>
            </a:r>
            <a:r>
              <a:rPr lang="hr-HR" dirty="0" err="1"/>
              <a:t>anogenitalne</a:t>
            </a:r>
            <a:r>
              <a:rPr lang="hr-HR" dirty="0"/>
              <a:t> </a:t>
            </a:r>
            <a:r>
              <a:rPr lang="hr-HR" dirty="0" err="1"/>
              <a:t>strikture</a:t>
            </a:r>
            <a:r>
              <a:rPr lang="hr-HR" dirty="0"/>
              <a:t>, fistule, genitalna </a:t>
            </a:r>
            <a:r>
              <a:rPr lang="hr-HR" dirty="0" err="1"/>
              <a:t>elefantijaza</a:t>
            </a:r>
            <a:r>
              <a:rPr lang="hr-HR" dirty="0"/>
              <a:t>, neplodnost</a:t>
            </a:r>
            <a:endParaRPr lang="hr-H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C0E2C2-AFD4-41E0-9860-E0B34D8AE3BE}"/>
              </a:ext>
            </a:extLst>
          </p:cNvPr>
          <p:cNvSpPr/>
          <p:nvPr/>
        </p:nvSpPr>
        <p:spPr>
          <a:xfrm>
            <a:off x="10330" y="5842504"/>
            <a:ext cx="4971245" cy="100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AutoNum type="arabicPeriod"/>
            </a:pP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Nieuwenhuis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RF, </a:t>
            </a:r>
            <a:r>
              <a:rPr lang="hr-H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C</a:t>
            </a:r>
            <a:r>
              <a:rPr lang="en-GB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Infect Dis. 2004;39(7):996.</a:t>
            </a:r>
            <a:endParaRPr lang="hr-HR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en-GB" sz="1400" dirty="0">
                <a:latin typeface="Calibri" panose="020F0502020204030204" pitchFamily="34" charset="0"/>
              </a:rPr>
              <a:t>Blank S,</a:t>
            </a:r>
            <a:r>
              <a:rPr lang="hr-HR" sz="1400" dirty="0">
                <a:latin typeface="Calibri" panose="020F0502020204030204" pitchFamily="34" charset="0"/>
              </a:rPr>
              <a:t> </a:t>
            </a:r>
            <a:r>
              <a:rPr lang="hr-HR" sz="1400" dirty="0" err="1">
                <a:latin typeface="Calibri" panose="020F0502020204030204" pitchFamily="34" charset="0"/>
              </a:rPr>
              <a:t>et</a:t>
            </a:r>
            <a:r>
              <a:rPr lang="hr-HR" sz="1400" dirty="0">
                <a:latin typeface="Calibri" panose="020F0502020204030204" pitchFamily="34" charset="0"/>
              </a:rPr>
              <a:t> </a:t>
            </a:r>
            <a:r>
              <a:rPr lang="hr-HR" sz="1400" dirty="0" err="1">
                <a:latin typeface="Calibri" panose="020F0502020204030204" pitchFamily="34" charset="0"/>
              </a:rPr>
              <a:t>al</a:t>
            </a:r>
            <a:r>
              <a:rPr lang="hr-HR" sz="1400" dirty="0">
                <a:latin typeface="Calibri" panose="020F0502020204030204" pitchFamily="34" charset="0"/>
              </a:rPr>
              <a:t>. Lance</a:t>
            </a:r>
            <a:r>
              <a:rPr lang="en-GB" sz="1400" dirty="0">
                <a:latin typeface="Calibri" panose="020F0502020204030204" pitchFamily="34" charset="0"/>
              </a:rPr>
              <a:t>t. 2005;365(9471):1607. </a:t>
            </a:r>
            <a:endParaRPr lang="hr-HR" sz="1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hr-H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Ward</a:t>
            </a: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H, </a:t>
            </a:r>
            <a:r>
              <a:rPr lang="hr-H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</a:t>
            </a: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r-HR" sz="14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</a:t>
            </a:r>
            <a:r>
              <a:rPr lang="hr-HR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1400" dirty="0">
                <a:latin typeface="Calibri" panose="020F0502020204030204" pitchFamily="34" charset="0"/>
              </a:rPr>
              <a:t>Clin Infect Dis. 2007;44(1):26.</a:t>
            </a:r>
            <a:endParaRPr lang="hr-HR" sz="14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AutoNum type="arabicPeriod"/>
            </a:pP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 AK,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hr-H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400" dirty="0">
                <a:latin typeface="Calibri" panose="020F0502020204030204" pitchFamily="34" charset="0"/>
              </a:rPr>
              <a:t>Clin Infect Dis. 2006;42(2):186.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2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788"/>
            <a:ext cx="7481552" cy="62654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Ciljevi predavanja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321D9B-ED15-4A4B-9558-EA44F42E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6850"/>
            <a:ext cx="10591800" cy="3667125"/>
          </a:xfrm>
        </p:spPr>
        <p:txBody>
          <a:bodyPr>
            <a:normAutofit/>
          </a:bodyPr>
          <a:lstStyle/>
          <a:p>
            <a:r>
              <a:rPr lang="hr-HR" sz="2400" dirty="0"/>
              <a:t>Definirati najčešće </a:t>
            </a:r>
            <a:r>
              <a:rPr lang="hr-HR" sz="2400" dirty="0" err="1"/>
              <a:t>spolnoprenosive</a:t>
            </a:r>
            <a:r>
              <a:rPr lang="hr-HR" sz="2400" dirty="0"/>
              <a:t> infekcije (u muškaraca)</a:t>
            </a:r>
          </a:p>
          <a:p>
            <a:r>
              <a:rPr lang="hr-HR" sz="2400" dirty="0"/>
              <a:t>Navesti najčešće uzročnike, te kako ih prepoznati</a:t>
            </a:r>
          </a:p>
          <a:p>
            <a:r>
              <a:rPr lang="hr-HR" sz="2400" dirty="0"/>
              <a:t>Preporučiti empirijsko </a:t>
            </a:r>
            <a:r>
              <a:rPr lang="hr-HR" sz="2400" dirty="0" err="1"/>
              <a:t>liječenj</a:t>
            </a:r>
            <a:r>
              <a:rPr lang="en-GB" sz="2400" dirty="0"/>
              <a:t>e</a:t>
            </a:r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Uputiti u novosti u prevenciji HIV infekcije</a:t>
            </a:r>
          </a:p>
          <a:p>
            <a:r>
              <a:rPr lang="hr-HR" sz="2400" dirty="0"/>
              <a:t>Razmotriti ulogu liječnika obiteljske medicine u prevenciji HIV infekcije</a:t>
            </a:r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6023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Lymphogranuloma</a:t>
            </a:r>
            <a:r>
              <a:rPr lang="hr-HR" b="1" dirty="0"/>
              <a:t> </a:t>
            </a:r>
            <a:r>
              <a:rPr lang="hr-HR" b="1" dirty="0" err="1"/>
              <a:t>venereum</a:t>
            </a:r>
            <a:r>
              <a:rPr lang="hr-HR" b="1" dirty="0"/>
              <a:t> (LGV)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36BB4A4-8059-4B97-AF0D-595A7244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114" y="1792919"/>
            <a:ext cx="4314756" cy="3809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FA80A-FFDF-4EDC-BF15-E1C3AD70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782" y="1811843"/>
            <a:ext cx="3816090" cy="38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5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Lymphogranuloma</a:t>
            </a:r>
            <a:r>
              <a:rPr lang="hr-HR" b="1" dirty="0"/>
              <a:t> </a:t>
            </a:r>
            <a:r>
              <a:rPr lang="hr-HR" b="1" dirty="0" err="1"/>
              <a:t>venereum</a:t>
            </a:r>
            <a:r>
              <a:rPr lang="hr-HR" b="1" dirty="0"/>
              <a:t> (LGV)</a:t>
            </a:r>
            <a:r>
              <a:rPr lang="hr-HR" dirty="0"/>
              <a:t> - dijagnoza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B865A6-3AB3-40A2-B5F2-F349AD8F5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5377"/>
            <a:ext cx="10277475" cy="4652961"/>
          </a:xfrm>
        </p:spPr>
        <p:txBody>
          <a:bodyPr/>
          <a:lstStyle/>
          <a:p>
            <a:r>
              <a:rPr lang="hr-HR" u="sng" dirty="0"/>
              <a:t>Klinička slika</a:t>
            </a:r>
          </a:p>
          <a:p>
            <a:r>
              <a:rPr lang="hr-HR" u="sng" dirty="0"/>
              <a:t>Laboratorijski testovi</a:t>
            </a:r>
          </a:p>
          <a:p>
            <a:pPr lvl="2"/>
            <a:r>
              <a:rPr lang="hr-HR" dirty="0"/>
              <a:t>Kultura</a:t>
            </a:r>
          </a:p>
          <a:p>
            <a:pPr lvl="2"/>
            <a:r>
              <a:rPr lang="hr-HR" dirty="0"/>
              <a:t>Direktna </a:t>
            </a:r>
            <a:r>
              <a:rPr lang="hr-HR" dirty="0" err="1"/>
              <a:t>imunofluorescencija</a:t>
            </a:r>
            <a:r>
              <a:rPr lang="hr-HR" dirty="0"/>
              <a:t> – brzi testovi</a:t>
            </a:r>
          </a:p>
          <a:p>
            <a:pPr lvl="2"/>
            <a:r>
              <a:rPr lang="hr-HR" b="1" dirty="0" err="1"/>
              <a:t>Nucleic</a:t>
            </a:r>
            <a:r>
              <a:rPr lang="hr-HR" b="1" dirty="0"/>
              <a:t> </a:t>
            </a:r>
            <a:r>
              <a:rPr lang="hr-HR" b="1" dirty="0" err="1"/>
              <a:t>acid</a:t>
            </a:r>
            <a:r>
              <a:rPr lang="hr-HR" b="1" dirty="0"/>
              <a:t> </a:t>
            </a:r>
            <a:r>
              <a:rPr lang="hr-HR" b="1" dirty="0" err="1"/>
              <a:t>amplification</a:t>
            </a:r>
            <a:r>
              <a:rPr lang="hr-HR" b="1" dirty="0"/>
              <a:t> </a:t>
            </a:r>
            <a:r>
              <a:rPr lang="hr-HR" b="1" dirty="0" err="1"/>
              <a:t>tests</a:t>
            </a:r>
            <a:r>
              <a:rPr lang="hr-HR" b="1" dirty="0"/>
              <a:t> - </a:t>
            </a:r>
            <a:r>
              <a:rPr lang="hr-HR" b="1" dirty="0" err="1"/>
              <a:t>NAATs</a:t>
            </a:r>
            <a:endParaRPr lang="hr-HR" b="1" dirty="0"/>
          </a:p>
          <a:p>
            <a:pPr lvl="3"/>
            <a:r>
              <a:rPr lang="hr-HR" dirty="0"/>
              <a:t>Bris ulkusa na spolovilu, uzorak iscjetka, prvi mlaz urina</a:t>
            </a:r>
          </a:p>
          <a:p>
            <a:pPr lvl="3"/>
            <a:r>
              <a:rPr lang="hr-HR" dirty="0"/>
              <a:t>Bris rektuma (</a:t>
            </a:r>
            <a:r>
              <a:rPr lang="hr-HR" dirty="0" err="1"/>
              <a:t>anorektoskopski</a:t>
            </a:r>
            <a:r>
              <a:rPr lang="hr-HR" dirty="0"/>
              <a:t>)</a:t>
            </a:r>
          </a:p>
          <a:p>
            <a:pPr lvl="3"/>
            <a:r>
              <a:rPr lang="hr-HR" dirty="0" err="1"/>
              <a:t>Aspirat</a:t>
            </a:r>
            <a:r>
              <a:rPr lang="hr-HR" dirty="0"/>
              <a:t> limfnog čvora</a:t>
            </a:r>
          </a:p>
          <a:p>
            <a:pPr lvl="3"/>
            <a:r>
              <a:rPr lang="hr-HR" dirty="0"/>
              <a:t>Bris ždrijela, </a:t>
            </a:r>
            <a:r>
              <a:rPr lang="hr-HR" dirty="0" err="1"/>
              <a:t>konjunktive</a:t>
            </a:r>
            <a:endParaRPr lang="hr-HR" dirty="0"/>
          </a:p>
          <a:p>
            <a:pPr lvl="3"/>
            <a:r>
              <a:rPr lang="hr-HR" dirty="0"/>
              <a:t>Serum</a:t>
            </a:r>
          </a:p>
          <a:p>
            <a:pPr lvl="2"/>
            <a:r>
              <a:rPr lang="hr-HR" b="1" dirty="0" err="1"/>
              <a:t>Genotipizacija</a:t>
            </a:r>
            <a:r>
              <a:rPr lang="hr-HR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7681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Lymphogranuloma</a:t>
            </a:r>
            <a:r>
              <a:rPr lang="hr-HR" b="1" dirty="0"/>
              <a:t> </a:t>
            </a:r>
            <a:r>
              <a:rPr lang="hr-HR" b="1" dirty="0" err="1"/>
              <a:t>venereum</a:t>
            </a:r>
            <a:r>
              <a:rPr lang="hr-HR" b="1" dirty="0"/>
              <a:t> (LGV) </a:t>
            </a:r>
            <a:r>
              <a:rPr lang="hr-HR" dirty="0"/>
              <a:t>- liječenje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0AE61-5B6C-4D30-8920-5E679225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8969"/>
            <a:ext cx="10515600" cy="254338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b="1" dirty="0" err="1"/>
              <a:t>Doksiciklin</a:t>
            </a:r>
            <a:r>
              <a:rPr lang="hr-HR" sz="2400" b="1" dirty="0"/>
              <a:t> 2 x 100 mg </a:t>
            </a:r>
            <a:r>
              <a:rPr lang="hr-HR" sz="2400" b="1" dirty="0" err="1"/>
              <a:t>p.o</a:t>
            </a:r>
            <a:r>
              <a:rPr lang="hr-HR" sz="2400" b="1" dirty="0"/>
              <a:t>. / 21 dan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dirty="0"/>
              <a:t>Eritromicin 4 x 500 mg </a:t>
            </a:r>
            <a:r>
              <a:rPr lang="hr-HR" sz="2400" b="1" dirty="0" err="1"/>
              <a:t>p.o</a:t>
            </a:r>
            <a:r>
              <a:rPr lang="hr-HR" sz="2400" b="1" dirty="0"/>
              <a:t>. / 21 dan</a:t>
            </a:r>
            <a:endParaRPr lang="en-GB" sz="2400" b="1" dirty="0"/>
          </a:p>
          <a:p>
            <a:pPr marL="514350" indent="-514350">
              <a:buFont typeface="+mj-lt"/>
              <a:buAutoNum type="arabicPeriod"/>
            </a:pPr>
            <a:r>
              <a:rPr lang="hr-HR" sz="2400" b="1" dirty="0"/>
              <a:t>Azitromicin 1 x 1 g </a:t>
            </a:r>
            <a:r>
              <a:rPr lang="hr-HR" sz="2400" b="1" dirty="0" err="1"/>
              <a:t>p.o</a:t>
            </a:r>
            <a:r>
              <a:rPr lang="hr-HR" sz="2400" b="1" dirty="0"/>
              <a:t>. jednom tjedno / 3 tjedna</a:t>
            </a:r>
          </a:p>
          <a:p>
            <a:pPr marL="0" indent="0">
              <a:buNone/>
            </a:pPr>
            <a:endParaRPr lang="hr-HR" sz="2400" dirty="0"/>
          </a:p>
          <a:p>
            <a:r>
              <a:rPr lang="hr-HR" sz="2400" dirty="0" err="1"/>
              <a:t>Incizija</a:t>
            </a:r>
            <a:r>
              <a:rPr lang="hr-HR" sz="2400" dirty="0"/>
              <a:t> i drenaža apscesa limfnog čvora</a:t>
            </a:r>
          </a:p>
          <a:p>
            <a:endParaRPr lang="hr-HR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8FFB21-148A-4303-B1DC-58D4D4BA51FA}"/>
              </a:ext>
            </a:extLst>
          </p:cNvPr>
          <p:cNvSpPr/>
          <p:nvPr/>
        </p:nvSpPr>
        <p:spPr>
          <a:xfrm>
            <a:off x="856842" y="4185636"/>
            <a:ext cx="10478317" cy="1179708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hr-HR" sz="2400" u="sng" dirty="0">
                <a:latin typeface="Calibri" panose="020F0502020204030204" pitchFamily="34" charset="0"/>
              </a:rPr>
              <a:t>Empirijsko liječenje </a:t>
            </a:r>
            <a:r>
              <a:rPr lang="hr-HR" sz="2400" u="sng" dirty="0" err="1">
                <a:latin typeface="Calibri" panose="020F0502020204030204" pitchFamily="34" charset="0"/>
              </a:rPr>
              <a:t>proktitisa</a:t>
            </a:r>
            <a:r>
              <a:rPr lang="hr-HR" sz="2400" dirty="0">
                <a:latin typeface="Calibri" panose="020F0502020204030204" pitchFamily="34" charset="0"/>
              </a:rPr>
              <a:t>:</a:t>
            </a:r>
          </a:p>
          <a:p>
            <a:r>
              <a:rPr lang="hr-HR" sz="2400" b="1" dirty="0" err="1">
                <a:latin typeface="Calibri" panose="020F0502020204030204" pitchFamily="34" charset="0"/>
              </a:rPr>
              <a:t>Ceftriakson</a:t>
            </a:r>
            <a:r>
              <a:rPr lang="hr-HR" sz="2400" b="1" dirty="0">
                <a:latin typeface="Calibri" panose="020F0502020204030204" pitchFamily="34" charset="0"/>
              </a:rPr>
              <a:t> 1 x 250 mg </a:t>
            </a:r>
            <a:r>
              <a:rPr lang="hr-HR" sz="2400" b="1" dirty="0" err="1">
                <a:latin typeface="Calibri" panose="020F0502020204030204" pitchFamily="34" charset="0"/>
              </a:rPr>
              <a:t>i.m</a:t>
            </a:r>
            <a:r>
              <a:rPr lang="hr-HR" sz="2400" b="1" dirty="0">
                <a:latin typeface="Calibri" panose="020F0502020204030204" pitchFamily="34" charset="0"/>
              </a:rPr>
              <a:t>. + </a:t>
            </a:r>
            <a:r>
              <a:rPr lang="hr-HR" sz="2400" b="1" dirty="0" err="1">
                <a:latin typeface="Calibri" panose="020F0502020204030204" pitchFamily="34" charset="0"/>
              </a:rPr>
              <a:t>doksiciklin</a:t>
            </a:r>
            <a:r>
              <a:rPr lang="hr-HR" sz="2400" b="1" dirty="0">
                <a:latin typeface="Calibri" panose="020F0502020204030204" pitchFamily="34" charset="0"/>
              </a:rPr>
              <a:t> 2 x 100 mg / 7 dana</a:t>
            </a:r>
          </a:p>
          <a:p>
            <a:r>
              <a:rPr lang="hr-HR" sz="2400" dirty="0">
                <a:latin typeface="Calibri" panose="020F0502020204030204" pitchFamily="34" charset="0"/>
              </a:rPr>
              <a:t>Do uvida u nalaze → ukoliko je dokazan LGV nastaviti </a:t>
            </a:r>
            <a:r>
              <a:rPr lang="hr-HR" sz="2400" dirty="0" err="1">
                <a:latin typeface="Calibri" panose="020F0502020204030204" pitchFamily="34" charset="0"/>
              </a:rPr>
              <a:t>doksiciklin</a:t>
            </a:r>
            <a:r>
              <a:rPr lang="hr-HR" sz="2400" dirty="0">
                <a:latin typeface="Calibri" panose="020F0502020204030204" pitchFamily="34" charset="0"/>
              </a:rPr>
              <a:t> 21 dan</a:t>
            </a:r>
          </a:p>
        </p:txBody>
      </p:sp>
    </p:spTree>
    <p:extLst>
      <p:ext uri="{BB962C8B-B14F-4D97-AF65-F5344CB8AC3E}">
        <p14:creationId xmlns:p14="http://schemas.microsoft.com/office/powerpoint/2010/main" val="2138089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59B6-148E-4EB9-97FD-4A424F033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solidFill>
                  <a:srgbClr val="C00000"/>
                </a:solidFill>
              </a:rPr>
              <a:t>Nove mogućnosti</a:t>
            </a:r>
            <a:br>
              <a:rPr lang="hr-HR" sz="4400" b="1" dirty="0">
                <a:solidFill>
                  <a:srgbClr val="C00000"/>
                </a:solidFill>
              </a:rPr>
            </a:br>
            <a:r>
              <a:rPr lang="hr-HR" sz="4400" b="1" dirty="0">
                <a:solidFill>
                  <a:srgbClr val="C00000"/>
                </a:solidFill>
              </a:rPr>
              <a:t>prevencije HIV infekcije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3F933-0E80-4C1E-8EB5-E1B33AAE1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81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C0AD-F05D-47C5-AFCA-07469487D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01"/>
            <a:ext cx="10515600" cy="768350"/>
          </a:xfrm>
        </p:spPr>
        <p:txBody>
          <a:bodyPr>
            <a:normAutofit/>
          </a:bodyPr>
          <a:lstStyle/>
          <a:p>
            <a:r>
              <a:rPr lang="hr-HR" sz="4000" b="1" dirty="0" err="1"/>
              <a:t>Antiretrovirusni</a:t>
            </a:r>
            <a:r>
              <a:rPr lang="hr-HR" sz="4000" b="1" dirty="0"/>
              <a:t> lijekovi u prevenciji HIV-infekcije</a:t>
            </a:r>
            <a:endParaRPr lang="en-US" sz="4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64B14-A339-4125-B18A-0086ACBB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6025"/>
            <a:ext cx="10515600" cy="4351338"/>
          </a:xfrm>
        </p:spPr>
        <p:txBody>
          <a:bodyPr/>
          <a:lstStyle/>
          <a:p>
            <a:r>
              <a:rPr lang="hr-HR" dirty="0"/>
              <a:t>Davanje lijekova osobama koje </a:t>
            </a:r>
            <a:r>
              <a:rPr lang="hr-HR" b="1" dirty="0"/>
              <a:t>nisu</a:t>
            </a:r>
            <a:r>
              <a:rPr lang="hr-HR" dirty="0"/>
              <a:t> zaražene HIV-om</a:t>
            </a:r>
          </a:p>
          <a:p>
            <a:pPr lvl="1"/>
            <a:r>
              <a:rPr lang="hr-HR" dirty="0" err="1"/>
              <a:t>Predekspozicijska</a:t>
            </a:r>
            <a:r>
              <a:rPr lang="hr-HR" dirty="0"/>
              <a:t> profilaksa (</a:t>
            </a:r>
            <a:r>
              <a:rPr lang="hr-HR" dirty="0" err="1"/>
              <a:t>PrEP</a:t>
            </a:r>
            <a:r>
              <a:rPr lang="hr-HR" dirty="0"/>
              <a:t>)</a:t>
            </a:r>
          </a:p>
          <a:p>
            <a:pPr lvl="1"/>
            <a:r>
              <a:rPr lang="hr-HR" dirty="0" err="1"/>
              <a:t>Postekspozicijska</a:t>
            </a:r>
            <a:r>
              <a:rPr lang="hr-HR" dirty="0"/>
              <a:t> profilaksa (PEP)</a:t>
            </a:r>
          </a:p>
          <a:p>
            <a:endParaRPr lang="hr-HR" dirty="0"/>
          </a:p>
          <a:p>
            <a:r>
              <a:rPr lang="hr-HR" dirty="0"/>
              <a:t>Davanje lijekova osobama koje su </a:t>
            </a:r>
            <a:r>
              <a:rPr lang="hr-HR" b="1" dirty="0"/>
              <a:t>zaražene HIV-om</a:t>
            </a:r>
          </a:p>
          <a:p>
            <a:pPr marL="457200" lvl="1" indent="0">
              <a:buNone/>
            </a:pPr>
            <a:r>
              <a:rPr lang="hr-HR" dirty="0"/>
              <a:t>→	Liječenje kao prevencija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344AEF-1AFD-43F2-904E-D172E942DF92}"/>
              </a:ext>
            </a:extLst>
          </p:cNvPr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346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D56A-2EE1-45F3-BF2D-FFD498E4C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"/>
            <a:ext cx="8334375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Liječenje kao prevencija - jesu li osobe s nemjerljivom </a:t>
            </a:r>
            <a:r>
              <a:rPr lang="hr-HR" sz="4000" b="1" dirty="0" err="1"/>
              <a:t>viremijom</a:t>
            </a:r>
            <a:r>
              <a:rPr lang="hr-HR" sz="4000" b="1" dirty="0"/>
              <a:t> zarazne?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3689-D9C5-4680-8D05-A3716E98C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3184525"/>
          </a:xfrm>
        </p:spPr>
        <p:txBody>
          <a:bodyPr>
            <a:normAutofit/>
          </a:bodyPr>
          <a:lstStyle/>
          <a:p>
            <a:r>
              <a:rPr lang="hr-HR" sz="2400" dirty="0"/>
              <a:t>Nije bilo novih HIV infekcija među 1166 parova različitog HIV </a:t>
            </a:r>
            <a:r>
              <a:rPr lang="hr-HR" sz="2400" dirty="0" err="1"/>
              <a:t>serostatusa</a:t>
            </a:r>
            <a:r>
              <a:rPr lang="hr-HR" sz="2400" dirty="0"/>
              <a:t> (ukupno 58,000 spolnih odnosa) kod nezaštićenih spolnih odnosa kada je HIV+ osoba bila nemjerljive </a:t>
            </a:r>
            <a:r>
              <a:rPr lang="hr-HR" sz="2400" dirty="0" err="1"/>
              <a:t>viremije</a:t>
            </a:r>
            <a:r>
              <a:rPr lang="hr-HR" sz="2400" dirty="0"/>
              <a:t> (istraživanje PARTNER1)</a:t>
            </a:r>
          </a:p>
          <a:p>
            <a:endParaRPr lang="hr-HR" sz="2400" dirty="0"/>
          </a:p>
          <a:p>
            <a:r>
              <a:rPr lang="hr-HR" sz="2400" dirty="0"/>
              <a:t>Nije bilo novih HIV infekcija među MSM parovima kada je HIV+ osoba imala nemjerljivu </a:t>
            </a:r>
            <a:r>
              <a:rPr lang="hr-HR" sz="2400" dirty="0" err="1"/>
              <a:t>viremiju</a:t>
            </a:r>
            <a:r>
              <a:rPr lang="hr-HR" sz="2400" dirty="0"/>
              <a:t> (ukupno 77,000 spolnih odnosa) kod nezaštićenih spolnih odnosa kada je HIV+ osoba bila nemjerljive </a:t>
            </a:r>
            <a:r>
              <a:rPr lang="hr-HR" sz="2400" dirty="0" err="1"/>
              <a:t>viremije</a:t>
            </a:r>
            <a:r>
              <a:rPr lang="hr-HR" sz="2400" dirty="0"/>
              <a:t> (istraživanje PARTNER2)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3C079F-2A5F-4146-ACCF-534621A70B45}"/>
              </a:ext>
            </a:extLst>
          </p:cNvPr>
          <p:cNvSpPr txBox="1"/>
          <p:nvPr/>
        </p:nvSpPr>
        <p:spPr>
          <a:xfrm>
            <a:off x="0" y="6550223"/>
            <a:ext cx="931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sr-Latn-RS" sz="1400" dirty="0"/>
              <a:t>A. </a:t>
            </a:r>
            <a:r>
              <a:rPr lang="hr-HR" altLang="sr-Latn-RS" sz="1400" dirty="0" err="1"/>
              <a:t>Rodger</a:t>
            </a:r>
            <a:r>
              <a:rPr lang="hr-HR" altLang="sr-Latn-RS" sz="1400" dirty="0"/>
              <a:t> </a:t>
            </a:r>
            <a:r>
              <a:rPr lang="hr-HR" altLang="sr-Latn-RS" sz="1400" dirty="0" err="1"/>
              <a:t>et</a:t>
            </a:r>
            <a:r>
              <a:rPr lang="hr-HR" altLang="sr-Latn-RS" sz="1400" dirty="0"/>
              <a:t> </a:t>
            </a:r>
            <a:r>
              <a:rPr lang="hr-HR" altLang="sr-Latn-RS" sz="1400" dirty="0" err="1"/>
              <a:t>al</a:t>
            </a:r>
            <a:r>
              <a:rPr lang="sr-Latn-RS" altLang="sr-Latn-RS" sz="1400" dirty="0"/>
              <a:t>.</a:t>
            </a:r>
            <a:r>
              <a:rPr lang="hr-HR" altLang="sr-Latn-RS" sz="1400" dirty="0"/>
              <a:t> JAMA 2016; 316 (2): 171 – 181. A. Rogers, IAS 2018.</a:t>
            </a:r>
            <a:endParaRPr lang="en-US" sz="1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C472A9-9910-4A60-9944-CA54910979EC}"/>
              </a:ext>
            </a:extLst>
          </p:cNvPr>
          <p:cNvCxnSpPr/>
          <p:nvPr/>
        </p:nvCxnSpPr>
        <p:spPr>
          <a:xfrm flipV="1">
            <a:off x="0" y="132625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73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 descr="BREAKING: CDC Officially Recognizes U=U As Prevention Treatment">
            <a:extLst>
              <a:ext uri="{FF2B5EF4-FFF2-40B4-BE49-F238E27FC236}">
                <a16:creationId xmlns:a16="http://schemas.microsoft.com/office/drawing/2014/main" id="{DDC6454A-30B7-4C0F-89D4-E88EA15D2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747714"/>
            <a:ext cx="7143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FC8806-D066-4757-A11D-BAADCF4A2443}"/>
              </a:ext>
            </a:extLst>
          </p:cNvPr>
          <p:cNvSpPr txBox="1"/>
          <p:nvPr/>
        </p:nvSpPr>
        <p:spPr>
          <a:xfrm>
            <a:off x="314959" y="6286501"/>
            <a:ext cx="3980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Undetectable</a:t>
            </a:r>
            <a:r>
              <a:rPr lang="hr-HR" sz="2000" b="1" dirty="0"/>
              <a:t> </a:t>
            </a:r>
            <a:r>
              <a:rPr lang="en-US" sz="2000" b="1" dirty="0"/>
              <a:t>=</a:t>
            </a:r>
            <a:r>
              <a:rPr lang="hr-HR" sz="2000" b="1" dirty="0"/>
              <a:t> U</a:t>
            </a:r>
            <a:r>
              <a:rPr lang="en-US" sz="2000" b="1" dirty="0" err="1"/>
              <a:t>ntransmittable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192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2746" y="118673"/>
            <a:ext cx="2665255" cy="828621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75163" y="184456"/>
            <a:ext cx="5827582" cy="822325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Calibri" panose="020F0502020204030204" pitchFamily="34" charset="0"/>
              </a:rPr>
              <a:t>Percentage of new HIV diagnoses, by transmission and country, EU/EEA, 2017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45059" y="1404075"/>
            <a:ext cx="1661604" cy="2406776"/>
            <a:chOff x="43255" y="4238574"/>
            <a:chExt cx="2140303" cy="81421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43255" y="4851125"/>
              <a:ext cx="2140299" cy="201667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Injecting </a:t>
              </a:r>
            </a:p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drug use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43258" y="4425014"/>
              <a:ext cx="2140299" cy="183125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36000" rIns="72000" bIns="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 pitchFamily="34" charset="0"/>
                </a:rPr>
                <a:t>Heterosexual contact (males)</a:t>
              </a:r>
              <a:endParaRPr lang="en-GB" sz="12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3258" y="4238574"/>
              <a:ext cx="2140300" cy="15638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sz="1600" dirty="0">
                  <a:solidFill>
                    <a:prstClr val="white"/>
                  </a:solidFill>
                  <a:latin typeface="Calibri" panose="020F0502020204030204" pitchFamily="34" charset="0"/>
                  <a:sym typeface="Symbol"/>
                </a:rPr>
                <a:t>Sex between men</a:t>
              </a:r>
              <a:endParaRPr lang="en-GB" sz="16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8" name="Content Placeholder 15"/>
          <p:cNvSpPr txBox="1">
            <a:spLocks/>
          </p:cNvSpPr>
          <p:nvPr/>
        </p:nvSpPr>
        <p:spPr bwMode="auto">
          <a:xfrm>
            <a:off x="8752206" y="3881195"/>
            <a:ext cx="1661601" cy="61710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tabLst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indent="-20239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202396" algn="l"/>
              </a:tabLs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indent="-20358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Tahoma" pitchFamily="34" charset="0"/>
              <a:buChar char="–"/>
              <a:tabLst>
                <a:tab pos="405984" algn="l"/>
              </a:tabLs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indent="-171442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indent="-171442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har char="»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</a:rPr>
              <a:t>Other/</a:t>
            </a:r>
          </a:p>
          <a:p>
            <a:pPr algn="ctr"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</a:rPr>
              <a:t>undetermined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8745061" y="2581926"/>
            <a:ext cx="1661601" cy="541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36000" rIns="72000" bIns="0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prstClr val="white"/>
                </a:solidFill>
                <a:latin typeface="Calibri" panose="020F0502020204030204" pitchFamily="34" charset="0"/>
              </a:rPr>
              <a:t>Heterosexual contact (females)</a:t>
            </a:r>
            <a:endParaRPr lang="en-GB" sz="12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791" y="1059152"/>
            <a:ext cx="6901270" cy="545029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56269" y="6478696"/>
            <a:ext cx="460414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de-DE"/>
            </a:defPPr>
            <a:lvl1pPr>
              <a:defRPr sz="100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Note: Germany did not report data for 2017, 0 cases were reported by Liechtenstein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16213" y="3645801"/>
            <a:ext cx="458951" cy="27699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</a:t>
            </a:r>
          </a:p>
        </p:txBody>
      </p:sp>
      <p:sp>
        <p:nvSpPr>
          <p:cNvPr id="21" name="Text Box 83"/>
          <p:cNvSpPr txBox="1">
            <a:spLocks noChangeArrowheads="1"/>
          </p:cNvSpPr>
          <p:nvPr/>
        </p:nvSpPr>
        <p:spPr bwMode="auto">
          <a:xfrm>
            <a:off x="1656269" y="6632797"/>
            <a:ext cx="7723258" cy="1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dirty="0">
                <a:solidFill>
                  <a:prstClr val="black"/>
                </a:solidFill>
                <a:latin typeface="Calibri" panose="020F0502020204030204" pitchFamily="34" charset="0"/>
                <a:ea typeface="ＭＳ Ｐゴシック" pitchFamily="20" charset="-128"/>
              </a:rPr>
              <a:t>Source: Preliminary data, ECDC/WHO (2018). HIV/AIDS Surveillance in Europe 2018– 2017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47033-E83B-4E46-AD89-5353B6D33099}"/>
              </a:ext>
            </a:extLst>
          </p:cNvPr>
          <p:cNvSpPr txBox="1"/>
          <p:nvPr/>
        </p:nvSpPr>
        <p:spPr>
          <a:xfrm>
            <a:off x="9094101" y="6488668"/>
            <a:ext cx="30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Slide</a:t>
            </a:r>
            <a:r>
              <a:rPr lang="hr-HR" dirty="0"/>
              <a:t> preuzet od: </a:t>
            </a:r>
            <a:r>
              <a:rPr lang="hr-HR" dirty="0" err="1"/>
              <a:t>Noori</a:t>
            </a:r>
            <a:r>
              <a:rPr lang="hr-HR" dirty="0"/>
              <a:t>, ECDC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174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MSM are </a:t>
            </a:r>
            <a:r>
              <a:rPr lang="en-GB" u="sng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disproportionately at risk </a:t>
            </a:r>
            <a:r>
              <a:rPr lang="en-GB" dirty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for and affected by HIV, STI and viral hepatitis</a:t>
            </a:r>
            <a:endParaRPr lang="en-GB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775520" y="1504605"/>
          <a:ext cx="8210074" cy="4732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2600" y="6427113"/>
            <a:ext cx="526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GB" sz="1000" dirty="0">
                <a:latin typeface="Calibri" pitchFamily="34" charset="0"/>
              </a:rPr>
              <a:t>Source: ECDC, Sexually transmitted infections in Europe, 2016; Hepatitis B and C in Europe, 2016; </a:t>
            </a:r>
          </a:p>
          <a:p>
            <a:pPr>
              <a:defRPr/>
            </a:pPr>
            <a:r>
              <a:rPr lang="en-GB" sz="1000" dirty="0">
                <a:latin typeface="Calibri" pitchFamily="34" charset="0"/>
              </a:rPr>
              <a:t>ECDC/WHO HIV Surveillance in Europe 2016 data, 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1B92E-3669-402E-98AD-750173025723}"/>
              </a:ext>
            </a:extLst>
          </p:cNvPr>
          <p:cNvSpPr txBox="1"/>
          <p:nvPr/>
        </p:nvSpPr>
        <p:spPr>
          <a:xfrm>
            <a:off x="9094101" y="6488668"/>
            <a:ext cx="30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Slide</a:t>
            </a:r>
            <a:r>
              <a:rPr lang="hr-HR" dirty="0"/>
              <a:t> preuzet od: </a:t>
            </a:r>
            <a:r>
              <a:rPr lang="hr-HR" dirty="0" err="1"/>
              <a:t>Noori</a:t>
            </a:r>
            <a:r>
              <a:rPr lang="hr-HR" dirty="0"/>
              <a:t>, ECDC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01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55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Predekspo</a:t>
            </a:r>
            <a:r>
              <a:rPr lang="hr-HR" b="1" dirty="0" err="1"/>
              <a:t>zicijska</a:t>
            </a:r>
            <a:r>
              <a:rPr lang="hr-HR" b="1" dirty="0"/>
              <a:t> profilaksa HIV infekcije (</a:t>
            </a:r>
            <a:r>
              <a:rPr lang="hr-HR" b="1" dirty="0" err="1"/>
              <a:t>PrEP</a:t>
            </a:r>
            <a:r>
              <a:rPr lang="hr-HR" b="1" dirty="0"/>
              <a:t>)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6CA0C-6327-4390-A468-8041536870D6}"/>
              </a:ext>
            </a:extLst>
          </p:cNvPr>
          <p:cNvSpPr/>
          <p:nvPr/>
        </p:nvSpPr>
        <p:spPr>
          <a:xfrm>
            <a:off x="0" y="6334780"/>
            <a:ext cx="6014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*</a:t>
            </a:r>
            <a:r>
              <a:rPr lang="en-US" sz="1400" dirty="0"/>
              <a:t>N </a:t>
            </a:r>
            <a:r>
              <a:rPr lang="en-US" sz="1400" dirty="0" err="1"/>
              <a:t>Engl</a:t>
            </a:r>
            <a:r>
              <a:rPr lang="en-US" sz="1400" dirty="0"/>
              <a:t> J Med. 2015 Dec 3;373(23):2237-46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400" dirty="0"/>
              <a:t>Lancet. 2015; 387(10013): 53–60</a:t>
            </a:r>
            <a:endParaRPr kumimoji="0" lang="hr-H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PWID –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people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who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inject</a:t>
            </a:r>
            <a:r>
              <a: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r-H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drugs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 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E0AE61-5B6C-4D30-8920-5E6792257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1819"/>
            <a:ext cx="10515600" cy="5372953"/>
          </a:xfrm>
        </p:spPr>
        <p:txBody>
          <a:bodyPr>
            <a:normAutofit lnSpcReduction="10000"/>
          </a:bodyPr>
          <a:lstStyle/>
          <a:p>
            <a:r>
              <a:rPr lang="hr-HR" sz="2400" b="1" dirty="0"/>
              <a:t>Dva </a:t>
            </a:r>
            <a:r>
              <a:rPr lang="hr-HR" sz="2400" b="1" dirty="0" err="1"/>
              <a:t>randomizirana</a:t>
            </a:r>
            <a:r>
              <a:rPr lang="hr-HR" sz="2400" b="1" dirty="0"/>
              <a:t> klinička pokusa u MSM populaciji u Europi pokazala smanjenje rizika za 86%*</a:t>
            </a:r>
          </a:p>
          <a:p>
            <a:r>
              <a:rPr lang="hr-HR" sz="2400" u="sng" dirty="0"/>
              <a:t>Osobe s povišenim rizikom od HIV infekcije:</a:t>
            </a:r>
          </a:p>
          <a:p>
            <a:pPr lvl="2"/>
            <a:r>
              <a:rPr lang="hr-HR" sz="1800" dirty="0"/>
              <a:t>Spolni odnos bez zaštite sa stalnim partnerom koji je HIV pozitivan i ima </a:t>
            </a:r>
            <a:r>
              <a:rPr lang="hr-HR" sz="1800" b="1" dirty="0" err="1"/>
              <a:t>detektabilnu</a:t>
            </a:r>
            <a:r>
              <a:rPr lang="hr-HR" sz="1800" b="1" dirty="0"/>
              <a:t> </a:t>
            </a:r>
            <a:r>
              <a:rPr lang="hr-HR" sz="1800" b="1" dirty="0" err="1"/>
              <a:t>viremiju</a:t>
            </a:r>
            <a:endParaRPr lang="hr-HR" sz="1800" b="1" dirty="0"/>
          </a:p>
          <a:p>
            <a:pPr lvl="2"/>
            <a:r>
              <a:rPr lang="hr-HR" sz="1800" b="1" dirty="0"/>
              <a:t>Provodi se u populacijama u kojima je </a:t>
            </a:r>
            <a:r>
              <a:rPr lang="hr-HR" sz="1800" b="1"/>
              <a:t>incidencija HIV infekcije </a:t>
            </a:r>
            <a:r>
              <a:rPr lang="hr-HR" sz="1800" b="1" dirty="0"/>
              <a:t>≥3 na 100 godina praćenja (MSM u Hrvatskoj!)</a:t>
            </a:r>
          </a:p>
          <a:p>
            <a:r>
              <a:rPr lang="hr-HR" sz="2400" u="sng" dirty="0"/>
              <a:t>Prije započinjanja </a:t>
            </a:r>
            <a:r>
              <a:rPr lang="hr-HR" sz="2400" u="sng" dirty="0" err="1"/>
              <a:t>PrEP</a:t>
            </a:r>
            <a:r>
              <a:rPr lang="hr-HR" sz="2400" u="sng" dirty="0"/>
              <a:t>-a:</a:t>
            </a:r>
          </a:p>
          <a:p>
            <a:pPr lvl="2"/>
            <a:r>
              <a:rPr lang="hr-HR" sz="1800" dirty="0"/>
              <a:t>Testirati na HIV, HBV i HCV!</a:t>
            </a:r>
          </a:p>
          <a:p>
            <a:pPr lvl="2"/>
            <a:r>
              <a:rPr lang="hr-HR" sz="1800" dirty="0"/>
              <a:t>Procjena funkcije bubrega (</a:t>
            </a:r>
            <a:r>
              <a:rPr lang="hr-HR" sz="1800" dirty="0" err="1"/>
              <a:t>eGFR</a:t>
            </a:r>
            <a:r>
              <a:rPr lang="hr-HR" sz="1800" dirty="0"/>
              <a:t> &gt; 60 </a:t>
            </a:r>
            <a:r>
              <a:rPr lang="hr-HR" sz="1800" dirty="0" err="1"/>
              <a:t>mL</a:t>
            </a:r>
            <a:r>
              <a:rPr lang="hr-HR" sz="1800" dirty="0"/>
              <a:t>/min/1.73 m</a:t>
            </a:r>
            <a:r>
              <a:rPr lang="hr-HR" sz="1800" baseline="30000" dirty="0"/>
              <a:t>2</a:t>
            </a:r>
            <a:r>
              <a:rPr lang="hr-HR" sz="1800" dirty="0"/>
              <a:t>)</a:t>
            </a:r>
          </a:p>
          <a:p>
            <a:pPr lvl="2"/>
            <a:r>
              <a:rPr lang="hr-HR" sz="1800" dirty="0" err="1"/>
              <a:t>Osteopenija</a:t>
            </a:r>
            <a:r>
              <a:rPr lang="hr-HR" sz="1800" dirty="0"/>
              <a:t> ili osteoporoza u anamnezi</a:t>
            </a:r>
          </a:p>
          <a:p>
            <a:pPr lvl="2"/>
            <a:r>
              <a:rPr lang="hr-HR" sz="1800" dirty="0"/>
              <a:t>Test na trudnoću za žene</a:t>
            </a:r>
          </a:p>
          <a:p>
            <a:r>
              <a:rPr lang="hr-HR" sz="2400" b="1" dirty="0" err="1">
                <a:solidFill>
                  <a:srgbClr val="FF0000"/>
                </a:solidFill>
              </a:rPr>
              <a:t>Tenofovir</a:t>
            </a:r>
            <a:r>
              <a:rPr lang="hr-HR" sz="2400" b="1" dirty="0">
                <a:solidFill>
                  <a:srgbClr val="FF0000"/>
                </a:solidFill>
              </a:rPr>
              <a:t>/</a:t>
            </a:r>
            <a:r>
              <a:rPr lang="hr-HR" sz="2400" b="1" dirty="0" err="1">
                <a:solidFill>
                  <a:srgbClr val="FF0000"/>
                </a:solidFill>
              </a:rPr>
              <a:t>emtricitabin</a:t>
            </a:r>
            <a:r>
              <a:rPr lang="hr-HR" sz="2400" b="1" dirty="0">
                <a:solidFill>
                  <a:srgbClr val="FF0000"/>
                </a:solidFill>
              </a:rPr>
              <a:t> 245/200 mg</a:t>
            </a:r>
          </a:p>
          <a:p>
            <a:pPr lvl="2"/>
            <a:r>
              <a:rPr lang="hr-HR" sz="1600" b="1" dirty="0"/>
              <a:t>Svakodnevna primjena jedne tablete do 30 dana nakon rizičnog odnosa</a:t>
            </a:r>
          </a:p>
          <a:p>
            <a:pPr lvl="2"/>
            <a:r>
              <a:rPr lang="hr-HR" sz="1600" b="1" dirty="0"/>
              <a:t>Primjena ovisno o spolnom odnosu (</a:t>
            </a:r>
            <a:r>
              <a:rPr lang="hr-HR" sz="1600" b="1" i="1" dirty="0"/>
              <a:t>on </a:t>
            </a:r>
            <a:r>
              <a:rPr lang="hr-HR" sz="1600" b="1" i="1" dirty="0" err="1"/>
              <a:t>demand</a:t>
            </a:r>
            <a:r>
              <a:rPr lang="hr-HR" sz="1600" b="1" dirty="0"/>
              <a:t>) 2 </a:t>
            </a:r>
            <a:r>
              <a:rPr lang="hr-HR" sz="1600" b="1" dirty="0" err="1"/>
              <a:t>tbl</a:t>
            </a:r>
            <a:r>
              <a:rPr lang="hr-HR" sz="1600" b="1" dirty="0"/>
              <a:t> 2-24h prije spolnog odnosa, te po 1 </a:t>
            </a:r>
            <a:r>
              <a:rPr lang="hr-HR" sz="1600" b="1" dirty="0" err="1"/>
              <a:t>tbl</a:t>
            </a:r>
            <a:r>
              <a:rPr lang="hr-HR" sz="1600" b="1" dirty="0"/>
              <a:t> nakon 24 h i 48 h </a:t>
            </a:r>
            <a:r>
              <a:rPr lang="hr-HR" sz="1600" dirty="0"/>
              <a:t>(svakako uzeti po jednu tabletu 2 naredna dana od posljednjeg spolnog odnosa)</a:t>
            </a:r>
          </a:p>
          <a:p>
            <a:r>
              <a:rPr lang="hr-HR" sz="2400" b="1" dirty="0"/>
              <a:t>U Klinici za infektivne bolesti u Zagrebu trenutno 60-ak osoba uzima </a:t>
            </a:r>
            <a:r>
              <a:rPr lang="hr-HR" sz="2400" b="1" dirty="0" err="1"/>
              <a:t>PrEP</a:t>
            </a:r>
            <a:r>
              <a:rPr lang="hr-HR" sz="2400" b="1" dirty="0"/>
              <a:t> (potrebna je D1 uputnica)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3057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59B6-148E-4EB9-97FD-4A424F0332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err="1">
                <a:solidFill>
                  <a:srgbClr val="C00000"/>
                </a:solidFill>
              </a:rPr>
              <a:t>Spolnoprenosive</a:t>
            </a:r>
            <a:r>
              <a:rPr lang="en-GB" sz="4400" b="1" dirty="0">
                <a:solidFill>
                  <a:srgbClr val="C00000"/>
                </a:solidFill>
              </a:rPr>
              <a:t> </a:t>
            </a:r>
            <a:r>
              <a:rPr lang="en-GB" sz="4400" b="1" dirty="0" err="1">
                <a:solidFill>
                  <a:srgbClr val="C00000"/>
                </a:solidFill>
              </a:rPr>
              <a:t>infekcije</a:t>
            </a:r>
            <a:endParaRPr lang="en-GB" sz="4400" b="1" dirty="0">
              <a:solidFill>
                <a:srgbClr val="C0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03F933-0E80-4C1E-8EB5-E1B33AAE1B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076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/>
              <a:t>Preporuke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6CA0C-6327-4390-A468-8041536870D6}"/>
              </a:ext>
            </a:extLst>
          </p:cNvPr>
          <p:cNvSpPr/>
          <p:nvPr/>
        </p:nvSpPr>
        <p:spPr>
          <a:xfrm>
            <a:off x="0" y="6550223"/>
            <a:ext cx="2820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err="1"/>
              <a:t>Workowski</a:t>
            </a:r>
            <a:r>
              <a:rPr lang="hr-HR" sz="1400" dirty="0"/>
              <a:t> KA, Bolan GA. CDC 2015.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179FCC-6BA1-4EF9-87F9-B5BAC6D64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433" y="1981199"/>
            <a:ext cx="9843135" cy="2390775"/>
          </a:xfrm>
          <a:solidFill>
            <a:schemeClr val="bg1">
              <a:lumMod val="95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/>
              <a:t>Testirati na HIV i sifilis (kod MSM populacije 1x godišnje!)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Apstinencija do izlječenja pacijenta i partnera/</a:t>
            </a:r>
            <a:r>
              <a:rPr lang="hr-HR" dirty="0" err="1"/>
              <a:t>ice</a:t>
            </a:r>
            <a:r>
              <a:rPr lang="hr-HR" dirty="0"/>
              <a:t> (7 dana)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Savjetovati liječenje svih partnera/</a:t>
            </a:r>
            <a:r>
              <a:rPr lang="hr-HR" dirty="0" err="1"/>
              <a:t>ica</a:t>
            </a:r>
            <a:r>
              <a:rPr lang="hr-HR" dirty="0"/>
              <a:t> unatrag 60 dana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U slučaju </a:t>
            </a:r>
            <a:r>
              <a:rPr lang="hr-HR" dirty="0" err="1"/>
              <a:t>perzistencije</a:t>
            </a:r>
            <a:r>
              <a:rPr lang="hr-HR" dirty="0"/>
              <a:t> tegoba razmotriti mogućnost reinfekcije, antimikrobne rezistencije ili druge etiologije tegoba</a:t>
            </a:r>
          </a:p>
          <a:p>
            <a:pPr marL="514350" indent="-514350">
              <a:buFont typeface="+mj-lt"/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4039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474" y="1445797"/>
            <a:ext cx="4690403" cy="875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800" b="1" dirty="0">
                <a:solidFill>
                  <a:srgbClr val="00B050"/>
                </a:solidFill>
              </a:rPr>
              <a:t>Hvala na pažnji </a:t>
            </a:r>
            <a:r>
              <a:rPr lang="hr-HR" sz="48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hr-HR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0163"/>
            <a:ext cx="4009293" cy="31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6276975" cy="528631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Spolnoprenosive</a:t>
            </a:r>
            <a:r>
              <a:rPr lang="hr-HR" b="1" dirty="0"/>
              <a:t> infekcije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6"/>
            <a:ext cx="10515600" cy="5005387"/>
          </a:xfrm>
        </p:spPr>
        <p:txBody>
          <a:bodyPr/>
          <a:lstStyle/>
          <a:p>
            <a:r>
              <a:rPr lang="hr-HR" dirty="0"/>
              <a:t>Sindrom genitalnog iscjetka (</a:t>
            </a:r>
            <a:r>
              <a:rPr lang="hr-HR" dirty="0" err="1"/>
              <a:t>uretritis</a:t>
            </a:r>
            <a:r>
              <a:rPr lang="hr-HR" dirty="0"/>
              <a:t>)</a:t>
            </a:r>
            <a:endParaRPr lang="en-GB" dirty="0"/>
          </a:p>
          <a:p>
            <a:pPr lvl="2"/>
            <a:r>
              <a:rPr lang="en-GB" dirty="0" err="1"/>
              <a:t>Gonokokni</a:t>
            </a:r>
            <a:r>
              <a:rPr lang="en-GB" dirty="0"/>
              <a:t> </a:t>
            </a:r>
            <a:r>
              <a:rPr lang="en-GB" dirty="0" err="1"/>
              <a:t>uretritis</a:t>
            </a:r>
            <a:r>
              <a:rPr lang="en-GB" dirty="0"/>
              <a:t> </a:t>
            </a:r>
            <a:r>
              <a:rPr lang="hr-HR" dirty="0"/>
              <a:t>(</a:t>
            </a:r>
            <a:r>
              <a:rPr lang="hr-HR" i="1" dirty="0"/>
              <a:t>N. </a:t>
            </a:r>
            <a:r>
              <a:rPr lang="hr-HR" i="1" dirty="0" err="1"/>
              <a:t>gonorrhoeae</a:t>
            </a:r>
            <a:r>
              <a:rPr lang="hr-HR" dirty="0"/>
              <a:t>)</a:t>
            </a:r>
            <a:endParaRPr lang="en-GB" dirty="0"/>
          </a:p>
          <a:p>
            <a:pPr lvl="2"/>
            <a:r>
              <a:rPr lang="en-GB" dirty="0" err="1"/>
              <a:t>Negonokokni</a:t>
            </a:r>
            <a:r>
              <a:rPr lang="en-GB" dirty="0"/>
              <a:t> </a:t>
            </a:r>
            <a:r>
              <a:rPr lang="en-GB" dirty="0" err="1"/>
              <a:t>uretritis</a:t>
            </a:r>
            <a:r>
              <a:rPr lang="en-GB" dirty="0"/>
              <a:t> </a:t>
            </a:r>
            <a:r>
              <a:rPr lang="hr-HR" dirty="0"/>
              <a:t>(</a:t>
            </a:r>
            <a:r>
              <a:rPr lang="hr-HR" i="1" dirty="0"/>
              <a:t>C. </a:t>
            </a:r>
            <a:r>
              <a:rPr lang="hr-HR" i="1" dirty="0" err="1"/>
              <a:t>trachomatis</a:t>
            </a:r>
            <a:r>
              <a:rPr lang="hr-HR" i="1" dirty="0"/>
              <a:t>, M. </a:t>
            </a:r>
            <a:r>
              <a:rPr lang="hr-HR" i="1" dirty="0" err="1"/>
              <a:t>genitalium</a:t>
            </a:r>
            <a:r>
              <a:rPr lang="hr-HR" i="1" dirty="0"/>
              <a:t>, T. </a:t>
            </a:r>
            <a:r>
              <a:rPr lang="hr-HR" i="1" dirty="0" err="1"/>
              <a:t>vaginalis</a:t>
            </a:r>
            <a:r>
              <a:rPr lang="hr-HR" dirty="0"/>
              <a:t>)</a:t>
            </a:r>
          </a:p>
          <a:p>
            <a:r>
              <a:rPr lang="hr-HR" dirty="0"/>
              <a:t>Sindrom genitalnog ulkusa</a:t>
            </a:r>
          </a:p>
          <a:p>
            <a:pPr lvl="2"/>
            <a:r>
              <a:rPr lang="hr-HR" dirty="0"/>
              <a:t>Sifilis (</a:t>
            </a:r>
            <a:r>
              <a:rPr lang="hr-HR" i="1" dirty="0"/>
              <a:t>T. </a:t>
            </a:r>
            <a:r>
              <a:rPr lang="hr-HR" i="1" dirty="0" err="1"/>
              <a:t>pallidum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Herpes </a:t>
            </a:r>
            <a:r>
              <a:rPr lang="hr-HR" dirty="0" err="1"/>
              <a:t>simplex</a:t>
            </a:r>
            <a:r>
              <a:rPr lang="hr-HR" dirty="0"/>
              <a:t> infekcija (HSV 1 i 2)</a:t>
            </a:r>
          </a:p>
          <a:p>
            <a:pPr lvl="2"/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Čankroid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hr-H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H. </a:t>
            </a:r>
            <a:r>
              <a:rPr lang="hr-H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ducreyi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Granuloma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inguinale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ili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donovanoza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</a:t>
            </a:r>
            <a:r>
              <a:rPr lang="hr-H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K. </a:t>
            </a:r>
            <a:r>
              <a:rPr lang="hr-H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granulomatis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r>
              <a:rPr lang="hr-HR" dirty="0" err="1"/>
              <a:t>Lymphogranuloma</a:t>
            </a:r>
            <a:r>
              <a:rPr lang="hr-HR" dirty="0"/>
              <a:t> </a:t>
            </a:r>
            <a:r>
              <a:rPr lang="hr-HR" dirty="0" err="1"/>
              <a:t>venereum</a:t>
            </a:r>
            <a:r>
              <a:rPr lang="hr-HR" dirty="0"/>
              <a:t> </a:t>
            </a:r>
            <a:r>
              <a:rPr lang="hr-HR" sz="2000" dirty="0"/>
              <a:t>(</a:t>
            </a:r>
            <a:r>
              <a:rPr lang="hr-HR" sz="2000" i="1" dirty="0"/>
              <a:t>C. </a:t>
            </a:r>
            <a:r>
              <a:rPr lang="hr-HR" sz="2000" i="1" dirty="0" err="1"/>
              <a:t>trachomatis</a:t>
            </a:r>
            <a:r>
              <a:rPr lang="hr-HR" sz="2000" dirty="0"/>
              <a:t>)</a:t>
            </a:r>
          </a:p>
          <a:p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HPV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80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515600" cy="52863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uretralnog iscjetka - etiologija</a:t>
            </a:r>
            <a:endParaRPr lang="en-GB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7569F8-304C-4A36-B673-C0BD577B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1577"/>
            <a:ext cx="10515600" cy="4229098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/>
              <a:t>→ Pojava iscjetka iz mokraćne cijevi, s ili bez pratećih simptoma</a:t>
            </a:r>
          </a:p>
          <a:p>
            <a:pPr marL="0" indent="0">
              <a:buNone/>
            </a:pPr>
            <a:r>
              <a:rPr lang="hr-HR" sz="2400" dirty="0"/>
              <a:t>	(dizurija, svrbež, crvenilo…) – </a:t>
            </a:r>
            <a:r>
              <a:rPr lang="hr-HR" sz="2400" b="1" dirty="0" err="1"/>
              <a:t>uretritis</a:t>
            </a:r>
            <a:endParaRPr lang="hr-HR" sz="2400" b="1" dirty="0"/>
          </a:p>
          <a:p>
            <a:pPr marL="0" indent="0">
              <a:buNone/>
            </a:pPr>
            <a:endParaRPr lang="hr-HR" b="1" dirty="0"/>
          </a:p>
          <a:p>
            <a:r>
              <a:rPr lang="hr-HR" sz="2000" b="1" i="1" dirty="0" err="1">
                <a:solidFill>
                  <a:srgbClr val="C00000"/>
                </a:solidFill>
              </a:rPr>
              <a:t>Neisseria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</a:rPr>
              <a:t>gonorrhoeae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dirty="0"/>
              <a:t>(21%)</a:t>
            </a:r>
            <a:r>
              <a:rPr lang="hr-HR" sz="2000" baseline="30000" dirty="0"/>
              <a:t>1</a:t>
            </a:r>
            <a:r>
              <a:rPr lang="hr-HR" sz="2000" dirty="0"/>
              <a:t> </a:t>
            </a:r>
            <a:r>
              <a:rPr lang="hr-HR" sz="2000" i="1" dirty="0"/>
              <a:t>→ </a:t>
            </a:r>
            <a:r>
              <a:rPr lang="hr-HR" sz="2000" b="1" dirty="0" err="1"/>
              <a:t>gonokokni</a:t>
            </a:r>
            <a:r>
              <a:rPr lang="hr-HR" sz="2000" b="1" dirty="0"/>
              <a:t> </a:t>
            </a:r>
            <a:r>
              <a:rPr lang="hr-HR" sz="2000" b="1" dirty="0" err="1"/>
              <a:t>uretritis</a:t>
            </a:r>
            <a:endParaRPr lang="hr-HR" sz="2000" b="1" dirty="0"/>
          </a:p>
          <a:p>
            <a:r>
              <a:rPr lang="hr-HR" sz="2000" b="1" i="1" dirty="0" err="1">
                <a:solidFill>
                  <a:srgbClr val="C00000"/>
                </a:solidFill>
              </a:rPr>
              <a:t>Chlamydia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</a:rPr>
              <a:t>trachomatis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dirty="0"/>
              <a:t>(15-30% NGU)</a:t>
            </a:r>
            <a:r>
              <a:rPr lang="hr-HR" sz="2000" baseline="30000" dirty="0"/>
              <a:t>2</a:t>
            </a:r>
          </a:p>
          <a:p>
            <a:r>
              <a:rPr lang="hr-HR" sz="2000" b="1" i="1" dirty="0" err="1">
                <a:solidFill>
                  <a:srgbClr val="C00000"/>
                </a:solidFill>
              </a:rPr>
              <a:t>Mycoplasma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b="1" i="1" dirty="0" err="1">
                <a:solidFill>
                  <a:srgbClr val="C00000"/>
                </a:solidFill>
              </a:rPr>
              <a:t>genitalium</a:t>
            </a:r>
            <a:r>
              <a:rPr lang="hr-HR" sz="2000" b="1" i="1" dirty="0">
                <a:solidFill>
                  <a:srgbClr val="C00000"/>
                </a:solidFill>
              </a:rPr>
              <a:t> </a:t>
            </a:r>
            <a:r>
              <a:rPr lang="hr-HR" sz="2000" dirty="0"/>
              <a:t>(15-25% NGU)</a:t>
            </a:r>
            <a:r>
              <a:rPr lang="hr-HR" sz="2000" baseline="30000" dirty="0"/>
              <a:t>2</a:t>
            </a:r>
          </a:p>
          <a:p>
            <a:r>
              <a:rPr lang="hr-HR" sz="2000" i="1" dirty="0" err="1"/>
              <a:t>Trichomonas</a:t>
            </a:r>
            <a:r>
              <a:rPr lang="hr-HR" sz="2000" i="1" dirty="0"/>
              <a:t> </a:t>
            </a:r>
            <a:r>
              <a:rPr lang="hr-HR" sz="2000" i="1" dirty="0" err="1"/>
              <a:t>vaginalis</a:t>
            </a:r>
            <a:endParaRPr lang="hr-HR" sz="2000" i="1" dirty="0"/>
          </a:p>
          <a:p>
            <a:r>
              <a:rPr lang="hr-HR" sz="2000" i="1" dirty="0" err="1"/>
              <a:t>Ureaplasma</a:t>
            </a:r>
            <a:r>
              <a:rPr lang="hr-HR" sz="2000" i="1" dirty="0"/>
              <a:t> urealyticum</a:t>
            </a:r>
            <a:r>
              <a:rPr lang="hr-HR" sz="2000" i="1" baseline="30000" dirty="0"/>
              <a:t>3</a:t>
            </a:r>
          </a:p>
          <a:p>
            <a:r>
              <a:rPr lang="hr-HR" sz="2000" i="1" dirty="0" err="1"/>
              <a:t>Ureaplasma</a:t>
            </a:r>
            <a:r>
              <a:rPr lang="hr-HR" sz="2000" i="1" dirty="0"/>
              <a:t> parvum</a:t>
            </a:r>
            <a:r>
              <a:rPr lang="hr-HR" sz="2000" i="1" baseline="30000" dirty="0"/>
              <a:t>4</a:t>
            </a:r>
          </a:p>
          <a:p>
            <a:r>
              <a:rPr lang="hr-HR" sz="2000" i="1" dirty="0" err="1"/>
              <a:t>Neisseria</a:t>
            </a:r>
            <a:r>
              <a:rPr lang="hr-HR" sz="2000" i="1" dirty="0"/>
              <a:t> meningitidis</a:t>
            </a:r>
            <a:r>
              <a:rPr lang="hr-HR" sz="2000" i="1" baseline="30000" dirty="0"/>
              <a:t>5</a:t>
            </a:r>
            <a:endParaRPr lang="hr-HR" sz="2000" b="1" dirty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80142B9-FBAD-4865-B1DD-F7AA164ED374}"/>
              </a:ext>
            </a:extLst>
          </p:cNvPr>
          <p:cNvSpPr/>
          <p:nvPr/>
        </p:nvSpPr>
        <p:spPr>
          <a:xfrm>
            <a:off x="0" y="5688449"/>
            <a:ext cx="6310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/>
              <a:t>1. Taylor SN, </a:t>
            </a:r>
            <a:r>
              <a:rPr lang="hr-HR" sz="1400" dirty="0" err="1"/>
              <a:t>Liesenfeld</a:t>
            </a:r>
            <a:r>
              <a:rPr lang="hr-HR" sz="1400" dirty="0"/>
              <a:t> O, </a:t>
            </a:r>
            <a:r>
              <a:rPr lang="hr-HR" sz="1400" dirty="0" err="1"/>
              <a:t>Lillis</a:t>
            </a:r>
            <a:r>
              <a:rPr lang="hr-HR" sz="1400" dirty="0"/>
              <a:t> RA,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. Sex </a:t>
            </a:r>
            <a:r>
              <a:rPr lang="hr-HR" sz="1400" dirty="0" err="1"/>
              <a:t>Transm</a:t>
            </a:r>
            <a:r>
              <a:rPr lang="hr-HR" sz="1400" dirty="0"/>
              <a:t> </a:t>
            </a:r>
            <a:r>
              <a:rPr lang="hr-HR" sz="1400" dirty="0" err="1"/>
              <a:t>Dis</a:t>
            </a:r>
            <a:r>
              <a:rPr lang="hr-HR" sz="1400" dirty="0"/>
              <a:t> 2012.</a:t>
            </a:r>
            <a:endParaRPr lang="hr-HR" sz="1400" i="0" dirty="0">
              <a:effectLst/>
            </a:endParaRPr>
          </a:p>
          <a:p>
            <a:r>
              <a:rPr lang="hr-HR" sz="1400" i="0" dirty="0">
                <a:effectLst/>
              </a:rPr>
              <a:t>2. </a:t>
            </a:r>
            <a:r>
              <a:rPr lang="hr-HR" sz="1400" i="0" dirty="0" err="1">
                <a:effectLst/>
              </a:rPr>
              <a:t>Bradshaw</a:t>
            </a:r>
            <a:r>
              <a:rPr lang="hr-HR" sz="1400" i="0" dirty="0">
                <a:effectLst/>
              </a:rPr>
              <a:t> CS, </a:t>
            </a:r>
            <a:r>
              <a:rPr lang="hr-HR" sz="1400" i="0" dirty="0" err="1">
                <a:effectLst/>
              </a:rPr>
              <a:t>Tabrizi</a:t>
            </a:r>
            <a:r>
              <a:rPr lang="hr-HR" sz="1400" i="0" dirty="0">
                <a:effectLst/>
              </a:rPr>
              <a:t> SN, </a:t>
            </a:r>
            <a:r>
              <a:rPr lang="hr-HR" sz="1400" i="0" dirty="0" err="1">
                <a:effectLst/>
              </a:rPr>
              <a:t>Read</a:t>
            </a:r>
            <a:r>
              <a:rPr lang="hr-HR" sz="1400" i="0" dirty="0">
                <a:effectLst/>
              </a:rPr>
              <a:t> TR, </a:t>
            </a:r>
            <a:r>
              <a:rPr lang="hr-HR" sz="1400" i="0" dirty="0" err="1">
                <a:effectLst/>
              </a:rPr>
              <a:t>et</a:t>
            </a:r>
            <a:r>
              <a:rPr lang="hr-HR" sz="1400" i="0" dirty="0">
                <a:effectLst/>
              </a:rPr>
              <a:t> </a:t>
            </a:r>
            <a:r>
              <a:rPr lang="hr-HR" sz="1400" i="0" dirty="0" err="1">
                <a:effectLst/>
              </a:rPr>
              <a:t>al</a:t>
            </a:r>
            <a:r>
              <a:rPr lang="hr-HR" sz="1400" i="0" dirty="0">
                <a:effectLst/>
              </a:rPr>
              <a:t>. J </a:t>
            </a:r>
            <a:r>
              <a:rPr lang="hr-HR" sz="1400" i="0" dirty="0" err="1">
                <a:effectLst/>
              </a:rPr>
              <a:t>Infect</a:t>
            </a:r>
            <a:r>
              <a:rPr lang="hr-HR" sz="1400" i="0" dirty="0">
                <a:effectLst/>
              </a:rPr>
              <a:t> </a:t>
            </a:r>
            <a:r>
              <a:rPr lang="hr-HR" sz="1400" i="0" dirty="0" err="1">
                <a:effectLst/>
              </a:rPr>
              <a:t>Dis</a:t>
            </a:r>
            <a:r>
              <a:rPr lang="hr-HR" sz="1400" i="0" dirty="0">
                <a:effectLst/>
              </a:rPr>
              <a:t>. 2006.</a:t>
            </a:r>
          </a:p>
          <a:p>
            <a:r>
              <a:rPr lang="hr-HR" sz="1400" dirty="0"/>
              <a:t>3. Couldwell DL, </a:t>
            </a:r>
            <a:r>
              <a:rPr lang="hr-HR" sz="1400" dirty="0" err="1"/>
              <a:t>Gidding</a:t>
            </a:r>
            <a:r>
              <a:rPr lang="hr-HR" sz="1400" dirty="0"/>
              <a:t> HF, </a:t>
            </a:r>
            <a:r>
              <a:rPr lang="hr-HR" sz="1400" dirty="0" err="1"/>
              <a:t>Freedman</a:t>
            </a:r>
            <a:r>
              <a:rPr lang="hr-HR" sz="1400" dirty="0"/>
              <a:t> EV,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. </a:t>
            </a:r>
            <a:r>
              <a:rPr lang="hr-HR" sz="1400" dirty="0" err="1"/>
              <a:t>Int</a:t>
            </a:r>
            <a:r>
              <a:rPr lang="hr-HR" sz="1400" dirty="0"/>
              <a:t> J STD AIDS 2010.</a:t>
            </a:r>
          </a:p>
          <a:p>
            <a:r>
              <a:rPr lang="hr-HR" sz="1400" dirty="0"/>
              <a:t>4. </a:t>
            </a:r>
            <a:r>
              <a:rPr lang="hr-HR" sz="1400" dirty="0" err="1"/>
              <a:t>Ondondo</a:t>
            </a:r>
            <a:r>
              <a:rPr lang="hr-HR" sz="1400" dirty="0"/>
              <a:t> RO, </a:t>
            </a:r>
            <a:r>
              <a:rPr lang="hr-HR" sz="1400" dirty="0" err="1"/>
              <a:t>Whittington</a:t>
            </a:r>
            <a:r>
              <a:rPr lang="hr-HR" sz="1400" dirty="0"/>
              <a:t> WL, </a:t>
            </a:r>
            <a:r>
              <a:rPr lang="hr-HR" sz="1400" dirty="0" err="1"/>
              <a:t>Astete</a:t>
            </a:r>
            <a:r>
              <a:rPr lang="hr-HR" sz="1400" dirty="0"/>
              <a:t> SG, </a:t>
            </a:r>
            <a:r>
              <a:rPr lang="hr-HR" sz="1400" dirty="0" err="1"/>
              <a:t>Totten</a:t>
            </a:r>
            <a:r>
              <a:rPr lang="hr-HR" sz="1400" dirty="0"/>
              <a:t> PA. Sex </a:t>
            </a:r>
            <a:r>
              <a:rPr lang="hr-HR" sz="1400" dirty="0" err="1"/>
              <a:t>Transm</a:t>
            </a:r>
            <a:r>
              <a:rPr lang="hr-HR" sz="1400" dirty="0"/>
              <a:t> </a:t>
            </a:r>
            <a:r>
              <a:rPr lang="hr-HR" sz="1400" dirty="0" err="1"/>
              <a:t>Infect</a:t>
            </a:r>
            <a:r>
              <a:rPr lang="hr-HR" sz="1400" dirty="0"/>
              <a:t> 2010.</a:t>
            </a:r>
          </a:p>
          <a:p>
            <a:r>
              <a:rPr lang="hr-HR" sz="1400" dirty="0"/>
              <a:t>5. Bazan JA, </a:t>
            </a:r>
            <a:r>
              <a:rPr lang="hr-HR" sz="1400" dirty="0" err="1"/>
              <a:t>Peterson</a:t>
            </a:r>
            <a:r>
              <a:rPr lang="hr-HR" sz="1400" dirty="0"/>
              <a:t> AS, </a:t>
            </a:r>
            <a:r>
              <a:rPr lang="hr-HR" sz="1400" dirty="0" err="1"/>
              <a:t>Kirkcaldy</a:t>
            </a:r>
            <a:r>
              <a:rPr lang="hr-HR" sz="1400" dirty="0"/>
              <a:t> RD, </a:t>
            </a:r>
            <a:r>
              <a:rPr lang="hr-HR" sz="1400" dirty="0" err="1"/>
              <a:t>et</a:t>
            </a:r>
            <a:r>
              <a:rPr lang="hr-HR" sz="1400" dirty="0"/>
              <a:t> </a:t>
            </a:r>
            <a:r>
              <a:rPr lang="hr-HR" sz="1400" dirty="0" err="1"/>
              <a:t>al</a:t>
            </a:r>
            <a:r>
              <a:rPr lang="hr-HR" sz="1400" dirty="0"/>
              <a:t>. MMWR </a:t>
            </a:r>
            <a:r>
              <a:rPr lang="hr-HR" sz="1400" dirty="0" err="1"/>
              <a:t>Morb</a:t>
            </a:r>
            <a:r>
              <a:rPr lang="hr-HR" sz="1400" dirty="0"/>
              <a:t> </a:t>
            </a:r>
            <a:r>
              <a:rPr lang="hr-HR" sz="1400" dirty="0" err="1"/>
              <a:t>Mortal</a:t>
            </a:r>
            <a:r>
              <a:rPr lang="hr-HR" sz="1400" dirty="0"/>
              <a:t> </a:t>
            </a:r>
            <a:r>
              <a:rPr lang="hr-HR" sz="1400" dirty="0" err="1"/>
              <a:t>Wkly</a:t>
            </a:r>
            <a:r>
              <a:rPr lang="hr-HR" sz="1400" dirty="0"/>
              <a:t> Rep 2016.</a:t>
            </a:r>
            <a:endParaRPr lang="hr-HR" sz="1400" i="0" dirty="0">
              <a:effectLst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19059DDA-807F-47CC-AE9B-1A29537B721F}"/>
              </a:ext>
            </a:extLst>
          </p:cNvPr>
          <p:cNvSpPr/>
          <p:nvPr/>
        </p:nvSpPr>
        <p:spPr>
          <a:xfrm>
            <a:off x="5375862" y="3066780"/>
            <a:ext cx="502276" cy="95277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7C1FC-F199-460F-BAB1-9273BD3D73AE}"/>
              </a:ext>
            </a:extLst>
          </p:cNvPr>
          <p:cNvSpPr txBox="1"/>
          <p:nvPr/>
        </p:nvSpPr>
        <p:spPr>
          <a:xfrm>
            <a:off x="6148590" y="3314293"/>
            <a:ext cx="37853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err="1"/>
              <a:t>negonokokni</a:t>
            </a:r>
            <a:r>
              <a:rPr lang="hr-HR" sz="2000" b="1" dirty="0"/>
              <a:t> </a:t>
            </a:r>
            <a:r>
              <a:rPr lang="hr-HR" sz="2000" b="1" dirty="0" err="1"/>
              <a:t>uretritis</a:t>
            </a:r>
            <a:r>
              <a:rPr lang="hr-HR" sz="2000" b="1" dirty="0"/>
              <a:t> (NGU)</a:t>
            </a:r>
          </a:p>
        </p:txBody>
      </p:sp>
    </p:spTree>
    <p:extLst>
      <p:ext uri="{BB962C8B-B14F-4D97-AF65-F5344CB8AC3E}">
        <p14:creationId xmlns:p14="http://schemas.microsoft.com/office/powerpoint/2010/main" val="22954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779368" cy="52863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uretralnog iscjetka - klinička prezentacija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824E7B7-6336-4120-8884-04F1CCD2B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621772"/>
              </p:ext>
            </p:extLst>
          </p:nvPr>
        </p:nvGraphicFramePr>
        <p:xfrm>
          <a:off x="574433" y="1303166"/>
          <a:ext cx="11043135" cy="489507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08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86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8498">
                <a:tc>
                  <a:txBody>
                    <a:bodyPr/>
                    <a:lstStyle/>
                    <a:p>
                      <a:endParaRPr lang="hr-HR" sz="2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Iscjedak</a:t>
                      </a:r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Dizurija</a:t>
                      </a:r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Svrbež, pečenje</a:t>
                      </a:r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Promjene</a:t>
                      </a:r>
                      <a:r>
                        <a:rPr lang="hr-HR" sz="2000" baseline="0" dirty="0"/>
                        <a:t> na sluznici</a:t>
                      </a:r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94">
                <a:tc gridSpan="5">
                  <a:txBody>
                    <a:bodyPr/>
                    <a:lstStyle/>
                    <a:p>
                      <a:r>
                        <a:rPr lang="hr-HR" sz="1800" b="1" dirty="0">
                          <a:solidFill>
                            <a:srgbClr val="00B050"/>
                          </a:solidFill>
                        </a:rPr>
                        <a:t>GONOKOKNI URETRITIS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2842305"/>
                  </a:ext>
                </a:extLst>
              </a:tr>
              <a:tr h="859580">
                <a:tc>
                  <a:txBody>
                    <a:bodyPr/>
                    <a:lstStyle/>
                    <a:p>
                      <a:r>
                        <a:rPr lang="hr-HR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N. </a:t>
                      </a:r>
                      <a:r>
                        <a:rPr lang="hr-HR" sz="20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gonorrhoeae</a:t>
                      </a:r>
                      <a:endParaRPr lang="hr-HR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Najčešće</a:t>
                      </a:r>
                      <a:r>
                        <a:rPr lang="hr-HR" sz="2000" baseline="0" dirty="0">
                          <a:solidFill>
                            <a:srgbClr val="C75757"/>
                          </a:solidFill>
                        </a:rPr>
                        <a:t> m</a:t>
                      </a:r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uko-</a:t>
                      </a:r>
                      <a:r>
                        <a:rPr lang="hr-HR" sz="2000" dirty="0" err="1">
                          <a:solidFill>
                            <a:srgbClr val="C75757"/>
                          </a:solidFill>
                        </a:rPr>
                        <a:t>purulentan</a:t>
                      </a:r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, obilan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95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1" dirty="0">
                          <a:solidFill>
                            <a:srgbClr val="00B050"/>
                          </a:solidFill>
                        </a:rPr>
                        <a:t>NEGONOKOKNI URETRITIS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>
                        <a:solidFill>
                          <a:srgbClr val="C75757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0637257"/>
                  </a:ext>
                </a:extLst>
              </a:tr>
              <a:tr h="859580">
                <a:tc>
                  <a:txBody>
                    <a:bodyPr/>
                    <a:lstStyle/>
                    <a:p>
                      <a:r>
                        <a:rPr lang="hr-HR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C. </a:t>
                      </a:r>
                      <a:r>
                        <a:rPr lang="hr-HR" sz="20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trachomatis</a:t>
                      </a:r>
                      <a:r>
                        <a:rPr lang="hr-HR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hr-HR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Vodenast, često samo ujutro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Izražena (ponekad i jedini simptom)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M. </a:t>
                      </a:r>
                      <a:r>
                        <a:rPr lang="hr-HR" sz="20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genitalium</a:t>
                      </a:r>
                      <a:endParaRPr lang="hr-HR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Vodenast</a:t>
                      </a:r>
                      <a:r>
                        <a:rPr lang="hr-HR" sz="2000" baseline="0" dirty="0"/>
                        <a:t> ili muko-</a:t>
                      </a:r>
                      <a:r>
                        <a:rPr lang="hr-HR" sz="2000" baseline="0" dirty="0" err="1"/>
                        <a:t>purulentan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Često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Često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Često (</a:t>
                      </a:r>
                      <a:r>
                        <a:rPr lang="hr-HR" sz="2000" dirty="0" err="1">
                          <a:solidFill>
                            <a:srgbClr val="C75757"/>
                          </a:solidFill>
                        </a:rPr>
                        <a:t>balanitis</a:t>
                      </a:r>
                      <a:r>
                        <a:rPr lang="hr-HR" sz="2000" baseline="0" dirty="0">
                          <a:solidFill>
                            <a:srgbClr val="C75757"/>
                          </a:solidFill>
                        </a:rPr>
                        <a:t> i/ili </a:t>
                      </a:r>
                      <a:r>
                        <a:rPr lang="hr-HR" sz="2000" baseline="0" dirty="0" err="1">
                          <a:solidFill>
                            <a:srgbClr val="C75757"/>
                          </a:solidFill>
                        </a:rPr>
                        <a:t>postitis</a:t>
                      </a:r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T. </a:t>
                      </a:r>
                      <a:r>
                        <a:rPr lang="hr-HR" sz="2000" i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vaginalis</a:t>
                      </a:r>
                      <a:endParaRPr lang="hr-HR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hr-HR" sz="20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dirty="0"/>
                        <a:t>Vodenast</a:t>
                      </a:r>
                      <a:r>
                        <a:rPr lang="hr-HR" sz="2000" baseline="0" dirty="0"/>
                        <a:t> ili muko-</a:t>
                      </a:r>
                      <a:r>
                        <a:rPr lang="hr-HR" sz="2000" baseline="0" dirty="0" err="1"/>
                        <a:t>purulentan</a:t>
                      </a:r>
                      <a:endParaRPr lang="hr-H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>
                          <a:solidFill>
                            <a:srgbClr val="C75757"/>
                          </a:solidFill>
                        </a:rPr>
                        <a:t>Često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000" dirty="0"/>
                        <a:t>Ponekad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278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10779368" cy="52863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uretralnog iscjetka - klinička prezentacija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06527D7-CD1E-496B-A03C-B72DF5D32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504217"/>
            <a:ext cx="6017401" cy="400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CD1AD-86CD-4968-BB26-BE16B49E6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30" y="2733961"/>
            <a:ext cx="5098270" cy="383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5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1768720" y="1164772"/>
          <a:ext cx="7809034" cy="5118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2351106" y="114219"/>
            <a:ext cx="7064826" cy="82232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333333"/>
                </a:solidFill>
                <a:latin typeface="Tahoma" pitchFamily="34" charset="0"/>
              </a:defRPr>
            </a:lvl9pPr>
          </a:lstStyle>
          <a:p>
            <a:r>
              <a:rPr lang="en-GB" kern="0" dirty="0">
                <a:latin typeface="Calibri" panose="020F0502020204030204" pitchFamily="34" charset="0"/>
                <a:cs typeface="Calibri" panose="020F0502020204030204" pitchFamily="34" charset="0"/>
              </a:rPr>
              <a:t>Trends in gonorrhoea cases by risk group </a:t>
            </a:r>
          </a:p>
          <a:p>
            <a:r>
              <a:rPr lang="en-GB" sz="2400" b="0" dirty="0">
                <a:latin typeface="Calibri" panose="020F0502020204030204" pitchFamily="34" charset="0"/>
                <a:cs typeface="Calibri" panose="020F0502020204030204" pitchFamily="34" charset="0"/>
              </a:rPr>
              <a:t>EU/EEA countries reporting consistently</a:t>
            </a:r>
            <a:endParaRPr lang="en-GB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8719" y="6433268"/>
            <a:ext cx="666553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GB" sz="1050" kern="1100" dirty="0"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Source: Country reports from the Cyprus, Czech Republic, Denmark, France, Latvia, Lithuania, Malta, the Netherlands, Norway, Romania, Slovenia, Sweden and the United Kingdom.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24F7E0-9784-4C06-BA7D-48BC2464FA21}"/>
              </a:ext>
            </a:extLst>
          </p:cNvPr>
          <p:cNvSpPr txBox="1"/>
          <p:nvPr/>
        </p:nvSpPr>
        <p:spPr>
          <a:xfrm>
            <a:off x="9094101" y="6488668"/>
            <a:ext cx="309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Slide</a:t>
            </a:r>
            <a:r>
              <a:rPr lang="hr-HR" dirty="0"/>
              <a:t> preuzet od: </a:t>
            </a:r>
            <a:r>
              <a:rPr lang="hr-HR" dirty="0" err="1"/>
              <a:t>Noori</a:t>
            </a:r>
            <a:r>
              <a:rPr lang="hr-HR" dirty="0"/>
              <a:t>, ECDC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47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7"/>
            <a:ext cx="9896475" cy="52863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Sindrom uretralnog iscjetka - dijagnoza</a:t>
            </a:r>
            <a:endParaRPr lang="en-GB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850003"/>
            <a:ext cx="12192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79ACD8-C2A9-4DCE-809E-C96F4BD61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263"/>
            <a:ext cx="10515600" cy="44031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400" b="1" u="sng" dirty="0"/>
              <a:t>Anamneza i pregled bolesnika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Point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of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-care 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(POC) testovi</a:t>
            </a:r>
          </a:p>
          <a:p>
            <a:pPr lvl="2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Mikroskopski pregled </a:t>
            </a:r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uzorka iscjetka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ili </a:t>
            </a:r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brisa uretre</a:t>
            </a:r>
            <a:r>
              <a:rPr lang="hr-H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bojenog po Gramu,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metilenskim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modrilom ili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gencijana-violetom</a:t>
            </a:r>
            <a:endParaRPr lang="hr-H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≥2 </a:t>
            </a:r>
            <a:r>
              <a:rPr lang="hr-H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polimorfonukleara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(PMN) po polju → </a:t>
            </a:r>
            <a:r>
              <a:rPr lang="hr-H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uretritis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3"/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 – </a:t>
            </a:r>
            <a:r>
              <a:rPr lang="hr-H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diplokoki</a:t>
            </a:r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→ gonoreja</a:t>
            </a:r>
          </a:p>
          <a:p>
            <a:pPr lvl="2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Pozitivan test leukocitne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esteraze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– ‘’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dipstick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’’ (</a:t>
            </a:r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prvi mlaz urina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Mikroskopski pregled sedimenta </a:t>
            </a:r>
            <a:r>
              <a:rPr lang="hr-HR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prvog mlaza urina</a:t>
            </a:r>
          </a:p>
          <a:p>
            <a:pPr lvl="3"/>
            <a:r>
              <a:rPr lang="hr-H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≥10 PMN po polju → </a:t>
            </a:r>
            <a:r>
              <a:rPr lang="hr-HR" sz="2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uretritis</a:t>
            </a:r>
            <a:endParaRPr lang="hr-HR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Brzi testovi na </a:t>
            </a:r>
            <a:r>
              <a:rPr lang="hr-H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T.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vaginalis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G.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vaginalis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r-HR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C.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albicans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(OSOM, </a:t>
            </a:r>
            <a:r>
              <a:rPr lang="hr-H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Affirm</a:t>
            </a:r>
            <a:r>
              <a:rPr lang="hr-H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VP III)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Nucleic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acid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amplification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r>
              <a:rPr lang="hr-HR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hr-HR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NAATs</a:t>
            </a:r>
            <a:r>
              <a:rPr lang="hr-HR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lvl="2"/>
            <a:r>
              <a:rPr lang="hr-H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N.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gonorrhoeae</a:t>
            </a:r>
            <a:r>
              <a:rPr lang="hr-H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C.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trachomatis</a:t>
            </a:r>
            <a:r>
              <a:rPr lang="hr-HR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T.</a:t>
            </a:r>
            <a:r>
              <a:rPr lang="en-GB" sz="2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r-HR" sz="2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vaginalis</a:t>
            </a:r>
            <a:endParaRPr lang="hr-HR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2"/>
            <a:endParaRPr lang="hr-H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16CA0C-6327-4390-A468-8041536870D6}"/>
              </a:ext>
            </a:extLst>
          </p:cNvPr>
          <p:cNvSpPr/>
          <p:nvPr/>
        </p:nvSpPr>
        <p:spPr>
          <a:xfrm>
            <a:off x="0" y="6550223"/>
            <a:ext cx="2820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400" dirty="0" err="1"/>
              <a:t>Workowski</a:t>
            </a:r>
            <a:r>
              <a:rPr lang="hr-HR" sz="1400" dirty="0"/>
              <a:t> KA, Bolan GA. CDC 2015.</a:t>
            </a:r>
          </a:p>
        </p:txBody>
      </p:sp>
    </p:spTree>
    <p:extLst>
      <p:ext uri="{BB962C8B-B14F-4D97-AF65-F5344CB8AC3E}">
        <p14:creationId xmlns:p14="http://schemas.microsoft.com/office/powerpoint/2010/main" val="2678633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5991</TotalTime>
  <Words>1779</Words>
  <Application>Microsoft Office PowerPoint</Application>
  <PresentationFormat>Widescreen</PresentationFormat>
  <Paragraphs>271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Wingdings</vt:lpstr>
      <vt:lpstr>Office Theme</vt:lpstr>
      <vt:lpstr>Spolnoprenosive infekcije i nove mogućnosti prevencije HIV infekcije</vt:lpstr>
      <vt:lpstr>Ciljevi predavanja</vt:lpstr>
      <vt:lpstr>Spolnoprenosive infekcije</vt:lpstr>
      <vt:lpstr>Spolnoprenosive infekcije</vt:lpstr>
      <vt:lpstr>Sindrom uretralnog iscjetka - etiologija</vt:lpstr>
      <vt:lpstr>Sindrom uretralnog iscjetka - klinička prezentacija</vt:lpstr>
      <vt:lpstr>Sindrom uretralnog iscjetka - klinička prezentacija</vt:lpstr>
      <vt:lpstr>PowerPoint Presentation</vt:lpstr>
      <vt:lpstr>Sindrom uretralnog iscjetka - dijagnoza</vt:lpstr>
      <vt:lpstr>Sindrom uretralnog iscjetka - liječenje</vt:lpstr>
      <vt:lpstr>Sindrom genitalnog ulkusa Sifilis (Treponema pallidum) – klinička slika</vt:lpstr>
      <vt:lpstr>Sindrom genitalnog ulkusa Sifilis (Treponema pallidum) – klinička slika</vt:lpstr>
      <vt:lpstr>Sindrom genitalnog ulkusa Sifilis (Treponema pallidum) – klinička slika</vt:lpstr>
      <vt:lpstr>Syphilis cases by transmission category and year,  EU/EEA countries reporting consistently</vt:lpstr>
      <vt:lpstr>Sindrom genitalnog ulkusa Sifilis (Treponema pallidum) - dijagnoza</vt:lpstr>
      <vt:lpstr>PowerPoint Presentation</vt:lpstr>
      <vt:lpstr>Sindrom genitalnog ulkusa Sifilis (Treponema pallidum) - liječenje</vt:lpstr>
      <vt:lpstr>Sindrom genitalnog ulkusa Herpes simpleks</vt:lpstr>
      <vt:lpstr>Lymphogranuloma venereum (LGV)</vt:lpstr>
      <vt:lpstr>Lymphogranuloma venereum (LGV)</vt:lpstr>
      <vt:lpstr>Lymphogranuloma venereum (LGV) - dijagnoza</vt:lpstr>
      <vt:lpstr>Lymphogranuloma venereum (LGV) - liječenje</vt:lpstr>
      <vt:lpstr>Nove mogućnosti prevencije HIV infekcije</vt:lpstr>
      <vt:lpstr>Antiretrovirusni lijekovi u prevenciji HIV-infekcije</vt:lpstr>
      <vt:lpstr>Liječenje kao prevencija - jesu li osobe s nemjerljivom viremijom zarazne?</vt:lpstr>
      <vt:lpstr>PowerPoint Presentation</vt:lpstr>
      <vt:lpstr>Percentage of new HIV diagnoses, by transmission and country, EU/EEA, 2017</vt:lpstr>
      <vt:lpstr>MSM are disproportionately at risk for and affected by HIV, STI and viral hepatitis</vt:lpstr>
      <vt:lpstr>Predekspozicijska profilaksa HIV infekcije (PrEP)</vt:lpstr>
      <vt:lpstr>Preporuke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Spolnoprenosive infekcije i nove mogućnosti prevencije HIV infekcije</dc:title>
  <dc:creator>Iva Lisicar</dc:creator>
  <cp:lastModifiedBy>Iva Lisicar</cp:lastModifiedBy>
  <cp:revision>285</cp:revision>
  <dcterms:created xsi:type="dcterms:W3CDTF">2019-03-06T22:15:59Z</dcterms:created>
  <dcterms:modified xsi:type="dcterms:W3CDTF">2019-03-15T23:21:17Z</dcterms:modified>
</cp:coreProperties>
</file>