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81" r:id="rId6"/>
    <p:sldId id="282" r:id="rId7"/>
    <p:sldId id="278" r:id="rId8"/>
    <p:sldId id="277" r:id="rId9"/>
    <p:sldId id="279" r:id="rId10"/>
    <p:sldId id="274" r:id="rId11"/>
    <p:sldId id="259" r:id="rId12"/>
    <p:sldId id="261" r:id="rId13"/>
    <p:sldId id="266" r:id="rId14"/>
    <p:sldId id="275" r:id="rId15"/>
    <p:sldId id="264" r:id="rId16"/>
    <p:sldId id="269" r:id="rId17"/>
    <p:sldId id="268" r:id="rId18"/>
    <p:sldId id="265" r:id="rId19"/>
    <p:sldId id="280" r:id="rId20"/>
    <p:sldId id="270" r:id="rId21"/>
    <p:sldId id="283" r:id="rId22"/>
    <p:sldId id="271" r:id="rId23"/>
    <p:sldId id="272" r:id="rId24"/>
    <p:sldId id="262" r:id="rId25"/>
    <p:sldId id="263" r:id="rId26"/>
    <p:sldId id="273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0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93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08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77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32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06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06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110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400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112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243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47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13A8-2245-4317-876B-82E45DF24154}" type="datetimeFigureOut">
              <a:rPr lang="hr-HR" smtClean="0"/>
              <a:t>5.5.2019.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A559-7DEB-4661-A555-3C364E685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063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Principi racionalne primjene antibiotika u primarnoj zdravstvenoj zaštiti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723" y="4189017"/>
            <a:ext cx="9144000" cy="1655762"/>
          </a:xfrm>
        </p:spPr>
        <p:txBody>
          <a:bodyPr/>
          <a:lstStyle/>
          <a:p>
            <a:r>
              <a:rPr lang="hr-HR" dirty="0" smtClean="0"/>
              <a:t>Viktor Kotarski, </a:t>
            </a:r>
            <a:r>
              <a:rPr lang="hr-HR" dirty="0" err="1" smtClean="0"/>
              <a:t>dr.med</a:t>
            </a:r>
            <a:r>
              <a:rPr lang="hr-HR" dirty="0" smtClean="0"/>
              <a:t>.</a:t>
            </a:r>
          </a:p>
          <a:p>
            <a:r>
              <a:rPr lang="hr-HR" dirty="0" smtClean="0"/>
              <a:t>prof.dr.sc. Bruno </a:t>
            </a:r>
            <a:r>
              <a:rPr lang="hr-HR" dirty="0" err="1" smtClean="0"/>
              <a:t>Baršić</a:t>
            </a:r>
            <a:r>
              <a:rPr lang="hr-HR" dirty="0" smtClean="0"/>
              <a:t>, </a:t>
            </a:r>
            <a:r>
              <a:rPr lang="hr-HR" dirty="0" err="1" smtClean="0"/>
              <a:t>dr.med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49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Posljedice neadekvatne upotrebe antibiotika: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</a:t>
            </a:r>
            <a:r>
              <a:rPr lang="hr-HR" dirty="0" smtClean="0"/>
              <a:t>ošiji ishod liječenja, više komplikacija</a:t>
            </a:r>
          </a:p>
          <a:p>
            <a:r>
              <a:rPr lang="hr-HR" dirty="0" smtClean="0"/>
              <a:t>Razvoj rezistencije na antibiotike</a:t>
            </a:r>
          </a:p>
          <a:p>
            <a:r>
              <a:rPr lang="hr-HR" dirty="0" smtClean="0"/>
              <a:t>Nuspojave</a:t>
            </a:r>
          </a:p>
          <a:p>
            <a:r>
              <a:rPr lang="hr-HR" dirty="0" err="1" smtClean="0"/>
              <a:t>C.difficile</a:t>
            </a:r>
            <a:endParaRPr lang="hr-HR" dirty="0" smtClean="0"/>
          </a:p>
          <a:p>
            <a:r>
              <a:rPr lang="hr-HR" dirty="0" smtClean="0"/>
              <a:t>Porast troškova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19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Pitanja kod svakog propisivanja antibiotika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Treba li započeti antimikrobno liječenje?</a:t>
            </a:r>
          </a:p>
          <a:p>
            <a:r>
              <a:rPr lang="hr-HR" dirty="0" smtClean="0"/>
              <a:t>Koji antibiotik? </a:t>
            </a:r>
          </a:p>
          <a:p>
            <a:r>
              <a:rPr lang="hr-HR" dirty="0" smtClean="0"/>
              <a:t>Koja doza?</a:t>
            </a:r>
          </a:p>
          <a:p>
            <a:r>
              <a:rPr lang="hr-HR" dirty="0" smtClean="0"/>
              <a:t>Koliko dugo?</a:t>
            </a:r>
          </a:p>
        </p:txBody>
      </p:sp>
    </p:spTree>
    <p:extLst>
      <p:ext uri="{BB962C8B-B14F-4D97-AF65-F5344CB8AC3E}">
        <p14:creationId xmlns:p14="http://schemas.microsoft.com/office/powerpoint/2010/main" val="8925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Respiratorne infekcije – što poboljšati</a:t>
            </a:r>
            <a:endParaRPr lang="hr-HR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294327"/>
            <a:ext cx="11217498" cy="517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Izbjegavati nepotrebnu upotrebu antibiotika za liječenje virusnih infekcija (obična prehlada, febrilni respiratorni katar, većina slučajeva akutnog faringitisa i akutnog bronhitisa)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Koristiti </a:t>
            </a:r>
            <a:r>
              <a:rPr lang="hr-HR" dirty="0" smtClean="0"/>
              <a:t>antibiotik </a:t>
            </a:r>
            <a:r>
              <a:rPr lang="hr-HR" dirty="0"/>
              <a:t>što užeg </a:t>
            </a:r>
            <a:r>
              <a:rPr lang="hr-HR" dirty="0" smtClean="0"/>
              <a:t>spektra i u odgovarajućoj dozi</a:t>
            </a:r>
            <a:endParaRPr lang="hr-HR" dirty="0"/>
          </a:p>
          <a:p>
            <a:endParaRPr lang="hr-HR" i="1" dirty="0" smtClean="0"/>
          </a:p>
          <a:p>
            <a:r>
              <a:rPr lang="hr-HR" dirty="0" smtClean="0"/>
              <a:t> </a:t>
            </a:r>
            <a:r>
              <a:rPr lang="hr-HR" dirty="0"/>
              <a:t>NE  koristiti </a:t>
            </a:r>
            <a:r>
              <a:rPr lang="hr-HR" dirty="0" err="1"/>
              <a:t>makrolide</a:t>
            </a:r>
            <a:r>
              <a:rPr lang="hr-HR" dirty="0"/>
              <a:t> za empirijsku terapiju </a:t>
            </a:r>
            <a:r>
              <a:rPr lang="hr-HR" dirty="0" err="1"/>
              <a:t>pneumokoknih</a:t>
            </a:r>
            <a:r>
              <a:rPr lang="hr-HR" dirty="0"/>
              <a:t> infekcija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Prilagoditi </a:t>
            </a:r>
            <a:r>
              <a:rPr lang="hr-HR" dirty="0" smtClean="0"/>
              <a:t>trajanje </a:t>
            </a:r>
            <a:r>
              <a:rPr lang="hr-HR" dirty="0"/>
              <a:t>terapije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00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Akutni faringitis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1313645"/>
            <a:ext cx="11217498" cy="5434885"/>
          </a:xfrm>
        </p:spPr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r>
              <a:rPr lang="hr-HR" sz="3100" dirty="0" smtClean="0"/>
              <a:t>U većini slučajeva  virusna bolest</a:t>
            </a:r>
          </a:p>
          <a:p>
            <a:pPr marL="0" indent="0">
              <a:buNone/>
            </a:pPr>
            <a:endParaRPr lang="hr-HR" sz="3100" dirty="0" smtClean="0"/>
          </a:p>
          <a:p>
            <a:r>
              <a:rPr lang="hr-HR" sz="3100" dirty="0" smtClean="0"/>
              <a:t>&lt;30% slučajeva uzrokovano bakterijom (BHS-A)</a:t>
            </a:r>
          </a:p>
          <a:p>
            <a:endParaRPr lang="hr-HR" sz="3100" dirty="0"/>
          </a:p>
          <a:p>
            <a:r>
              <a:rPr lang="hr-HR" sz="3100" dirty="0" smtClean="0"/>
              <a:t>Antimikrobnim liječenjem streptokoknog </a:t>
            </a:r>
            <a:r>
              <a:rPr lang="hr-HR" sz="3100" dirty="0" err="1" smtClean="0"/>
              <a:t>tonzilofaringitisa</a:t>
            </a:r>
            <a:r>
              <a:rPr lang="hr-HR" sz="3100" dirty="0" smtClean="0"/>
              <a:t> sprečavaju se supurativne i </a:t>
            </a:r>
            <a:r>
              <a:rPr lang="hr-HR" sz="3100" dirty="0" err="1" smtClean="0"/>
              <a:t>nesupurativne</a:t>
            </a:r>
            <a:r>
              <a:rPr lang="hr-HR" sz="3100" dirty="0" smtClean="0"/>
              <a:t> komplikacije (reumatska vrućica)</a:t>
            </a:r>
          </a:p>
          <a:p>
            <a:pPr marL="0" indent="0">
              <a:buNone/>
            </a:pPr>
            <a:endParaRPr lang="hr-HR" sz="3100" dirty="0" smtClean="0"/>
          </a:p>
          <a:p>
            <a:r>
              <a:rPr lang="hr-HR" sz="3100" dirty="0" smtClean="0"/>
              <a:t>Reumatska vrućica danas je vrlo rijetka bolest, pogotovo za odrasle</a:t>
            </a:r>
          </a:p>
          <a:p>
            <a:pPr marL="0" indent="0">
              <a:buNone/>
            </a:pPr>
            <a:endParaRPr lang="hr-HR" sz="3100" dirty="0" smtClean="0"/>
          </a:p>
          <a:p>
            <a:r>
              <a:rPr lang="hr-HR" sz="3100" dirty="0" err="1" smtClean="0"/>
              <a:t>Poststreptokokni</a:t>
            </a:r>
            <a:r>
              <a:rPr lang="hr-HR" sz="3100" dirty="0" smtClean="0"/>
              <a:t> </a:t>
            </a:r>
            <a:r>
              <a:rPr lang="hr-HR" sz="3100" dirty="0" err="1" smtClean="0"/>
              <a:t>glomerulonefritis</a:t>
            </a:r>
            <a:r>
              <a:rPr lang="hr-HR" sz="3100" dirty="0" smtClean="0"/>
              <a:t>  ne može se spriječiti antimikrobnom terapijom</a:t>
            </a:r>
          </a:p>
          <a:p>
            <a:endParaRPr lang="hr-HR" sz="3100" dirty="0" smtClean="0"/>
          </a:p>
          <a:p>
            <a:r>
              <a:rPr lang="hr-HR" sz="3100" dirty="0" err="1"/>
              <a:t>Kliconoštvo</a:t>
            </a:r>
            <a:r>
              <a:rPr lang="hr-HR" sz="3100" dirty="0"/>
              <a:t> BHS-A u </a:t>
            </a:r>
            <a:r>
              <a:rPr lang="hr-HR" sz="3100" dirty="0" smtClean="0"/>
              <a:t>pravilu NE </a:t>
            </a:r>
            <a:r>
              <a:rPr lang="hr-HR" sz="3100" dirty="0"/>
              <a:t>treba liječiti 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6285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Akutni faringitis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1532586"/>
            <a:ext cx="11217498" cy="5177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err="1" smtClean="0"/>
              <a:t>Centorovi</a:t>
            </a:r>
            <a:r>
              <a:rPr lang="hr-HR" dirty="0" smtClean="0"/>
              <a:t> kriteriji – korisniji za isključivanje nego za potvrdu streptokokne infekcije  </a:t>
            </a:r>
          </a:p>
          <a:p>
            <a:pPr marL="0" indent="0">
              <a:buNone/>
            </a:pPr>
            <a:r>
              <a:rPr lang="hr-HR" dirty="0" smtClean="0"/>
              <a:t>                    1-2  boda:   ne treba dijagnostiku, liječiti simptomatski</a:t>
            </a:r>
          </a:p>
          <a:p>
            <a:pPr marL="0" indent="0">
              <a:buNone/>
            </a:pPr>
            <a:r>
              <a:rPr lang="hr-HR" dirty="0" smtClean="0"/>
              <a:t>                    2-4  boda:  uzeti bris ždrijela na BHS-A</a:t>
            </a:r>
          </a:p>
          <a:p>
            <a:pPr marL="0" indent="0">
              <a:buNone/>
            </a:pPr>
            <a:r>
              <a:rPr lang="hr-HR" dirty="0" smtClean="0"/>
              <a:t>      </a:t>
            </a:r>
          </a:p>
          <a:p>
            <a:r>
              <a:rPr lang="hr-HR" dirty="0" smtClean="0"/>
              <a:t>Liječiti u slučaju :  1) teške kliničke slike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2) potvrđene  BHS-A  infekcije (kultura) ili visoke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vjerojatnosti infekcije (</a:t>
            </a:r>
            <a:r>
              <a:rPr lang="hr-HR" dirty="0" err="1" smtClean="0"/>
              <a:t>Centor</a:t>
            </a:r>
            <a:r>
              <a:rPr lang="hr-HR" dirty="0" smtClean="0"/>
              <a:t> 3-4)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3) povećanog rizika od reumatske vrućice</a:t>
            </a:r>
          </a:p>
        </p:txBody>
      </p:sp>
    </p:spTree>
    <p:extLst>
      <p:ext uri="{BB962C8B-B14F-4D97-AF65-F5344CB8AC3E}">
        <p14:creationId xmlns:p14="http://schemas.microsoft.com/office/powerpoint/2010/main" val="27359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11" y="1690688"/>
            <a:ext cx="8383073" cy="50748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smtClean="0"/>
              <a:t>Akutni </a:t>
            </a:r>
            <a:r>
              <a:rPr lang="hr-HR" sz="4000" dirty="0" smtClean="0"/>
              <a:t>faringitis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04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3618" y="1623118"/>
            <a:ext cx="10705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1. izbor:</a:t>
            </a:r>
          </a:p>
          <a:p>
            <a:r>
              <a:rPr lang="hr-HR" dirty="0" smtClean="0"/>
              <a:t>Penicilin V 10 dana   (BHS-A je uvijek osjetljiv)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2. izbor:</a:t>
            </a:r>
          </a:p>
          <a:p>
            <a:r>
              <a:rPr lang="hr-HR" dirty="0" err="1" smtClean="0"/>
              <a:t>Azitromicin</a:t>
            </a:r>
            <a:r>
              <a:rPr lang="hr-HR" dirty="0" smtClean="0"/>
              <a:t> 3 dana</a:t>
            </a:r>
          </a:p>
          <a:p>
            <a:r>
              <a:rPr lang="hr-HR" dirty="0" err="1" smtClean="0"/>
              <a:t>Cefuroksim</a:t>
            </a:r>
            <a:r>
              <a:rPr lang="hr-HR" dirty="0" smtClean="0"/>
              <a:t> </a:t>
            </a:r>
            <a:r>
              <a:rPr lang="hr-HR" dirty="0" err="1" smtClean="0"/>
              <a:t>aksetil</a:t>
            </a:r>
            <a:r>
              <a:rPr lang="hr-HR" dirty="0" smtClean="0"/>
              <a:t> 5 dana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 smtClean="0"/>
              <a:t>Akutni faringitis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7159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 smtClean="0"/>
              <a:t>Pneumokokne</a:t>
            </a:r>
            <a:r>
              <a:rPr lang="hr-HR" sz="4000" dirty="0" smtClean="0"/>
              <a:t> infekcije</a:t>
            </a:r>
            <a:endParaRPr lang="hr-H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5856"/>
            <a:ext cx="7713372" cy="50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1690688"/>
            <a:ext cx="6103513" cy="4148540"/>
          </a:xfrm>
        </p:spPr>
        <p:txBody>
          <a:bodyPr>
            <a:normAutofit lnSpcReduction="10000"/>
          </a:bodyPr>
          <a:lstStyle/>
          <a:p>
            <a:r>
              <a:rPr lang="hr-HR" dirty="0" err="1" smtClean="0"/>
              <a:t>Otitis</a:t>
            </a:r>
            <a:r>
              <a:rPr lang="hr-HR" dirty="0" smtClean="0"/>
              <a:t> </a:t>
            </a:r>
            <a:r>
              <a:rPr lang="hr-HR" dirty="0" err="1" smtClean="0"/>
              <a:t>media</a:t>
            </a:r>
            <a:r>
              <a:rPr lang="hr-HR" dirty="0" smtClean="0"/>
              <a:t>, bakterijska pneumonija, akutni bakterijski </a:t>
            </a:r>
            <a:r>
              <a:rPr lang="hr-HR" dirty="0" err="1" smtClean="0"/>
              <a:t>sinusitis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Rezistencija </a:t>
            </a:r>
            <a:r>
              <a:rPr lang="hr-HR" dirty="0" err="1" smtClean="0"/>
              <a:t>pneumokoka</a:t>
            </a:r>
            <a:r>
              <a:rPr lang="hr-HR" dirty="0" smtClean="0"/>
              <a:t> na peniciline </a:t>
            </a:r>
            <a:r>
              <a:rPr lang="hr-HR" b="1" dirty="0" smtClean="0">
                <a:solidFill>
                  <a:srgbClr val="FF0000"/>
                </a:solidFill>
              </a:rPr>
              <a:t>NE</a:t>
            </a:r>
            <a:r>
              <a:rPr lang="hr-HR" dirty="0" smtClean="0"/>
              <a:t> temelji se na beta-</a:t>
            </a:r>
            <a:r>
              <a:rPr lang="hr-HR" dirty="0" err="1" smtClean="0"/>
              <a:t>laktamazama</a:t>
            </a:r>
            <a:r>
              <a:rPr lang="hr-HR" dirty="0" smtClean="0"/>
              <a:t> nego na modifikaciji PBP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Dakle, dodavanjem </a:t>
            </a:r>
            <a:r>
              <a:rPr lang="hr-HR" dirty="0" err="1" smtClean="0"/>
              <a:t>klavulanske</a:t>
            </a:r>
            <a:r>
              <a:rPr lang="hr-HR" dirty="0" smtClean="0"/>
              <a:t> kiseline ne poboljšava se djelovanje </a:t>
            </a:r>
            <a:r>
              <a:rPr lang="hr-HR" dirty="0" err="1" smtClean="0"/>
              <a:t>amoksicilina</a:t>
            </a:r>
            <a:r>
              <a:rPr lang="hr-HR" dirty="0" smtClean="0"/>
              <a:t> na </a:t>
            </a:r>
            <a:r>
              <a:rPr lang="hr-HR" dirty="0" err="1" smtClean="0"/>
              <a:t>pneumokoka</a:t>
            </a:r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 err="1" smtClean="0"/>
              <a:t>Pneumokokne</a:t>
            </a:r>
            <a:r>
              <a:rPr lang="hr-HR" sz="4000" dirty="0" smtClean="0"/>
              <a:t> infekcije</a:t>
            </a:r>
            <a:endParaRPr lang="hr-H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926" y="1690688"/>
            <a:ext cx="5271942" cy="511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167313"/>
          </a:xfrm>
        </p:spPr>
        <p:txBody>
          <a:bodyPr>
            <a:noAutofit/>
          </a:bodyPr>
          <a:lstStyle/>
          <a:p>
            <a:r>
              <a:rPr lang="hr-HR" sz="2600" dirty="0"/>
              <a:t>Propisivati visoke doze </a:t>
            </a:r>
            <a:r>
              <a:rPr lang="hr-HR" sz="2600" dirty="0" err="1"/>
              <a:t>amoksicilina</a:t>
            </a:r>
            <a:r>
              <a:rPr lang="hr-HR" sz="2600" dirty="0"/>
              <a:t> </a:t>
            </a:r>
            <a:r>
              <a:rPr lang="hr-HR" sz="2600" dirty="0" smtClean="0"/>
              <a:t> (</a:t>
            </a:r>
            <a:r>
              <a:rPr lang="hr-HR" sz="2600" b="1" dirty="0">
                <a:solidFill>
                  <a:srgbClr val="FF0000"/>
                </a:solidFill>
              </a:rPr>
              <a:t>98% </a:t>
            </a:r>
            <a:r>
              <a:rPr lang="hr-HR" sz="2600" dirty="0" err="1"/>
              <a:t>izolata</a:t>
            </a:r>
            <a:r>
              <a:rPr lang="hr-HR" sz="2600" dirty="0"/>
              <a:t> </a:t>
            </a:r>
            <a:r>
              <a:rPr lang="hr-HR" sz="2600" dirty="0" err="1" smtClean="0"/>
              <a:t>pneumokoka</a:t>
            </a:r>
            <a:r>
              <a:rPr lang="hr-HR" sz="2600" dirty="0" smtClean="0"/>
              <a:t> u Hrvatskoj </a:t>
            </a:r>
            <a:r>
              <a:rPr lang="hr-HR" sz="2600" dirty="0"/>
              <a:t>je osjetljivo)</a:t>
            </a:r>
          </a:p>
          <a:p>
            <a:pPr marL="0" indent="0">
              <a:buNone/>
            </a:pPr>
            <a:endParaRPr lang="hr-HR" sz="2600" dirty="0" smtClean="0"/>
          </a:p>
          <a:p>
            <a:r>
              <a:rPr lang="hr-HR" sz="2600" dirty="0" smtClean="0"/>
              <a:t>Za djecu 90mg/kg podijeljeno u dvije doze</a:t>
            </a:r>
          </a:p>
          <a:p>
            <a:pPr marL="0" indent="0">
              <a:buNone/>
            </a:pPr>
            <a:endParaRPr lang="hr-HR" sz="2600" dirty="0" smtClean="0"/>
          </a:p>
          <a:p>
            <a:r>
              <a:rPr lang="hr-HR" sz="2600" dirty="0" smtClean="0"/>
              <a:t>Za odrasle 3 x 1000mg = </a:t>
            </a:r>
            <a:r>
              <a:rPr lang="hr-HR" sz="2600" b="1" dirty="0" smtClean="0">
                <a:solidFill>
                  <a:srgbClr val="FF0000"/>
                </a:solidFill>
              </a:rPr>
              <a:t>3000mg</a:t>
            </a:r>
            <a:r>
              <a:rPr lang="hr-HR" sz="2600" dirty="0" smtClean="0"/>
              <a:t> </a:t>
            </a:r>
            <a:r>
              <a:rPr lang="hr-HR" sz="2600" dirty="0" err="1" smtClean="0"/>
              <a:t>amoskicilina</a:t>
            </a:r>
            <a:endParaRPr lang="hr-HR" sz="2600" dirty="0" smtClean="0"/>
          </a:p>
          <a:p>
            <a:pPr marL="0" indent="0">
              <a:buNone/>
            </a:pPr>
            <a:endParaRPr lang="hr-HR" sz="2600" dirty="0" smtClean="0"/>
          </a:p>
          <a:p>
            <a:r>
              <a:rPr lang="hr-HR" sz="2600" dirty="0" err="1" smtClean="0"/>
              <a:t>Koamoksiklav</a:t>
            </a:r>
            <a:r>
              <a:rPr lang="hr-HR" sz="2600" dirty="0" smtClean="0"/>
              <a:t> u standardnoj dozi 2 x 1g = 2 </a:t>
            </a:r>
            <a:r>
              <a:rPr lang="hr-HR" sz="2600" dirty="0"/>
              <a:t>x 875mg </a:t>
            </a:r>
            <a:r>
              <a:rPr lang="hr-HR" sz="2600" dirty="0" smtClean="0"/>
              <a:t>= </a:t>
            </a:r>
            <a:r>
              <a:rPr lang="hr-HR" sz="2600" b="1" dirty="0" smtClean="0">
                <a:solidFill>
                  <a:srgbClr val="FF0000"/>
                </a:solidFill>
              </a:rPr>
              <a:t>1750mg</a:t>
            </a:r>
            <a:r>
              <a:rPr lang="hr-HR" sz="2600" dirty="0" smtClean="0">
                <a:solidFill>
                  <a:srgbClr val="FF0000"/>
                </a:solidFill>
              </a:rPr>
              <a:t>  </a:t>
            </a:r>
            <a:r>
              <a:rPr lang="hr-HR" sz="2600" dirty="0" err="1" smtClean="0"/>
              <a:t>amoksicilina</a:t>
            </a:r>
            <a:endParaRPr lang="hr-HR" sz="2600" dirty="0" smtClean="0"/>
          </a:p>
          <a:p>
            <a:pPr marL="0" indent="0">
              <a:buNone/>
            </a:pPr>
            <a:endParaRPr lang="hr-HR" sz="2600" dirty="0"/>
          </a:p>
          <a:p>
            <a:r>
              <a:rPr lang="hr-HR" sz="2600" dirty="0" err="1" smtClean="0"/>
              <a:t>Azitromicin</a:t>
            </a:r>
            <a:r>
              <a:rPr lang="hr-HR" sz="2600" dirty="0" smtClean="0"/>
              <a:t> </a:t>
            </a:r>
            <a:r>
              <a:rPr lang="hr-HR" sz="2600" b="1" dirty="0" smtClean="0">
                <a:solidFill>
                  <a:srgbClr val="FF0000"/>
                </a:solidFill>
              </a:rPr>
              <a:t>NIJE</a:t>
            </a:r>
            <a:r>
              <a:rPr lang="hr-HR" sz="2600" dirty="0" smtClean="0"/>
              <a:t> lijek izbora za </a:t>
            </a:r>
            <a:r>
              <a:rPr lang="hr-HR" sz="2600" dirty="0" err="1" smtClean="0"/>
              <a:t>pneumokokne</a:t>
            </a:r>
            <a:r>
              <a:rPr lang="hr-HR" sz="2600" dirty="0" smtClean="0"/>
              <a:t> infekcije (rezistencija </a:t>
            </a:r>
            <a:r>
              <a:rPr lang="hr-HR" sz="2600" b="1" dirty="0" smtClean="0">
                <a:solidFill>
                  <a:srgbClr val="FF0000"/>
                </a:solidFill>
              </a:rPr>
              <a:t>32%</a:t>
            </a:r>
            <a:r>
              <a:rPr lang="hr-HR" sz="2600" dirty="0" smtClean="0"/>
              <a:t>)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 err="1" smtClean="0"/>
              <a:t>Pneumokokne</a:t>
            </a:r>
            <a:r>
              <a:rPr lang="hr-HR" sz="4000" dirty="0" smtClean="0"/>
              <a:t> infekcije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4896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013" y="1326524"/>
            <a:ext cx="11370435" cy="4442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0935" y="5859374"/>
            <a:ext cx="7353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Postotak ukupne potrošnje antibiotika:    90,6%                             9.4%</a:t>
            </a:r>
            <a:endParaRPr lang="hr-HR" sz="20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654" y="171942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Potrošnja antibiotika u Hrvatskoj prema podacima ECDC-a: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3981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37" y="931358"/>
            <a:ext cx="10515600" cy="833047"/>
          </a:xfrm>
        </p:spPr>
        <p:txBody>
          <a:bodyPr>
            <a:noAutofit/>
          </a:bodyPr>
          <a:lstStyle/>
          <a:p>
            <a:r>
              <a:rPr lang="hr-HR" dirty="0" err="1" smtClean="0"/>
              <a:t>Koamoksiklav</a:t>
            </a:r>
            <a:r>
              <a:rPr lang="hr-HR" dirty="0" smtClean="0"/>
              <a:t> ima smisla kod sumnje na infekciju s H. </a:t>
            </a:r>
            <a:r>
              <a:rPr lang="hr-HR" dirty="0" err="1" smtClean="0"/>
              <a:t>influenzae</a:t>
            </a:r>
            <a:r>
              <a:rPr lang="hr-HR" dirty="0" smtClean="0"/>
              <a:t> i M. </a:t>
            </a:r>
            <a:r>
              <a:rPr lang="hr-HR" dirty="0" err="1" smtClean="0"/>
              <a:t>catarrhalis</a:t>
            </a:r>
            <a:r>
              <a:rPr lang="hr-HR" dirty="0"/>
              <a:t> </a:t>
            </a:r>
            <a:r>
              <a:rPr lang="hr-HR" dirty="0" smtClean="0"/>
              <a:t>– bakterijski </a:t>
            </a:r>
            <a:r>
              <a:rPr lang="hr-HR" dirty="0" err="1" smtClean="0"/>
              <a:t>sinusitis</a:t>
            </a:r>
            <a:r>
              <a:rPr lang="hr-HR" dirty="0" smtClean="0"/>
              <a:t>, egzacerbacija KOPB-a, u nekim slučajevima i kod </a:t>
            </a:r>
            <a:r>
              <a:rPr lang="hr-HR" dirty="0" err="1" smtClean="0"/>
              <a:t>otitis</a:t>
            </a:r>
            <a:r>
              <a:rPr lang="hr-HR" dirty="0" smtClean="0"/>
              <a:t> </a:t>
            </a:r>
            <a:r>
              <a:rPr lang="hr-HR" dirty="0" err="1" smtClean="0"/>
              <a:t>media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36" y="2248182"/>
            <a:ext cx="7640456" cy="44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652"/>
            <a:ext cx="10515600" cy="55926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L</a:t>
            </a:r>
            <a:r>
              <a:rPr lang="hr-HR" dirty="0" smtClean="0"/>
              <a:t>iječiti </a:t>
            </a:r>
            <a:r>
              <a:rPr lang="hr-HR" dirty="0"/>
              <a:t>samo u slučaju znakova bakterijske infekcije:</a:t>
            </a:r>
          </a:p>
          <a:p>
            <a:pPr marL="0" indent="0">
              <a:buNone/>
            </a:pPr>
            <a:r>
              <a:rPr lang="hr-HR" dirty="0"/>
              <a:t>                 1) teška klinička slika </a:t>
            </a:r>
            <a:r>
              <a:rPr lang="hr-HR" dirty="0" smtClean="0"/>
              <a:t>(</a:t>
            </a:r>
            <a:r>
              <a:rPr lang="hr-HR" dirty="0" err="1" smtClean="0"/>
              <a:t>temp</a:t>
            </a:r>
            <a:r>
              <a:rPr lang="hr-HR" dirty="0" smtClean="0"/>
              <a:t>. </a:t>
            </a:r>
            <a:r>
              <a:rPr lang="hr-HR" dirty="0"/>
              <a:t>&gt;</a:t>
            </a:r>
            <a:r>
              <a:rPr lang="hr-HR" dirty="0" smtClean="0"/>
              <a:t>39C</a:t>
            </a:r>
            <a:r>
              <a:rPr lang="hr-HR" dirty="0"/>
              <a:t>°, bol, gnojni iscjedak)</a:t>
            </a:r>
          </a:p>
          <a:p>
            <a:pPr marL="0" indent="0">
              <a:buNone/>
            </a:pPr>
            <a:r>
              <a:rPr lang="hr-HR" dirty="0"/>
              <a:t>                 2) </a:t>
            </a:r>
            <a:r>
              <a:rPr lang="hr-HR" dirty="0" smtClean="0"/>
              <a:t>trajanje simptoma </a:t>
            </a:r>
            <a:r>
              <a:rPr lang="hr-HR" dirty="0"/>
              <a:t>&gt;10 dana</a:t>
            </a:r>
          </a:p>
          <a:p>
            <a:pPr marL="0" indent="0">
              <a:buNone/>
            </a:pPr>
            <a:r>
              <a:rPr lang="hr-HR" dirty="0"/>
              <a:t>                 3) pogoršanje nakon inicijalnog poboljšanja</a:t>
            </a:r>
          </a:p>
          <a:p>
            <a:endParaRPr lang="hr-HR" dirty="0" smtClean="0"/>
          </a:p>
          <a:p>
            <a:r>
              <a:rPr lang="hr-HR" dirty="0"/>
              <a:t>Trajanje </a:t>
            </a:r>
            <a:r>
              <a:rPr lang="hr-HR" dirty="0" smtClean="0"/>
              <a:t>terapije: </a:t>
            </a:r>
            <a:r>
              <a:rPr lang="hr-HR" dirty="0"/>
              <a:t>5-7 </a:t>
            </a:r>
            <a:r>
              <a:rPr lang="hr-HR" dirty="0" smtClean="0"/>
              <a:t>dana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 smtClean="0"/>
              <a:t>Akutni bakterijski </a:t>
            </a:r>
            <a:r>
              <a:rPr lang="hr-HR" sz="4000" dirty="0" err="1" smtClean="0"/>
              <a:t>sinusitis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8657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84" y="859709"/>
            <a:ext cx="10515600" cy="55926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r>
              <a:rPr lang="hr-HR" dirty="0"/>
              <a:t>L</a:t>
            </a:r>
            <a:r>
              <a:rPr lang="hr-HR" dirty="0" smtClean="0"/>
              <a:t>iječiti </a:t>
            </a:r>
            <a:r>
              <a:rPr lang="hr-HR" dirty="0"/>
              <a:t>samo </a:t>
            </a:r>
            <a:r>
              <a:rPr lang="hr-HR" dirty="0" smtClean="0"/>
              <a:t>umjereno </a:t>
            </a:r>
            <a:r>
              <a:rPr lang="hr-HR" dirty="0"/>
              <a:t>teške i teške egzacerbacije – barem 2 od 3 znaka:  </a:t>
            </a:r>
            <a:r>
              <a:rPr lang="hr-HR" dirty="0" smtClean="0"/>
              <a:t>	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1</a:t>
            </a:r>
            <a:r>
              <a:rPr lang="hr-HR" dirty="0"/>
              <a:t>) pogoršanje </a:t>
            </a:r>
            <a:r>
              <a:rPr lang="hr-HR" dirty="0" err="1"/>
              <a:t>dispneje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          </a:t>
            </a:r>
            <a:r>
              <a:rPr lang="hr-HR" dirty="0" smtClean="0"/>
              <a:t>	2</a:t>
            </a:r>
            <a:r>
              <a:rPr lang="hr-HR" dirty="0"/>
              <a:t>) povećana produkcija </a:t>
            </a:r>
            <a:r>
              <a:rPr lang="hr-HR" dirty="0" err="1"/>
              <a:t>sputuma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          </a:t>
            </a:r>
            <a:r>
              <a:rPr lang="hr-HR" dirty="0" smtClean="0"/>
              <a:t>	3</a:t>
            </a:r>
            <a:r>
              <a:rPr lang="hr-HR" dirty="0"/>
              <a:t>) promjena konzistencije </a:t>
            </a:r>
            <a:r>
              <a:rPr lang="hr-HR" dirty="0" err="1" smtClean="0"/>
              <a:t>sputuma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Trajanje terapije: 5-7 dana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 smtClean="0"/>
              <a:t>Akutna egzacerbacija KOPB-a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395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Uroinfekcije</a:t>
            </a:r>
            <a:r>
              <a:rPr lang="hr-HR" b="1" dirty="0" smtClean="0"/>
              <a:t> – što poboljšati?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Nitrofurantoin</a:t>
            </a:r>
            <a:r>
              <a:rPr lang="hr-HR" dirty="0" smtClean="0"/>
              <a:t> umjesto beta-</a:t>
            </a:r>
            <a:r>
              <a:rPr lang="hr-HR" dirty="0" err="1" smtClean="0"/>
              <a:t>laktama</a:t>
            </a:r>
            <a:r>
              <a:rPr lang="hr-HR" dirty="0" smtClean="0"/>
              <a:t> za nekomplicirani cistitis kod žena (</a:t>
            </a:r>
            <a:r>
              <a:rPr lang="hr-HR" b="1" dirty="0" smtClean="0">
                <a:solidFill>
                  <a:srgbClr val="FF0000"/>
                </a:solidFill>
              </a:rPr>
              <a:t>97% </a:t>
            </a:r>
            <a:r>
              <a:rPr lang="hr-HR" dirty="0" err="1" smtClean="0"/>
              <a:t>izolata</a:t>
            </a:r>
            <a:r>
              <a:rPr lang="hr-HR" dirty="0" smtClean="0"/>
              <a:t> </a:t>
            </a:r>
            <a:r>
              <a:rPr lang="hr-HR" dirty="0" err="1" smtClean="0"/>
              <a:t>E.coli</a:t>
            </a:r>
            <a:r>
              <a:rPr lang="hr-HR" dirty="0" smtClean="0"/>
              <a:t> osjetljivo)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Kod muškaraca s UTI uvijek pomišljati na mogućnost </a:t>
            </a:r>
            <a:r>
              <a:rPr lang="hr-HR" dirty="0" err="1" smtClean="0"/>
              <a:t>prostatitisa</a:t>
            </a:r>
            <a:r>
              <a:rPr lang="hr-HR" dirty="0" smtClean="0"/>
              <a:t> – bitno za izbor i duljinu trajanja terapije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err="1" smtClean="0"/>
              <a:t>Kinoloni</a:t>
            </a:r>
            <a:r>
              <a:rPr lang="hr-HR" dirty="0" smtClean="0"/>
              <a:t> i </a:t>
            </a:r>
            <a:r>
              <a:rPr lang="hr-HR" dirty="0" err="1" smtClean="0"/>
              <a:t>trimetoprim</a:t>
            </a:r>
            <a:r>
              <a:rPr lang="hr-HR" dirty="0" smtClean="0"/>
              <a:t>/</a:t>
            </a:r>
            <a:r>
              <a:rPr lang="hr-HR" dirty="0" err="1" smtClean="0"/>
              <a:t>sulfametoksazol</a:t>
            </a:r>
            <a:r>
              <a:rPr lang="hr-HR" dirty="0" smtClean="0"/>
              <a:t> više nisu dobra empirijska terapija za </a:t>
            </a:r>
            <a:r>
              <a:rPr lang="hr-HR" dirty="0" err="1" smtClean="0"/>
              <a:t>uroinfekcije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44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1" y="90017"/>
            <a:ext cx="6375042" cy="67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Ograničenje upotrebe </a:t>
            </a:r>
            <a:r>
              <a:rPr lang="hr-HR" b="1" dirty="0" err="1" smtClean="0"/>
              <a:t>kinolona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EMA (European </a:t>
            </a:r>
            <a:r>
              <a:rPr lang="hr-HR" dirty="0" err="1" smtClean="0"/>
              <a:t>Medicines</a:t>
            </a:r>
            <a:r>
              <a:rPr lang="hr-HR" dirty="0" smtClean="0"/>
              <a:t> </a:t>
            </a:r>
            <a:r>
              <a:rPr lang="hr-HR" dirty="0" err="1" smtClean="0"/>
              <a:t>Agency</a:t>
            </a:r>
            <a:r>
              <a:rPr lang="hr-HR" dirty="0" smtClean="0"/>
              <a:t>) je 2018. godine izdala preporuku za ograničenje korištenja </a:t>
            </a:r>
            <a:r>
              <a:rPr lang="hr-HR" dirty="0" err="1" smtClean="0"/>
              <a:t>kinolona</a:t>
            </a:r>
            <a:r>
              <a:rPr lang="hr-HR" dirty="0" smtClean="0"/>
              <a:t> zbog prevelike učestalosti teških nuspojava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err="1" smtClean="0"/>
              <a:t>Tendinopatije</a:t>
            </a:r>
            <a:r>
              <a:rPr lang="hr-HR" dirty="0" smtClean="0"/>
              <a:t>, </a:t>
            </a:r>
            <a:r>
              <a:rPr lang="hr-HR" dirty="0" err="1" smtClean="0"/>
              <a:t>artropatije</a:t>
            </a:r>
            <a:r>
              <a:rPr lang="hr-HR" dirty="0" smtClean="0"/>
              <a:t>, aritmije, neurološki simptomi</a:t>
            </a:r>
          </a:p>
          <a:p>
            <a:endParaRPr lang="hr-HR" dirty="0" smtClean="0"/>
          </a:p>
          <a:p>
            <a:r>
              <a:rPr lang="hr-HR" dirty="0" smtClean="0"/>
              <a:t>Izbjegavati upotrebu kad god je moguće </a:t>
            </a:r>
          </a:p>
          <a:p>
            <a:endParaRPr lang="hr-HR" dirty="0"/>
          </a:p>
          <a:p>
            <a:r>
              <a:rPr lang="hr-HR" dirty="0" smtClean="0"/>
              <a:t>Poseban oprez kod starijih bolesnika, renalne </a:t>
            </a:r>
            <a:r>
              <a:rPr lang="hr-HR" dirty="0" err="1" smtClean="0"/>
              <a:t>insuficijencije</a:t>
            </a:r>
            <a:r>
              <a:rPr lang="hr-HR" dirty="0" smtClean="0"/>
              <a:t> i paralelne upotrebe </a:t>
            </a:r>
            <a:r>
              <a:rPr lang="hr-HR" dirty="0" err="1" smtClean="0"/>
              <a:t>kortiskosteroida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8422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Ukratko: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379"/>
            <a:ext cx="10515600" cy="5077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Izbjegavati upotrebu antibiotika za virusne respiratorne infekcije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Penicilin V za streptokokni </a:t>
            </a:r>
            <a:r>
              <a:rPr lang="hr-HR" dirty="0" err="1" smtClean="0"/>
              <a:t>tonzilofaringitis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 err="1" smtClean="0"/>
              <a:t>Amoksicilin</a:t>
            </a:r>
            <a:r>
              <a:rPr lang="hr-HR" dirty="0" smtClean="0"/>
              <a:t> u visokim dozama za </a:t>
            </a:r>
            <a:r>
              <a:rPr lang="hr-HR" dirty="0" err="1" smtClean="0"/>
              <a:t>pneumokokne</a:t>
            </a:r>
            <a:r>
              <a:rPr lang="hr-HR" dirty="0" smtClean="0"/>
              <a:t> infekcije, ne </a:t>
            </a:r>
            <a:r>
              <a:rPr lang="hr-HR" dirty="0" err="1" smtClean="0"/>
              <a:t>koamoksiklav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err="1" smtClean="0"/>
              <a:t>Makrolidi</a:t>
            </a:r>
            <a:r>
              <a:rPr lang="hr-HR" dirty="0" smtClean="0"/>
              <a:t> ne mogu biti empirijska terapija za </a:t>
            </a:r>
            <a:r>
              <a:rPr lang="hr-HR" dirty="0" err="1" smtClean="0"/>
              <a:t>pneumokokne</a:t>
            </a:r>
            <a:r>
              <a:rPr lang="hr-HR" dirty="0" smtClean="0"/>
              <a:t> infekcije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err="1" smtClean="0"/>
              <a:t>Nitrofurantoin</a:t>
            </a:r>
            <a:r>
              <a:rPr lang="hr-HR" dirty="0" smtClean="0"/>
              <a:t> za nekomplicirani cistitis kod žena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Izbjegavati upotrebu </a:t>
            </a:r>
            <a:r>
              <a:rPr lang="hr-HR" dirty="0" err="1" smtClean="0"/>
              <a:t>kinolona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0638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75" y="540912"/>
            <a:ext cx="8837869" cy="45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84" y="0"/>
            <a:ext cx="8999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71" y="647010"/>
            <a:ext cx="7065968" cy="6082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5623" y="141667"/>
            <a:ext cx="611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http://www.iskra.bfm.hr</a:t>
            </a:r>
          </a:p>
        </p:txBody>
      </p:sp>
    </p:spTree>
    <p:extLst>
      <p:ext uri="{BB962C8B-B14F-4D97-AF65-F5344CB8AC3E}">
        <p14:creationId xmlns:p14="http://schemas.microsoft.com/office/powerpoint/2010/main" val="6579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475" y="115911"/>
            <a:ext cx="9086691" cy="65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9" y="0"/>
            <a:ext cx="10249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6457"/>
            <a:ext cx="10290220" cy="68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50" y="450989"/>
            <a:ext cx="6405389" cy="333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24" y="4212451"/>
            <a:ext cx="4624900" cy="21497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186411" y="1104409"/>
            <a:ext cx="4675032" cy="4394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dirty="0" smtClean="0"/>
              <a:t>Što se ističe: </a:t>
            </a:r>
          </a:p>
          <a:p>
            <a:r>
              <a:rPr lang="hr-HR" dirty="0" smtClean="0"/>
              <a:t>Pretjerana upotreba </a:t>
            </a:r>
            <a:r>
              <a:rPr lang="hr-HR" dirty="0" err="1" smtClean="0"/>
              <a:t>koamoksiklava</a:t>
            </a:r>
            <a:r>
              <a:rPr lang="hr-HR" dirty="0" smtClean="0"/>
              <a:t>, </a:t>
            </a:r>
            <a:r>
              <a:rPr lang="hr-HR" dirty="0" err="1" smtClean="0"/>
              <a:t>cefalosporina</a:t>
            </a:r>
            <a:r>
              <a:rPr lang="hr-HR" dirty="0" smtClean="0"/>
              <a:t> i </a:t>
            </a:r>
            <a:r>
              <a:rPr lang="hr-HR" dirty="0" err="1" smtClean="0"/>
              <a:t>azitromicina</a:t>
            </a:r>
            <a:endParaRPr lang="hr-HR" dirty="0" smtClean="0"/>
          </a:p>
          <a:p>
            <a:r>
              <a:rPr lang="hr-HR" dirty="0" smtClean="0"/>
              <a:t>Premala upotreba antibiotika užeg spektra </a:t>
            </a:r>
          </a:p>
          <a:p>
            <a:r>
              <a:rPr lang="hr-HR" dirty="0" smtClean="0"/>
              <a:t>Propisivanje antibiotika za nespecifične respiratorne infekcije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70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635</Words>
  <Application>Microsoft Office PowerPoint</Application>
  <PresentationFormat>Custom</PresentationFormat>
  <Paragraphs>124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Principi racionalne primjene antibiotika u primarnoj zdravstvenoj zaštiti</vt:lpstr>
      <vt:lpstr>Potrošnja antibiotika u Hrvatskoj prema podacima ECDC-a: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Posljedice neadekvatne upotrebe antibiotika:</vt:lpstr>
      <vt:lpstr>Pitanja kod svakog propisivanja antibiotika</vt:lpstr>
      <vt:lpstr>Respiratorne infekcije – što poboljšati</vt:lpstr>
      <vt:lpstr>Akutni faringitis</vt:lpstr>
      <vt:lpstr>Akutni faringitis</vt:lpstr>
      <vt:lpstr>Akutni faringitis</vt:lpstr>
      <vt:lpstr>Akutni faringitis</vt:lpstr>
      <vt:lpstr>Pneumokokne infekcije</vt:lpstr>
      <vt:lpstr>Pneumokokne infekcije</vt:lpstr>
      <vt:lpstr>Pneumokokne infekcije</vt:lpstr>
      <vt:lpstr>PowerPoint Presentation</vt:lpstr>
      <vt:lpstr>Akutni bakterijski sinusitis</vt:lpstr>
      <vt:lpstr>Akutna egzacerbacija KOPB-a</vt:lpstr>
      <vt:lpstr>Uroinfekcije – što poboljšati?</vt:lpstr>
      <vt:lpstr>PowerPoint Presentation</vt:lpstr>
      <vt:lpstr>Ograničenje upotrebe kinolona</vt:lpstr>
      <vt:lpstr>Ukratko: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 racionalne primjene antibiotika u primarnoj zdravstvenoj zaštiti</dc:title>
  <dc:creator>Dragutin Kotarski</dc:creator>
  <cp:lastModifiedBy>Doktori</cp:lastModifiedBy>
  <cp:revision>168</cp:revision>
  <dcterms:created xsi:type="dcterms:W3CDTF">2019-03-04T20:04:38Z</dcterms:created>
  <dcterms:modified xsi:type="dcterms:W3CDTF">2019-05-05T21:09:07Z</dcterms:modified>
</cp:coreProperties>
</file>