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75" r:id="rId3"/>
    <p:sldId id="260" r:id="rId4"/>
    <p:sldId id="308" r:id="rId5"/>
    <p:sldId id="316" r:id="rId6"/>
    <p:sldId id="317" r:id="rId7"/>
    <p:sldId id="309" r:id="rId8"/>
    <p:sldId id="259" r:id="rId9"/>
    <p:sldId id="320" r:id="rId10"/>
    <p:sldId id="313" r:id="rId11"/>
    <p:sldId id="314" r:id="rId12"/>
    <p:sldId id="315" r:id="rId13"/>
    <p:sldId id="261" r:id="rId14"/>
    <p:sldId id="322" r:id="rId15"/>
    <p:sldId id="323" r:id="rId16"/>
    <p:sldId id="262" r:id="rId17"/>
    <p:sldId id="572" r:id="rId18"/>
    <p:sldId id="368" r:id="rId19"/>
    <p:sldId id="324" r:id="rId20"/>
    <p:sldId id="265" r:id="rId21"/>
    <p:sldId id="570" r:id="rId22"/>
    <p:sldId id="264" r:id="rId23"/>
    <p:sldId id="325" r:id="rId24"/>
    <p:sldId id="272" r:id="rId25"/>
    <p:sldId id="550" r:id="rId26"/>
    <p:sldId id="297" r:id="rId27"/>
    <p:sldId id="568" r:id="rId28"/>
    <p:sldId id="567" r:id="rId29"/>
    <p:sldId id="277" r:id="rId30"/>
    <p:sldId id="563" r:id="rId31"/>
    <p:sldId id="549" r:id="rId32"/>
    <p:sldId id="557" r:id="rId33"/>
    <p:sldId id="326" r:id="rId34"/>
    <p:sldId id="327" r:id="rId35"/>
    <p:sldId id="328" r:id="rId36"/>
    <p:sldId id="329" r:id="rId37"/>
    <p:sldId id="273" r:id="rId38"/>
    <p:sldId id="268" r:id="rId39"/>
    <p:sldId id="266" r:id="rId40"/>
    <p:sldId id="271" r:id="rId41"/>
    <p:sldId id="564" r:id="rId42"/>
    <p:sldId id="565" r:id="rId43"/>
    <p:sldId id="559" r:id="rId44"/>
    <p:sldId id="560" r:id="rId45"/>
    <p:sldId id="561" r:id="rId46"/>
    <p:sldId id="318" r:id="rId4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2" autoAdjust="0"/>
    <p:restoredTop sz="94660"/>
  </p:normalViewPr>
  <p:slideViewPr>
    <p:cSldViewPr>
      <p:cViewPr varScale="1">
        <p:scale>
          <a:sx n="94" d="100"/>
          <a:sy n="94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jana Tambić" userId="b91b0ee74b3fbda0" providerId="LiveId" clId="{95DBDCDF-61D6-42F8-AEA4-09129E5EF77B}"/>
    <pc:docChg chg="custSel modSld">
      <pc:chgData name="Arjana Tambić" userId="b91b0ee74b3fbda0" providerId="LiveId" clId="{95DBDCDF-61D6-42F8-AEA4-09129E5EF77B}" dt="2019-02-09T13:55:17.054" v="37" actId="27636"/>
      <pc:docMkLst>
        <pc:docMk/>
      </pc:docMkLst>
      <pc:sldChg chg="modSp">
        <pc:chgData name="Arjana Tambić" userId="b91b0ee74b3fbda0" providerId="LiveId" clId="{95DBDCDF-61D6-42F8-AEA4-09129E5EF77B}" dt="2019-02-09T13:55:17.054" v="37" actId="27636"/>
        <pc:sldMkLst>
          <pc:docMk/>
          <pc:sldMk cId="0" sldId="572"/>
        </pc:sldMkLst>
        <pc:spChg chg="mod">
          <ac:chgData name="Arjana Tambić" userId="b91b0ee74b3fbda0" providerId="LiveId" clId="{95DBDCDF-61D6-42F8-AEA4-09129E5EF77B}" dt="2019-02-09T13:55:17.054" v="37" actId="27636"/>
          <ac:spMkLst>
            <pc:docMk/>
            <pc:sldMk cId="0" sldId="572"/>
            <ac:spMk id="4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08874-911D-47B6-B570-75211A7260F6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BAF1B-0E71-4930-99A0-69BA88A106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203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B2F7F-EA9D-4BF5-B241-164CA940722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7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1CC1-FA65-4164-B6CC-7BEB87AE8707}" type="datetimeFigureOut">
              <a:rPr lang="hr-HR" smtClean="0"/>
              <a:pPr/>
              <a:t>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B9AC-A928-465D-AB1D-392CA0BB6F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1CC1-FA65-4164-B6CC-7BEB87AE8707}" type="datetimeFigureOut">
              <a:rPr lang="hr-HR" smtClean="0"/>
              <a:pPr/>
              <a:t>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B9AC-A928-465D-AB1D-392CA0BB6F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1CC1-FA65-4164-B6CC-7BEB87AE8707}" type="datetimeFigureOut">
              <a:rPr lang="hr-HR" smtClean="0"/>
              <a:pPr/>
              <a:t>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B9AC-A928-465D-AB1D-392CA0BB6F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C966D3-7B86-4472-8E95-9B75129F9DC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1CC1-FA65-4164-B6CC-7BEB87AE8707}" type="datetimeFigureOut">
              <a:rPr lang="hr-HR" smtClean="0"/>
              <a:pPr/>
              <a:t>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B9AC-A928-465D-AB1D-392CA0BB6F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1CC1-FA65-4164-B6CC-7BEB87AE8707}" type="datetimeFigureOut">
              <a:rPr lang="hr-HR" smtClean="0"/>
              <a:pPr/>
              <a:t>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B9AC-A928-465D-AB1D-392CA0BB6F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1CC1-FA65-4164-B6CC-7BEB87AE8707}" type="datetimeFigureOut">
              <a:rPr lang="hr-HR" smtClean="0"/>
              <a:pPr/>
              <a:t>9.2.2019.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B9AC-A928-465D-AB1D-392CA0BB6F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1CC1-FA65-4164-B6CC-7BEB87AE8707}" type="datetimeFigureOut">
              <a:rPr lang="hr-HR" smtClean="0"/>
              <a:pPr/>
              <a:t>9.2.2019.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B9AC-A928-465D-AB1D-392CA0BB6F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1CC1-FA65-4164-B6CC-7BEB87AE8707}" type="datetimeFigureOut">
              <a:rPr lang="hr-HR" smtClean="0"/>
              <a:pPr/>
              <a:t>9.2.2019.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B9AC-A928-465D-AB1D-392CA0BB6F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1CC1-FA65-4164-B6CC-7BEB87AE8707}" type="datetimeFigureOut">
              <a:rPr lang="hr-HR" smtClean="0"/>
              <a:pPr/>
              <a:t>9.2.2019.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B9AC-A928-465D-AB1D-392CA0BB6F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1CC1-FA65-4164-B6CC-7BEB87AE8707}" type="datetimeFigureOut">
              <a:rPr lang="hr-HR" smtClean="0"/>
              <a:pPr/>
              <a:t>9.2.2019.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B9AC-A928-465D-AB1D-392CA0BB6F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1CC1-FA65-4164-B6CC-7BEB87AE8707}" type="datetimeFigureOut">
              <a:rPr lang="hr-HR" smtClean="0"/>
              <a:pPr/>
              <a:t>9.2.2019.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B9AC-A928-465D-AB1D-392CA0BB6F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11CC1-FA65-4164-B6CC-7BEB87AE8707}" type="datetimeFigureOut">
              <a:rPr lang="hr-HR" smtClean="0"/>
              <a:pPr/>
              <a:t>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DB9AC-A928-465D-AB1D-392CA0BB6FA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url=http://mingerkang.en.made-in-china.com/product-group/IoKnFOJAZfcv/Face-Mask-catalog-1.html&amp;rct=j&amp;frm=1&amp;q=&amp;esrc=s&amp;sa=U&amp;ved=0ahUKEwj4mZuzmYLPAhXB2hoKHS2mDlUQwW4INDAQ&amp;usg=AFQjCNFmeSNwi9hdeZMYOYpTNVky1q7w5g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hyperlink" Target="http://www.google.hr/url?url=http://lijecnik.hr/vijesti/fda-zeli-zabraniti-medicinske-rukavice-s-puderom/&amp;rct=j&amp;frm=1&amp;q=&amp;esrc=s&amp;sa=U&amp;ved=0ahUKEwiXru3hlYLPAhWEuhoKHSQLD-AQwW4IMjAP&amp;usg=AFQjCNFsLIa7N5Iz10cwFxDIoC3tvcortg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7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6.png"/><Relationship Id="rId2" Type="http://schemas.openxmlformats.org/officeDocument/2006/relationships/hyperlink" Target="http://www.google.hr/url?url=http://www.zavod-zivim.si/evtanazija-vs-paliativna-oskrba/&amp;rct=j&amp;frm=1&amp;q=&amp;esrc=s&amp;sa=U&amp;ved=0ahUKEwjPpb6SmoLPAhWJOhoKHU0KDvE4wAIQwW4IJDAI&amp;usg=AFQjCNHAaZMjsxzQZipRrwgNLLs0GKcP7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hyperlink" Target="http://www.google.hr/url?url=http://www.everydayhealth.com/mens-health-pictures/essential-grooming-rules-for-guys.aspx&amp;rct=j&amp;frm=1&amp;q=&amp;esrc=s&amp;sa=U&amp;ved=0ahUKEwiigvnWo4LPAhXIWRoKHXOjDw44KBDBbggsMAw&amp;usg=AFQjCNFTWl2sPtmT4mhi5v3xnK2Ckr4MSQ" TargetMode="External"/><Relationship Id="rId4" Type="http://schemas.openxmlformats.org/officeDocument/2006/relationships/hyperlink" Target="http://www.google.hr/url?url=http://gorila.jutarnji.hr/profile/sun_ica/2011/04/06/koliko-dugo-se-mjeri-temperatura-mjerenje-temperature-kod-djece-temperatura-mjerena-u-uhu/&amp;rct=j&amp;frm=1&amp;q=&amp;esrc=s&amp;sa=U&amp;ved=0ahUKEwjk0LvJmoLPAhVFtRoKHc4EDbgQwW4ILDAM&amp;usg=AFQjCNGIw97eYOdG_D5yMu8bwbPId1Ec6g" TargetMode="External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8.png"/><Relationship Id="rId4" Type="http://schemas.openxmlformats.org/officeDocument/2006/relationships/image" Target="../media/image53.emf"/><Relationship Id="rId9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hr/url?sa=i&amp;rct=j&amp;q=&amp;esrc=s&amp;source=images&amp;cd=&amp;cad=rja&amp;uact=8&amp;ved=0CAcQjRw&amp;url=http://glossynews.com/entertainment/internet/201312050147/original-poster-is-actually-a-bundle-of-sticks/&amp;ei=koNHVLP-NsbzPJePgbgM&amp;bvm=bv.77880786,d.ZWU&amp;psig=AFQjCNGM-jt12ahc89bby7RKj3u0Wx8-AA&amp;ust=141405924280272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1/18/Lazareti_LS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en-GB" b="1" dirty="0"/>
              <a:t>MJERE KONTAKTNE IZOLACIJE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7200800" cy="1417712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Prof</a:t>
            </a:r>
            <a:r>
              <a:rPr lang="hr-HR" sz="2800" dirty="0" smtClean="0">
                <a:solidFill>
                  <a:schemeClr val="tx1"/>
                </a:solidFill>
              </a:rPr>
              <a:t>. dr. sc</a:t>
            </a:r>
            <a:r>
              <a:rPr lang="hr-HR" sz="2800" dirty="0">
                <a:solidFill>
                  <a:schemeClr val="tx1"/>
                </a:solidFill>
              </a:rPr>
              <a:t>. Arjana </a:t>
            </a:r>
            <a:r>
              <a:rPr lang="hr-HR" sz="2800" dirty="0" err="1">
                <a:solidFill>
                  <a:schemeClr val="tx1"/>
                </a:solidFill>
              </a:rPr>
              <a:t>Tambić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Andrašević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>
                <a:solidFill>
                  <a:schemeClr val="tx1"/>
                </a:solidFill>
              </a:rPr>
              <a:t>dr.med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  <a:p>
            <a:r>
              <a:rPr lang="en-GB" sz="2800" dirty="0">
                <a:solidFill>
                  <a:schemeClr val="tx1"/>
                </a:solidFill>
              </a:rPr>
              <a:t>Marija </a:t>
            </a:r>
            <a:r>
              <a:rPr lang="en-GB" sz="2800" dirty="0" err="1">
                <a:solidFill>
                  <a:schemeClr val="tx1"/>
                </a:solidFill>
              </a:rPr>
              <a:t>Čulo</a:t>
            </a:r>
            <a:r>
              <a:rPr lang="en-GB" sz="2800" dirty="0">
                <a:solidFill>
                  <a:schemeClr val="tx1"/>
                </a:solidFill>
              </a:rPr>
              <a:t>, mag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  <a:r>
              <a:rPr lang="hr-HR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sestrinstva</a:t>
            </a:r>
            <a:endParaRPr lang="hr-HR" sz="2800" dirty="0">
              <a:solidFill>
                <a:schemeClr val="tx1"/>
              </a:solidFill>
            </a:endParaRPr>
          </a:p>
          <a:p>
            <a:r>
              <a:rPr lang="hr-HR" sz="2800" dirty="0">
                <a:solidFill>
                  <a:schemeClr val="tx1"/>
                </a:solidFill>
              </a:rPr>
              <a:t>Klinika za infektivne bolesti “Dr. Fran Mihaljević”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2240" y="616530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6.2.2019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143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xmlns="" id="{51A3AB65-DA82-4612-B361-F38223963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4000" dirty="0"/>
              <a:t>Mjere predostrožnosti kod infekcija koje se šire </a:t>
            </a:r>
            <a:r>
              <a:rPr lang="hr-HR" sz="4000" b="1" dirty="0">
                <a:solidFill>
                  <a:srgbClr val="FF0000"/>
                </a:solidFill>
              </a:rPr>
              <a:t>aerosolom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xmlns="" id="{9CAC9A82-9717-451C-B7FC-4D245D892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91264" cy="4035425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/>
              <a:t>čestice </a:t>
            </a:r>
            <a:r>
              <a:rPr lang="en-US" sz="2800" dirty="0"/>
              <a:t>&lt;</a:t>
            </a:r>
            <a:r>
              <a:rPr lang="hr-HR" sz="2800" dirty="0"/>
              <a:t> 5 </a:t>
            </a:r>
            <a:r>
              <a:rPr lang="el-GR" sz="2800" dirty="0"/>
              <a:t>μ</a:t>
            </a:r>
            <a:r>
              <a:rPr lang="hr-HR" sz="2800" dirty="0"/>
              <a:t>m dugo lebde u zraku, mogu se daleko prenijeti zračnim strujama</a:t>
            </a:r>
          </a:p>
          <a:p>
            <a:pPr eaLnBrk="1" hangingPunct="1">
              <a:defRPr/>
            </a:pPr>
            <a:r>
              <a:rPr lang="hr-HR" sz="2800" dirty="0"/>
              <a:t>varicela*, diseminirani i zoster* u </a:t>
            </a:r>
            <a:r>
              <a:rPr lang="hr-HR" sz="2800" dirty="0" err="1"/>
              <a:t>imunosuprimiranih</a:t>
            </a:r>
            <a:r>
              <a:rPr lang="hr-HR" sz="2800" dirty="0"/>
              <a:t>, ospice, TBC</a:t>
            </a:r>
          </a:p>
          <a:p>
            <a:pPr lvl="3" eaLnBrk="1" hangingPunct="1">
              <a:defRPr/>
            </a:pPr>
            <a:r>
              <a:rPr lang="hr-HR" sz="2800" b="1" dirty="0">
                <a:effectLst/>
                <a:latin typeface="Calibri" pitchFamily="34" charset="0"/>
              </a:rPr>
              <a:t>jednokrevetna soba</a:t>
            </a:r>
          </a:p>
          <a:p>
            <a:pPr lvl="3" eaLnBrk="1" hangingPunct="1">
              <a:defRPr/>
            </a:pPr>
            <a:r>
              <a:rPr lang="hr-HR" sz="2800" b="1" dirty="0">
                <a:effectLst/>
                <a:latin typeface="Calibri" pitchFamily="34" charset="0"/>
              </a:rPr>
              <a:t>negativni pritisak zraka</a:t>
            </a:r>
          </a:p>
          <a:p>
            <a:pPr lvl="3" eaLnBrk="1" hangingPunct="1">
              <a:defRPr/>
            </a:pPr>
            <a:r>
              <a:rPr lang="hr-HR" sz="2800" b="1" dirty="0">
                <a:effectLst/>
                <a:latin typeface="Calibri" pitchFamily="34" charset="0"/>
              </a:rPr>
              <a:t>maske cijelo vrijeme</a:t>
            </a:r>
            <a:endParaRPr lang="el-GR" sz="2800" b="1" dirty="0"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9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xmlns="" id="{EECE999F-86DB-4103-80BF-94DBF37CC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4000" dirty="0"/>
              <a:t>Mjere predostrožnosti kod infekcija koje se šire </a:t>
            </a:r>
            <a:r>
              <a:rPr lang="hr-HR" sz="4000" b="1" dirty="0">
                <a:solidFill>
                  <a:srgbClr val="FF3300"/>
                </a:solidFill>
              </a:rPr>
              <a:t>kapljičnim putem</a:t>
            </a:r>
            <a:endParaRPr lang="en-US" sz="4000" b="1" dirty="0">
              <a:solidFill>
                <a:srgbClr val="FF3300"/>
              </a:solidFill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xmlns="" id="{B33E9C8B-B4F5-44D9-BC4F-9843B3BD3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321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400" dirty="0"/>
              <a:t>bolesti koje se šire kapljicama nastalim uslijed kihanja, kašaljanja, govora, tijekom bronhoskopije, aspiracije sekreta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/>
              <a:t>veće čestice, brže sedimentiraju na horizontalne podloge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/>
              <a:t>H. influenzae, B. pertussis, meningokok, pneumokok, mikoplazme, BHS – A, adenovirusi, virus influence, parvovoirus B19, virus zaušnjaka, rubeole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sz="24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hr-HR" sz="2800" b="1" dirty="0">
                <a:latin typeface="Calibri" pitchFamily="34" charset="0"/>
              </a:rPr>
              <a:t>jednokrevetna soba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r-HR" sz="2800" b="1" dirty="0">
                <a:latin typeface="Calibri" pitchFamily="34" charset="0"/>
              </a:rPr>
              <a:t>maske u krugu ~ 1 m                                      </a:t>
            </a:r>
            <a:r>
              <a:rPr lang="hr-HR" sz="2000" dirty="0">
                <a:effectLst/>
                <a:latin typeface="Calibri" pitchFamily="34" charset="0"/>
              </a:rPr>
              <a:t>(bolesnik pri izlazu iz sobe mora nositi masku)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r-HR" sz="2800" b="1" i="1" dirty="0">
                <a:latin typeface="Calibri" pitchFamily="34" charset="0"/>
              </a:rPr>
              <a:t>higijena ruku </a:t>
            </a:r>
            <a:r>
              <a:rPr lang="hr-HR" dirty="0">
                <a:latin typeface="Calibri" pitchFamily="34" charset="0"/>
              </a:rPr>
              <a:t>(dio standardnih mjera!)</a:t>
            </a:r>
            <a:endParaRPr lang="en-US" sz="2800" b="1" i="1" dirty="0">
              <a:latin typeface="Calibri" pitchFamily="34" charset="0"/>
            </a:endParaRP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xmlns="" id="{AC0DE8EC-ADC6-4E7E-9731-BBF5BC638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32310"/>
              </p:ext>
            </p:extLst>
          </p:nvPr>
        </p:nvGraphicFramePr>
        <p:xfrm>
          <a:off x="6732240" y="4896082"/>
          <a:ext cx="1954560" cy="146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Slide" r:id="rId3" imgW="4931491" imgH="3700212" progId="PowerPoint.Slide.8">
                  <p:embed/>
                </p:oleObj>
              </mc:Choice>
              <mc:Fallback>
                <p:oleObj name="Slide" r:id="rId3" imgW="4931491" imgH="3700212" progId="PowerPoint.Slide.8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xmlns="" id="{AC0DE8EC-ADC6-4E7E-9731-BBF5BC638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896082"/>
                        <a:ext cx="1954560" cy="1466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87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xmlns="" id="{F9B9B69D-79F6-4F0E-84E0-90926A6BA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4000" dirty="0"/>
              <a:t>Mjere predostrožnosti kod infekcija koje se šire </a:t>
            </a:r>
            <a:r>
              <a:rPr lang="hr-HR" sz="4000" b="1" dirty="0">
                <a:solidFill>
                  <a:srgbClr val="FF0000"/>
                </a:solidFill>
              </a:rPr>
              <a:t>kontaktom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xmlns="" id="{97847B85-017B-4C6D-8A33-168E236C3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400" dirty="0"/>
              <a:t>direktnim (nakon dodirivanja pacijenta), indirektnim kontaktom (dodirivanje kontaminirane okoline)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/>
              <a:t>osnovni način prenošenja je preko ruku osoblja, posjetitelja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b="1" u="sng" dirty="0"/>
              <a:t>multiplo rezistentne bakterije</a:t>
            </a:r>
            <a:r>
              <a:rPr lang="hr-HR" sz="2800" dirty="0"/>
              <a:t>, crijevni patogeni (salmonele, šigele, </a:t>
            </a:r>
            <a:r>
              <a:rPr lang="hr-HR" sz="2800" i="1" dirty="0"/>
              <a:t>C. difficile</a:t>
            </a:r>
            <a:r>
              <a:rPr lang="hr-HR" sz="2800" dirty="0"/>
              <a:t>, rotavirusi, adenovirusi), RSV, parainfluenca, enterovirusne infekcije, kožne (skabijes, stafilokokne i streptokokne infekcije)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r-HR" sz="2800" b="1" dirty="0">
                <a:effectLst/>
                <a:latin typeface="Calibri" pitchFamily="34" charset="0"/>
              </a:rPr>
              <a:t>jednokrevetna soba/ kohortiranje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r-HR" sz="2800" b="1" dirty="0">
                <a:effectLst/>
                <a:latin typeface="Calibri" pitchFamily="34" charset="0"/>
              </a:rPr>
              <a:t>rukavice, </a:t>
            </a:r>
            <a:r>
              <a:rPr lang="hr-HR" sz="2800" b="1" i="1" dirty="0">
                <a:effectLst/>
                <a:latin typeface="Calibri" pitchFamily="34" charset="0"/>
              </a:rPr>
              <a:t>higijena ruku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r-HR" sz="2800" b="1" dirty="0">
                <a:effectLst/>
                <a:latin typeface="Calibri" pitchFamily="34" charset="0"/>
              </a:rPr>
              <a:t>pregače</a:t>
            </a: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xmlns="" id="{09E298D6-0ADF-489D-A05A-CFF55025F4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433888"/>
              </p:ext>
            </p:extLst>
          </p:nvPr>
        </p:nvGraphicFramePr>
        <p:xfrm>
          <a:off x="6708142" y="4797152"/>
          <a:ext cx="2194979" cy="164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Slide" r:id="rId3" imgW="4931491" imgH="3700212" progId="PowerPoint.Slide.8">
                  <p:embed/>
                </p:oleObj>
              </mc:Choice>
              <mc:Fallback>
                <p:oleObj name="Slide" r:id="rId3" imgW="4931491" imgH="3700212" progId="PowerPoint.Slide.8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xmlns="" id="{09E298D6-0ADF-489D-A05A-CFF55025F4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142" y="4797152"/>
                        <a:ext cx="2194979" cy="1646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0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Kontaktna izolacija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6" descr="Full-size image (25 K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12" y="1783204"/>
            <a:ext cx="5769416" cy="4404057"/>
          </a:xfrm>
          <a:prstGeom prst="rect">
            <a:avLst/>
          </a:prstGeom>
          <a:noFill/>
        </p:spPr>
      </p:pic>
      <p:pic>
        <p:nvPicPr>
          <p:cNvPr id="5" name="Picture 2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4012542"/>
            <a:ext cx="1152127" cy="856618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8388424" y="4293096"/>
            <a:ext cx="5040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6" descr="contact">
            <a:extLst>
              <a:ext uri="{FF2B5EF4-FFF2-40B4-BE49-F238E27FC236}">
                <a16:creationId xmlns:a16="http://schemas.microsoft.com/office/drawing/2014/main" xmlns="" id="{9F7A5A87-4C42-48F8-B4BD-4FD5008CD2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2266950" cy="3281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9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lick here to visit the site and read the comics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3884112" cy="62646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7985" y="404664"/>
            <a:ext cx="4248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accent2"/>
                </a:solidFill>
              </a:rPr>
              <a:t>Svrha nošenja maske u cilju kontrole infekcija:</a:t>
            </a:r>
          </a:p>
          <a:p>
            <a:endParaRPr lang="hr-HR" dirty="0"/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Zaštititi zdravstvenog djelatnika od infektivnog materijala pacijenta (respiratornih sekreta, aerosola koji sadrže tjelesne sekrete) – nošenje maske pri mogućem kontaktu s tjelesnim tekućinama, sekretima i </a:t>
            </a:r>
            <a:r>
              <a:rPr lang="hr-HR" dirty="0" err="1"/>
              <a:t>ekskretima</a:t>
            </a:r>
            <a:r>
              <a:rPr lang="hr-HR" dirty="0"/>
              <a:t> – </a:t>
            </a:r>
            <a:r>
              <a:rPr lang="hr-HR" b="1" dirty="0"/>
              <a:t>dio </a:t>
            </a:r>
            <a:r>
              <a:rPr lang="hr-HR" b="1" u="sng" dirty="0"/>
              <a:t>standardnih mjera predostrožnosti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Zaštititi pacijente koji su izvrgnuti sterilnom zahvatu od respiratornih aerosola zdravstvenih djelatnika – </a:t>
            </a:r>
            <a:r>
              <a:rPr lang="hr-HR" b="1" dirty="0"/>
              <a:t>dio principa </a:t>
            </a:r>
            <a:r>
              <a:rPr lang="hr-HR" b="1" dirty="0" err="1"/>
              <a:t>asepse</a:t>
            </a:r>
            <a:r>
              <a:rPr lang="hr-HR" b="1" dirty="0"/>
              <a:t> u kirurgiji</a:t>
            </a:r>
            <a:endParaRPr lang="hr-HR" dirty="0"/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Ograničiti širenje mikroorganizama koji se šire aerosolom ili kapljično – </a:t>
            </a:r>
            <a:r>
              <a:rPr lang="hr-HR" b="1" u="sng" dirty="0"/>
              <a:t>dio  mjera kapljične ili aerosol izolacije</a:t>
            </a:r>
          </a:p>
        </p:txBody>
      </p:sp>
    </p:spTree>
    <p:extLst>
      <p:ext uri="{BB962C8B-B14F-4D97-AF65-F5344CB8AC3E}">
        <p14:creationId xmlns:p14="http://schemas.microsoft.com/office/powerpoint/2010/main" val="18071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edical professional: young doctor or woman nurse smiling taking her surgeon mask off. Closeup portrait isolated on white background. Stock Photo - 93015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5" y="404664"/>
            <a:ext cx="6336704" cy="6336704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40ABAB-E929-494D-9A2D-13962701554C}"/>
              </a:ext>
            </a:extLst>
          </p:cNvPr>
          <p:cNvSpPr txBox="1"/>
          <p:nvPr/>
        </p:nvSpPr>
        <p:spPr>
          <a:xfrm>
            <a:off x="5508104" y="1700808"/>
            <a:ext cx="3240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Nepotrebno nošenje maske štetno!!!</a:t>
            </a:r>
          </a:p>
          <a:p>
            <a:pPr marL="742950" lvl="1" indent="-285750">
              <a:buFontTx/>
              <a:buChar char="-"/>
            </a:pPr>
            <a:r>
              <a:rPr lang="hr-HR" dirty="0"/>
              <a:t>Često doticanje maske rukama prenosi bakterije na ruke kojima se dalje dotiču površine i ljudi – olakšano širenje patogena</a:t>
            </a:r>
          </a:p>
        </p:txBody>
      </p:sp>
    </p:spTree>
    <p:extLst>
      <p:ext uri="{BB962C8B-B14F-4D97-AF65-F5344CB8AC3E}">
        <p14:creationId xmlns:p14="http://schemas.microsoft.com/office/powerpoint/2010/main" val="273182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MJERE KONTAKTNE IZOLACIJE</a:t>
            </a:r>
            <a:b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1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(MRSA, ESBL enterobakterije, </a:t>
            </a:r>
            <a:r>
              <a:rPr lang="hr-HR" sz="14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Acinetobacter</a:t>
            </a:r>
            <a:r>
              <a:rPr lang="hr-HR" sz="1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, IMP rez. </a:t>
            </a:r>
            <a:r>
              <a:rPr lang="hr-HR" sz="14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Pseudomonas, Clostridium difficile, Stenotrophomonas</a:t>
            </a:r>
            <a:r>
              <a:rPr lang="hr-HR" sz="1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hr-HR" sz="14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VRE, OXA 48, NDM, VIM, KPC...</a:t>
            </a:r>
            <a:r>
              <a:rPr lang="hr-HR" sz="1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r-HR" dirty="0">
                <a:solidFill>
                  <a:schemeClr val="tx1"/>
                </a:solidFill>
              </a:rPr>
              <a:t>                       </a:t>
            </a:r>
            <a:r>
              <a:rPr lang="hr-H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ili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79912" y="1500174"/>
            <a:ext cx="5040560" cy="516918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hr-HR" sz="2500" b="1" dirty="0">
                <a:effectLst/>
                <a:latin typeface="Arial" pitchFamily="34" charset="0"/>
                <a:cs typeface="Arial" pitchFamily="34" charset="0"/>
              </a:rPr>
              <a:t>Higijensko pranje ruku s antiseptičkim sapunom </a:t>
            </a:r>
            <a:r>
              <a:rPr lang="hr-HR" sz="25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ili</a:t>
            </a:r>
            <a:r>
              <a:rPr lang="hr-HR" sz="2500" b="1" dirty="0">
                <a:effectLst/>
                <a:latin typeface="Arial" pitchFamily="34" charset="0"/>
                <a:cs typeface="Arial" pitchFamily="34" charset="0"/>
              </a:rPr>
              <a:t>  alkoholno utrljavanje pri “čistim” radnjama</a:t>
            </a:r>
          </a:p>
          <a:p>
            <a:pPr>
              <a:lnSpc>
                <a:spcPct val="120000"/>
              </a:lnSpc>
            </a:pPr>
            <a:r>
              <a:rPr lang="hr-HR" sz="2500" b="1" dirty="0">
                <a:latin typeface="Arial" pitchFamily="34" charset="0"/>
                <a:cs typeface="Arial" pitchFamily="34" charset="0"/>
              </a:rPr>
              <a:t>U kontaktu s bolesnikom s </a:t>
            </a:r>
            <a:r>
              <a:rPr lang="hr-HR" sz="2800" i="1" dirty="0">
                <a:solidFill>
                  <a:srgbClr val="FF3300"/>
                </a:solidFill>
                <a:latin typeface="Arial Rounded MT Bold" pitchFamily="34" charset="0"/>
              </a:rPr>
              <a:t>Clostridium difficile </a:t>
            </a:r>
            <a:r>
              <a:rPr lang="hr-HR" sz="2800" dirty="0">
                <a:latin typeface="Arial Rounded MT Bold" pitchFamily="34" charset="0"/>
              </a:rPr>
              <a:t>ruke </a:t>
            </a:r>
            <a:r>
              <a:rPr lang="hr-HR" sz="2800" dirty="0">
                <a:solidFill>
                  <a:srgbClr val="FF0000"/>
                </a:solidFill>
                <a:latin typeface="Arial Rounded MT Bold" pitchFamily="34" charset="0"/>
              </a:rPr>
              <a:t>uvijek</a:t>
            </a:r>
            <a:r>
              <a:rPr lang="hr-HR" sz="2800" dirty="0">
                <a:latin typeface="Arial Rounded MT Bold" pitchFamily="34" charset="0"/>
              </a:rPr>
              <a:t> prati vodom i tekućim sapunom</a:t>
            </a: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endParaRPr lang="hr-HR" sz="1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hr-HR" sz="2500" b="1" dirty="0">
                <a:effectLst/>
                <a:latin typeface="Arial" pitchFamily="34" charset="0"/>
                <a:cs typeface="Arial" pitchFamily="34" charset="0"/>
              </a:rPr>
              <a:t>Alkoholna dezinfekcija ruku </a:t>
            </a:r>
            <a:r>
              <a:rPr lang="hr-HR" sz="25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prema „5 trenutaka za higijenu ruku” </a:t>
            </a:r>
            <a:r>
              <a:rPr lang="hr-HR" sz="2500" b="1" dirty="0">
                <a:effectLst/>
                <a:latin typeface="Arial" pitchFamily="34" charset="0"/>
                <a:cs typeface="Arial" pitchFamily="34" charset="0"/>
              </a:rPr>
              <a:t>(standardne mjere) + nakon izlaska iz zone </a:t>
            </a:r>
            <a:r>
              <a:rPr lang="hr-HR" sz="2500" b="1" dirty="0">
                <a:latin typeface="Arial" pitchFamily="34" charset="0"/>
                <a:cs typeface="Arial" pitchFamily="34" charset="0"/>
              </a:rPr>
              <a:t>izolacije</a:t>
            </a: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hr-HR" sz="2500" b="1" dirty="0">
                <a:effectLst/>
                <a:latin typeface="Arial" pitchFamily="34" charset="0"/>
                <a:cs typeface="Arial" pitchFamily="34" charset="0"/>
              </a:rPr>
              <a:t>Čim se uđe u </a:t>
            </a:r>
            <a:r>
              <a:rPr lang="hr-HR" sz="2500" b="1" dirty="0">
                <a:latin typeface="Arial" pitchFamily="34" charset="0"/>
                <a:cs typeface="Arial" pitchFamily="34" charset="0"/>
              </a:rPr>
              <a:t>zonu bolesnika dezinficirati ruke (1) i navući rukavice. Rukavice nositi cijelo vrijeme u izolaciji, ali ih </a:t>
            </a:r>
            <a:r>
              <a:rPr lang="hr-HR" sz="2500" b="1" u="sng" dirty="0">
                <a:latin typeface="Arial" pitchFamily="34" charset="0"/>
                <a:cs typeface="Arial" pitchFamily="34" charset="0"/>
              </a:rPr>
              <a:t>mijenjati u skladu s potrebom dezinfekcije ruku </a:t>
            </a:r>
            <a:r>
              <a:rPr lang="hr-HR" sz="2500" b="1" dirty="0">
                <a:latin typeface="Arial" pitchFamily="34" charset="0"/>
                <a:cs typeface="Arial" pitchFamily="34" charset="0"/>
              </a:rPr>
              <a:t>prema „5 momenata”. </a:t>
            </a:r>
            <a:r>
              <a:rPr lang="hr-HR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Nakon svakog skidanja</a:t>
            </a:r>
            <a:r>
              <a:rPr lang="hr-HR" sz="2500" b="1" dirty="0">
                <a:latin typeface="Arial" pitchFamily="34" charset="0"/>
                <a:cs typeface="Arial" pitchFamily="34" charset="0"/>
              </a:rPr>
              <a:t> rukavica </a:t>
            </a:r>
            <a:r>
              <a:rPr lang="hr-HR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alkoholom dezinficirati ruke!</a:t>
            </a: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hr-HR" sz="25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hr-HR" sz="2500" b="1" dirty="0">
                <a:latin typeface="Arial" pitchFamily="34" charset="0"/>
                <a:cs typeface="Arial" pitchFamily="34" charset="0"/>
              </a:rPr>
              <a:t>Prije napuštanja izolacije skinuti rukavice i dezinficirati ruke prije izlaska iz izolacije + dezinficirati ruke u hodniku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r-HR" sz="25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hr-HR" sz="25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hr-HR" sz="2500" b="1" dirty="0">
                <a:effectLst/>
                <a:latin typeface="Arial" pitchFamily="34" charset="0"/>
                <a:cs typeface="Arial" pitchFamily="34" charset="0"/>
              </a:rPr>
              <a:t>Nositi zaštitnu kutu (pregaču) za sve aktivnosti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hr-HR" sz="2500" b="1" dirty="0">
                <a:effectLst/>
                <a:latin typeface="Arial" pitchFamily="34" charset="0"/>
                <a:cs typeface="Arial" pitchFamily="34" charset="0"/>
              </a:rPr>
              <a:t>Nakon obavljene aktivnosti kutu odbaciti u crvenu vreću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r-HR" sz="25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r-HR" sz="25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r-HR" sz="25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r-HR" sz="25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r-HR" sz="25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hr-HR" sz="2500" b="1" dirty="0">
                <a:effectLst/>
                <a:latin typeface="Arial" pitchFamily="34" charset="0"/>
                <a:cs typeface="Arial" pitchFamily="34" charset="0"/>
              </a:rPr>
              <a:t>Nositi zaštitnu masku preko nosa i usta </a:t>
            </a:r>
            <a:r>
              <a:rPr lang="hr-HR" sz="2500" b="1" u="sng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samo kod </a:t>
            </a:r>
            <a:r>
              <a:rPr lang="hr-HR" sz="25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aspiracije dišnih putova (kanila, tubus), intubacije, bronhoskopije </a:t>
            </a:r>
            <a:r>
              <a:rPr lang="hr-HR" sz="2500" dirty="0">
                <a:effectLst/>
                <a:latin typeface="Arial" pitchFamily="34" charset="0"/>
                <a:cs typeface="Arial" pitchFamily="34" charset="0"/>
              </a:rPr>
              <a:t>(standardne mjere)</a:t>
            </a:r>
            <a:r>
              <a:rPr lang="hr-HR" sz="25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2500" b="1" dirty="0">
                <a:effectLst/>
                <a:latin typeface="Arial" pitchFamily="34" charset="0"/>
                <a:cs typeface="Arial" pitchFamily="34" charset="0"/>
              </a:rPr>
              <a:t>ili kod bolesnika koji zahtjevaju kapljičnu ili aerosol izolaciju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hr-HR" sz="2500" b="1" dirty="0">
                <a:effectLst/>
                <a:latin typeface="Arial" pitchFamily="34" charset="0"/>
                <a:cs typeface="Arial" pitchFamily="34" charset="0"/>
              </a:rPr>
              <a:t>Ne dirati masku rukama, ako je nužno, nakon svakog diranja maske (skidanje) dezinficirati ruke</a:t>
            </a:r>
          </a:p>
          <a:p>
            <a:pPr>
              <a:lnSpc>
                <a:spcPct val="80000"/>
              </a:lnSpc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r-HR" sz="25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r-HR" b="1" dirty="0">
              <a:effectLst/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97685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13176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936104" cy="76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936104" cy="7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Slikovni rezultat za medicinske rukavic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4" y="3429001"/>
            <a:ext cx="940905" cy="864096"/>
          </a:xfrm>
          <a:prstGeom prst="rect">
            <a:avLst/>
          </a:prstGeom>
          <a:noFill/>
        </p:spPr>
      </p:pic>
      <p:pic>
        <p:nvPicPr>
          <p:cNvPr id="17415" name="Picture 7" descr="Ogrtač vl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9" y="4509120"/>
            <a:ext cx="965961" cy="1008112"/>
          </a:xfrm>
          <a:prstGeom prst="rect">
            <a:avLst/>
          </a:prstGeom>
          <a:noFill/>
        </p:spPr>
      </p:pic>
      <p:pic>
        <p:nvPicPr>
          <p:cNvPr id="17417" name="Picture 9" descr="Slikovni rezultat za surgical mask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1008112" cy="981927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3BA7FD-B6BA-47F3-8D9E-01E629AB73F6}"/>
              </a:ext>
            </a:extLst>
          </p:cNvPr>
          <p:cNvSpPr/>
          <p:nvPr/>
        </p:nvSpPr>
        <p:spPr>
          <a:xfrm>
            <a:off x="2051720" y="5877272"/>
            <a:ext cx="216024" cy="248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5856" y="836713"/>
            <a:ext cx="5544616" cy="430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hr-HR" b="1" dirty="0">
              <a:effectLst/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r-HR" sz="1400" b="1" dirty="0">
                <a:effectLst/>
                <a:latin typeface="Arial" pitchFamily="34" charset="0"/>
                <a:cs typeface="Arial" pitchFamily="34" charset="0"/>
              </a:rPr>
              <a:t>Osigurati pribor za bolesnika (stetoskop, termometar, tlakomjer …)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hr-HR" sz="14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r-HR" sz="1400" b="1" dirty="0">
                <a:effectLst/>
                <a:latin typeface="Arial" pitchFamily="34" charset="0"/>
                <a:cs typeface="Arial" pitchFamily="34" charset="0"/>
              </a:rPr>
              <a:t>Odbaciti </a:t>
            </a:r>
            <a:r>
              <a:rPr lang="hr-HR" sz="1400" b="1" u="sng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ili</a:t>
            </a:r>
            <a:r>
              <a:rPr lang="hr-HR" sz="1400" b="1" dirty="0">
                <a:effectLst/>
                <a:latin typeface="Arial" pitchFamily="34" charset="0"/>
                <a:cs typeface="Arial" pitchFamily="34" charset="0"/>
              </a:rPr>
              <a:t> dezinficirati opremu prije izlaska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hr-HR" sz="14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hr-HR" sz="14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hr-HR" sz="14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hr-HR" sz="1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hr-HR" sz="14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r-HR" sz="1400" b="1" dirty="0">
                <a:effectLst/>
                <a:latin typeface="Arial" pitchFamily="34" charset="0"/>
                <a:cs typeface="Arial" pitchFamily="34" charset="0"/>
              </a:rPr>
              <a:t>Transport: kolica prekriti čistom plahtom, pacijent ako je pokretan mora dezinficirati ruke, pacijentu prekriti inficirano mjesto. Nositi rukavice i pregaču (PPE) pri manipulaciji s bolesnikom.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r-HR" sz="1400" b="1" dirty="0">
                <a:effectLst/>
                <a:latin typeface="Arial" pitchFamily="34" charset="0"/>
                <a:cs typeface="Arial" pitchFamily="34" charset="0"/>
              </a:rPr>
              <a:t>Nosači ne nose rukavice i pregače tijekom transporta, samo ako sudjeluju u manipulaciji s bolesnikom nakon čega odbacuju PPE i dezinficiraju ruke.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hr-HR" sz="14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r-HR" sz="1400" b="1" dirty="0">
                <a:effectLst/>
                <a:latin typeface="Arial" pitchFamily="34" charset="0"/>
                <a:cs typeface="Arial" pitchFamily="34" charset="0"/>
              </a:rPr>
              <a:t>Pri odlasku na pretrage upozoriti osoblje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hr-HR" sz="14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hr-HR" sz="14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r-HR" sz="1400" b="1" dirty="0">
                <a:effectLst/>
                <a:latin typeface="Arial" pitchFamily="34" charset="0"/>
                <a:cs typeface="Arial" pitchFamily="34" charset="0"/>
              </a:rPr>
              <a:t>Osoba koja poslužuje hranu ne ulazi u sobu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hr-HR" sz="14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hr-HR" sz="1400" b="1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hr-HR" sz="1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hr-HR" sz="1400" b="1" dirty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hr-HR" sz="1400" b="1" dirty="0">
                <a:latin typeface="Arial" pitchFamily="34" charset="0"/>
                <a:cs typeface="Arial" pitchFamily="34" charset="0"/>
              </a:rPr>
              <a:t>Bolesnike kupati u </a:t>
            </a:r>
            <a:r>
              <a:rPr lang="hr-HR" sz="1400" b="1" dirty="0" err="1">
                <a:latin typeface="Arial" pitchFamily="34" charset="0"/>
                <a:cs typeface="Arial" pitchFamily="34" charset="0"/>
              </a:rPr>
              <a:t>klorheksidinskom</a:t>
            </a:r>
            <a:r>
              <a:rPr lang="hr-HR" sz="1400" b="1" dirty="0">
                <a:latin typeface="Arial" pitchFamily="34" charset="0"/>
                <a:cs typeface="Arial" pitchFamily="34" charset="0"/>
              </a:rPr>
              <a:t> preparatu, ne dulje od 5 dana u kontinuitetu</a:t>
            </a:r>
          </a:p>
          <a:p>
            <a:endParaRPr lang="hr-HR" sz="1400" b="1" dirty="0">
              <a:latin typeface="Arial" pitchFamily="34" charset="0"/>
              <a:cs typeface="Arial" pitchFamily="34" charset="0"/>
            </a:endParaRPr>
          </a:p>
          <a:p>
            <a:r>
              <a:rPr lang="hr-HR" sz="1400" b="1" dirty="0">
                <a:latin typeface="Arial" pitchFamily="34" charset="0"/>
                <a:cs typeface="Arial" pitchFamily="34" charset="0"/>
              </a:rPr>
              <a:t>Pri premještaju bolesnika  na drugi odjel potrebno je </a:t>
            </a:r>
            <a:r>
              <a:rPr lang="hr-H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najaviti </a:t>
            </a:r>
            <a:r>
              <a:rPr lang="hr-HR" sz="1400" b="1" dirty="0">
                <a:latin typeface="Arial" pitchFamily="34" charset="0"/>
                <a:cs typeface="Arial" pitchFamily="34" charset="0"/>
              </a:rPr>
              <a:t>da je bolesnik nosilac MDR mikroorganizama i naznačiti to u otpusnoj dokumentaciji!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54292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b="1" dirty="0">
                <a:solidFill>
                  <a:srgbClr val="FF3300"/>
                </a:solidFill>
                <a:latin typeface="Arial" charset="0"/>
              </a:rPr>
              <a:t>Na hodniku između soba / boxeva </a:t>
            </a:r>
            <a:r>
              <a:rPr lang="hr-HR" sz="1400" b="1" u="sng" dirty="0">
                <a:solidFill>
                  <a:srgbClr val="FF3300"/>
                </a:solidFill>
                <a:latin typeface="Arial" charset="0"/>
              </a:rPr>
              <a:t>ne smije</a:t>
            </a:r>
            <a:r>
              <a:rPr lang="hr-HR" sz="1400" b="1" dirty="0">
                <a:solidFill>
                  <a:srgbClr val="FF3300"/>
                </a:solidFill>
                <a:latin typeface="Arial" charset="0"/>
              </a:rPr>
              <a:t> se nositi oprema (maska, rukavice, kuta) koja se koristila u sobi / boxu !!!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5929330"/>
            <a:ext cx="7358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hr-HR" sz="1600" b="1" dirty="0">
                <a:solidFill>
                  <a:srgbClr val="FF3300"/>
                </a:solidFill>
                <a:latin typeface="Arial" charset="0"/>
              </a:rPr>
              <a:t>Prije izlaska iz izolacije + u hodniku - dezinficirati ruke alkoholom !!!</a:t>
            </a:r>
          </a:p>
        </p:txBody>
      </p:sp>
      <p:pic>
        <p:nvPicPr>
          <p:cNvPr id="16388" name="Picture 4" descr="Slikovni rezultat za stetosko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1008112" cy="1008112"/>
          </a:xfrm>
          <a:prstGeom prst="rect">
            <a:avLst/>
          </a:prstGeom>
          <a:noFill/>
        </p:spPr>
      </p:pic>
      <p:pic>
        <p:nvPicPr>
          <p:cNvPr id="16390" name="Picture 6" descr="Slikovni rezultat za termometar za temperatur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84" y="1132526"/>
            <a:ext cx="936104" cy="762000"/>
          </a:xfrm>
          <a:prstGeom prst="rect">
            <a:avLst/>
          </a:prstGeom>
          <a:noFill/>
        </p:spPr>
      </p:pic>
      <p:pic>
        <p:nvPicPr>
          <p:cNvPr id="16392" name="Picture 8" descr="http://www.aamobility.co.uk/wp-content/uploads/2014/11/wheelchai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936103" cy="899056"/>
          </a:xfrm>
          <a:prstGeom prst="rect">
            <a:avLst/>
          </a:prstGeom>
          <a:noFill/>
        </p:spPr>
      </p:pic>
      <p:pic>
        <p:nvPicPr>
          <p:cNvPr id="16396" name="Picture 12" descr="An anonymous head chef at an NHS hospital in south west England says his hospital trust switched to a new system and the quality of the food plummet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7562"/>
            <a:ext cx="936104" cy="860310"/>
          </a:xfrm>
          <a:prstGeom prst="rect">
            <a:avLst/>
          </a:prstGeom>
          <a:noFill/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24" y="1052736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24" y="1556792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24" y="2265437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25477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85517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0570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 descr="http://www.all4tattoo.com/2101/image/cache/data/plivasept_pjenusavi-500x5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57694"/>
            <a:ext cx="601781" cy="936104"/>
          </a:xfrm>
          <a:prstGeom prst="rect">
            <a:avLst/>
          </a:prstGeom>
          <a:noFill/>
        </p:spPr>
      </p:pic>
      <p:pic>
        <p:nvPicPr>
          <p:cNvPr id="16402" name="Picture 18" descr="Slikovni rezultat za mens  showeri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57694"/>
            <a:ext cx="936104" cy="93610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683568" y="6215082"/>
            <a:ext cx="72140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hr-HR" sz="1600" b="1" dirty="0">
                <a:solidFill>
                  <a:srgbClr val="0070C0"/>
                </a:solidFill>
                <a:latin typeface="Arial" charset="0"/>
              </a:rPr>
              <a:t>Posjete se prije ulaska u izolaciju moraju javiti sestrama na odjelu!!!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530560"/>
            <a:ext cx="1000132" cy="106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3071802" y="6488668"/>
            <a:ext cx="23109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dirty="0">
                <a:latin typeface="Arial" pitchFamily="34" charset="0"/>
                <a:cs typeface="Arial" pitchFamily="34" charset="0"/>
              </a:rPr>
              <a:t>Tim za bolničke infekcije, 2018.</a:t>
            </a:r>
          </a:p>
        </p:txBody>
      </p:sp>
      <p:pic>
        <p:nvPicPr>
          <p:cNvPr id="25" name="Picture 24" descr="Picture 012">
            <a:extLst>
              <a:ext uri="{FF2B5EF4-FFF2-40B4-BE49-F238E27FC236}">
                <a16:creationId xmlns:a16="http://schemas.microsoft.com/office/drawing/2014/main" xmlns="" id="{CCF8D9F1-3DBF-4231-BD07-1DC9E635E1A8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512" y="238342"/>
            <a:ext cx="223224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9" y="838201"/>
            <a:ext cx="8074167" cy="45350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PRECAUTIONS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2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3379F-CCEE-4F06-9645-100C7C2E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Kontaktna izolacija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EA4DF-888B-41E5-99B9-8A0960AF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LHSC smart room">
            <a:extLst>
              <a:ext uri="{FF2B5EF4-FFF2-40B4-BE49-F238E27FC236}">
                <a16:creationId xmlns:a16="http://schemas.microsoft.com/office/drawing/2014/main" xmlns="" id="{4CF337D7-1328-4696-995A-43B813644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5638"/>
            <a:ext cx="3424105" cy="2683758"/>
          </a:xfrm>
          <a:prstGeom prst="rect">
            <a:avLst/>
          </a:prstGeom>
          <a:noFill/>
        </p:spPr>
      </p:pic>
      <p:pic>
        <p:nvPicPr>
          <p:cNvPr id="5" name="Picture 4" descr="tambic5">
            <a:extLst>
              <a:ext uri="{FF2B5EF4-FFF2-40B4-BE49-F238E27FC236}">
                <a16:creationId xmlns:a16="http://schemas.microsoft.com/office/drawing/2014/main" xmlns="" id="{A01F579F-AB69-4488-B123-8930F3B0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64373"/>
            <a:ext cx="5472733" cy="3704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6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xmlns="" id="{D316CA25-ECA8-4DBF-88EE-24162EA1F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/>
              <a:t>I</a:t>
            </a:r>
            <a:r>
              <a:rPr lang="hr-HR" sz="4000" dirty="0" err="1"/>
              <a:t>nfekcij</a:t>
            </a:r>
            <a:r>
              <a:rPr lang="en-GB" sz="4000" dirty="0"/>
              <a:t>e </a:t>
            </a:r>
            <a:r>
              <a:rPr lang="en-GB" sz="4000" dirty="0" err="1"/>
              <a:t>povezane</a:t>
            </a:r>
            <a:r>
              <a:rPr lang="en-GB" sz="4000" dirty="0"/>
              <a:t> s </a:t>
            </a:r>
            <a:r>
              <a:rPr lang="en-GB" sz="4000" dirty="0" err="1"/>
              <a:t>bolničkom</a:t>
            </a:r>
            <a:r>
              <a:rPr lang="en-GB" sz="4000" dirty="0"/>
              <a:t> </a:t>
            </a:r>
            <a:r>
              <a:rPr lang="en-GB" sz="4000" dirty="0" err="1"/>
              <a:t>skrbi</a:t>
            </a:r>
            <a:endParaRPr lang="en-US" sz="4000" dirty="0"/>
          </a:p>
        </p:txBody>
      </p:sp>
      <p:sp>
        <p:nvSpPr>
          <p:cNvPr id="6147" name="Oval 7">
            <a:extLst>
              <a:ext uri="{FF2B5EF4-FFF2-40B4-BE49-F238E27FC236}">
                <a16:creationId xmlns:a16="http://schemas.microsoft.com/office/drawing/2014/main" xmlns="" id="{C2F001D8-3469-43A2-A5BB-B4267A79D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773238"/>
            <a:ext cx="3024187" cy="2951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endParaRPr lang="hr-HR" altLang="en-US" dirty="0"/>
          </a:p>
        </p:txBody>
      </p:sp>
      <p:sp>
        <p:nvSpPr>
          <p:cNvPr id="6148" name="Line 8">
            <a:extLst>
              <a:ext uri="{FF2B5EF4-FFF2-40B4-BE49-F238E27FC236}">
                <a16:creationId xmlns:a16="http://schemas.microsoft.com/office/drawing/2014/main" xmlns="" id="{0DAC7322-1BC3-4D95-BA30-78DF8DB19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773238"/>
            <a:ext cx="0" cy="1511300"/>
          </a:xfrm>
          <a:prstGeom prst="line">
            <a:avLst/>
          </a:prstGeom>
          <a:noFill/>
          <a:ln w="9525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9" name="Line 9">
            <a:extLst>
              <a:ext uri="{FF2B5EF4-FFF2-40B4-BE49-F238E27FC236}">
                <a16:creationId xmlns:a16="http://schemas.microsoft.com/office/drawing/2014/main" xmlns="" id="{83976518-1DD3-4CD6-B792-2DED191EE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1916113"/>
            <a:ext cx="647700" cy="13684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0" name="Line 10">
            <a:extLst>
              <a:ext uri="{FF2B5EF4-FFF2-40B4-BE49-F238E27FC236}">
                <a16:creationId xmlns:a16="http://schemas.microsoft.com/office/drawing/2014/main" xmlns="" id="{CF64ACD1-03EF-4E04-9300-8E418C6C2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284538"/>
            <a:ext cx="1441450" cy="504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1" name="Line 11">
            <a:extLst>
              <a:ext uri="{FF2B5EF4-FFF2-40B4-BE49-F238E27FC236}">
                <a16:creationId xmlns:a16="http://schemas.microsoft.com/office/drawing/2014/main" xmlns="" id="{2A0CFBEE-2159-4CC3-A504-72AD4C8875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3284538"/>
            <a:ext cx="1585913" cy="0"/>
          </a:xfrm>
          <a:prstGeom prst="line">
            <a:avLst/>
          </a:prstGeom>
          <a:noFill/>
          <a:ln w="9525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2" name="Line 12">
            <a:extLst>
              <a:ext uri="{FF2B5EF4-FFF2-40B4-BE49-F238E27FC236}">
                <a16:creationId xmlns:a16="http://schemas.microsoft.com/office/drawing/2014/main" xmlns="" id="{4C6E5C8F-C028-48D4-90CE-1C3B756841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284538"/>
            <a:ext cx="1366838" cy="5762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3" name="Line 13">
            <a:extLst>
              <a:ext uri="{FF2B5EF4-FFF2-40B4-BE49-F238E27FC236}">
                <a16:creationId xmlns:a16="http://schemas.microsoft.com/office/drawing/2014/main" xmlns="" id="{73C7A10B-DEB4-48A8-91D0-084E89CFD0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8263" y="3284538"/>
            <a:ext cx="719137" cy="1223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4" name="Rectangle 14">
            <a:extLst>
              <a:ext uri="{FF2B5EF4-FFF2-40B4-BE49-F238E27FC236}">
                <a16:creationId xmlns:a16="http://schemas.microsoft.com/office/drawing/2014/main" xmlns="" id="{BBB4916A-279B-473F-A1B5-97B0BF5F1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229225"/>
            <a:ext cx="8856662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hr-HR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5 – 10 % bolesnika  u tijeku hospitalizacije akvirira bolničku infekciju</a:t>
            </a:r>
            <a:endParaRPr lang="en-US" alt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55" name="Rectangle 16">
            <a:extLst>
              <a:ext uri="{FF2B5EF4-FFF2-40B4-BE49-F238E27FC236}">
                <a16:creationId xmlns:a16="http://schemas.microsoft.com/office/drawing/2014/main" xmlns="" id="{DD346B43-CEFB-4CF0-96D0-FA941D45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479675"/>
            <a:ext cx="712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hr-HR" altLang="en-US" dirty="0"/>
              <a:t>ostalo</a:t>
            </a:r>
            <a:endParaRPr lang="en-US" altLang="en-US" dirty="0"/>
          </a:p>
        </p:txBody>
      </p:sp>
      <p:sp>
        <p:nvSpPr>
          <p:cNvPr id="6156" name="Rectangle 17">
            <a:extLst>
              <a:ext uri="{FF2B5EF4-FFF2-40B4-BE49-F238E27FC236}">
                <a16:creationId xmlns:a16="http://schemas.microsoft.com/office/drawing/2014/main" xmlns="" id="{D84FFC2F-BD89-4BED-ABCC-A62333147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2708275"/>
            <a:ext cx="814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hr-HR" altLang="en-US" dirty="0" err="1"/>
              <a:t>Resp</a:t>
            </a:r>
            <a:r>
              <a:rPr lang="hr-HR" altLang="en-US" dirty="0"/>
              <a:t>. trakt</a:t>
            </a:r>
            <a:endParaRPr lang="en-US" altLang="en-US" dirty="0"/>
          </a:p>
        </p:txBody>
      </p:sp>
      <p:sp>
        <p:nvSpPr>
          <p:cNvPr id="6157" name="Rectangle 18">
            <a:extLst>
              <a:ext uri="{FF2B5EF4-FFF2-40B4-BE49-F238E27FC236}">
                <a16:creationId xmlns:a16="http://schemas.microsoft.com/office/drawing/2014/main" xmlns="" id="{53AC13E1-782A-4B68-B052-161F2177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865563"/>
            <a:ext cx="935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hr-HR" altLang="en-US" dirty="0"/>
              <a:t>Urinarni trakt</a:t>
            </a:r>
            <a:endParaRPr lang="en-US" altLang="en-US" dirty="0"/>
          </a:p>
        </p:txBody>
      </p:sp>
      <p:sp>
        <p:nvSpPr>
          <p:cNvPr id="6158" name="Rectangle 19">
            <a:extLst>
              <a:ext uri="{FF2B5EF4-FFF2-40B4-BE49-F238E27FC236}">
                <a16:creationId xmlns:a16="http://schemas.microsoft.com/office/drawing/2014/main" xmlns="" id="{EBD8CB7B-209F-4572-ADFA-E76B3DFED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3357563"/>
            <a:ext cx="3603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hr-HR" altLang="en-US"/>
              <a:t>krv</a:t>
            </a:r>
            <a:endParaRPr lang="en-US" altLang="en-US"/>
          </a:p>
        </p:txBody>
      </p:sp>
      <p:sp>
        <p:nvSpPr>
          <p:cNvPr id="6159" name="Rectangle 20">
            <a:extLst>
              <a:ext uri="{FF2B5EF4-FFF2-40B4-BE49-F238E27FC236}">
                <a16:creationId xmlns:a16="http://schemas.microsoft.com/office/drawing/2014/main" xmlns="" id="{F5FE6C1E-02E9-4386-923F-F734C61540CD}"/>
              </a:ext>
            </a:extLst>
          </p:cNvPr>
          <p:cNvSpPr>
            <a:spLocks noChangeArrowheads="1"/>
          </p:cNvSpPr>
          <p:nvPr/>
        </p:nvSpPr>
        <p:spPr bwMode="auto">
          <a:xfrm rot="-2889923">
            <a:off x="4787901" y="3789362"/>
            <a:ext cx="6477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hr-HR" altLang="en-US" dirty="0"/>
              <a:t>koža</a:t>
            </a:r>
            <a:endParaRPr lang="en-US" altLang="en-US" dirty="0"/>
          </a:p>
        </p:txBody>
      </p:sp>
      <p:sp>
        <p:nvSpPr>
          <p:cNvPr id="6160" name="Rectangle 21">
            <a:extLst>
              <a:ext uri="{FF2B5EF4-FFF2-40B4-BE49-F238E27FC236}">
                <a16:creationId xmlns:a16="http://schemas.microsoft.com/office/drawing/2014/main" xmlns="" id="{C7CF48AA-7231-4BC8-A8D2-228D76D67C68}"/>
              </a:ext>
            </a:extLst>
          </p:cNvPr>
          <p:cNvSpPr>
            <a:spLocks noChangeArrowheads="1"/>
          </p:cNvSpPr>
          <p:nvPr/>
        </p:nvSpPr>
        <p:spPr bwMode="auto">
          <a:xfrm rot="4401671">
            <a:off x="5256212" y="2168526"/>
            <a:ext cx="7207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hr-HR" altLang="en-US"/>
              <a:t>kir. rana</a:t>
            </a:r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84A771-1B45-40D3-BAFD-82E227199BF2}"/>
              </a:ext>
            </a:extLst>
          </p:cNvPr>
          <p:cNvSpPr txBox="1"/>
          <p:nvPr/>
        </p:nvSpPr>
        <p:spPr>
          <a:xfrm>
            <a:off x="539552" y="1772816"/>
            <a:ext cx="35069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/>
              <a:t>Central Line-associated Bloodstream Infection (CLABSI)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/>
              <a:t>Catheter-associated Urinary Tract Infections (CAUTI)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/>
              <a:t>Surgical Site Infection (SSI)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/>
              <a:t>Ventilator-associated Pneumonia (VAP)</a:t>
            </a:r>
          </a:p>
          <a:p>
            <a:pPr>
              <a:buClr>
                <a:srgbClr val="FF0000"/>
              </a:buClr>
            </a:pPr>
            <a:endParaRPr lang="en-GB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i="1" dirty="0" err="1"/>
              <a:t>C.difficile</a:t>
            </a:r>
            <a:r>
              <a:rPr lang="en-GB" i="1" dirty="0"/>
              <a:t> </a:t>
            </a:r>
            <a:r>
              <a:rPr lang="en-GB" dirty="0"/>
              <a:t>infection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/>
              <a:t>Rotavirus, norovirus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/>
              <a:t>influenza</a:t>
            </a:r>
          </a:p>
        </p:txBody>
      </p:sp>
    </p:spTree>
    <p:extLst>
      <p:ext uri="{BB962C8B-B14F-4D97-AF65-F5344CB8AC3E}">
        <p14:creationId xmlns:p14="http://schemas.microsoft.com/office/powerpoint/2010/main" val="371695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rmAutofit/>
          </a:bodyPr>
          <a:lstStyle/>
          <a:p>
            <a:r>
              <a:rPr lang="hr-HR" sz="3600" b="1" dirty="0"/>
              <a:t>Kontaktna izolacija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46" y="2564904"/>
            <a:ext cx="5373290" cy="4092352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“Jednokrevetna soba”</a:t>
            </a:r>
          </a:p>
          <a:p>
            <a:pPr lvl="1"/>
            <a:r>
              <a:rPr lang="hr-HR" dirty="0"/>
              <a:t>kohortiranje pacijenata / izdvojeni odjel</a:t>
            </a:r>
          </a:p>
          <a:p>
            <a:pPr lvl="1"/>
            <a:r>
              <a:rPr lang="hr-HR" dirty="0"/>
              <a:t>kohortiranje osoblja</a:t>
            </a:r>
          </a:p>
          <a:p>
            <a:pPr lvl="1"/>
            <a:r>
              <a:rPr lang="hr-HR" dirty="0"/>
              <a:t>Primjena mjera kontaktne izolacije unutar sobe u kojoj su smješteni kliconoša i drugi nekolonizirani pacijenti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Rukavice i pregače pri ulasku u sobu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Uporaba opreme samo za pacijenta u izolaciji (stetoskopi, tlakomjeri)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68760"/>
            <a:ext cx="701950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mbic4">
            <a:extLst>
              <a:ext uri="{FF2B5EF4-FFF2-40B4-BE49-F238E27FC236}">
                <a16:creationId xmlns:a16="http://schemas.microsoft.com/office/drawing/2014/main" xmlns="" id="{7AD2700B-AF77-40BA-A169-A3FA1CC1C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13" y="3501008"/>
            <a:ext cx="2106542" cy="3156248"/>
          </a:xfrm>
          <a:prstGeom prst="rect">
            <a:avLst/>
          </a:prstGeom>
          <a:noFill/>
        </p:spPr>
      </p:pic>
      <p:pic>
        <p:nvPicPr>
          <p:cNvPr id="6" name="Picture 5" descr="mrsa-car-2">
            <a:extLst>
              <a:ext uri="{FF2B5EF4-FFF2-40B4-BE49-F238E27FC236}">
                <a16:creationId xmlns:a16="http://schemas.microsoft.com/office/drawing/2014/main" xmlns="" id="{9D423DD4-BBA3-40D5-9FD7-AF863598E81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5421" y="846138"/>
            <a:ext cx="210654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9E6193-2CAB-4DFD-AC84-4F1466C3D6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1768475"/>
            <a:ext cx="47720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50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hr-HR" sz="3600" b="1" dirty="0"/>
              <a:t>Traženje kliconoša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Identificirati kliconoše</a:t>
            </a:r>
          </a:p>
          <a:p>
            <a:pPr lvl="1"/>
            <a:r>
              <a:rPr lang="hr-HR" dirty="0"/>
              <a:t>Pri primitku (svi / rizični)</a:t>
            </a:r>
          </a:p>
          <a:p>
            <a:pPr lvl="1"/>
            <a:r>
              <a:rPr lang="hr-HR" dirty="0"/>
              <a:t>Tjedno pretraživanje svih pacijenata na odjelu</a:t>
            </a:r>
          </a:p>
          <a:p>
            <a:pPr lvl="1"/>
            <a:r>
              <a:rPr lang="hr-HR" dirty="0"/>
              <a:t>Pri otpustu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Pratiti uspjeh intervencija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Manje učinkovito u endemičnim sredinama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Označavanje poznatih kliconoša i preemptivna primjena mjera kontaktne izolacije pri ponovnom primitku u bolnicu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Dekolonizacija kliconoša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Udio kliconoša u odnosu na inficirane pacijente ovisi o:</a:t>
            </a:r>
          </a:p>
          <a:p>
            <a:pPr lvl="1"/>
            <a:r>
              <a:rPr lang="hr-HR" dirty="0"/>
              <a:t>Vrsti uzročnika</a:t>
            </a:r>
          </a:p>
          <a:p>
            <a:pPr lvl="1"/>
            <a:r>
              <a:rPr lang="hr-HR" dirty="0"/>
              <a:t>Populaciji pacijenata</a:t>
            </a:r>
          </a:p>
          <a:p>
            <a:pPr lvl="1"/>
            <a:r>
              <a:rPr lang="hr-HR" dirty="0"/>
              <a:t>Metodama uzimanja i obrade nadzornih uzoraka</a:t>
            </a:r>
          </a:p>
        </p:txBody>
      </p:sp>
      <p:pic>
        <p:nvPicPr>
          <p:cNvPr id="21506" name="Picture 2" descr="http://realiteen.onslow.org/realiteen/wp-content/uploads/2012/02/magnifying-glass-detectiv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37" y="260648"/>
            <a:ext cx="156284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hr-HR" sz="3600" b="1" dirty="0"/>
              <a:t>Čišćenje okoline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5987008" cy="4281339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Redovito čišćenje tijekom boravka pacijenta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Završna dezinfekcija sobe</a:t>
            </a:r>
          </a:p>
          <a:p>
            <a:pPr lvl="1"/>
            <a:r>
              <a:rPr lang="hr-HR" dirty="0"/>
              <a:t>Boravak u sobi u kojoj je prethodno boravio kliconoša – faktor rizika za koloniziranje MDR uzročnikom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Uzimanje briseva okoline</a:t>
            </a:r>
          </a:p>
          <a:p>
            <a:pPr lvl="1"/>
            <a:r>
              <a:rPr lang="hr-HR" dirty="0"/>
              <a:t>Pri traženju rezervoara određenog patogena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Praćenje izvedbe čišćenja okoline</a:t>
            </a:r>
          </a:p>
          <a:p>
            <a:pPr lvl="1"/>
            <a:r>
              <a:rPr lang="hr-HR" dirty="0"/>
              <a:t>Evaluacija procesa </a:t>
            </a:r>
            <a:r>
              <a:rPr lang="hr-HR" sz="2200" dirty="0"/>
              <a:t>(vizualna inspekcija, fluorescentni gel)</a:t>
            </a:r>
          </a:p>
          <a:p>
            <a:pPr lvl="1"/>
            <a:r>
              <a:rPr lang="hr-HR" dirty="0"/>
              <a:t>Evaluacija ishoda </a:t>
            </a:r>
            <a:r>
              <a:rPr lang="hr-HR" sz="2200" dirty="0"/>
              <a:t>(brisevi okoline, bioluminescentni sistemi)</a:t>
            </a:r>
          </a:p>
          <a:p>
            <a:endParaRPr lang="hr-HR" dirty="0"/>
          </a:p>
        </p:txBody>
      </p:sp>
      <p:pic>
        <p:nvPicPr>
          <p:cNvPr id="4" name="Picture 2" descr="http://krystalservices.co.uk/wp-content/uploads/2011/12/Hospitals-and-Wards-Deep-Cle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39"/>
            <a:ext cx="2498973" cy="2786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276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381000"/>
            <a:ext cx="8475662" cy="743744"/>
          </a:xfrm>
          <a:noFill/>
          <a:ln/>
        </p:spPr>
        <p:txBody>
          <a:bodyPr lIns="92075" tIns="46038" rIns="92075" bIns="46038" anchor="b"/>
          <a:lstStyle/>
          <a:p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New patients with MRSA: Surgical Ward, 1998-9</a:t>
            </a:r>
            <a:endParaRPr lang="hr-HR" sz="3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27738" y="4191000"/>
            <a:ext cx="3116262" cy="436563"/>
            <a:chOff x="3648" y="2496"/>
            <a:chExt cx="2683" cy="376"/>
          </a:xfrm>
        </p:grpSpPr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3889" y="2496"/>
              <a:ext cx="244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hr-HR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Clinical</a:t>
              </a:r>
              <a:r>
                <a:rPr lang="hr-HR" sz="2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     </a:t>
              </a:r>
              <a:r>
                <a:rPr lang="hr-HR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Screen</a:t>
              </a:r>
              <a:endParaRPr lang="hr-HR" sz="2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4896" y="2592"/>
              <a:ext cx="163" cy="18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3696" y="2592"/>
              <a:ext cx="164" cy="18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3648" y="2496"/>
              <a:ext cx="2254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09600" y="1358901"/>
            <a:ext cx="8077200" cy="5166444"/>
            <a:chOff x="384" y="816"/>
            <a:chExt cx="5088" cy="3515"/>
          </a:xfrm>
        </p:grpSpPr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384" y="864"/>
              <a:ext cx="5088" cy="31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GB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1210" name="Object 10"/>
            <p:cNvGraphicFramePr>
              <a:graphicFrameLocks/>
            </p:cNvGraphicFramePr>
            <p:nvPr/>
          </p:nvGraphicFramePr>
          <p:xfrm>
            <a:off x="432" y="816"/>
            <a:ext cx="4853" cy="3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Chart" r:id="rId3" imgW="8534400" imgH="5276940" progId="MSGraph.Chart.8">
                    <p:embed followColorScheme="full"/>
                  </p:oleObj>
                </mc:Choice>
                <mc:Fallback>
                  <p:oleObj name="Chart" r:id="rId3" imgW="8534400" imgH="5276940" progId="MSGraph.Chart.8">
                    <p:embed followColorScheme="full"/>
                    <p:pic>
                      <p:nvPicPr>
                        <p:cNvPr id="5121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3609"/>
                        <a:stretch>
                          <a:fillRect/>
                        </a:stretch>
                      </p:blipFill>
                      <p:spPr bwMode="auto">
                        <a:xfrm>
                          <a:off x="432" y="816"/>
                          <a:ext cx="4853" cy="30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912" y="3696"/>
              <a:ext cx="40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hr-HR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1998                                                            1999</a:t>
              </a:r>
              <a:r>
                <a:rPr lang="hr-HR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</a:t>
              </a:r>
              <a:r>
                <a:rPr lang="hr-HR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            </a:t>
              </a:r>
            </a:p>
          </p:txBody>
        </p:sp>
        <p:sp useBgFill="1"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3278" y="1264"/>
              <a:ext cx="1081" cy="544"/>
            </a:xfrm>
            <a:prstGeom prst="rect">
              <a:avLst/>
            </a:prstGeom>
            <a:ln w="50800">
              <a:solidFill>
                <a:srgbClr val="99FF33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hr-HR" sz="3600">
                  <a:solidFill>
                    <a:srgbClr val="99FF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Hygiene</a:t>
              </a:r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>
              <a:off x="3264" y="1248"/>
              <a:ext cx="0" cy="1536"/>
            </a:xfrm>
            <a:prstGeom prst="line">
              <a:avLst/>
            </a:prstGeom>
            <a:noFill/>
            <a:ln w="50800">
              <a:solidFill>
                <a:srgbClr val="99FF33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 useBgFill="1">
          <p:nvSpPr>
            <p:cNvPr id="51214" name="Rectangle 14"/>
            <p:cNvSpPr>
              <a:spLocks noChangeArrowheads="1"/>
            </p:cNvSpPr>
            <p:nvPr/>
          </p:nvSpPr>
          <p:spPr bwMode="auto">
            <a:xfrm>
              <a:off x="846" y="1264"/>
              <a:ext cx="1081" cy="544"/>
            </a:xfrm>
            <a:prstGeom prst="rect">
              <a:avLst/>
            </a:prstGeom>
            <a:ln w="50800">
              <a:solidFill>
                <a:srgbClr val="99FF33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hr-HR" sz="3600">
                  <a:solidFill>
                    <a:srgbClr val="99FF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Screen</a:t>
              </a:r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>
              <a:off x="1941" y="1248"/>
              <a:ext cx="0" cy="1536"/>
            </a:xfrm>
            <a:prstGeom prst="line">
              <a:avLst/>
            </a:prstGeom>
            <a:noFill/>
            <a:ln w="50800">
              <a:solidFill>
                <a:srgbClr val="99FF33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1216" name="Text Box 16"/>
            <p:cNvSpPr txBox="1">
              <a:spLocks noChangeArrowheads="1"/>
            </p:cNvSpPr>
            <p:nvPr/>
          </p:nvSpPr>
          <p:spPr bwMode="auto">
            <a:xfrm>
              <a:off x="3600" y="4030"/>
              <a:ext cx="116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0192" y="6309320"/>
            <a:ext cx="1402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French GL, 2000 </a:t>
            </a:r>
          </a:p>
        </p:txBody>
      </p:sp>
    </p:spTree>
    <p:extLst>
      <p:ext uri="{BB962C8B-B14F-4D97-AF65-F5344CB8AC3E}">
        <p14:creationId xmlns:p14="http://schemas.microsoft.com/office/powerpoint/2010/main" val="18985991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29" y="5214040"/>
            <a:ext cx="2376264" cy="1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2818255" cy="131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77" y="4149080"/>
            <a:ext cx="2707035" cy="116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96" y="1863988"/>
            <a:ext cx="2880320" cy="12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84168" y="1340768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20 – 30 sek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652120" y="980728"/>
            <a:ext cx="2664296" cy="1368152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021D3DA7-7CDD-45E0-91EC-831495F8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666628" cy="1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4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xmlns="" id="{19ADC1E5-6221-4CD1-A4EF-463129036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sz="3600" b="1" dirty="0">
                <a:solidFill>
                  <a:srgbClr val="FF0000"/>
                </a:solidFill>
              </a:rPr>
              <a:t>HIGIJENSKA DEZINFEKCIJA RUKU</a:t>
            </a:r>
            <a:endParaRPr lang="en-US" sz="3600" b="1" dirty="0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xmlns="" id="{9D5D3807-B924-48D1-9FA3-351DE555C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defRPr/>
            </a:pPr>
            <a:r>
              <a:rPr lang="hr-HR" dirty="0"/>
              <a:t>redukcija prolazne bakterijske flore</a:t>
            </a:r>
          </a:p>
          <a:p>
            <a:pPr marL="990600" lvl="1" indent="-5334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hr-HR" dirty="0">
                <a:solidFill>
                  <a:srgbClr val="FF0000"/>
                </a:solidFill>
              </a:rPr>
              <a:t>pranje ruku sapunom ili </a:t>
            </a:r>
            <a:r>
              <a:rPr lang="hr-HR" dirty="0" err="1">
                <a:solidFill>
                  <a:srgbClr val="FF0000"/>
                </a:solidFill>
              </a:rPr>
              <a:t>detergentnim</a:t>
            </a:r>
            <a:r>
              <a:rPr lang="hr-HR" dirty="0">
                <a:solidFill>
                  <a:srgbClr val="FF0000"/>
                </a:solidFill>
              </a:rPr>
              <a:t> dezinficijensom</a:t>
            </a:r>
          </a:p>
          <a:p>
            <a:pPr marL="1200150" lvl="2" indent="-342900">
              <a:spcBef>
                <a:spcPts val="0"/>
              </a:spcBef>
              <a:buFontTx/>
              <a:buChar char="-"/>
              <a:defRPr/>
            </a:pPr>
            <a:r>
              <a:rPr lang="hr-HR" dirty="0"/>
              <a:t>ako su ruke vidljivo kontaminirane</a:t>
            </a:r>
          </a:p>
          <a:p>
            <a:pPr marL="1200150" lvl="2" indent="-342900">
              <a:spcBef>
                <a:spcPts val="0"/>
              </a:spcBef>
              <a:buFontTx/>
              <a:buChar char="-"/>
              <a:defRPr/>
            </a:pPr>
            <a:r>
              <a:rPr lang="hr-HR" dirty="0"/>
              <a:t>Nakon WC</a:t>
            </a:r>
          </a:p>
          <a:p>
            <a:pPr marL="1200150" lvl="2" indent="-342900">
              <a:spcBef>
                <a:spcPts val="0"/>
              </a:spcBef>
              <a:buFontTx/>
              <a:buChar char="-"/>
              <a:defRPr/>
            </a:pPr>
            <a:r>
              <a:rPr lang="hr-HR" i="1" dirty="0"/>
              <a:t>C. </a:t>
            </a:r>
            <a:r>
              <a:rPr lang="hr-HR" i="1" dirty="0" err="1"/>
              <a:t>difficille</a:t>
            </a:r>
            <a:endParaRPr lang="hr-HR" i="1" dirty="0"/>
          </a:p>
          <a:p>
            <a:pPr marL="857250" lvl="2" indent="0">
              <a:spcBef>
                <a:spcPts val="0"/>
              </a:spcBef>
              <a:buNone/>
              <a:defRPr/>
            </a:pPr>
            <a:endParaRPr lang="hr-HR" i="1" dirty="0"/>
          </a:p>
          <a:p>
            <a:pPr marL="990600" lvl="1" indent="-533400" eaLnBrk="1" hangingPunct="1">
              <a:spcBef>
                <a:spcPts val="0"/>
              </a:spcBef>
              <a:buClr>
                <a:srgbClr val="FF0000"/>
              </a:buClr>
              <a:buFontTx/>
              <a:buAutoNum type="arabicPeriod"/>
              <a:defRPr/>
            </a:pPr>
            <a:r>
              <a:rPr lang="hr-HR" dirty="0">
                <a:solidFill>
                  <a:srgbClr val="FF99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utrljavanje</a:t>
            </a:r>
            <a:r>
              <a:rPr lang="hr-HR" dirty="0">
                <a:solidFill>
                  <a:srgbClr val="FF0000"/>
                </a:solidFill>
              </a:rPr>
              <a:t> alkoholnog dezinficijensa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hr-HR" dirty="0"/>
              <a:t>	- </a:t>
            </a:r>
            <a:r>
              <a:rPr lang="hr-HR" sz="2400" dirty="0"/>
              <a:t>brže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hr-HR" sz="2400" dirty="0"/>
              <a:t>	- učinkovitije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hr-HR" sz="2400" dirty="0"/>
              <a:t>	- </a:t>
            </a:r>
            <a:r>
              <a:rPr lang="hr-HR" sz="2400" dirty="0" err="1"/>
              <a:t>poštednije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1944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5m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2575"/>
            <a:ext cx="8207375" cy="6110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287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dirty="0"/>
              <a:t>Aseptični postupci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88840"/>
            <a:ext cx="7427168" cy="4137323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hr-HR" dirty="0"/>
              <a:t>Uvađanje cvk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hr-HR" dirty="0"/>
              <a:t>Uvađanje urinarnog katetera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hr-HR" dirty="0"/>
              <a:t>Lumbalna punkcija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hr-HR" dirty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hr-HR" dirty="0"/>
              <a:t>Svaka manipulacija sa cvk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hr-HR" dirty="0"/>
              <a:t>Svaka manipulacija s urinarnim kateterom</a:t>
            </a:r>
          </a:p>
        </p:txBody>
      </p:sp>
      <p:pic>
        <p:nvPicPr>
          <p:cNvPr id="4" name="Picture 10" descr="http://www.clipsahoy.com/clipart2/aw452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905000" cy="2390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0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3600" b="1" dirty="0"/>
              <a:t>Promatranje pravilne uporabe rukavica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908 bed teaching hospital, 5 wards with high MDR prevalence, Paris, France</a:t>
            </a:r>
            <a:br>
              <a:rPr lang="hr-HR" sz="2000" dirty="0"/>
            </a:br>
            <a:r>
              <a:rPr lang="hr-HR" sz="2000" dirty="0"/>
              <a:t>4 weeks / daily 20 min observation periods / 120 HCW / 30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hr-HR" sz="2400" b="1" dirty="0"/>
              <a:t>Propuštene prilike za HH zbog neadekvatnog nošenja rukavica:</a:t>
            </a:r>
          </a:p>
          <a:p>
            <a:pPr lvl="1"/>
            <a:r>
              <a:rPr lang="hr-HR" sz="2000" dirty="0"/>
              <a:t>Pripravnice </a:t>
            </a:r>
            <a:r>
              <a:rPr lang="hr-HR" sz="2000" b="1" dirty="0"/>
              <a:t>73.8%</a:t>
            </a:r>
          </a:p>
          <a:p>
            <a:pPr lvl="1"/>
            <a:r>
              <a:rPr lang="hr-HR" sz="2000" dirty="0"/>
              <a:t>sestre</a:t>
            </a:r>
            <a:r>
              <a:rPr lang="hr-HR" sz="2000" b="1" dirty="0"/>
              <a:t> 61%</a:t>
            </a:r>
            <a:endParaRPr lang="hr-HR" dirty="0"/>
          </a:p>
          <a:p>
            <a:r>
              <a:rPr lang="hr-HR" sz="2400" b="1" dirty="0"/>
              <a:t>HH propuštena prije aseptičkog postupka </a:t>
            </a:r>
            <a:r>
              <a:rPr lang="hr-HR" sz="2400" dirty="0"/>
              <a:t>zato što rukavice nisu skinute nakon prethodnog postupka: </a:t>
            </a:r>
            <a:r>
              <a:rPr lang="hr-HR" sz="2400" b="1" dirty="0"/>
              <a:t>82.3%</a:t>
            </a:r>
          </a:p>
          <a:p>
            <a:pPr lvl="1"/>
            <a:r>
              <a:rPr lang="hr-HR" sz="2000" dirty="0"/>
              <a:t>Broj postupaka obavljenih s istim rukavicama prije aseptičkog postupka:</a:t>
            </a:r>
            <a:r>
              <a:rPr lang="hr-HR" sz="2000" b="1" dirty="0"/>
              <a:t> 1 - 14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609329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</a:rPr>
              <a:t>Girou E. et al. J Hosp Infect 2004;57:162-9</a:t>
            </a:r>
          </a:p>
        </p:txBody>
      </p:sp>
    </p:spTree>
    <p:extLst>
      <p:ext uri="{BB962C8B-B14F-4D97-AF65-F5344CB8AC3E}">
        <p14:creationId xmlns:p14="http://schemas.microsoft.com/office/powerpoint/2010/main" val="108108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295400"/>
          </a:xfrm>
        </p:spPr>
        <p:txBody>
          <a:bodyPr/>
          <a:lstStyle/>
          <a:p>
            <a:r>
              <a:rPr lang="hr-H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Mjere iz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hr-H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lacije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1" y="1850347"/>
            <a:ext cx="7920038" cy="3960813"/>
          </a:xfrm>
        </p:spPr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b="1" dirty="0"/>
              <a:t> </a:t>
            </a:r>
            <a:r>
              <a:rPr lang="hr-HR" b="1" dirty="0"/>
              <a:t>sprječavanje prijenosa uzročnika</a:t>
            </a:r>
            <a:endParaRPr lang="en-GB" sz="3600" b="1" dirty="0"/>
          </a:p>
          <a:p>
            <a:pPr>
              <a:lnSpc>
                <a:spcPct val="70000"/>
              </a:lnSpc>
              <a:buClr>
                <a:srgbClr val="FF3300"/>
              </a:buClr>
              <a:buFont typeface="Monotype Sorts" pitchFamily="2" charset="2"/>
              <a:buNone/>
            </a:pPr>
            <a:endParaRPr lang="en-GB" sz="3600" b="1" dirty="0"/>
          </a:p>
          <a:p>
            <a:pPr lvl="2">
              <a:buClr>
                <a:srgbClr val="00CC00"/>
              </a:buClr>
              <a:buFont typeface="Wingdings" pitchFamily="2" charset="2"/>
              <a:buChar char="ü"/>
            </a:pPr>
            <a:r>
              <a:rPr lang="hr-HR" sz="3200" dirty="0"/>
              <a:t> </a:t>
            </a:r>
            <a:r>
              <a:rPr lang="hr-HR" sz="3200" dirty="0">
                <a:latin typeface="Times New Roman" pitchFamily="18" charset="0"/>
              </a:rPr>
              <a:t>s bolesnika na bolesnika</a:t>
            </a:r>
            <a:endParaRPr lang="en-GB" sz="3200" dirty="0">
              <a:latin typeface="Times New Roman" pitchFamily="18" charset="0"/>
            </a:endParaRPr>
          </a:p>
          <a:p>
            <a:pPr lvl="2">
              <a:buClr>
                <a:srgbClr val="00CC00"/>
              </a:buClr>
              <a:buFont typeface="Wingdings" pitchFamily="2" charset="2"/>
              <a:buChar char="ü"/>
            </a:pPr>
            <a:r>
              <a:rPr lang="hr-HR" sz="3200" dirty="0">
                <a:latin typeface="Times New Roman" pitchFamily="18" charset="0"/>
              </a:rPr>
              <a:t> s bolesnika na zdravstveno osoblje</a:t>
            </a:r>
          </a:p>
          <a:p>
            <a:pPr lvl="2">
              <a:buClr>
                <a:srgbClr val="00CC00"/>
              </a:buClr>
              <a:buFont typeface="Wingdings" pitchFamily="2" charset="2"/>
              <a:buChar char="ü"/>
            </a:pPr>
            <a:r>
              <a:rPr lang="hr-HR" sz="3200" dirty="0">
                <a:latin typeface="Times New Roman" pitchFamily="18" charset="0"/>
              </a:rPr>
              <a:t> sa zdravstvenog djelatnika na bolesnika</a:t>
            </a:r>
            <a:endParaRPr lang="en-GB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5410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dirty="0"/>
              <a:t>Moment 2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16739"/>
            <a:ext cx="3024336" cy="11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45644" cy="224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2" y="3933056"/>
            <a:ext cx="3996900" cy="24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95994"/>
            <a:ext cx="4227587" cy="248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272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dirty="0"/>
              <a:t>Momenti 1, 4 /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Slikovni rezultat za hand hygiene and patient zone">
            <a:extLst>
              <a:ext uri="{FF2B5EF4-FFF2-40B4-BE49-F238E27FC236}">
                <a16:creationId xmlns:a16="http://schemas.microsoft.com/office/drawing/2014/main" xmlns="" id="{E456F21E-7E5F-44D6-8438-58C32AA87D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196958"/>
            <a:ext cx="6192687" cy="391703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icture 001">
            <a:extLst>
              <a:ext uri="{FF2B5EF4-FFF2-40B4-BE49-F238E27FC236}">
                <a16:creationId xmlns:a16="http://schemas.microsoft.com/office/drawing/2014/main" xmlns="" id="{69FC8BF9-F90D-4010-84A8-3F826DF317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10747"/>
            <a:ext cx="1931670" cy="187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1.bp.blogspot.com/-pTq-7x6y6yA/UPVvAxfJjqI/AAAAAAAAAEg/QvyCZkPOOVs/s1600/capture29.jpg">
            <a:extLst>
              <a:ext uri="{FF2B5EF4-FFF2-40B4-BE49-F238E27FC236}">
                <a16:creationId xmlns:a16="http://schemas.microsoft.com/office/drawing/2014/main" xmlns="" id="{2DBBA262-1468-48FD-83FE-156B2C7C36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959" y="5762625"/>
            <a:ext cx="800100" cy="72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122" name="AutoShape 2">
            <a:extLst>
              <a:ext uri="{FF2B5EF4-FFF2-40B4-BE49-F238E27FC236}">
                <a16:creationId xmlns:a16="http://schemas.microsoft.com/office/drawing/2014/main" xmlns="" id="{0A0B7E46-88B3-4463-8A76-E35F33F2ECB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882729" y="5738665"/>
            <a:ext cx="809625" cy="4572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93421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/>
              <a:t>Kriva uporaba rukavica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5538" name="Picture 2" descr="C:\Users\Dr.Tambić\OneDrive\SLIKE 2018\glove use wr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9731"/>
            <a:ext cx="8185373" cy="5441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561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6" y="1340767"/>
          <a:ext cx="8496944" cy="5386524"/>
        </p:xfrm>
        <a:graphic>
          <a:graphicData uri="http://schemas.openxmlformats.org/drawingml/2006/table">
            <a:tbl>
              <a:tblPr/>
              <a:tblGrid>
                <a:gridCol w="3187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1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9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Aktivnost</a:t>
                      </a:r>
                      <a:endParaRPr lang="hr-HR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 / NE</a:t>
                      </a:r>
                      <a:endParaRPr lang="hr-HR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Obrazloženje u slučaju negativnog odgovora i eventualni komentari</a:t>
                      </a:r>
                      <a:endParaRPr lang="hr-HR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8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Je li mikrobiološki laboratorij na nalazu naznačio da se radi o rezistentnom mikroorganizmu koji zahtjeva primjenu mjera kontaktne izolacije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6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Je li mikrobiolog usmeno obavijestio tim za kontrolu bolničkih infekcija da se radi o KPC izolatu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Je li mikrobiološki laboratorij poslao izolat u Referentni centar za praćenje rezistencije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260649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FORMULAR ZA PROCJENU PROVEDENIH AKTIVNOSTI USMJERENIH NA KONTROLU ŠIRENJA</a:t>
            </a:r>
            <a:r>
              <a:rPr lang="hr-HR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r-HR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KPC </a:t>
            </a:r>
            <a:r>
              <a:rPr lang="hr-HR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Klebsiella pneumoniae</a:t>
            </a:r>
            <a:endParaRPr lang="hr-HR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22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9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FORMULAR ZA PROCJENU PROVEDENIH AKTIVNOSTI USMJERENIH NA KONTROLU ŠIRENJA</a:t>
            </a:r>
            <a:r>
              <a:rPr lang="hr-HR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r-HR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KPC </a:t>
            </a:r>
            <a:r>
              <a:rPr lang="hr-HR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Klebsiella pneumoniae</a:t>
            </a:r>
            <a:endParaRPr lang="hr-HR" sz="2800" dirty="0"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1628800"/>
          <a:ext cx="8208912" cy="4633213"/>
        </p:xfrm>
        <a:graphic>
          <a:graphicData uri="http://schemas.openxmlformats.org/drawingml/2006/table">
            <a:tbl>
              <a:tblPr/>
              <a:tblGrid>
                <a:gridCol w="3079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5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82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Je li pacijent smješten u </a:t>
                      </a:r>
                      <a:r>
                        <a:rPr lang="hr-HR" sz="1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jednokrevetnu sobu </a:t>
                      </a: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(ako ima više pacijenata jesu li kohortirani 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Je li pacijent koristio zaseban sanitarni čvor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2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Je li svo odjelno osoblje obaviješteno o potrebnim mjerama izolacije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Je li </a:t>
                      </a:r>
                      <a:r>
                        <a:rPr lang="hr-HR" sz="1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izdvojeno osoblje </a:t>
                      </a: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za skrb samo kliconoša KPC </a:t>
                      </a:r>
                      <a:r>
                        <a:rPr lang="hr-HR" sz="1800" i="1" dirty="0">
                          <a:latin typeface="Calibri"/>
                          <a:ea typeface="Times New Roman"/>
                          <a:cs typeface="Times New Roman"/>
                        </a:rPr>
                        <a:t>K.pneumoniae</a:t>
                      </a:r>
                      <a:endParaRPr lang="hr-H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803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9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FORMULAR ZA PROCJENU PROVEDENIH AKTIVNOSTI USMJERENIH NA KONTROLU ŠIRENJA</a:t>
            </a:r>
            <a:r>
              <a:rPr lang="hr-HR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r-HR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KPC </a:t>
            </a:r>
            <a:r>
              <a:rPr lang="hr-HR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Klebsiella pneumoniae</a:t>
            </a:r>
            <a:endParaRPr lang="hr-HR" sz="2800" dirty="0"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412777"/>
          <a:ext cx="8568952" cy="5176163"/>
        </p:xfrm>
        <a:graphic>
          <a:graphicData uri="http://schemas.openxmlformats.org/drawingml/2006/table">
            <a:tbl>
              <a:tblPr/>
              <a:tblGrid>
                <a:gridCol w="3214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0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19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Je li obnovljena edukacija o </a:t>
                      </a:r>
                      <a:r>
                        <a:rPr lang="hr-HR" sz="1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higijeni ruku </a:t>
                      </a: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i mjerama </a:t>
                      </a:r>
                      <a:r>
                        <a:rPr lang="hr-HR" sz="1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kontaktne izolacije </a:t>
                      </a: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s djelatnicima odjela (koji % odjelnog osoblja je prošao obnovu edukacije)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Je li provedeno promatranje suradljivosti u higijeni ruku na tom odjelu – ako je, koliki je bio </a:t>
                      </a:r>
                      <a:r>
                        <a:rPr lang="hr-HR" sz="1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suradljivosti </a:t>
                      </a: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za svaki od 5 trenutaka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Postoji li pismeni naputak o mjerama kontaktne izolacije dostupan svima na odjelu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227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9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FORMULAR ZA PROCJENU PROVEDENIH AKTIVNOSTI USMJERENIH NA KONTROLU ŠIRENJA</a:t>
            </a:r>
            <a:r>
              <a:rPr lang="hr-HR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r-HR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KPC </a:t>
            </a:r>
            <a:r>
              <a:rPr lang="hr-HR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Klebsiella pneumoniae</a:t>
            </a:r>
            <a:endParaRPr lang="hr-HR" sz="2800" dirty="0"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8" y="1484784"/>
          <a:ext cx="8568952" cy="5283755"/>
        </p:xfrm>
        <a:graphic>
          <a:graphicData uri="http://schemas.openxmlformats.org/drawingml/2006/table">
            <a:tbl>
              <a:tblPr/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2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Je li na odjelu proveden </a:t>
                      </a:r>
                      <a:r>
                        <a:rPr lang="hr-HR" sz="1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izvid</a:t>
                      </a:r>
                      <a:r>
                        <a:rPr lang="hr-HR" sz="18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o pridržavanju standardnih mjera i mjera kontaktne izolacije – ako je,  koliki je % zadovoljavajućih nalaza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Ako je pacijent morao napuštati odjel jesu li o potrebi primjene mjera kontaktne izolacije obaviješteni djelatnici koji s pacijentom dolaze u kontakt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2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Je li u </a:t>
                      </a:r>
                      <a:r>
                        <a:rPr lang="hr-HR" sz="1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otpusnom pismu </a:t>
                      </a: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navedeno da je pacijent bio ili još uvijek je kliconoša KPC </a:t>
                      </a:r>
                      <a:r>
                        <a:rPr lang="hr-HR" sz="1800" i="1" dirty="0">
                          <a:latin typeface="Calibri"/>
                          <a:ea typeface="Times New Roman"/>
                          <a:cs typeface="Times New Roman"/>
                        </a:rPr>
                        <a:t>K.pneumoniae</a:t>
                      </a:r>
                      <a:endParaRPr lang="hr-HR" sz="1000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latin typeface="Calibri"/>
                          <a:ea typeface="Times New Roman"/>
                          <a:cs typeface="Times New Roman"/>
                        </a:rPr>
                        <a:t>Ako se pacijent premještao u drugu ustanovu / dom za umirovljenike je li o premještaju </a:t>
                      </a:r>
                      <a:r>
                        <a:rPr lang="hr-HR" sz="1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obaviješten tim za kontrolu bolničkih infekcija te ustanove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449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2700338" y="496888"/>
            <a:ext cx="4654550" cy="584200"/>
          </a:xfrm>
        </p:spPr>
        <p:txBody>
          <a:bodyPr/>
          <a:lstStyle/>
          <a:p>
            <a:r>
              <a:rPr lang="hr-HR" sz="3200" dirty="0">
                <a:solidFill>
                  <a:schemeClr val="accent2"/>
                </a:solidFill>
              </a:rPr>
              <a:t>KPC </a:t>
            </a:r>
            <a:r>
              <a:rPr lang="hr-HR" sz="3200" i="1" dirty="0">
                <a:solidFill>
                  <a:schemeClr val="accent2"/>
                </a:solidFill>
              </a:rPr>
              <a:t>K. </a:t>
            </a:r>
            <a:r>
              <a:rPr lang="hr-HR" sz="3200" i="1" dirty="0" err="1">
                <a:solidFill>
                  <a:schemeClr val="accent2"/>
                </a:solidFill>
              </a:rPr>
              <a:t>pneumoniae</a:t>
            </a:r>
            <a:endParaRPr lang="hr-HR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7596188" y="188913"/>
          <a:ext cx="1203325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crobat Document" r:id="rId3" imgW="4047913" imgH="5667163" progId="AcroExch.Document.7">
                  <p:embed/>
                </p:oleObj>
              </mc:Choice>
              <mc:Fallback>
                <p:oleObj name="Acrobat Document" r:id="rId3" imgW="4047913" imgH="5667163" progId="AcroExch.Document.7">
                  <p:embed/>
                  <p:pic>
                    <p:nvPicPr>
                      <p:cNvPr id="409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188913"/>
                        <a:ext cx="1203325" cy="168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2" descr="http://ianjuby.org/newsletters/superbacter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3050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C:\Users\Dr.Tambić\AppData\Local\Microsoft\Windows\Temporary Internet Files\Content.Outlook\8SPVWWDM\Kpc pismo ministru 13 07 2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989138"/>
            <a:ext cx="1584325" cy="2227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3" name="Picture 2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084763"/>
            <a:ext cx="22098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C:\Users\Dr.Tambić\AppData\Local\Microsoft\Windows\Temporary Internet Files\Content.Outlook\8SPVWWDM\Kpc pismo ministru 13 07 2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76475"/>
            <a:ext cx="158750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5" name="Picture 2" descr="C:\Users\Dr.Tambić\AppData\Local\Microsoft\Windows\Temporary Internet Files\Content.Outlook\8SPVWWDM\Kpc pismo ministru 13 07 2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92375"/>
            <a:ext cx="1754188" cy="2465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6" name="Picture 9" descr="http://www.mef.unizg.hr/telMED-MA2002/slike/grb-small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7524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Box 14"/>
          <p:cNvSpPr txBox="1">
            <a:spLocks noChangeArrowheads="1"/>
          </p:cNvSpPr>
          <p:nvPr/>
        </p:nvSpPr>
        <p:spPr bwMode="auto">
          <a:xfrm>
            <a:off x="3563938" y="1557338"/>
            <a:ext cx="1223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200" b="1">
                <a:solidFill>
                  <a:schemeClr val="bg1"/>
                </a:solidFill>
              </a:rPr>
              <a:t>Ministarstvo</a:t>
            </a:r>
          </a:p>
          <a:p>
            <a:r>
              <a:rPr lang="hr-HR" sz="1200" b="1">
                <a:solidFill>
                  <a:schemeClr val="bg1"/>
                </a:solidFill>
              </a:rPr>
              <a:t>zdravlja</a:t>
            </a: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563938" y="2205038"/>
            <a:ext cx="9366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1692275" y="2133600"/>
            <a:ext cx="12239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pic>
        <p:nvPicPr>
          <p:cNvPr id="4110" name="Picture 11" descr="http://iskra.bfm.hr/Images/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852738"/>
            <a:ext cx="2720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Box 18"/>
          <p:cNvSpPr txBox="1">
            <a:spLocks noChangeArrowheads="1"/>
          </p:cNvSpPr>
          <p:nvPr/>
        </p:nvSpPr>
        <p:spPr bwMode="auto">
          <a:xfrm>
            <a:off x="3995738" y="2852738"/>
            <a:ext cx="20891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600" dirty="0"/>
              <a:t>Povjerenstvo za BI RH</a:t>
            </a:r>
          </a:p>
        </p:txBody>
      </p:sp>
      <p:pic>
        <p:nvPicPr>
          <p:cNvPr id="4112" name="Picture 13" descr="https://marksloanmd.files.wordpress.com/2012/03/hospital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92600"/>
            <a:ext cx="208756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692275" y="3429000"/>
            <a:ext cx="863600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H="1">
            <a:off x="3924300" y="3429000"/>
            <a:ext cx="647700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4115" name="TextBox 22"/>
          <p:cNvSpPr txBox="1">
            <a:spLocks noChangeArrowheads="1"/>
          </p:cNvSpPr>
          <p:nvPr/>
        </p:nvSpPr>
        <p:spPr bwMode="auto">
          <a:xfrm>
            <a:off x="3203575" y="6308725"/>
            <a:ext cx="10080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000" dirty="0"/>
              <a:t>Ravnatelj</a:t>
            </a:r>
          </a:p>
          <a:p>
            <a:r>
              <a:rPr lang="hr-HR" sz="1000" dirty="0"/>
              <a:t>Mikrobiolog</a:t>
            </a:r>
          </a:p>
          <a:p>
            <a:r>
              <a:rPr lang="hr-HR" sz="1000" dirty="0"/>
              <a:t>Tim za BI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42116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1403350" y="1989138"/>
            <a:ext cx="1368425" cy="719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 flipV="1">
            <a:off x="3779838" y="2205038"/>
            <a:ext cx="863600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H="1" flipV="1">
            <a:off x="2124075" y="3500438"/>
            <a:ext cx="647700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3203575" y="2997200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H="1" flipV="1">
            <a:off x="3276600" y="3141663"/>
            <a:ext cx="7191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30" name="TextBox 29"/>
          <p:cNvSpPr txBox="1"/>
          <p:nvPr/>
        </p:nvSpPr>
        <p:spPr>
          <a:xfrm>
            <a:off x="467544" y="3356992"/>
            <a:ext cx="1795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RC za rezistenciju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269FEE-1B7F-49DF-AEE4-2E9E0108C092}"/>
              </a:ext>
            </a:extLst>
          </p:cNvPr>
          <p:cNvSpPr txBox="1"/>
          <p:nvPr/>
        </p:nvSpPr>
        <p:spPr>
          <a:xfrm>
            <a:off x="4860032" y="3140968"/>
            <a:ext cx="753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RC za BI</a:t>
            </a:r>
          </a:p>
        </p:txBody>
      </p:sp>
    </p:spTree>
    <p:extLst>
      <p:ext uri="{BB962C8B-B14F-4D97-AF65-F5344CB8AC3E}">
        <p14:creationId xmlns:p14="http://schemas.microsoft.com/office/powerpoint/2010/main" val="32156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“Antibiotic stewardship”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Prethodna uporaba antibiotika jasni faktor rizika za koloniziranje MDR uzročnikom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Program rukovođenja antimikrobnom terapijom</a:t>
            </a:r>
          </a:p>
          <a:p>
            <a:pPr lvl="1"/>
            <a:r>
              <a:rPr lang="hr-HR" dirty="0"/>
              <a:t>Redukcija opće potrošnje antibiotika</a:t>
            </a:r>
          </a:p>
          <a:p>
            <a:pPr lvl="1"/>
            <a:r>
              <a:rPr lang="hr-HR" dirty="0"/>
              <a:t>Redukcija specifičnih antibiotika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Restriktivne mjere</a:t>
            </a:r>
          </a:p>
          <a:p>
            <a:pPr lvl="1"/>
            <a:r>
              <a:rPr lang="hr-HR" dirty="0"/>
              <a:t>Rezervna lista lijekova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Edukativne mjere</a:t>
            </a:r>
          </a:p>
          <a:p>
            <a:pPr lvl="1"/>
            <a:r>
              <a:rPr lang="hr-HR" dirty="0"/>
              <a:t>Dodiplomska edukacija</a:t>
            </a:r>
          </a:p>
          <a:p>
            <a:pPr lvl="1"/>
            <a:r>
              <a:rPr lang="hr-HR" dirty="0"/>
              <a:t>Trajna medicinska edukacija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Timovi za antimikrobnu terapiju </a:t>
            </a:r>
            <a:r>
              <a:rPr lang="hr-HR" sz="2400" dirty="0"/>
              <a:t>(infektolog, mikrobiolog, farmakolog / farmaceut)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/>
          <a:lstStyle/>
          <a:p>
            <a:r>
              <a:rPr lang="hr-HR" dirty="0"/>
              <a:t>“</a:t>
            </a:r>
            <a:r>
              <a:rPr lang="hr-HR" b="1" dirty="0"/>
              <a:t>A bundle</a:t>
            </a:r>
            <a:r>
              <a:rPr lang="hr-HR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931224" cy="439248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Higijena ruku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Kontaktna izolacija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Aktivno traženje kliconoša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Čišćenje okoline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“Antibiotic stewardship”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Edukacija </a:t>
            </a:r>
            <a:r>
              <a:rPr lang="hr-HR" sz="2200" dirty="0"/>
              <a:t>(pacijenti, zdravstveni djelatnici, nezdravstveno osoblje)</a:t>
            </a:r>
          </a:p>
        </p:txBody>
      </p:sp>
      <p:pic>
        <p:nvPicPr>
          <p:cNvPr id="27650" name="Picture 2" descr="https://encrypted-tbn3.gstatic.com/images?q=tbn:ANd9GcRUhJ6SK6tqmg8W2t1rnuVampujYskLFISQHpV9YAKGl5AJrhQnF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10" y="188641"/>
            <a:ext cx="387008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xmlns="" id="{19009FA1-C380-4DE6-AC6F-E7F89D1F3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/>
              <a:t>Mjere izolacije</a:t>
            </a:r>
            <a:endParaRPr lang="en-US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xmlns="" id="{643C64FC-75EA-4703-A322-E3132CED3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hr-HR" b="1" dirty="0"/>
              <a:t>IZOLACIJA IZVORA – </a:t>
            </a:r>
            <a:r>
              <a:rPr lang="hr-HR" dirty="0"/>
              <a:t>spriječiti prijenos mikroorganizama</a:t>
            </a:r>
            <a:r>
              <a:rPr lang="hr-HR" b="1" dirty="0"/>
              <a:t> </a:t>
            </a:r>
            <a:r>
              <a:rPr lang="hr-HR" dirty="0"/>
              <a:t>s inficiranih bolesnika, koji mogu biti izvor infekcije za osoblje ili druge bolesnike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hr-HR" b="1" dirty="0"/>
              <a:t>ZAŠTITNA IZOLACIJA – </a:t>
            </a:r>
            <a:r>
              <a:rPr lang="hr-HR" dirty="0"/>
              <a:t>spriječiti infekciju u </a:t>
            </a:r>
            <a:r>
              <a:rPr lang="hr-HR" dirty="0" err="1"/>
              <a:t>imunokompromitiranih</a:t>
            </a:r>
            <a:r>
              <a:rPr lang="hr-HR" dirty="0"/>
              <a:t> koji su visoko podložni infekcijama od drugih osoba ili iz okoline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3108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Infrastruktura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Infrastruktura </a:t>
            </a:r>
            <a:r>
              <a:rPr lang="hr-HR" sz="2000" dirty="0"/>
              <a:t>(kontrola na razini ustanove, na razini države / osoblje, financije)  </a:t>
            </a:r>
            <a:endParaRPr lang="hr-HR" sz="2800" dirty="0"/>
          </a:p>
          <a:p>
            <a:pPr lvl="1"/>
            <a:r>
              <a:rPr lang="hr-HR" dirty="0"/>
              <a:t>Nacionalna strategija</a:t>
            </a:r>
          </a:p>
          <a:p>
            <a:pPr lvl="1"/>
            <a:r>
              <a:rPr lang="hr-HR" dirty="0"/>
              <a:t>Akcijski plan na nacionalnoj razini</a:t>
            </a:r>
          </a:p>
          <a:p>
            <a:pPr lvl="1"/>
            <a:r>
              <a:rPr lang="hr-HR" dirty="0"/>
              <a:t>Sustavi praćenja</a:t>
            </a:r>
          </a:p>
          <a:p>
            <a:pPr lvl="2"/>
            <a:r>
              <a:rPr lang="hr-HR" dirty="0"/>
              <a:t>Praćenje rezistencije</a:t>
            </a:r>
          </a:p>
          <a:p>
            <a:pPr lvl="2"/>
            <a:r>
              <a:rPr lang="hr-HR" dirty="0"/>
              <a:t>Praćenje potrošnje antibiotika </a:t>
            </a:r>
          </a:p>
          <a:p>
            <a:pPr lvl="2"/>
            <a:r>
              <a:rPr lang="hr-HR" dirty="0"/>
              <a:t>Praćenje bolničkih infekcija</a:t>
            </a:r>
          </a:p>
          <a:p>
            <a:pPr lvl="1"/>
            <a:r>
              <a:rPr lang="hr-HR" dirty="0"/>
              <a:t>Prijavljivanje MDR izolata centralnom tijelu</a:t>
            </a:r>
          </a:p>
          <a:p>
            <a:pPr lvl="1"/>
            <a:r>
              <a:rPr lang="hr-HR" dirty="0"/>
              <a:t>Centralna provjera provođenja mjera (inspektorat)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328738"/>
            <a:ext cx="8964488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04676" y="1196752"/>
            <a:ext cx="907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Switzerland</a:t>
            </a:r>
          </a:p>
          <a:p>
            <a:r>
              <a:rPr lang="hr-HR" sz="1200" dirty="0"/>
              <a:t>Norway</a:t>
            </a:r>
          </a:p>
          <a:p>
            <a:r>
              <a:rPr lang="hr-HR" sz="1200" dirty="0"/>
              <a:t>Denmark</a:t>
            </a:r>
          </a:p>
          <a:p>
            <a:r>
              <a:rPr lang="hr-HR" sz="1200" dirty="0"/>
              <a:t>Island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2420888"/>
            <a:ext cx="75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Germany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0352" y="2780928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UK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216" y="3140968"/>
            <a:ext cx="70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Slovenia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6158" y="4005064"/>
            <a:ext cx="6883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Serbia</a:t>
            </a:r>
          </a:p>
          <a:p>
            <a:r>
              <a:rPr lang="hr-HR" sz="1200" dirty="0"/>
              <a:t>B&amp;H</a:t>
            </a:r>
          </a:p>
          <a:p>
            <a:r>
              <a:rPr lang="hr-HR" sz="1200" dirty="0"/>
              <a:t>Spain</a:t>
            </a:r>
          </a:p>
          <a:p>
            <a:r>
              <a:rPr lang="hr-HR" sz="1200" dirty="0"/>
              <a:t>Bulgaria</a:t>
            </a:r>
          </a:p>
          <a:p>
            <a:r>
              <a:rPr lang="hr-HR" sz="1200" dirty="0"/>
              <a:t>Greece</a:t>
            </a:r>
          </a:p>
        </p:txBody>
      </p:sp>
    </p:spTree>
    <p:extLst>
      <p:ext uri="{BB962C8B-B14F-4D97-AF65-F5344CB8AC3E}">
        <p14:creationId xmlns:p14="http://schemas.microsoft.com/office/powerpoint/2010/main" val="2428011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314450"/>
            <a:ext cx="8964488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04676" y="1196752"/>
            <a:ext cx="907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Switzerland</a:t>
            </a:r>
          </a:p>
          <a:p>
            <a:r>
              <a:rPr lang="hr-HR" sz="1200" dirty="0"/>
              <a:t>Norway</a:t>
            </a:r>
          </a:p>
          <a:p>
            <a:r>
              <a:rPr lang="hr-HR" sz="1200" dirty="0"/>
              <a:t>Denmark</a:t>
            </a:r>
          </a:p>
          <a:p>
            <a:r>
              <a:rPr lang="hr-HR" sz="1200" dirty="0"/>
              <a:t>Island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2420888"/>
            <a:ext cx="75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Germany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0352" y="2780928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UK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216" y="3140968"/>
            <a:ext cx="70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Slovenia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6158" y="4005064"/>
            <a:ext cx="6883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Serbia</a:t>
            </a:r>
          </a:p>
          <a:p>
            <a:r>
              <a:rPr lang="hr-HR" sz="1200" dirty="0"/>
              <a:t>B&amp;H</a:t>
            </a:r>
          </a:p>
          <a:p>
            <a:r>
              <a:rPr lang="hr-HR" sz="1200" dirty="0"/>
              <a:t>Spain</a:t>
            </a:r>
          </a:p>
          <a:p>
            <a:r>
              <a:rPr lang="hr-HR" sz="1200" dirty="0"/>
              <a:t>Bulgaria</a:t>
            </a:r>
          </a:p>
          <a:p>
            <a:r>
              <a:rPr lang="hr-HR" sz="1200" dirty="0"/>
              <a:t>Greece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928" y="3573016"/>
            <a:ext cx="746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CROATIA</a:t>
            </a:r>
          </a:p>
        </p:txBody>
      </p:sp>
    </p:spTree>
    <p:extLst>
      <p:ext uri="{BB962C8B-B14F-4D97-AF65-F5344CB8AC3E}">
        <p14:creationId xmlns:p14="http://schemas.microsoft.com/office/powerpoint/2010/main" val="2213497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09729"/>
            <a:ext cx="8856985" cy="598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75088" y="2843644"/>
            <a:ext cx="3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Calibri"/>
              </a:rPr>
              <a:t>↓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99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92481" cy="523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70832" y="263691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↓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536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198376" y="1209650"/>
            <a:ext cx="8785774" cy="536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1800" y="298766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↓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15403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solation cartoons, isolation cartoon, isolation picture, isolation pictures, isolation image, isolation images, isolation illustration, isolation illustrations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66" y="560267"/>
            <a:ext cx="5064322" cy="58210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“ Da pogodim ... Zarazno je!”</a:t>
            </a:r>
          </a:p>
        </p:txBody>
      </p:sp>
    </p:spTree>
    <p:extLst>
      <p:ext uri="{BB962C8B-B14F-4D97-AF65-F5344CB8AC3E}">
        <p14:creationId xmlns:p14="http://schemas.microsoft.com/office/powerpoint/2010/main" val="121970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oteka:Lazareti L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17365" cy="578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260648"/>
            <a:ext cx="5579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Dubrovnik, lazareti na Pločama, 1590</a:t>
            </a:r>
          </a:p>
        </p:txBody>
      </p:sp>
    </p:spTree>
    <p:extLst>
      <p:ext uri="{BB962C8B-B14F-4D97-AF65-F5344CB8AC3E}">
        <p14:creationId xmlns:p14="http://schemas.microsoft.com/office/powerpoint/2010/main" val="281515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714202"/>
          </a:xfrm>
        </p:spPr>
        <p:txBody>
          <a:bodyPr>
            <a:noAutofit/>
          </a:bodyPr>
          <a:lstStyle/>
          <a:p>
            <a:pPr algn="just"/>
            <a:r>
              <a:rPr lang="hr-HR" sz="2000" dirty="0"/>
              <a:t>27. srpnja </a:t>
            </a:r>
            <a:r>
              <a:rPr lang="hr-HR" sz="2000" b="1" dirty="0"/>
              <a:t>1377. godine </a:t>
            </a:r>
            <a:r>
              <a:rPr lang="hr-HR" sz="2000" dirty="0"/>
              <a:t>Veliko vijeće donijelo je odluku kojom se «ni domaći ni strani ljudi koji dolaze iz okuženih krajeva ne smiju primiti u grad ni na dubrovačko zemljište dok ne izdrže mjesec dana čišćenja na otoku Mrkanu i Cavtatu».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5362" name="Picture 2" descr="http://www.bljesak.net/web/tmb/bigger.ashx?id=146c2b15-e73f-4b88-a5b3-e838335182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72" y="2175756"/>
            <a:ext cx="6668588" cy="449360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B696CE-60AE-41AB-B259-4BE7B1971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8223"/>
            <a:ext cx="28575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xmlns="" id="{6B75FC70-595F-4E72-8CEA-4921F0E2D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Mjere izolacije - povijest</a:t>
            </a:r>
            <a:endParaRPr lang="en-US" dirty="0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xmlns="" id="{58CC2D73-03FE-4449-B639-232C1DEFC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r-HR" b="1" dirty="0">
                <a:effectLst/>
              </a:rPr>
              <a:t>univerzalne mjere zaštite -  </a:t>
            </a:r>
            <a:r>
              <a:rPr lang="hr-HR" sz="2800" dirty="0">
                <a:effectLst/>
              </a:rPr>
              <a:t>CDC (Center for Disease Control and Prevention) 1985.g. </a:t>
            </a:r>
          </a:p>
          <a:p>
            <a:pPr lvl="2" eaLnBrk="1" hangingPunct="1">
              <a:defRPr/>
            </a:pPr>
            <a:r>
              <a:rPr lang="hr-HR" dirty="0">
                <a:effectLst/>
              </a:rPr>
              <a:t>usmjerene na</a:t>
            </a:r>
            <a:r>
              <a:rPr lang="hr-HR" b="1" dirty="0">
                <a:effectLst/>
              </a:rPr>
              <a:t> </a:t>
            </a:r>
            <a:r>
              <a:rPr lang="hr-HR" dirty="0">
                <a:effectLst/>
              </a:rPr>
              <a:t>zaštitu zdravstvenih djelatnika od profesionalne zaraze patogenima koji se prenose krvlju</a:t>
            </a:r>
          </a:p>
          <a:p>
            <a:pPr lvl="2" eaLnBrk="1" hangingPunct="1">
              <a:defRPr/>
            </a:pPr>
            <a:r>
              <a:rPr lang="hr-HR" dirty="0">
                <a:effectLst/>
              </a:rPr>
              <a:t>primijenjuju se na sve pacijente bez obzira na dijagnozu ili infektivni status</a:t>
            </a:r>
            <a:endParaRPr lang="en-US" dirty="0">
              <a:effectLst/>
            </a:endParaRPr>
          </a:p>
          <a:p>
            <a:pPr eaLnBrk="1" hangingPunct="1">
              <a:defRPr/>
            </a:pPr>
            <a:r>
              <a:rPr lang="hr-HR" sz="2800" dirty="0">
                <a:effectLst/>
              </a:rPr>
              <a:t>1980 –ih – mjere izolacije prema dijagnozi/sindromima </a:t>
            </a:r>
            <a:r>
              <a:rPr lang="hr-HR" sz="2400" dirty="0">
                <a:effectLst/>
              </a:rPr>
              <a:t>(respiratorne, enterične, kontaktne, striktne, tuberkuloza ...)</a:t>
            </a:r>
          </a:p>
          <a:p>
            <a:pPr eaLnBrk="1" hangingPunct="1">
              <a:defRPr/>
            </a:pPr>
            <a:r>
              <a:rPr lang="hr-HR" sz="3600" dirty="0">
                <a:effectLst/>
                <a:latin typeface="Calibri" pitchFamily="34" charset="0"/>
              </a:rPr>
              <a:t>1990 –ih – </a:t>
            </a:r>
            <a:r>
              <a:rPr lang="hr-HR" sz="3600" dirty="0">
                <a:solidFill>
                  <a:srgbClr val="FF3300"/>
                </a:solidFill>
                <a:effectLst/>
                <a:latin typeface="Calibri" pitchFamily="34" charset="0"/>
              </a:rPr>
              <a:t>standardne mjere i mjere s obzirom na način prenošenja</a:t>
            </a:r>
          </a:p>
          <a:p>
            <a:pPr eaLnBrk="1" hangingPunct="1">
              <a:defRPr/>
            </a:pPr>
            <a:endParaRPr lang="hr-HR" sz="2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4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r-HR" sz="3600" b="1" dirty="0"/>
              <a:t>Standardne mjere predostrožnosti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10944" cy="5107706"/>
          </a:xfrm>
        </p:spPr>
        <p:txBody>
          <a:bodyPr>
            <a:normAutofit fontScale="62500" lnSpcReduction="20000"/>
          </a:bodyPr>
          <a:lstStyle/>
          <a:p>
            <a:pPr marL="360000">
              <a:buClr>
                <a:srgbClr val="FF3300"/>
              </a:buClr>
              <a:buFont typeface="Wingdings" pitchFamily="2" charset="2"/>
              <a:buChar char="Ø"/>
            </a:pPr>
            <a:r>
              <a:rPr lang="hr-HR" sz="2900" dirty="0">
                <a:latin typeface="Times New Roman" pitchFamily="18" charset="0"/>
              </a:rPr>
              <a:t>primjenjuju se </a:t>
            </a:r>
            <a:r>
              <a:rPr lang="hr-HR" sz="2900" u="sng" dirty="0">
                <a:latin typeface="Times New Roman" pitchFamily="18" charset="0"/>
              </a:rPr>
              <a:t>na sve bolesnike </a:t>
            </a:r>
            <a:r>
              <a:rPr lang="hr-HR" sz="2900" dirty="0">
                <a:latin typeface="Times New Roman" pitchFamily="18" charset="0"/>
              </a:rPr>
              <a:t>bez obzira na njihovu dijagnozu</a:t>
            </a:r>
            <a:endParaRPr lang="en-GB" sz="2900" dirty="0">
              <a:latin typeface="Times New Roman" pitchFamily="18" charset="0"/>
            </a:endParaRPr>
          </a:p>
          <a:p>
            <a:pPr marL="360000">
              <a:buClr>
                <a:srgbClr val="FF3300"/>
              </a:buClr>
              <a:buFont typeface="Wingdings" pitchFamily="2" charset="2"/>
              <a:buChar char="Ø"/>
            </a:pPr>
            <a:r>
              <a:rPr lang="hr-HR" sz="2900" dirty="0">
                <a:latin typeface="Times New Roman" pitchFamily="18" charset="0"/>
              </a:rPr>
              <a:t>odnose se na krv, sve tjelesne tekućine, sekrete, </a:t>
            </a:r>
            <a:r>
              <a:rPr lang="hr-HR" sz="2900" dirty="0" err="1">
                <a:latin typeface="Times New Roman" pitchFamily="18" charset="0"/>
              </a:rPr>
              <a:t>ekskrete</a:t>
            </a:r>
            <a:r>
              <a:rPr lang="en-GB" sz="2900" dirty="0">
                <a:latin typeface="Times New Roman" pitchFamily="18" charset="0"/>
              </a:rPr>
              <a:t>, </a:t>
            </a:r>
            <a:r>
              <a:rPr lang="hr-HR" sz="2900" dirty="0">
                <a:latin typeface="Times New Roman" pitchFamily="18" charset="0"/>
              </a:rPr>
              <a:t>oštećenu kožu i sluznice</a:t>
            </a:r>
          </a:p>
          <a:p>
            <a:pPr marL="0" indent="0">
              <a:buClr>
                <a:srgbClr val="FF0000"/>
              </a:buClr>
              <a:buNone/>
            </a:pPr>
            <a:endParaRPr lang="hr-HR" b="1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b="1" dirty="0"/>
              <a:t>Higijena ruku </a:t>
            </a:r>
            <a:endParaRPr lang="hr-HR" dirty="0"/>
          </a:p>
          <a:p>
            <a:pPr lvl="1"/>
            <a:r>
              <a:rPr lang="hr-HR" b="1" dirty="0"/>
              <a:t>5 trenutaka za higijenu ruku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dirty="0"/>
              <a:t>Uporaba zaštitnih sredstava pri kontaktu s tjelesnim tekućinama, sekretima, ekskretima</a:t>
            </a:r>
            <a:r>
              <a:rPr lang="en-GB" dirty="0"/>
              <a:t>, </a:t>
            </a:r>
            <a:r>
              <a:rPr lang="hr-HR" dirty="0"/>
              <a:t>oštećenom kožom i sluznicama</a:t>
            </a:r>
          </a:p>
          <a:p>
            <a:pPr lvl="1"/>
            <a:r>
              <a:rPr lang="hr-HR" dirty="0"/>
              <a:t>Rukavice, pregače, maske, naočale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Sigurni transport rublja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Oprezno rukovanje oštrim predmetima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Izbjegavati oživljavanje direktnim kontaktom usta na usta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zasebna soba za pacijente koji ne mogu održavati osobnu higijenu</a:t>
            </a:r>
          </a:p>
        </p:txBody>
      </p:sp>
      <p:pic>
        <p:nvPicPr>
          <p:cNvPr id="16386" name="Picture 2" descr="https://shop.briggscorp.com/img_catalog/L_9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0"/>
            <a:ext cx="2743200" cy="2743200"/>
          </a:xfrm>
          <a:prstGeom prst="rect">
            <a:avLst/>
          </a:prstGeom>
          <a:noFill/>
        </p:spPr>
      </p:pic>
      <p:pic>
        <p:nvPicPr>
          <p:cNvPr id="16388" name="Picture 4" descr="https://shop.briggscorp.com/img_catalog/L_9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0"/>
            <a:ext cx="2743200" cy="2743200"/>
          </a:xfrm>
          <a:prstGeom prst="rect">
            <a:avLst/>
          </a:prstGeom>
          <a:noFill/>
        </p:spPr>
      </p:pic>
      <p:pic>
        <p:nvPicPr>
          <p:cNvPr id="16390" name="Picture 6" descr="Standard Precautions Labe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16" y="1484784"/>
            <a:ext cx="2823843" cy="2304256"/>
          </a:xfrm>
          <a:prstGeom prst="rect">
            <a:avLst/>
          </a:prstGeom>
          <a:noFill/>
        </p:spPr>
      </p:pic>
      <p:pic>
        <p:nvPicPr>
          <p:cNvPr id="8" name="Picture 2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31710"/>
            <a:ext cx="2304629" cy="1713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57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76672"/>
            <a:ext cx="5545138" cy="1295400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</a:rPr>
              <a:t>Mjere izolacije ovisne o načinu prijenosa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3861048"/>
            <a:ext cx="4175125" cy="2303462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hr-HR" sz="3600" b="1" dirty="0">
                <a:latin typeface="Times New Roman" pitchFamily="18" charset="0"/>
              </a:rPr>
              <a:t>aerosolom</a:t>
            </a:r>
          </a:p>
          <a:p>
            <a:pPr>
              <a:buClr>
                <a:srgbClr val="339966"/>
              </a:buClr>
              <a:buFont typeface="Wingdings" pitchFamily="2" charset="2"/>
              <a:buChar char="Ø"/>
            </a:pPr>
            <a:r>
              <a:rPr lang="hr-HR" sz="3600" b="1" dirty="0">
                <a:latin typeface="Times New Roman" pitchFamily="18" charset="0"/>
              </a:rPr>
              <a:t>kapljično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hr-HR" sz="3600" b="1" dirty="0">
                <a:latin typeface="Times New Roman" pitchFamily="18" charset="0"/>
              </a:rPr>
              <a:t>kontaktom</a:t>
            </a:r>
            <a:endParaRPr lang="en-GB" dirty="0"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8E6495-ABD7-433B-AD0F-1B0E7F60FDAC}"/>
              </a:ext>
            </a:extLst>
          </p:cNvPr>
          <p:cNvSpPr txBox="1"/>
          <p:nvPr/>
        </p:nvSpPr>
        <p:spPr>
          <a:xfrm>
            <a:off x="467544" y="2132856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 err="1">
                <a:solidFill>
                  <a:prstClr val="black"/>
                </a:solidFill>
              </a:rPr>
              <a:t>primijenjuju</a:t>
            </a:r>
            <a:r>
              <a:rPr lang="hr-HR" sz="2000" dirty="0">
                <a:solidFill>
                  <a:prstClr val="black"/>
                </a:solidFill>
              </a:rPr>
              <a:t> se na pacijente za koje se zna ili sumnja da su inficirani/kolonizirani epidemiološki značajnim mikroorganizmima</a:t>
            </a:r>
          </a:p>
          <a:p>
            <a:pPr marL="342900" lvl="2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>
                <a:solidFill>
                  <a:prstClr val="black"/>
                </a:solidFill>
              </a:rPr>
              <a:t>jednokrevetna soba, med. oprema (stetoskopi, termometri) ograničeni na upotrebu samo u toj sobi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849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1871</Words>
  <Application>Microsoft Office PowerPoint</Application>
  <PresentationFormat>On-screen Show (4:3)</PresentationFormat>
  <Paragraphs>304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Office Theme</vt:lpstr>
      <vt:lpstr>Slide</vt:lpstr>
      <vt:lpstr>Chart</vt:lpstr>
      <vt:lpstr>Acrobat Document</vt:lpstr>
      <vt:lpstr>MJERE KONTAKTNE IZOLACIJE</vt:lpstr>
      <vt:lpstr>Infekcije povezane s bolničkom skrbi</vt:lpstr>
      <vt:lpstr>Mjere izolacije</vt:lpstr>
      <vt:lpstr>Mjere izolacije</vt:lpstr>
      <vt:lpstr>PowerPoint Presentation</vt:lpstr>
      <vt:lpstr>27. srpnja 1377. godine Veliko vijeće donijelo je odluku kojom se «ni domaći ni strani ljudi koji dolaze iz okuženih krajeva ne smiju primiti u grad ni na dubrovačko zemljište dok ne izdrže mjesec dana čišćenja na otoku Mrkanu i Cavtatu». </vt:lpstr>
      <vt:lpstr>Mjere izolacije - povijest</vt:lpstr>
      <vt:lpstr>Standardne mjere predostrožnosti</vt:lpstr>
      <vt:lpstr>Mjere izolacije ovisne o načinu prijenosa</vt:lpstr>
      <vt:lpstr>Mjere predostrožnosti kod infekcija koje se šire aerosolom</vt:lpstr>
      <vt:lpstr>Mjere predostrožnosti kod infekcija koje se šire kapljičnim putem</vt:lpstr>
      <vt:lpstr>Mjere predostrožnosti kod infekcija koje se šire kontaktom</vt:lpstr>
      <vt:lpstr>Kontaktna izolacija</vt:lpstr>
      <vt:lpstr>PowerPoint Presentation</vt:lpstr>
      <vt:lpstr>PowerPoint Presentation</vt:lpstr>
      <vt:lpstr>MJERE KONTAKTNE IZOLACIJE (MRSA, ESBL enterobakterije, Acinetobacter, IMP rez. Pseudomonas, Clostridium difficile, Stenotrophomonas,VRE, OXA 48, NDM, VIM, KPC...)</vt:lpstr>
      <vt:lpstr>PowerPoint Presentation</vt:lpstr>
      <vt:lpstr>COMMUNICATING PRECAUTIONS</vt:lpstr>
      <vt:lpstr>Kontaktna izolacija</vt:lpstr>
      <vt:lpstr>Kontaktna izolacija</vt:lpstr>
      <vt:lpstr>PowerPoint Presentation</vt:lpstr>
      <vt:lpstr>Traženje kliconoša</vt:lpstr>
      <vt:lpstr>Čišćenje okoline</vt:lpstr>
      <vt:lpstr>New patients with MRSA: Surgical Ward, 1998-9</vt:lpstr>
      <vt:lpstr>PowerPoint Presentation</vt:lpstr>
      <vt:lpstr>HIGIJENSKA DEZINFEKCIJA RUKU</vt:lpstr>
      <vt:lpstr>PowerPoint Presentation</vt:lpstr>
      <vt:lpstr>Aseptični postupci (2)</vt:lpstr>
      <vt:lpstr>Promatranje pravilne uporabe rukavica 908 bed teaching hospital, 5 wards with high MDR prevalence, Paris, France 4 weeks / daily 20 min observation periods / 120 HCW / 30 pts</vt:lpstr>
      <vt:lpstr>Moment 2</vt:lpstr>
      <vt:lpstr>Momenti 1, 4 / 5</vt:lpstr>
      <vt:lpstr>Kriva uporaba rukavica</vt:lpstr>
      <vt:lpstr>PowerPoint Presentation</vt:lpstr>
      <vt:lpstr>PowerPoint Presentation</vt:lpstr>
      <vt:lpstr>PowerPoint Presentation</vt:lpstr>
      <vt:lpstr>PowerPoint Presentation</vt:lpstr>
      <vt:lpstr>KPC K. pneumoniae</vt:lpstr>
      <vt:lpstr>“Antibiotic stewardship”</vt:lpstr>
      <vt:lpstr>“A bundle”</vt:lpstr>
      <vt:lpstr>Infrastruktura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KLJUČNE STRATEGIJE U KONTROLI VIŠESTRUKO REZISTENTNIH MIKROORGANIZAMA</dc:title>
  <dc:creator>Dr.Tambić</dc:creator>
  <cp:lastModifiedBy>Doktori</cp:lastModifiedBy>
  <cp:revision>85</cp:revision>
  <dcterms:created xsi:type="dcterms:W3CDTF">2014-09-15T09:28:59Z</dcterms:created>
  <dcterms:modified xsi:type="dcterms:W3CDTF">2019-02-09T18:25:34Z</dcterms:modified>
</cp:coreProperties>
</file>