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30" r:id="rId4"/>
    <p:sldId id="286" r:id="rId5"/>
    <p:sldId id="307" r:id="rId6"/>
    <p:sldId id="287" r:id="rId7"/>
    <p:sldId id="309" r:id="rId8"/>
    <p:sldId id="318" r:id="rId9"/>
    <p:sldId id="333" r:id="rId10"/>
    <p:sldId id="334" r:id="rId11"/>
    <p:sldId id="323" r:id="rId12"/>
    <p:sldId id="316" r:id="rId13"/>
    <p:sldId id="314" r:id="rId14"/>
    <p:sldId id="315" r:id="rId15"/>
    <p:sldId id="258" r:id="rId16"/>
    <p:sldId id="259" r:id="rId17"/>
    <p:sldId id="294" r:id="rId18"/>
    <p:sldId id="293" r:id="rId19"/>
    <p:sldId id="295" r:id="rId20"/>
    <p:sldId id="278" r:id="rId21"/>
    <p:sldId id="329" r:id="rId22"/>
    <p:sldId id="279" r:id="rId23"/>
    <p:sldId id="260" r:id="rId24"/>
    <p:sldId id="297" r:id="rId25"/>
    <p:sldId id="298" r:id="rId26"/>
    <p:sldId id="281" r:id="rId27"/>
    <p:sldId id="261" r:id="rId28"/>
    <p:sldId id="299" r:id="rId29"/>
    <p:sldId id="282" r:id="rId30"/>
    <p:sldId id="301" r:id="rId31"/>
    <p:sldId id="283" r:id="rId32"/>
    <p:sldId id="337" r:id="rId33"/>
    <p:sldId id="338" r:id="rId34"/>
    <p:sldId id="339" r:id="rId35"/>
    <p:sldId id="269" r:id="rId36"/>
    <p:sldId id="290" r:id="rId37"/>
    <p:sldId id="336" r:id="rId38"/>
    <p:sldId id="273" r:id="rId39"/>
    <p:sldId id="272" r:id="rId40"/>
    <p:sldId id="321" r:id="rId41"/>
    <p:sldId id="303" r:id="rId42"/>
    <p:sldId id="275" r:id="rId43"/>
    <p:sldId id="331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6447" autoAdjust="0"/>
  </p:normalViewPr>
  <p:slideViewPr>
    <p:cSldViewPr snapToGrid="0">
      <p:cViewPr>
        <p:scale>
          <a:sx n="55" d="100"/>
          <a:sy n="55" d="100"/>
        </p:scale>
        <p:origin x="-1032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D6D2B-3842-413D-915E-89EAE9CDE07F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A3194-94E2-4164-9D41-DBE1E84543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329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pneumococcal-pneumonia-in-adults/abstract/68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Prva tri </a:t>
            </a:r>
            <a:r>
              <a:rPr lang="hr-HR" dirty="0" err="1" smtClean="0"/>
              <a:t>slide</a:t>
            </a:r>
            <a:r>
              <a:rPr lang="hr-HR" dirty="0" smtClean="0"/>
              <a:t>-a</a:t>
            </a:r>
            <a:r>
              <a:rPr lang="hr-HR" baseline="0" dirty="0" smtClean="0"/>
              <a:t> uvoda Krajinović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759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Dodao sam </a:t>
            </a:r>
            <a:r>
              <a:rPr lang="hr-HR" dirty="0" err="1" smtClean="0"/>
              <a:t>pleuro</a:t>
            </a:r>
            <a:r>
              <a:rPr lang="hr-HR" dirty="0" smtClean="0"/>
              <a:t> ispred pneumonija, jer pacijent ima izljev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98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factors for a complicated course include older age, preexisting lung disease, immunodeficiency or AIDS, and, importantly, acquisition of a nosocomial infection [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68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Promijenio sam konstrukciju za nozokomijalne infekcije.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668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Ovdje je potrebno staviti izvor. Jesu li ovo invazivni </a:t>
            </a:r>
            <a:r>
              <a:rPr lang="hr-HR" dirty="0" err="1" smtClean="0"/>
              <a:t>izolati</a:t>
            </a:r>
            <a:r>
              <a:rPr lang="hr-HR" dirty="0" smtClean="0"/>
              <a:t>. Potrebno je znati tumačiti sliku, kratko. Netko može pitati</a:t>
            </a:r>
            <a:r>
              <a:rPr lang="hr-HR" baseline="0" dirty="0" smtClean="0"/>
              <a:t> zašto liječimo bolesnike s </a:t>
            </a:r>
            <a:r>
              <a:rPr lang="hr-HR" baseline="0" dirty="0" err="1" smtClean="0"/>
              <a:t>amoksicilinom</a:t>
            </a:r>
            <a:r>
              <a:rPr lang="hr-HR" baseline="0" dirty="0" smtClean="0"/>
              <a:t> ako je šansa neuspjeha 20%?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6624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Zašto su </a:t>
            </a:r>
            <a:r>
              <a:rPr lang="hr-HR" dirty="0" err="1" smtClean="0"/>
              <a:t>boldani</a:t>
            </a:r>
            <a:r>
              <a:rPr lang="hr-HR" dirty="0" smtClean="0"/>
              <a:t> </a:t>
            </a:r>
            <a:r>
              <a:rPr lang="hr-HR" dirty="0" err="1" smtClean="0"/>
              <a:t>tombociti</a:t>
            </a:r>
            <a:r>
              <a:rPr lang="hr-HR" dirty="0" smtClean="0"/>
              <a:t>. Predlažem ne navoditi ih </a:t>
            </a:r>
            <a:r>
              <a:rPr lang="hr-HR" dirty="0" err="1" smtClean="0"/>
              <a:t>uoće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40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Maknuto Hemokulture sterilne – nebitno za prikaz </a:t>
            </a:r>
            <a:r>
              <a:rPr lang="hr-HR" dirty="0" err="1" smtClean="0"/>
              <a:t>legionela</a:t>
            </a:r>
            <a:r>
              <a:rPr lang="hr-HR" dirty="0" smtClean="0"/>
              <a:t> pneumonije.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073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Puno postotaka – predlažem izbrisati ili drugačije</a:t>
            </a:r>
            <a:r>
              <a:rPr lang="hr-HR" baseline="0" dirty="0" smtClean="0"/>
              <a:t> složiti npr. u tablicu.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558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Ovdje se eventualno</a:t>
            </a:r>
            <a:r>
              <a:rPr lang="hr-HR" baseline="0" dirty="0" smtClean="0"/>
              <a:t> postavlja pitanje polaznicima tečaja, za diskusiju prije </a:t>
            </a:r>
            <a:r>
              <a:rPr lang="hr-HR" baseline="0" dirty="0" err="1" smtClean="0"/>
              <a:t>slidova</a:t>
            </a:r>
            <a:r>
              <a:rPr lang="hr-HR" baseline="0" dirty="0" smtClean="0"/>
              <a:t> o liječenju.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406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Maknuo sam skroz </a:t>
            </a:r>
            <a:r>
              <a:rPr lang="hr-HR" dirty="0" err="1" smtClean="0"/>
              <a:t>slide</a:t>
            </a:r>
            <a:r>
              <a:rPr lang="hr-HR" dirty="0" smtClean="0"/>
              <a:t> o AE-KOPB-a te ga stavi na kraj</a:t>
            </a:r>
            <a:r>
              <a:rPr lang="hr-HR" baseline="0" dirty="0" smtClean="0"/>
              <a:t> po potrebi, ako netko bude pitao ili ako ostane viška vremena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8709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Malo sam </a:t>
            </a:r>
            <a:r>
              <a:rPr lang="hr-HR" dirty="0" err="1" smtClean="0"/>
              <a:t>izmjenio</a:t>
            </a:r>
            <a:r>
              <a:rPr lang="hr-HR" dirty="0" smtClean="0"/>
              <a:t> prema novijoj referenci iz 2011. Šaljem članak u prilogu </a:t>
            </a:r>
            <a:r>
              <a:rPr lang="hr-HR" dirty="0" err="1" smtClean="0"/>
              <a:t>maila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791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Naše preporuke</a:t>
            </a:r>
            <a:r>
              <a:rPr lang="hr-HR" baseline="0" dirty="0" smtClean="0"/>
              <a:t> sam dosta </a:t>
            </a:r>
            <a:r>
              <a:rPr lang="hr-HR" baseline="0" dirty="0" err="1" smtClean="0"/>
              <a:t>izmjenio</a:t>
            </a:r>
            <a:r>
              <a:rPr lang="hr-HR" baseline="0" dirty="0" smtClean="0"/>
              <a:t>. Izbacio sam pojam ugroženosti, dodao sam CRP, dodao sam podsjetnik za virusne pneumonije.</a:t>
            </a:r>
          </a:p>
          <a:p>
            <a:r>
              <a:rPr lang="hr-HR" baseline="0" dirty="0" smtClean="0"/>
              <a:t>U liječenju trebamo preporučiti uvijek </a:t>
            </a:r>
            <a:r>
              <a:rPr lang="hr-HR" baseline="0" dirty="0" err="1" smtClean="0"/>
              <a:t>monoterapiju</a:t>
            </a:r>
            <a:r>
              <a:rPr lang="hr-HR" baseline="0" dirty="0" smtClean="0"/>
              <a:t> (europske i britanske smjernice) osim iznimno ako postoji sumnja na srednje teški oblik legionarske bolesti ili kod </a:t>
            </a:r>
            <a:r>
              <a:rPr lang="hr-HR" baseline="0" dirty="0" err="1" smtClean="0"/>
              <a:t>kondicioniranih</a:t>
            </a:r>
            <a:r>
              <a:rPr lang="hr-HR" baseline="0" dirty="0" smtClean="0"/>
              <a:t> bolesnika (američke smjernice) kod kojih ne možemo sa sigurnosti razvrstati bolesnika u tipičnu ili atipičnu pneumoniju. Dužina liječenja ne bi trebala biti 10 dana, jer to nema ni u jednim smjernica osim </a:t>
            </a:r>
            <a:r>
              <a:rPr lang="hr-HR" baseline="0" dirty="0" err="1" smtClean="0"/>
              <a:t>Kuzmanovim</a:t>
            </a:r>
            <a:r>
              <a:rPr lang="hr-HR" baseline="0" dirty="0" smtClean="0"/>
              <a:t>. Svugdje kaže: min. 5 dana tj. min 3 afebrilna dana što bi u našem slučaju bilo 5-7 dana, ali </a:t>
            </a:r>
            <a:r>
              <a:rPr lang="hr-HR" baseline="0" dirty="0" err="1" smtClean="0"/>
              <a:t>nek</a:t>
            </a:r>
            <a:r>
              <a:rPr lang="hr-HR" baseline="0" dirty="0" smtClean="0"/>
              <a:t> bude 7 dana. Doza </a:t>
            </a:r>
            <a:r>
              <a:rPr lang="hr-HR" baseline="0" dirty="0" err="1" smtClean="0"/>
              <a:t>amoksicilina</a:t>
            </a:r>
            <a:r>
              <a:rPr lang="hr-HR" baseline="0" dirty="0" smtClean="0"/>
              <a:t> treba biti visoka zbog moguće rezistencije na penicilin.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893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5180F-16F3-4022-8D10-25C61A4CD86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789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Završavaš ti sa zadnja 2 </a:t>
            </a:r>
            <a:r>
              <a:rPr lang="hr-HR" dirty="0" err="1" smtClean="0"/>
              <a:t>slida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17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Od 4. </a:t>
            </a:r>
            <a:r>
              <a:rPr lang="hr-HR" dirty="0" err="1" smtClean="0"/>
              <a:t>slide</a:t>
            </a:r>
            <a:r>
              <a:rPr lang="hr-HR" dirty="0" smtClean="0"/>
              <a:t>-a</a:t>
            </a:r>
            <a:r>
              <a:rPr lang="hr-HR" baseline="0" dirty="0" smtClean="0"/>
              <a:t> nadalje Lisičar do Liječenja (Krajinović)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94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Ovdje sam u zagradi stavio na engleskom</a:t>
            </a:r>
            <a:r>
              <a:rPr lang="hr-HR" baseline="0" dirty="0" smtClean="0"/>
              <a:t> zbog daljnjeg korištenja skraćenice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33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Ovdje sam skinuo navodnike na „bakterijska”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76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Ovdje sam dodao jednu</a:t>
            </a:r>
            <a:r>
              <a:rPr lang="hr-HR" baseline="0" dirty="0" smtClean="0"/>
              <a:t> rečenicu i referencu za CRP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352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Ubacio sam referencu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542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54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Ovdje</a:t>
            </a:r>
            <a:r>
              <a:rPr lang="hr-HR" baseline="0" dirty="0" smtClean="0"/>
              <a:t> se može nakratko stati za komentar, ako tako budu izgledali prethodna dva predavanja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3194-94E2-4164-9D41-DBE1E84543D3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750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583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89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13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50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8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4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35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6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92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593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139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AFE6-A875-4B48-95AE-5CDD11E889BA}" type="datetimeFigureOut">
              <a:rPr lang="hr-HR" smtClean="0"/>
              <a:t>9.2.2019.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1379-E4F3-472B-A17A-32ACE8AAC6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33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195" y="1081825"/>
            <a:ext cx="8405611" cy="2266682"/>
          </a:xfrm>
        </p:spPr>
        <p:txBody>
          <a:bodyPr>
            <a:noAutofit/>
          </a:bodyPr>
          <a:lstStyle/>
          <a:p>
            <a:r>
              <a:rPr lang="hr-HR" sz="5400" b="1" dirty="0" smtClean="0">
                <a:solidFill>
                  <a:srgbClr val="00B0F0"/>
                </a:solidFill>
              </a:rPr>
              <a:t>Evaluacija, liječenje i praćenje bolesnika s infekcijom donjih dišnih puteva</a:t>
            </a:r>
            <a:endParaRPr lang="hr-HR" sz="54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4158" y="4377475"/>
            <a:ext cx="7263685" cy="22553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Iva Lisičar, </a:t>
            </a:r>
            <a:r>
              <a:rPr lang="hr-H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dr.med</a:t>
            </a: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hr-HR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hr-H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r.sc</a:t>
            </a: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Vladimir </a:t>
            </a:r>
            <a:r>
              <a:rPr lang="hr-H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Krajinović</a:t>
            </a: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dr.med</a:t>
            </a: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hr-H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Simpozij ‘’Najčešći infektivni sindromi u ordinaciji primarne zdravstvene zaštite’’ 18.ožujka 2017.</a:t>
            </a: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hr-H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Klinika za infektivne bolesti ‘’Dr. </a:t>
            </a:r>
            <a:r>
              <a:rPr lang="hr-H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</a:t>
            </a: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Mihaljević’’</a:t>
            </a: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13610"/>
            <a:ext cx="8730803" cy="1000036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Kliničke razlike između bakterijskih i ‘’atipičnih’’ pneumonija</a:t>
            </a:r>
            <a:endParaRPr lang="hr-HR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68352"/>
              </p:ext>
            </p:extLst>
          </p:nvPr>
        </p:nvGraphicFramePr>
        <p:xfrm>
          <a:off x="609600" y="1622738"/>
          <a:ext cx="10972800" cy="4742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1271"/>
                <a:gridCol w="4103209"/>
                <a:gridCol w="3788320"/>
              </a:tblGrid>
              <a:tr h="404180"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Bakterijska pneumonija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Atipična pneumonija</a:t>
                      </a:r>
                      <a:endParaRPr lang="hr-HR" sz="2000" dirty="0"/>
                    </a:p>
                  </a:txBody>
                  <a:tcPr/>
                </a:tc>
              </a:tr>
              <a:tr h="404180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Najčešći uzročnik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i="1" dirty="0" smtClean="0"/>
                        <a:t> S. </a:t>
                      </a:r>
                      <a:r>
                        <a:rPr lang="hr-HR" sz="2000" i="1" dirty="0" err="1" smtClean="0"/>
                        <a:t>pneumoniae</a:t>
                      </a:r>
                      <a:endParaRPr lang="hr-HR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i="1" dirty="0" smtClean="0"/>
                        <a:t>M. </a:t>
                      </a:r>
                      <a:r>
                        <a:rPr lang="hr-HR" sz="2000" b="0" i="1" dirty="0" err="1" smtClean="0"/>
                        <a:t>pneumoniae</a:t>
                      </a:r>
                      <a:endParaRPr lang="hr-HR" sz="2000" b="0" i="1" dirty="0"/>
                    </a:p>
                  </a:txBody>
                  <a:tcPr/>
                </a:tc>
              </a:tr>
              <a:tr h="404180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Temperatura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visoka, često s </a:t>
                      </a:r>
                      <a:r>
                        <a:rPr lang="hr-HR" sz="2000" dirty="0" err="1" smtClean="0"/>
                        <a:t>tresavicom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 visoka, bez </a:t>
                      </a:r>
                      <a:r>
                        <a:rPr lang="hr-HR" sz="2000" dirty="0" err="1" smtClean="0"/>
                        <a:t>tresavice</a:t>
                      </a:r>
                      <a:endParaRPr lang="hr-HR" sz="2000" dirty="0"/>
                    </a:p>
                  </a:txBody>
                  <a:tcPr/>
                </a:tc>
              </a:tr>
              <a:tr h="404180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Kašalj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produktivan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suh ili odsutan</a:t>
                      </a:r>
                      <a:endParaRPr lang="hr-HR" sz="2000" dirty="0"/>
                    </a:p>
                  </a:txBody>
                  <a:tcPr/>
                </a:tc>
              </a:tr>
              <a:tr h="404180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Iskašljaj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aseline="0" dirty="0" smtClean="0"/>
                        <a:t> </a:t>
                      </a:r>
                      <a:r>
                        <a:rPr lang="hr-HR" sz="2000" baseline="0" dirty="0" err="1" smtClean="0"/>
                        <a:t>p</a:t>
                      </a:r>
                      <a:r>
                        <a:rPr lang="hr-HR" sz="2000" dirty="0" err="1" smtClean="0"/>
                        <a:t>urulentan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suh ili odsutan</a:t>
                      </a:r>
                      <a:endParaRPr lang="hr-HR" sz="2000" dirty="0"/>
                    </a:p>
                  </a:txBody>
                  <a:tcPr/>
                </a:tc>
              </a:tr>
              <a:tr h="404180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Probadanje u</a:t>
                      </a:r>
                      <a:r>
                        <a:rPr lang="hr-HR" sz="2000" b="1" baseline="0" dirty="0" smtClean="0"/>
                        <a:t> prsima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smtClean="0"/>
                        <a:t> često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aseline="0" dirty="0" smtClean="0"/>
                        <a:t> n</a:t>
                      </a:r>
                      <a:r>
                        <a:rPr lang="hr-HR" sz="2000" dirty="0" smtClean="0"/>
                        <a:t>e</a:t>
                      </a:r>
                      <a:endParaRPr lang="hr-HR" sz="2000" dirty="0"/>
                    </a:p>
                  </a:txBody>
                  <a:tcPr/>
                </a:tc>
              </a:tr>
              <a:tr h="404180">
                <a:tc>
                  <a:txBody>
                    <a:bodyPr/>
                    <a:lstStyle/>
                    <a:p>
                      <a:r>
                        <a:rPr lang="hr-HR" sz="2000" b="1" dirty="0" err="1" smtClean="0"/>
                        <a:t>Kataralni</a:t>
                      </a:r>
                      <a:r>
                        <a:rPr lang="hr-HR" sz="2000" b="1" dirty="0" smtClean="0"/>
                        <a:t> simptomi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često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rjeđe</a:t>
                      </a:r>
                      <a:endParaRPr lang="hr-HR" sz="2000" dirty="0"/>
                    </a:p>
                  </a:txBody>
                  <a:tcPr/>
                </a:tc>
              </a:tr>
              <a:tr h="404180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Herpes </a:t>
                      </a:r>
                      <a:r>
                        <a:rPr lang="hr-HR" sz="2000" b="1" dirty="0" err="1" smtClean="0"/>
                        <a:t>labialis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relativno često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ne</a:t>
                      </a:r>
                      <a:endParaRPr lang="hr-HR" sz="2000" dirty="0"/>
                    </a:p>
                  </a:txBody>
                  <a:tcPr/>
                </a:tc>
              </a:tr>
              <a:tr h="404180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Opći simptomi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izraženi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dominiraju kliničkom slikom</a:t>
                      </a:r>
                      <a:endParaRPr lang="hr-HR" sz="2000" dirty="0"/>
                    </a:p>
                  </a:txBody>
                  <a:tcPr/>
                </a:tc>
              </a:tr>
              <a:tr h="404180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Komplikacije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katkad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rijetko</a:t>
                      </a:r>
                      <a:endParaRPr lang="hr-HR" sz="2000" dirty="0"/>
                    </a:p>
                  </a:txBody>
                  <a:tcPr/>
                </a:tc>
              </a:tr>
              <a:tr h="697627">
                <a:tc>
                  <a:txBody>
                    <a:bodyPr/>
                    <a:lstStyle/>
                    <a:p>
                      <a:r>
                        <a:rPr lang="hr-HR" sz="2000" b="1" dirty="0" err="1" smtClean="0"/>
                        <a:t>Ausk</a:t>
                      </a:r>
                      <a:r>
                        <a:rPr lang="hr-HR" sz="2000" b="1" dirty="0" smtClean="0"/>
                        <a:t>. nalaz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bronhalno disanje, </a:t>
                      </a:r>
                      <a:r>
                        <a:rPr lang="hr-HR" sz="2000" dirty="0" err="1" smtClean="0"/>
                        <a:t>krepitacije</a:t>
                      </a:r>
                      <a:r>
                        <a:rPr lang="hr-HR" sz="2000" dirty="0" smtClean="0"/>
                        <a:t>,</a:t>
                      </a:r>
                      <a:r>
                        <a:rPr lang="hr-HR" sz="2000" baseline="0" dirty="0" smtClean="0"/>
                        <a:t> hropci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u početku normalan, kasnije</a:t>
                      </a:r>
                      <a:r>
                        <a:rPr lang="hr-HR" sz="2000" baseline="0" dirty="0" smtClean="0"/>
                        <a:t> sitni hropci</a:t>
                      </a:r>
                      <a:endParaRPr lang="hr-H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50223"/>
            <a:ext cx="4195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err="1" smtClean="0"/>
              <a:t>Kuzman</a:t>
            </a:r>
            <a:r>
              <a:rPr lang="hr-HR" sz="1400" i="1" dirty="0" smtClean="0"/>
              <a:t> I. Infektologija, 167-188. 1.izdanje, Profil, 2006.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15854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298373" cy="1199083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Dijagnoza CAP – 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kada posumnjati na pneumoniju?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58301"/>
            <a:ext cx="10639567" cy="4141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600" dirty="0" smtClean="0"/>
              <a:t>1. Kada bolesnik ima neki od sljedećih znakova i simptoma*:</a:t>
            </a:r>
          </a:p>
          <a:p>
            <a:pPr lvl="2"/>
            <a:r>
              <a:rPr lang="hr-HR" sz="2600" b="1" dirty="0" err="1"/>
              <a:t>d</a:t>
            </a:r>
            <a:r>
              <a:rPr lang="hr-HR" sz="2600" b="1" dirty="0" err="1" smtClean="0"/>
              <a:t>ispneja</a:t>
            </a:r>
            <a:endParaRPr lang="hr-HR" sz="2600" b="1" dirty="0" smtClean="0"/>
          </a:p>
          <a:p>
            <a:pPr lvl="2"/>
            <a:r>
              <a:rPr lang="hr-HR" sz="2600" b="1" dirty="0" err="1"/>
              <a:t>t</a:t>
            </a:r>
            <a:r>
              <a:rPr lang="hr-HR" sz="2600" b="1" dirty="0" err="1" smtClean="0"/>
              <a:t>ahipneja</a:t>
            </a:r>
            <a:endParaRPr lang="hr-HR" sz="2600" b="1" dirty="0" smtClean="0"/>
          </a:p>
          <a:p>
            <a:pPr lvl="2"/>
            <a:r>
              <a:rPr lang="hr-HR" sz="2600" b="1" dirty="0"/>
              <a:t>t</a:t>
            </a:r>
            <a:r>
              <a:rPr lang="hr-HR" sz="2600" b="1" dirty="0" smtClean="0"/>
              <a:t>ahikardija </a:t>
            </a:r>
            <a:r>
              <a:rPr lang="en-US" sz="2600" b="1" dirty="0" smtClean="0"/>
              <a:t>&gt;100</a:t>
            </a:r>
            <a:r>
              <a:rPr lang="hr-HR" sz="2600" b="1" dirty="0" smtClean="0"/>
              <a:t>/min</a:t>
            </a:r>
          </a:p>
          <a:p>
            <a:pPr lvl="2"/>
            <a:r>
              <a:rPr lang="hr-HR" sz="2600" b="1" dirty="0"/>
              <a:t>v</a:t>
            </a:r>
            <a:r>
              <a:rPr lang="hr-HR" sz="2600" b="1" dirty="0" smtClean="0"/>
              <a:t>rućica koja traje &gt;4 dana</a:t>
            </a:r>
          </a:p>
          <a:p>
            <a:pPr marL="0" indent="0">
              <a:buNone/>
            </a:pPr>
            <a:r>
              <a:rPr lang="hr-HR" sz="2600" dirty="0" smtClean="0"/>
              <a:t>2. </a:t>
            </a:r>
            <a:r>
              <a:rPr lang="hr-HR" sz="2600" b="1" dirty="0" smtClean="0"/>
              <a:t>CRP</a:t>
            </a:r>
            <a:r>
              <a:rPr lang="en-US" sz="2600" b="1" dirty="0" smtClean="0"/>
              <a:t> </a:t>
            </a:r>
            <a:r>
              <a:rPr lang="en-US" sz="2600" b="1" dirty="0"/>
              <a:t>&gt;100 mg/L </a:t>
            </a:r>
            <a:r>
              <a:rPr lang="hr-HR" sz="2600" dirty="0" smtClean="0"/>
              <a:t>uz simptome koji traju </a:t>
            </a:r>
            <a:r>
              <a:rPr lang="hr-HR" sz="2600" b="1" dirty="0" smtClean="0"/>
              <a:t>&gt;</a:t>
            </a:r>
            <a:r>
              <a:rPr lang="en-US" sz="2600" b="1" dirty="0" smtClean="0"/>
              <a:t>24 </a:t>
            </a:r>
            <a:r>
              <a:rPr lang="hr-HR" sz="2600" b="1" dirty="0" smtClean="0"/>
              <a:t>sata </a:t>
            </a:r>
            <a:r>
              <a:rPr lang="hr-HR" sz="2600" dirty="0" smtClean="0"/>
              <a:t>→ </a:t>
            </a:r>
            <a:r>
              <a:rPr lang="hr-HR" sz="2600" b="1" dirty="0" smtClean="0"/>
              <a:t>moguća pneumonija</a:t>
            </a:r>
          </a:p>
          <a:p>
            <a:pPr marL="0" indent="0">
              <a:buNone/>
            </a:pPr>
            <a:r>
              <a:rPr lang="hr-HR" sz="2600" dirty="0" smtClean="0"/>
              <a:t>	</a:t>
            </a:r>
            <a:r>
              <a:rPr lang="hr-HR" sz="2000" dirty="0" smtClean="0"/>
              <a:t>CRP</a:t>
            </a:r>
            <a:r>
              <a:rPr lang="en-US" sz="2000" dirty="0" smtClean="0"/>
              <a:t> </a:t>
            </a:r>
            <a:r>
              <a:rPr lang="en-US" sz="2000" dirty="0"/>
              <a:t>&lt;20 mg/L </a:t>
            </a:r>
            <a:r>
              <a:rPr lang="hr-HR" sz="2000" dirty="0" smtClean="0"/>
              <a:t>uz </a:t>
            </a:r>
            <a:r>
              <a:rPr lang="hr-HR" sz="2000" dirty="0"/>
              <a:t>simptome koji traju &gt;</a:t>
            </a:r>
            <a:r>
              <a:rPr lang="en-US" sz="2000" dirty="0"/>
              <a:t>24 </a:t>
            </a:r>
            <a:r>
              <a:rPr lang="hr-HR" sz="2000" dirty="0"/>
              <a:t>sata </a:t>
            </a:r>
            <a:r>
              <a:rPr lang="hr-HR" sz="2000" dirty="0" smtClean="0"/>
              <a:t>→ vrlo mala vjerojatnost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CRP &gt;40 mg/L – osjetljivost 70%, specifičnost 90%**</a:t>
            </a:r>
          </a:p>
          <a:p>
            <a:pPr marL="0" indent="0">
              <a:buNone/>
            </a:pPr>
            <a:r>
              <a:rPr lang="hr-HR" sz="2600" dirty="0" smtClean="0"/>
              <a:t>3. U slučaju sumnje učiniti </a:t>
            </a:r>
            <a:r>
              <a:rPr lang="hr-HR" sz="2600" b="1" dirty="0" smtClean="0"/>
              <a:t>RTG pluća </a:t>
            </a:r>
            <a:r>
              <a:rPr lang="hr-HR" sz="2600" dirty="0" smtClean="0"/>
              <a:t>radi potvrde ili odbacivanja dijagnoze</a:t>
            </a:r>
            <a:endParaRPr lang="hr-HR" sz="2600" u="sng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334780"/>
            <a:ext cx="6376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/>
              <a:t>* </a:t>
            </a:r>
            <a:r>
              <a:rPr lang="hr-HR" sz="1400" i="1" dirty="0" err="1" smtClean="0"/>
              <a:t>Woodhead</a:t>
            </a:r>
            <a:r>
              <a:rPr lang="hr-HR" sz="1400" i="1" dirty="0" smtClean="0"/>
              <a:t> M, et al. </a:t>
            </a:r>
            <a:r>
              <a:rPr lang="hr-HR" sz="1400" i="1" dirty="0" err="1" smtClean="0"/>
              <a:t>Clinical</a:t>
            </a:r>
            <a:r>
              <a:rPr lang="hr-HR" sz="1400" i="1" dirty="0" smtClean="0"/>
              <a:t> </a:t>
            </a:r>
            <a:r>
              <a:rPr lang="hr-HR" sz="1400" i="1" dirty="0" err="1"/>
              <a:t>Microbiology</a:t>
            </a:r>
            <a:r>
              <a:rPr lang="hr-HR" sz="1400" i="1" dirty="0"/>
              <a:t> </a:t>
            </a:r>
            <a:r>
              <a:rPr lang="hr-HR" sz="1400" i="1" dirty="0" err="1"/>
              <a:t>and</a:t>
            </a:r>
            <a:r>
              <a:rPr lang="hr-HR" sz="1400" i="1" dirty="0"/>
              <a:t> </a:t>
            </a:r>
            <a:r>
              <a:rPr lang="hr-HR" sz="1400" i="1" dirty="0" err="1" smtClean="0"/>
              <a:t>Infection</a:t>
            </a:r>
            <a:r>
              <a:rPr lang="hr-HR" sz="1400" i="1" dirty="0" smtClean="0"/>
              <a:t>, vol 17, </a:t>
            </a:r>
            <a:r>
              <a:rPr lang="hr-HR" sz="1400" i="1" dirty="0" err="1" smtClean="0"/>
              <a:t>suppl</a:t>
            </a:r>
            <a:r>
              <a:rPr lang="hr-HR" sz="1400" i="1" dirty="0" smtClean="0"/>
              <a:t> 6, Nov 2011.</a:t>
            </a:r>
          </a:p>
          <a:p>
            <a:r>
              <a:rPr lang="hr-HR" sz="1400" i="1" dirty="0" smtClean="0"/>
              <a:t>** </a:t>
            </a:r>
            <a:r>
              <a:rPr lang="hr-HR" sz="1400" i="1" dirty="0" err="1" smtClean="0"/>
              <a:t>Flanders</a:t>
            </a:r>
            <a:r>
              <a:rPr lang="hr-HR" sz="1400" i="1" dirty="0" smtClean="0"/>
              <a:t> SA, et al. A J Med 2004.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37490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521"/>
            <a:ext cx="7133823" cy="974278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Dijagnoza CAP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1005"/>
            <a:ext cx="10515600" cy="40283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600" b="1" dirty="0" smtClean="0"/>
              <a:t>RTG pluća = zlatni standard </a:t>
            </a:r>
          </a:p>
          <a:p>
            <a:pPr lvl="1">
              <a:lnSpc>
                <a:spcPct val="100000"/>
              </a:lnSpc>
            </a:pPr>
            <a:r>
              <a:rPr lang="hr-HR" sz="2200" dirty="0" smtClean="0"/>
              <a:t>→ prisutnost </a:t>
            </a:r>
            <a:r>
              <a:rPr lang="hr-HR" sz="2200" dirty="0" err="1" smtClean="0"/>
              <a:t>infiltrata</a:t>
            </a:r>
            <a:r>
              <a:rPr lang="hr-HR" sz="2200" dirty="0" smtClean="0"/>
              <a:t> nužna za dijagnozu pneumonije</a:t>
            </a:r>
            <a:r>
              <a:rPr lang="hr-HR" sz="2200" baseline="30000" dirty="0" smtClean="0"/>
              <a:t>1</a:t>
            </a:r>
          </a:p>
          <a:p>
            <a:pPr>
              <a:lnSpc>
                <a:spcPct val="100000"/>
              </a:lnSpc>
            </a:pPr>
            <a:r>
              <a:rPr lang="hr-HR" sz="2600" dirty="0" smtClean="0"/>
              <a:t>Indikacija za RTG pluća → vrućica i poremećaj bilo kojeg vitalnog parametra (naglasak na </a:t>
            </a:r>
            <a:r>
              <a:rPr lang="hr-HR" sz="2600" dirty="0" err="1" smtClean="0"/>
              <a:t>tahipneji</a:t>
            </a:r>
            <a:r>
              <a:rPr lang="hr-HR" sz="2600" dirty="0" smtClean="0"/>
              <a:t>!)</a:t>
            </a:r>
            <a:r>
              <a:rPr lang="hr-HR" sz="2600" baseline="30000" dirty="0" smtClean="0"/>
              <a:t>1</a:t>
            </a:r>
          </a:p>
          <a:p>
            <a:pPr>
              <a:lnSpc>
                <a:spcPct val="100000"/>
              </a:lnSpc>
            </a:pPr>
            <a:r>
              <a:rPr lang="hr-HR" sz="2600" dirty="0" smtClean="0"/>
              <a:t>Radiolozi NE mogu pouzdano razlikovati bakterijsku od atipične pneumonije na temelju radiograma pluća</a:t>
            </a:r>
            <a:r>
              <a:rPr lang="hr-HR" sz="2600" baseline="30000" dirty="0" smtClean="0"/>
              <a:t>2,3</a:t>
            </a:r>
          </a:p>
          <a:p>
            <a:pPr>
              <a:lnSpc>
                <a:spcPct val="100000"/>
              </a:lnSpc>
            </a:pPr>
            <a:r>
              <a:rPr lang="hr-HR" sz="2600" dirty="0" smtClean="0"/>
              <a:t>U bolesnika koji se liječe ambulantno mikrobiološka dijagnoza NIJE potrebna jer je </a:t>
            </a:r>
            <a:r>
              <a:rPr lang="hr-HR" sz="2600" u="sng" dirty="0" smtClean="0"/>
              <a:t>empirijsko liječenje gotovo uvijek uspješno</a:t>
            </a:r>
            <a:r>
              <a:rPr lang="hr-HR" sz="2600" baseline="30000" dirty="0" smtClean="0"/>
              <a:t>4</a:t>
            </a:r>
            <a:endParaRPr lang="hr-HR" sz="2600" u="sng" baseline="30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1785" y="5866822"/>
            <a:ext cx="3088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hr-HR" sz="1400" i="1" dirty="0"/>
              <a:t>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</a:t>
            </a:r>
            <a:r>
              <a:rPr lang="en-US" sz="1400" i="1" dirty="0"/>
              <a:t>Infect Dis 2007; 44 </a:t>
            </a:r>
            <a:r>
              <a:rPr lang="en-US" sz="1400" i="1" dirty="0" err="1"/>
              <a:t>Suppl</a:t>
            </a:r>
            <a:r>
              <a:rPr lang="en-US" sz="1400" i="1" dirty="0"/>
              <a:t> 2:S27</a:t>
            </a:r>
            <a:r>
              <a:rPr lang="en-US" sz="1400" i="1" dirty="0" smtClean="0"/>
              <a:t>.</a:t>
            </a:r>
            <a:endParaRPr lang="hr-HR" sz="1400" i="1" dirty="0" smtClean="0"/>
          </a:p>
          <a:p>
            <a:pPr>
              <a:buFont typeface="+mj-lt"/>
              <a:buAutoNum type="arabicPeriod"/>
            </a:pPr>
            <a:r>
              <a:rPr lang="hr-HR" sz="1400" i="1" dirty="0" smtClean="0"/>
              <a:t>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</a:t>
            </a:r>
            <a:r>
              <a:rPr lang="en-US" sz="1400" i="1" dirty="0"/>
              <a:t>Infect Dis 1994; 18:501</a:t>
            </a:r>
            <a:r>
              <a:rPr lang="en-US" sz="1400" i="1" dirty="0" smtClean="0"/>
              <a:t>.</a:t>
            </a:r>
            <a:endParaRPr lang="hr-HR" sz="1400" i="1" dirty="0" smtClean="0"/>
          </a:p>
          <a:p>
            <a:pPr>
              <a:buFont typeface="+mj-lt"/>
              <a:buAutoNum type="arabicPeriod"/>
            </a:pPr>
            <a:r>
              <a:rPr lang="hr-HR" sz="1400" i="1" dirty="0" smtClean="0"/>
              <a:t> Acta </a:t>
            </a:r>
            <a:r>
              <a:rPr lang="hr-HR" sz="1400" i="1" dirty="0" err="1"/>
              <a:t>Radiol</a:t>
            </a:r>
            <a:r>
              <a:rPr lang="hr-HR" sz="1400" i="1" dirty="0"/>
              <a:t> 2011; 52:297</a:t>
            </a:r>
            <a:r>
              <a:rPr lang="hr-HR" sz="1400" i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hr-HR" sz="1400" i="1" dirty="0" smtClean="0"/>
              <a:t> JAMA </a:t>
            </a:r>
            <a:r>
              <a:rPr lang="hr-HR" sz="1400" i="1" dirty="0"/>
              <a:t>2000; 283:749</a:t>
            </a:r>
            <a:r>
              <a:rPr lang="hr-HR" sz="1400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100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6952"/>
            <a:ext cx="10945969" cy="3613386"/>
          </a:xfrm>
        </p:spPr>
        <p:txBody>
          <a:bodyPr>
            <a:normAutofit fontScale="85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hr-HR" sz="3300" b="1" dirty="0"/>
              <a:t>CURB – 65 </a:t>
            </a:r>
            <a:r>
              <a:rPr lang="hr-HR" sz="3300" dirty="0" smtClean="0"/>
              <a:t>(</a:t>
            </a:r>
            <a:r>
              <a:rPr lang="hr-HR" sz="3300" b="1" dirty="0" err="1" smtClean="0"/>
              <a:t>C</a:t>
            </a:r>
            <a:r>
              <a:rPr lang="hr-HR" sz="3300" dirty="0" err="1" smtClean="0"/>
              <a:t>onfusion</a:t>
            </a:r>
            <a:r>
              <a:rPr lang="hr-HR" sz="3300" dirty="0"/>
              <a:t>, </a:t>
            </a:r>
            <a:r>
              <a:rPr lang="hr-HR" sz="3300" b="1" dirty="0" smtClean="0"/>
              <a:t>U</a:t>
            </a:r>
            <a:r>
              <a:rPr lang="hr-HR" sz="3300" dirty="0" smtClean="0"/>
              <a:t>rea, </a:t>
            </a:r>
            <a:r>
              <a:rPr lang="hr-HR" sz="3300" b="1" dirty="0" err="1"/>
              <a:t>R</a:t>
            </a:r>
            <a:r>
              <a:rPr lang="hr-HR" sz="3300" dirty="0" err="1"/>
              <a:t>espiratory</a:t>
            </a:r>
            <a:r>
              <a:rPr lang="hr-HR" sz="3300" dirty="0"/>
              <a:t> </a:t>
            </a:r>
            <a:r>
              <a:rPr lang="hr-HR" sz="3300" dirty="0" smtClean="0"/>
              <a:t>rate, </a:t>
            </a:r>
            <a:r>
              <a:rPr lang="hr-HR" sz="3300" b="1" dirty="0" err="1"/>
              <a:t>B</a:t>
            </a:r>
            <a:r>
              <a:rPr lang="hr-HR" sz="3300" dirty="0" err="1"/>
              <a:t>lood</a:t>
            </a:r>
            <a:r>
              <a:rPr lang="hr-HR" sz="3300" dirty="0"/>
              <a:t> </a:t>
            </a:r>
            <a:r>
              <a:rPr lang="hr-HR" sz="3300" dirty="0" err="1" smtClean="0"/>
              <a:t>pressure</a:t>
            </a:r>
            <a:r>
              <a:rPr lang="hr-HR" sz="3300" dirty="0" smtClean="0"/>
              <a:t>, </a:t>
            </a:r>
            <a:r>
              <a:rPr lang="hr-HR" sz="3300" b="1" dirty="0" smtClean="0"/>
              <a:t>65</a:t>
            </a:r>
            <a:r>
              <a:rPr lang="hr-HR" sz="3300" dirty="0" smtClean="0"/>
              <a:t> </a:t>
            </a:r>
            <a:r>
              <a:rPr lang="hr-HR" sz="3300" dirty="0" err="1" smtClean="0"/>
              <a:t>years</a:t>
            </a:r>
            <a:r>
              <a:rPr lang="hr-HR" sz="3300" dirty="0" smtClean="0"/>
              <a:t>)</a:t>
            </a:r>
          </a:p>
          <a:p>
            <a:pPr marL="2286000" lvl="5" indent="-457200">
              <a:spcBef>
                <a:spcPts val="1000"/>
              </a:spcBef>
            </a:pPr>
            <a:r>
              <a:rPr lang="hr-HR" sz="2800" dirty="0" smtClean="0"/>
              <a:t>Poremećaj svijesti</a:t>
            </a:r>
            <a:endParaRPr lang="hr-HR" sz="2800" dirty="0"/>
          </a:p>
          <a:p>
            <a:pPr marL="2286000" lvl="5" indent="-457200">
              <a:spcBef>
                <a:spcPts val="1000"/>
              </a:spcBef>
            </a:pPr>
            <a:r>
              <a:rPr lang="hr-HR" sz="2800" dirty="0" smtClean="0"/>
              <a:t>urea &gt;7 </a:t>
            </a:r>
            <a:r>
              <a:rPr lang="hr-HR" sz="2800" dirty="0" err="1" smtClean="0"/>
              <a:t>mmol</a:t>
            </a:r>
            <a:r>
              <a:rPr lang="hr-HR" sz="2800" dirty="0" smtClean="0"/>
              <a:t>/L</a:t>
            </a:r>
          </a:p>
          <a:p>
            <a:pPr marL="2286000" lvl="5" indent="-457200">
              <a:spcBef>
                <a:spcPts val="1000"/>
              </a:spcBef>
            </a:pPr>
            <a:r>
              <a:rPr lang="hr-HR" sz="2800" dirty="0" err="1" smtClean="0"/>
              <a:t>tahipneja</a:t>
            </a:r>
            <a:r>
              <a:rPr lang="hr-HR" sz="2800" dirty="0" smtClean="0"/>
              <a:t> &gt;30</a:t>
            </a:r>
          </a:p>
          <a:p>
            <a:pPr marL="2286000" lvl="5" indent="-457200">
              <a:spcBef>
                <a:spcPts val="1000"/>
              </a:spcBef>
            </a:pPr>
            <a:r>
              <a:rPr lang="hr-HR" sz="2800" dirty="0" err="1" smtClean="0"/>
              <a:t>hipotenzija</a:t>
            </a:r>
            <a:r>
              <a:rPr lang="hr-HR" sz="2800" dirty="0" smtClean="0"/>
              <a:t> (sistolički &lt;90 ili dijastolički &lt;60 mmHg)</a:t>
            </a:r>
          </a:p>
          <a:p>
            <a:pPr marL="2286000" lvl="5" indent="-457200">
              <a:spcBef>
                <a:spcPts val="1000"/>
              </a:spcBef>
            </a:pPr>
            <a:r>
              <a:rPr lang="hr-HR" sz="2800" dirty="0" smtClean="0"/>
              <a:t>dob &gt;65</a:t>
            </a:r>
            <a:r>
              <a:rPr lang="hr-HR" sz="2800" dirty="0"/>
              <a:t> </a:t>
            </a:r>
            <a:r>
              <a:rPr lang="hr-HR" sz="2800" dirty="0" smtClean="0"/>
              <a:t>godina</a:t>
            </a:r>
          </a:p>
          <a:p>
            <a:pPr marL="685800" lvl="2">
              <a:spcBef>
                <a:spcPts val="1000"/>
              </a:spcBef>
            </a:pPr>
            <a:r>
              <a:rPr lang="hr-HR" sz="2800" dirty="0" smtClean="0"/>
              <a:t>0-1 </a:t>
            </a:r>
            <a:r>
              <a:rPr lang="hr-HR" sz="2800" dirty="0"/>
              <a:t>bod = smrtnost </a:t>
            </a:r>
            <a:r>
              <a:rPr lang="hr-HR" sz="2800" dirty="0" smtClean="0"/>
              <a:t>&lt;3</a:t>
            </a:r>
            <a:r>
              <a:rPr lang="hr-HR" sz="2800" dirty="0"/>
              <a:t>% </a:t>
            </a:r>
            <a:r>
              <a:rPr lang="hr-HR" sz="2800" dirty="0" smtClean="0"/>
              <a:t>   → </a:t>
            </a:r>
            <a:r>
              <a:rPr lang="hr-HR" sz="2800" dirty="0"/>
              <a:t>ambulantno</a:t>
            </a:r>
          </a:p>
          <a:p>
            <a:pPr marL="685800" lvl="2">
              <a:spcBef>
                <a:spcPts val="1000"/>
              </a:spcBef>
            </a:pPr>
            <a:r>
              <a:rPr lang="hr-HR" sz="2800" dirty="0"/>
              <a:t>2 boda = smrtnost 9% </a:t>
            </a:r>
            <a:r>
              <a:rPr lang="hr-HR" sz="2800" dirty="0" smtClean="0"/>
              <a:t>   → </a:t>
            </a:r>
            <a:r>
              <a:rPr lang="hr-HR" sz="2800" dirty="0"/>
              <a:t>razmotriti mogućnost </a:t>
            </a:r>
            <a:r>
              <a:rPr lang="hr-HR" sz="2800" dirty="0" err="1" smtClean="0"/>
              <a:t>boln</a:t>
            </a:r>
            <a:r>
              <a:rPr lang="hr-HR" sz="2800" dirty="0" smtClean="0"/>
              <a:t>. liječenja</a:t>
            </a:r>
            <a:endParaRPr lang="hr-HR" sz="2800" dirty="0"/>
          </a:p>
          <a:p>
            <a:pPr marL="685800" lvl="2">
              <a:spcBef>
                <a:spcPts val="1000"/>
              </a:spcBef>
            </a:pPr>
            <a:r>
              <a:rPr lang="hr-HR" sz="2800" dirty="0"/>
              <a:t>3-5 bodova = smrtnost 15-40% </a:t>
            </a:r>
            <a:r>
              <a:rPr lang="hr-HR" sz="2800" dirty="0" smtClean="0"/>
              <a:t>   → u bolnici </a:t>
            </a:r>
            <a:r>
              <a:rPr lang="hr-HR" sz="2800" dirty="0"/>
              <a:t>(moguće i JIL</a:t>
            </a:r>
            <a:r>
              <a:rPr lang="hr-HR" sz="2800" dirty="0" smtClean="0"/>
              <a:t>)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506794"/>
            <a:ext cx="8379941" cy="897005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Procjena ugroženosti bolesnika s CAP</a:t>
            </a:r>
            <a:endParaRPr lang="hr-HR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81825" y="5331851"/>
            <a:ext cx="1002835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b="1" dirty="0"/>
              <a:t>CRB – </a:t>
            </a:r>
            <a:r>
              <a:rPr lang="hr-HR" sz="2800" b="1" dirty="0" smtClean="0"/>
              <a:t>65* </a:t>
            </a:r>
            <a:r>
              <a:rPr lang="hr-HR" sz="2800" dirty="0"/>
              <a:t>→ jednostavnija varijanta, prikladna u ordinacijama LOM</a:t>
            </a:r>
          </a:p>
          <a:p>
            <a:pPr lvl="1" algn="ctr"/>
            <a:r>
              <a:rPr lang="hr-HR" sz="2800" dirty="0" smtClean="0"/>
              <a:t>≥ 1 </a:t>
            </a:r>
            <a:r>
              <a:rPr lang="hr-HR" sz="2800" dirty="0"/>
              <a:t>bod = </a:t>
            </a:r>
            <a:r>
              <a:rPr lang="hr-HR" sz="2800" b="1" dirty="0"/>
              <a:t>h</a:t>
            </a:r>
            <a:r>
              <a:rPr lang="hr-HR" sz="2800" b="1" dirty="0" smtClean="0"/>
              <a:t>ospitalizacija</a:t>
            </a:r>
            <a:endParaRPr lang="hr-H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19446"/>
            <a:ext cx="2665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Bauer TT, et al. J </a:t>
            </a:r>
            <a:r>
              <a:rPr lang="hr-HR" sz="1400" i="1" dirty="0" err="1" smtClean="0"/>
              <a:t>Intern</a:t>
            </a:r>
            <a:r>
              <a:rPr lang="hr-HR" sz="1400" i="1" dirty="0" smtClean="0"/>
              <a:t> Med 2006</a:t>
            </a:r>
            <a:r>
              <a:rPr lang="hr-HR" sz="1600" i="1" dirty="0" smtClean="0"/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095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80471"/>
          </a:xfrm>
        </p:spPr>
        <p:txBody>
          <a:bodyPr>
            <a:normAutofit/>
          </a:bodyPr>
          <a:lstStyle/>
          <a:p>
            <a:r>
              <a:rPr lang="hr-HR" dirty="0" smtClean="0"/>
              <a:t>Mogućnost uzimanja tekućine i hrane</a:t>
            </a:r>
            <a:endParaRPr lang="hr-HR" dirty="0"/>
          </a:p>
          <a:p>
            <a:r>
              <a:rPr lang="hr-HR" dirty="0" smtClean="0"/>
              <a:t>Puls ≤ 100/min</a:t>
            </a:r>
            <a:endParaRPr lang="hr-HR" dirty="0"/>
          </a:p>
          <a:p>
            <a:r>
              <a:rPr lang="hr-HR" dirty="0" smtClean="0"/>
              <a:t>Frekvencija disanja ≤</a:t>
            </a:r>
            <a:r>
              <a:rPr lang="hr-HR" dirty="0"/>
              <a:t> </a:t>
            </a:r>
            <a:r>
              <a:rPr lang="hr-HR" dirty="0" smtClean="0"/>
              <a:t>30/min</a:t>
            </a:r>
            <a:endParaRPr lang="hr-HR" dirty="0"/>
          </a:p>
          <a:p>
            <a:r>
              <a:rPr lang="hr-HR" dirty="0" smtClean="0"/>
              <a:t>Sistolički tlak ≥ 90 </a:t>
            </a:r>
            <a:r>
              <a:rPr lang="hr-HR" dirty="0"/>
              <a:t>mmHg </a:t>
            </a:r>
            <a:r>
              <a:rPr lang="hr-HR" dirty="0" smtClean="0"/>
              <a:t>(ili pad ≤ 20 </a:t>
            </a:r>
            <a:r>
              <a:rPr lang="hr-HR" dirty="0"/>
              <a:t>mmHg </a:t>
            </a:r>
            <a:r>
              <a:rPr lang="hr-HR" dirty="0" smtClean="0"/>
              <a:t>ukoliko je normalna vrijednost &lt; 100 mmHg)</a:t>
            </a:r>
            <a:endParaRPr lang="hr-HR" dirty="0"/>
          </a:p>
          <a:p>
            <a:r>
              <a:rPr lang="hr-HR" dirty="0" smtClean="0"/>
              <a:t>SpO</a:t>
            </a:r>
            <a:r>
              <a:rPr lang="hr-HR" baseline="-25000" dirty="0" smtClean="0"/>
              <a:t>2</a:t>
            </a:r>
            <a:r>
              <a:rPr lang="hr-HR" dirty="0" smtClean="0"/>
              <a:t> ≥ 92% (ili ≥ 90% kod KOPB-a)</a:t>
            </a:r>
            <a:endParaRPr lang="hr-HR" dirty="0"/>
          </a:p>
          <a:p>
            <a:endParaRPr lang="hr-H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06062"/>
            <a:ext cx="10392177" cy="1197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FF0000"/>
                </a:solidFill>
              </a:rPr>
              <a:t>Uvjeti za ambulantno liječenje bolesnika iz domova za starije i nemoćne osobe</a:t>
            </a:r>
            <a:endParaRPr lang="hr-HR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550223"/>
            <a:ext cx="3410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err="1" smtClean="0"/>
              <a:t>Loeb</a:t>
            </a:r>
            <a:r>
              <a:rPr lang="hr-HR" sz="1400" i="1" dirty="0" smtClean="0"/>
              <a:t> M, et al. </a:t>
            </a:r>
            <a:r>
              <a:rPr lang="en-US" sz="1400" i="1" dirty="0" smtClean="0"/>
              <a:t>JAMA </a:t>
            </a:r>
            <a:r>
              <a:rPr lang="en-US" sz="1400" i="1" dirty="0"/>
              <a:t>2006; 295:2503.</a:t>
            </a:r>
          </a:p>
        </p:txBody>
      </p:sp>
    </p:spTree>
    <p:extLst>
      <p:ext uri="{BB962C8B-B14F-4D97-AF65-F5344CB8AC3E}">
        <p14:creationId xmlns:p14="http://schemas.microsoft.com/office/powerpoint/2010/main" val="5568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992" y="2361350"/>
            <a:ext cx="4120166" cy="1325563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Prikazi bolesnika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730"/>
            <a:ext cx="6979276" cy="63942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M</a:t>
            </a:r>
            <a:r>
              <a:rPr lang="hr-HR" b="1" dirty="0" smtClean="0">
                <a:solidFill>
                  <a:srgbClr val="C00000"/>
                </a:solidFill>
              </a:rPr>
              <a:t>, 36 godina (siječanj 2015.)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771"/>
            <a:ext cx="10515600" cy="50356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r-HR" sz="2600" b="1" dirty="0" smtClean="0"/>
              <a:t>2. dan bolesti, febrilan do 39.5 °C </a:t>
            </a:r>
            <a:r>
              <a:rPr lang="hr-HR" sz="2600" dirty="0" smtClean="0"/>
              <a:t>uz </a:t>
            </a:r>
            <a:r>
              <a:rPr lang="hr-HR" sz="2600" dirty="0"/>
              <a:t>preznojavanje </a:t>
            </a:r>
            <a:r>
              <a:rPr lang="hr-HR" sz="2600" dirty="0" smtClean="0"/>
              <a:t>i </a:t>
            </a:r>
            <a:r>
              <a:rPr lang="hr-HR" sz="2600" b="1" dirty="0" smtClean="0"/>
              <a:t>produktivni </a:t>
            </a:r>
            <a:r>
              <a:rPr lang="hr-HR" sz="2600" b="1" dirty="0"/>
              <a:t>kašalj</a:t>
            </a:r>
          </a:p>
          <a:p>
            <a:pPr>
              <a:spcBef>
                <a:spcPts val="0"/>
              </a:spcBef>
            </a:pPr>
            <a:r>
              <a:rPr lang="hr-HR" sz="2600" dirty="0" smtClean="0"/>
              <a:t>U </a:t>
            </a:r>
            <a:r>
              <a:rPr lang="hr-HR" sz="2600" dirty="0" err="1" smtClean="0"/>
              <a:t>inspiriju</a:t>
            </a:r>
            <a:r>
              <a:rPr lang="hr-HR" sz="2600" dirty="0" smtClean="0"/>
              <a:t> </a:t>
            </a:r>
            <a:r>
              <a:rPr lang="hr-HR" sz="2600" b="1" dirty="0" smtClean="0"/>
              <a:t>bol u desnoj strani prsišta </a:t>
            </a:r>
            <a:r>
              <a:rPr lang="hr-HR" sz="2600" dirty="0" smtClean="0"/>
              <a:t>koja </a:t>
            </a:r>
            <a:r>
              <a:rPr lang="hr-HR" sz="2600" dirty="0" err="1" smtClean="0"/>
              <a:t>iradira</a:t>
            </a:r>
            <a:r>
              <a:rPr lang="hr-HR" sz="2600" dirty="0" smtClean="0"/>
              <a:t> prema desnom ramenu</a:t>
            </a:r>
          </a:p>
          <a:p>
            <a:pPr>
              <a:spcBef>
                <a:spcPts val="0"/>
              </a:spcBef>
            </a:pPr>
            <a:r>
              <a:rPr lang="hr-HR" sz="2600" dirty="0" smtClean="0"/>
              <a:t>10 dana ranije imao hunjavicu, tada je bio afebrilan</a:t>
            </a:r>
          </a:p>
          <a:p>
            <a:pPr marL="0" indent="0">
              <a:spcBef>
                <a:spcPts val="0"/>
              </a:spcBef>
              <a:buNone/>
            </a:pPr>
            <a:endParaRPr lang="hr-HR" sz="2600" b="1" dirty="0" smtClean="0"/>
          </a:p>
          <a:p>
            <a:pPr>
              <a:spcBef>
                <a:spcPts val="0"/>
              </a:spcBef>
            </a:pPr>
            <a:r>
              <a:rPr lang="hr-HR" sz="2600" dirty="0" smtClean="0"/>
              <a:t>Inače zdrav, nije teže bolovao, ne pije nikakve lijekove</a:t>
            </a:r>
          </a:p>
          <a:p>
            <a:pPr>
              <a:spcBef>
                <a:spcPts val="0"/>
              </a:spcBef>
            </a:pPr>
            <a:endParaRPr lang="hr-HR" sz="2600" dirty="0" smtClean="0"/>
          </a:p>
          <a:p>
            <a:pPr>
              <a:spcBef>
                <a:spcPts val="0"/>
              </a:spcBef>
            </a:pPr>
            <a:r>
              <a:rPr lang="hr-HR" sz="2600" dirty="0" smtClean="0"/>
              <a:t>Status: T-</a:t>
            </a:r>
            <a:r>
              <a:rPr lang="hr-HR" sz="2600" dirty="0" err="1" smtClean="0"/>
              <a:t>tymp</a:t>
            </a:r>
            <a:r>
              <a:rPr lang="hr-HR" sz="2600" dirty="0" smtClean="0"/>
              <a:t> </a:t>
            </a:r>
            <a:r>
              <a:rPr lang="hr-HR" sz="2600" b="1" dirty="0" smtClean="0"/>
              <a:t>37.6</a:t>
            </a:r>
            <a:r>
              <a:rPr lang="hr-HR" sz="2600" dirty="0" smtClean="0"/>
              <a:t>°C, RR </a:t>
            </a:r>
            <a:r>
              <a:rPr lang="hr-HR" sz="2600" b="1" dirty="0" smtClean="0"/>
              <a:t>130/80</a:t>
            </a:r>
            <a:r>
              <a:rPr lang="hr-HR" sz="2600" dirty="0" smtClean="0"/>
              <a:t>, </a:t>
            </a:r>
            <a:r>
              <a:rPr lang="hr-HR" sz="2600" dirty="0" err="1" smtClean="0"/>
              <a:t>cp</a:t>
            </a:r>
            <a:r>
              <a:rPr lang="hr-HR" sz="2600" dirty="0" smtClean="0"/>
              <a:t> </a:t>
            </a:r>
            <a:r>
              <a:rPr lang="hr-HR" sz="2600" b="1" dirty="0" smtClean="0"/>
              <a:t>92</a:t>
            </a:r>
            <a:r>
              <a:rPr lang="hr-HR" sz="2600" dirty="0" smtClean="0"/>
              <a:t>/min, </a:t>
            </a:r>
            <a:r>
              <a:rPr lang="hr-HR" sz="2600" dirty="0" err="1" smtClean="0"/>
              <a:t>rf</a:t>
            </a:r>
            <a:r>
              <a:rPr lang="hr-HR" sz="2600" dirty="0" smtClean="0"/>
              <a:t> </a:t>
            </a:r>
            <a:r>
              <a:rPr lang="hr-HR" sz="2600" b="1" dirty="0" smtClean="0"/>
              <a:t>16</a:t>
            </a:r>
            <a:r>
              <a:rPr lang="hr-HR" sz="2600" dirty="0" smtClean="0"/>
              <a:t>/min, SpO</a:t>
            </a:r>
            <a:r>
              <a:rPr lang="hr-HR" sz="2600" baseline="-25000" dirty="0" smtClean="0"/>
              <a:t>2</a:t>
            </a:r>
            <a:r>
              <a:rPr lang="hr-HR" sz="2600" dirty="0" smtClean="0"/>
              <a:t> </a:t>
            </a:r>
            <a:r>
              <a:rPr lang="hr-HR" sz="2600" b="1" dirty="0" smtClean="0"/>
              <a:t>98</a:t>
            </a:r>
            <a:r>
              <a:rPr lang="hr-HR" sz="2600" dirty="0" smtClean="0"/>
              <a:t>% na sobnom zraku. </a:t>
            </a:r>
            <a:r>
              <a:rPr lang="hr-HR" sz="2600" dirty="0" err="1" smtClean="0"/>
              <a:t>Supfebrilan</a:t>
            </a:r>
            <a:r>
              <a:rPr lang="hr-HR" sz="2600" dirty="0" smtClean="0"/>
              <a:t>, eupnoičan, </a:t>
            </a:r>
            <a:r>
              <a:rPr lang="hr-HR" sz="2600" b="1" dirty="0" smtClean="0"/>
              <a:t>blijed</a:t>
            </a:r>
            <a:r>
              <a:rPr lang="hr-HR" sz="2600" dirty="0" smtClean="0"/>
              <a:t>, </a:t>
            </a:r>
            <a:r>
              <a:rPr lang="hr-HR" sz="2600" b="1" dirty="0" smtClean="0"/>
              <a:t>oznojen</a:t>
            </a:r>
            <a:r>
              <a:rPr lang="hr-HR" sz="2600" dirty="0" smtClean="0"/>
              <a:t>, blaže narušenog općeg stanja. Pluća: desno uz gornji rub skapule </a:t>
            </a:r>
            <a:r>
              <a:rPr lang="hr-HR" sz="2600" b="1" dirty="0" err="1" smtClean="0"/>
              <a:t>krepitacije</a:t>
            </a:r>
            <a:r>
              <a:rPr lang="hr-HR" sz="2600" dirty="0" smtClean="0"/>
              <a:t>. Preostali status </a:t>
            </a:r>
            <a:r>
              <a:rPr lang="hr-HR" sz="2600" dirty="0" err="1" smtClean="0"/>
              <a:t>b.o</a:t>
            </a:r>
            <a:r>
              <a:rPr lang="hr-HR" sz="2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hr-HR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sz="2600" u="sng" dirty="0" smtClean="0"/>
              <a:t>Obrada u ambulanti</a:t>
            </a:r>
            <a:endParaRPr lang="hr-HR" sz="2600" u="sng" dirty="0"/>
          </a:p>
          <a:p>
            <a:pPr>
              <a:spcBef>
                <a:spcPts val="0"/>
              </a:spcBef>
            </a:pPr>
            <a:r>
              <a:rPr lang="hr-HR" sz="2600" dirty="0"/>
              <a:t>KKS: </a:t>
            </a:r>
            <a:r>
              <a:rPr lang="hr-HR" sz="2600" b="1" dirty="0"/>
              <a:t>L 32.5 </a:t>
            </a:r>
            <a:r>
              <a:rPr lang="hr-HR" sz="2600" dirty="0"/>
              <a:t>(</a:t>
            </a:r>
            <a:r>
              <a:rPr lang="hr-HR" sz="2600" b="1" dirty="0" err="1"/>
              <a:t>neu</a:t>
            </a:r>
            <a:r>
              <a:rPr lang="hr-HR" sz="2600" b="1" dirty="0"/>
              <a:t> 89</a:t>
            </a:r>
            <a:r>
              <a:rPr lang="hr-HR" sz="2600" dirty="0"/>
              <a:t>, </a:t>
            </a:r>
            <a:r>
              <a:rPr lang="hr-HR" sz="2600" dirty="0" err="1"/>
              <a:t>ly</a:t>
            </a:r>
            <a:r>
              <a:rPr lang="hr-HR" sz="2600" dirty="0"/>
              <a:t> 5, </a:t>
            </a:r>
            <a:r>
              <a:rPr lang="hr-HR" sz="2600" dirty="0" err="1"/>
              <a:t>mo</a:t>
            </a:r>
            <a:r>
              <a:rPr lang="hr-HR" sz="2600" dirty="0"/>
              <a:t> 5%), </a:t>
            </a:r>
            <a:r>
              <a:rPr lang="hr-HR" sz="2600" dirty="0" err="1"/>
              <a:t>Trc</a:t>
            </a:r>
            <a:r>
              <a:rPr lang="hr-HR" sz="2600" dirty="0"/>
              <a:t> 198</a:t>
            </a:r>
          </a:p>
          <a:p>
            <a:pPr>
              <a:spcBef>
                <a:spcPts val="0"/>
              </a:spcBef>
            </a:pPr>
            <a:r>
              <a:rPr lang="hr-HR" sz="2600" dirty="0"/>
              <a:t>RTG pluća</a:t>
            </a:r>
            <a:r>
              <a:rPr lang="hr-HR" sz="2600" dirty="0" smtClean="0"/>
              <a:t>…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3255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821" y="103028"/>
            <a:ext cx="5628067" cy="54013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6411" y="103028"/>
            <a:ext cx="4314422" cy="6620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528" y="5684778"/>
            <a:ext cx="56194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b="1" dirty="0" smtClean="0"/>
              <a:t>‘’Opsežan </a:t>
            </a:r>
            <a:r>
              <a:rPr lang="hr-HR" sz="2000" b="1" dirty="0" err="1"/>
              <a:t>infiltrat</a:t>
            </a:r>
            <a:r>
              <a:rPr lang="hr-HR" sz="2000" b="1" dirty="0"/>
              <a:t> </a:t>
            </a:r>
            <a:r>
              <a:rPr lang="hr-HR" sz="2000" dirty="0"/>
              <a:t>srednjeg režnja desno sa smetnjama ventilacije i manjim</a:t>
            </a:r>
            <a:r>
              <a:rPr lang="hr-HR" sz="2000" b="1" dirty="0"/>
              <a:t> </a:t>
            </a:r>
            <a:r>
              <a:rPr lang="hr-HR" sz="2000" b="1" dirty="0" err="1"/>
              <a:t>pleuralnim</a:t>
            </a:r>
            <a:r>
              <a:rPr lang="hr-HR" sz="2000" b="1" dirty="0"/>
              <a:t> izljevom </a:t>
            </a:r>
            <a:r>
              <a:rPr lang="hr-HR" sz="2000" dirty="0"/>
              <a:t>u prednjem </a:t>
            </a:r>
            <a:r>
              <a:rPr lang="hr-HR" sz="2000" dirty="0" err="1"/>
              <a:t>f.c</a:t>
            </a:r>
            <a:r>
              <a:rPr lang="hr-HR" sz="2000" dirty="0"/>
              <a:t>. sinusu </a:t>
            </a:r>
            <a:r>
              <a:rPr lang="hr-HR" sz="2000" dirty="0" smtClean="0"/>
              <a:t>desno.’’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291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9" y="14907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/>
              <a:t>Dg: </a:t>
            </a:r>
            <a:r>
              <a:rPr lang="hr-HR" sz="2600" b="1" dirty="0" err="1" smtClean="0"/>
              <a:t>Pleuroneumonia</a:t>
            </a:r>
            <a:r>
              <a:rPr lang="hr-HR" sz="2600" b="1" dirty="0" smtClean="0"/>
              <a:t> </a:t>
            </a:r>
            <a:r>
              <a:rPr lang="hr-HR" sz="2600" b="1" dirty="0" err="1"/>
              <a:t>bacterialis</a:t>
            </a:r>
            <a:r>
              <a:rPr lang="hr-HR" sz="2600" b="1" dirty="0"/>
              <a:t> </a:t>
            </a:r>
            <a:r>
              <a:rPr lang="hr-HR" sz="2600" b="1" dirty="0" err="1"/>
              <a:t>vrs</a:t>
            </a:r>
            <a:r>
              <a:rPr lang="hr-HR" sz="2600" b="1" dirty="0"/>
              <a:t>. </a:t>
            </a:r>
            <a:r>
              <a:rPr lang="hr-HR" sz="2600" b="1" dirty="0" err="1"/>
              <a:t>p</a:t>
            </a:r>
            <a:r>
              <a:rPr lang="hr-HR" sz="2600" b="1" dirty="0" err="1" smtClean="0"/>
              <a:t>neumococcica</a:t>
            </a:r>
            <a:endParaRPr lang="hr-HR" sz="2600" b="1" dirty="0"/>
          </a:p>
          <a:p>
            <a:pPr marL="0" indent="0">
              <a:buNone/>
            </a:pPr>
            <a:endParaRPr lang="hr-HR" sz="2600" b="1" u="sng" dirty="0"/>
          </a:p>
          <a:p>
            <a:pPr marL="0" indent="0">
              <a:buNone/>
            </a:pPr>
            <a:r>
              <a:rPr lang="hr-HR" sz="2600" b="1" dirty="0" smtClean="0">
                <a:solidFill>
                  <a:srgbClr val="C00000"/>
                </a:solidFill>
              </a:rPr>
              <a:t>CRB-65 = 0 </a:t>
            </a:r>
            <a:r>
              <a:rPr lang="hr-HR" sz="2600" dirty="0" smtClean="0"/>
              <a:t>(smrtnost </a:t>
            </a:r>
            <a:r>
              <a:rPr lang="hr-HR" sz="2600" dirty="0"/>
              <a:t>&lt;3</a:t>
            </a:r>
            <a:r>
              <a:rPr lang="hr-HR" sz="2600" dirty="0" smtClean="0"/>
              <a:t>%)</a:t>
            </a:r>
            <a:endParaRPr lang="hr-HR" sz="2600" dirty="0"/>
          </a:p>
          <a:p>
            <a:endParaRPr lang="hr-HR" sz="2600" b="1" dirty="0" smtClean="0"/>
          </a:p>
          <a:p>
            <a:pPr marL="0" indent="0">
              <a:buNone/>
            </a:pPr>
            <a:r>
              <a:rPr lang="hr-HR" sz="2600" dirty="0" smtClean="0"/>
              <a:t>→ </a:t>
            </a:r>
            <a:r>
              <a:rPr lang="hr-HR" sz="2600" u="sng" dirty="0" smtClean="0"/>
              <a:t>ambulantno liječenje</a:t>
            </a:r>
            <a:endParaRPr lang="hr-HR" sz="2600" u="sng" dirty="0"/>
          </a:p>
          <a:p>
            <a:endParaRPr lang="hr-HR" sz="2600" dirty="0" smtClean="0"/>
          </a:p>
          <a:p>
            <a:pPr marL="0" indent="0">
              <a:buNone/>
            </a:pPr>
            <a:r>
              <a:rPr lang="hr-HR" sz="2600" dirty="0" smtClean="0"/>
              <a:t>Th </a:t>
            </a:r>
            <a:r>
              <a:rPr lang="hr-HR" sz="2600" b="1" dirty="0"/>
              <a:t>/ </a:t>
            </a:r>
            <a:r>
              <a:rPr lang="hr-HR" sz="2600" b="1" dirty="0" err="1" smtClean="0"/>
              <a:t>amoksicilin</a:t>
            </a:r>
            <a:r>
              <a:rPr lang="hr-HR" sz="2600" b="1" dirty="0" smtClean="0"/>
              <a:t> 3x1 g / 10 dana</a:t>
            </a:r>
          </a:p>
          <a:p>
            <a:pPr marL="0" indent="0">
              <a:buNone/>
            </a:pPr>
            <a:endParaRPr lang="hr-HR" sz="2600" b="1" dirty="0"/>
          </a:p>
          <a:p>
            <a:pPr marL="0" indent="0">
              <a:buNone/>
            </a:pPr>
            <a:r>
              <a:rPr lang="hr-HR" sz="2600" dirty="0" smtClean="0"/>
              <a:t>Učiniti kontrolni RTG pluća!</a:t>
            </a:r>
            <a:endParaRPr lang="hr-HR" sz="2600" dirty="0"/>
          </a:p>
          <a:p>
            <a:pPr marL="0" indent="0">
              <a:buNone/>
            </a:pPr>
            <a:endParaRPr lang="hr-HR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00730"/>
            <a:ext cx="6361090" cy="63942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M</a:t>
            </a:r>
            <a:r>
              <a:rPr lang="hr-HR" b="1" dirty="0" smtClean="0">
                <a:solidFill>
                  <a:srgbClr val="C00000"/>
                </a:solidFill>
              </a:rPr>
              <a:t>, 36 godina (siječanj 2015.)</a:t>
            </a:r>
            <a:endParaRPr lang="hr-H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304" y="128787"/>
            <a:ext cx="5705344" cy="57498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7923" y="128787"/>
            <a:ext cx="3821374" cy="5915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344" y="6016464"/>
            <a:ext cx="5551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dirty="0"/>
              <a:t>Kontrolni RTG pluća nakon 10 </a:t>
            </a:r>
            <a:r>
              <a:rPr lang="hr-HR" sz="2000" dirty="0" smtClean="0"/>
              <a:t>dana…</a:t>
            </a:r>
          </a:p>
          <a:p>
            <a:pPr algn="just"/>
            <a:r>
              <a:rPr lang="hr-HR" sz="2000" dirty="0" smtClean="0"/>
              <a:t>‘’Dobra</a:t>
            </a:r>
            <a:r>
              <a:rPr lang="hr-HR" sz="2000" dirty="0"/>
              <a:t>, </a:t>
            </a:r>
            <a:r>
              <a:rPr lang="hr-HR" sz="2000" dirty="0" smtClean="0"/>
              <a:t>premda </a:t>
            </a:r>
            <a:r>
              <a:rPr lang="hr-HR" sz="2000" b="1" dirty="0" smtClean="0"/>
              <a:t>još </a:t>
            </a:r>
            <a:r>
              <a:rPr lang="hr-HR" sz="2000" b="1" dirty="0"/>
              <a:t>nepotpuna regresija </a:t>
            </a:r>
            <a:r>
              <a:rPr lang="hr-HR" sz="2000" dirty="0" err="1" smtClean="0"/>
              <a:t>infiltrata</a:t>
            </a:r>
            <a:r>
              <a:rPr lang="hr-HR" sz="2000" dirty="0" smtClean="0"/>
              <a:t>.’’</a:t>
            </a:r>
            <a:endParaRPr lang="hr-H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426411" y="6352059"/>
            <a:ext cx="230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Klinički</a:t>
            </a:r>
            <a:r>
              <a:rPr lang="hr-HR" dirty="0" smtClean="0"/>
              <a:t>: sasvim dobro!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917879" cy="1257613"/>
          </a:xfrm>
        </p:spPr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</a:rPr>
              <a:t>Ciljevi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1413"/>
            <a:ext cx="10515600" cy="2336942"/>
          </a:xfrm>
        </p:spPr>
        <p:txBody>
          <a:bodyPr/>
          <a:lstStyle/>
          <a:p>
            <a:r>
              <a:rPr lang="hr-HR" dirty="0" smtClean="0"/>
              <a:t>Prepoznati bolesnika s infekcijom donjih dišnih puteva</a:t>
            </a:r>
          </a:p>
          <a:p>
            <a:r>
              <a:rPr lang="hr-HR" dirty="0" smtClean="0"/>
              <a:t>Prepoznati bolesnika s pneumonijom kojem treba bolničko liječenje</a:t>
            </a:r>
          </a:p>
          <a:p>
            <a:r>
              <a:rPr lang="hr-HR" dirty="0" smtClean="0"/>
              <a:t>Primijeniti ispravnu empirijsku terapiju</a:t>
            </a:r>
          </a:p>
          <a:p>
            <a:r>
              <a:rPr lang="hr-HR" dirty="0" smtClean="0"/>
              <a:t>Prepoznati bolesnike koje treba kontrolirati (dugoročnije pratiti)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1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8157"/>
            <a:ext cx="6567152" cy="935641"/>
          </a:xfrm>
        </p:spPr>
        <p:txBody>
          <a:bodyPr/>
          <a:lstStyle/>
          <a:p>
            <a:r>
              <a:rPr lang="hr-HR" b="1" dirty="0" err="1" smtClean="0">
                <a:solidFill>
                  <a:srgbClr val="FF0000"/>
                </a:solidFill>
              </a:rPr>
              <a:t>Pneumokokna</a:t>
            </a:r>
            <a:r>
              <a:rPr lang="hr-HR" b="1" dirty="0" smtClean="0">
                <a:solidFill>
                  <a:srgbClr val="FF0000"/>
                </a:solidFill>
              </a:rPr>
              <a:t> pneumonija 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79374"/>
            <a:ext cx="10515600" cy="46064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2600" b="1" u="sng" dirty="0" smtClean="0"/>
              <a:t>Klinička slika</a:t>
            </a:r>
            <a:r>
              <a:rPr lang="hr-HR" sz="2600" dirty="0" smtClean="0"/>
              <a:t>: </a:t>
            </a:r>
            <a:r>
              <a:rPr lang="hr-HR" sz="2600" b="1" dirty="0" smtClean="0"/>
              <a:t>nagli</a:t>
            </a:r>
            <a:r>
              <a:rPr lang="hr-HR" sz="2600" dirty="0" smtClean="0"/>
              <a:t> početak, vrućica, zimica i </a:t>
            </a:r>
            <a:r>
              <a:rPr lang="hr-HR" sz="2600" b="1" dirty="0" err="1" smtClean="0"/>
              <a:t>tresavica</a:t>
            </a:r>
            <a:r>
              <a:rPr lang="hr-HR" sz="2600" dirty="0" smtClean="0"/>
              <a:t>, kašalj, bolovi u jednoj strani prsišta, opći </a:t>
            </a:r>
            <a:r>
              <a:rPr lang="hr-HR" sz="2600" dirty="0" err="1" smtClean="0"/>
              <a:t>algički</a:t>
            </a:r>
            <a:r>
              <a:rPr lang="hr-HR" sz="2600" dirty="0" smtClean="0"/>
              <a:t> sindrom </a:t>
            </a:r>
          </a:p>
          <a:p>
            <a:pPr lvl="1">
              <a:lnSpc>
                <a:spcPct val="100000"/>
              </a:lnSpc>
            </a:pPr>
            <a:r>
              <a:rPr lang="hr-HR" sz="2200" u="sng" dirty="0" smtClean="0"/>
              <a:t>klasična klinička slika češće prisutna u mlađih bolesnika</a:t>
            </a:r>
            <a:r>
              <a:rPr lang="hr-HR" sz="2200" dirty="0" smtClean="0"/>
              <a:t>!</a:t>
            </a:r>
            <a:r>
              <a:rPr lang="hr-HR" sz="2200" baseline="30000" dirty="0" smtClean="0"/>
              <a:t>1</a:t>
            </a:r>
          </a:p>
          <a:p>
            <a:pPr>
              <a:lnSpc>
                <a:spcPct val="100000"/>
              </a:lnSpc>
            </a:pPr>
            <a:r>
              <a:rPr lang="hr-HR" sz="2600" dirty="0" smtClean="0"/>
              <a:t>Može biti blaža bolest, no i </a:t>
            </a:r>
            <a:r>
              <a:rPr lang="hr-HR" sz="2600" b="1" dirty="0" smtClean="0"/>
              <a:t>životno </a:t>
            </a:r>
            <a:r>
              <a:rPr lang="hr-HR" sz="2600" b="1" dirty="0" err="1" smtClean="0"/>
              <a:t>ugrožavajuća</a:t>
            </a:r>
            <a:r>
              <a:rPr lang="hr-HR" sz="2600" b="1" dirty="0" smtClean="0"/>
              <a:t> </a:t>
            </a:r>
            <a:r>
              <a:rPr lang="hr-HR" sz="2600" dirty="0" smtClean="0"/>
              <a:t>infekcija</a:t>
            </a:r>
          </a:p>
          <a:p>
            <a:pPr>
              <a:lnSpc>
                <a:spcPct val="100000"/>
              </a:lnSpc>
            </a:pPr>
            <a:r>
              <a:rPr lang="hr-HR" sz="2600" b="1" dirty="0" smtClean="0"/>
              <a:t>Komplikacije češće </a:t>
            </a:r>
            <a:r>
              <a:rPr lang="hr-HR" sz="2600" dirty="0" smtClean="0"/>
              <a:t>(nego kod ostalih pneumonija): </a:t>
            </a:r>
          </a:p>
          <a:p>
            <a:pPr lvl="1">
              <a:lnSpc>
                <a:spcPct val="100000"/>
              </a:lnSpc>
            </a:pPr>
            <a:r>
              <a:rPr lang="hr-HR" sz="2200" dirty="0" err="1"/>
              <a:t>b</a:t>
            </a:r>
            <a:r>
              <a:rPr lang="hr-HR" sz="2200" dirty="0" err="1" smtClean="0"/>
              <a:t>akterijemija</a:t>
            </a:r>
            <a:endParaRPr lang="hr-HR" sz="2200" dirty="0"/>
          </a:p>
          <a:p>
            <a:pPr lvl="1">
              <a:lnSpc>
                <a:spcPct val="100000"/>
              </a:lnSpc>
            </a:pPr>
            <a:r>
              <a:rPr lang="hr-HR" sz="2200" dirty="0" smtClean="0"/>
              <a:t>izljev/</a:t>
            </a:r>
            <a:r>
              <a:rPr lang="hr-HR" sz="2200" dirty="0" err="1" smtClean="0"/>
              <a:t>empijem</a:t>
            </a:r>
            <a:endParaRPr lang="hr-HR" sz="2200" dirty="0"/>
          </a:p>
          <a:p>
            <a:pPr lvl="1">
              <a:lnSpc>
                <a:spcPct val="100000"/>
              </a:lnSpc>
            </a:pPr>
            <a:r>
              <a:rPr lang="hr-HR" sz="2200" dirty="0" err="1" smtClean="0"/>
              <a:t>nekrotizirajuća</a:t>
            </a:r>
            <a:r>
              <a:rPr lang="hr-HR" sz="2200" dirty="0" smtClean="0"/>
              <a:t> pneumonija, apsces</a:t>
            </a:r>
          </a:p>
          <a:p>
            <a:pPr lvl="1">
              <a:lnSpc>
                <a:spcPct val="100000"/>
              </a:lnSpc>
            </a:pPr>
            <a:r>
              <a:rPr lang="hr-HR" sz="2200" dirty="0"/>
              <a:t>l</a:t>
            </a:r>
            <a:r>
              <a:rPr lang="hr-HR" sz="2200" dirty="0" smtClean="0"/>
              <a:t>oš ishod</a:t>
            </a:r>
          </a:p>
          <a:p>
            <a:pPr lvl="3">
              <a:lnSpc>
                <a:spcPct val="100000"/>
              </a:lnSpc>
            </a:pPr>
            <a:r>
              <a:rPr lang="hr-HR" sz="2000" dirty="0" smtClean="0"/>
              <a:t>u </a:t>
            </a:r>
            <a:r>
              <a:rPr lang="hr-HR" sz="2000" b="1" dirty="0"/>
              <a:t>starijih bolesnika</a:t>
            </a:r>
            <a:r>
              <a:rPr lang="hr-HR" sz="2000" dirty="0"/>
              <a:t>, s </a:t>
            </a:r>
            <a:r>
              <a:rPr lang="hr-HR" sz="2000" b="1" dirty="0"/>
              <a:t>prethodnom bolesti pluća</a:t>
            </a:r>
            <a:r>
              <a:rPr lang="hr-HR" sz="2000" dirty="0"/>
              <a:t>, </a:t>
            </a:r>
            <a:r>
              <a:rPr lang="hr-HR" sz="2000" dirty="0" err="1"/>
              <a:t>imunokompromitiranih</a:t>
            </a:r>
            <a:r>
              <a:rPr lang="hr-HR" sz="2000" dirty="0"/>
              <a:t> ili </a:t>
            </a:r>
            <a:r>
              <a:rPr lang="en-US" sz="2000" dirty="0"/>
              <a:t>AIDS</a:t>
            </a:r>
            <a:r>
              <a:rPr lang="hr-HR" sz="2000" dirty="0"/>
              <a:t>-om, </a:t>
            </a:r>
            <a:r>
              <a:rPr lang="hr-HR" sz="2000" dirty="0" err="1"/>
              <a:t>akviriranje</a:t>
            </a:r>
            <a:r>
              <a:rPr lang="hr-HR" sz="2000" dirty="0"/>
              <a:t> </a:t>
            </a:r>
            <a:r>
              <a:rPr lang="hr-HR" sz="2000" dirty="0" err="1"/>
              <a:t>nozokomijalne</a:t>
            </a:r>
            <a:r>
              <a:rPr lang="hr-HR" sz="2000" dirty="0"/>
              <a:t> infekcije </a:t>
            </a:r>
            <a:r>
              <a:rPr lang="hr-HR" sz="2000" baseline="30000" dirty="0"/>
              <a:t>2</a:t>
            </a:r>
          </a:p>
          <a:p>
            <a:pPr lvl="1">
              <a:lnSpc>
                <a:spcPct val="100000"/>
              </a:lnSpc>
            </a:pPr>
            <a:endParaRPr lang="hr-HR" sz="2200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6334780"/>
            <a:ext cx="295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/>
              <a:t>1. </a:t>
            </a:r>
            <a:r>
              <a:rPr lang="en-US" sz="1400" i="1" dirty="0" smtClean="0"/>
              <a:t>Arch </a:t>
            </a:r>
            <a:r>
              <a:rPr lang="en-US" sz="1400" i="1" dirty="0"/>
              <a:t>Intern Med 1997; 157:1453</a:t>
            </a:r>
            <a:r>
              <a:rPr lang="en-US" sz="1400" i="1" dirty="0" smtClean="0"/>
              <a:t>.</a:t>
            </a:r>
            <a:endParaRPr lang="hr-HR" sz="1400" i="1" dirty="0" smtClean="0"/>
          </a:p>
          <a:p>
            <a:r>
              <a:rPr lang="hr-HR" sz="1400" i="1" dirty="0" smtClean="0"/>
              <a:t>2. </a:t>
            </a:r>
            <a:r>
              <a:rPr lang="hr-HR" sz="1400" i="1" dirty="0" err="1" smtClean="0"/>
              <a:t>Chest</a:t>
            </a:r>
            <a:r>
              <a:rPr lang="hr-HR" sz="1400" i="1" dirty="0" smtClean="0"/>
              <a:t> </a:t>
            </a:r>
            <a:r>
              <a:rPr lang="hr-HR" sz="1400" i="1" dirty="0"/>
              <a:t>1995; 107:457</a:t>
            </a:r>
            <a:r>
              <a:rPr lang="hr-HR" sz="1400" i="1" dirty="0" smtClean="0"/>
              <a:t>.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17692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621" y="552649"/>
            <a:ext cx="8229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dirty="0">
                <a:solidFill>
                  <a:srgbClr val="FF0000"/>
                </a:solidFill>
                <a:latin typeface="+mj-lt"/>
              </a:rPr>
              <a:t>Osjetljivost </a:t>
            </a:r>
            <a:r>
              <a:rPr lang="hr-HR" sz="4400" b="1" dirty="0" err="1">
                <a:solidFill>
                  <a:srgbClr val="FF0000"/>
                </a:solidFill>
                <a:latin typeface="+mj-lt"/>
              </a:rPr>
              <a:t>pneumokoka</a:t>
            </a:r>
            <a:r>
              <a:rPr lang="hr-HR" sz="4400" b="1" dirty="0">
                <a:solidFill>
                  <a:srgbClr val="FF0000"/>
                </a:solidFill>
                <a:latin typeface="+mj-lt"/>
              </a:rPr>
              <a:t> u Hrvatskoj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334780"/>
            <a:ext cx="626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 smtClean="0"/>
              <a:t>Tambić</a:t>
            </a:r>
            <a:r>
              <a:rPr lang="hr-HR" sz="1400" i="1" dirty="0" smtClean="0"/>
              <a:t> AA. Osjetljivost i rezistencija bakterija na antibiotike u Republici Hrvatskoj u 2014.g. </a:t>
            </a:r>
            <a:r>
              <a:rPr lang="hr-HR" sz="1400" i="1" dirty="0"/>
              <a:t>Akademija medicinskih znanosti Hrvatske </a:t>
            </a:r>
            <a:r>
              <a:rPr lang="hr-HR" sz="1400" i="1" dirty="0" smtClean="0"/>
              <a:t>, 2014.</a:t>
            </a:r>
            <a:endParaRPr lang="hr-HR" sz="1400" i="1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44" y="1746914"/>
            <a:ext cx="8025245" cy="4476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15768" y="2866032"/>
            <a:ext cx="3703193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u="sng" dirty="0" smtClean="0"/>
              <a:t>Na penicilin</a:t>
            </a:r>
          </a:p>
          <a:p>
            <a:r>
              <a:rPr lang="hr-HR" sz="2400" b="1" dirty="0" smtClean="0">
                <a:solidFill>
                  <a:srgbClr val="C00000"/>
                </a:solidFill>
              </a:rPr>
              <a:t>4% rezistentno</a:t>
            </a:r>
          </a:p>
          <a:p>
            <a:r>
              <a:rPr lang="hr-HR" sz="2400" b="1" dirty="0" smtClean="0"/>
              <a:t>16% smanjene osjetljivosti</a:t>
            </a:r>
          </a:p>
          <a:p>
            <a:endParaRPr lang="hr-HR" sz="2400" b="1" dirty="0" smtClean="0"/>
          </a:p>
          <a:p>
            <a:r>
              <a:rPr lang="hr-HR" sz="2400" b="1" u="sng" dirty="0" smtClean="0"/>
              <a:t>Na </a:t>
            </a:r>
            <a:r>
              <a:rPr lang="hr-HR" sz="2400" b="1" u="sng" dirty="0" err="1" smtClean="0"/>
              <a:t>makrolide</a:t>
            </a:r>
            <a:endParaRPr lang="hr-HR" sz="2400" b="1" u="sng" dirty="0"/>
          </a:p>
          <a:p>
            <a:r>
              <a:rPr lang="hr-HR" sz="2400" b="1" dirty="0" smtClean="0">
                <a:solidFill>
                  <a:srgbClr val="C00000"/>
                </a:solidFill>
              </a:rPr>
              <a:t>37% rezistentno</a:t>
            </a:r>
            <a:endParaRPr lang="hr-H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9039896" cy="132556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Rizični čimbenici za </a:t>
            </a:r>
            <a:r>
              <a:rPr lang="hr-HR" b="1" dirty="0" smtClean="0">
                <a:solidFill>
                  <a:srgbClr val="FF0000"/>
                </a:solidFill>
              </a:rPr>
              <a:t>razvoj </a:t>
            </a:r>
            <a:r>
              <a:rPr lang="hr-HR" b="1" dirty="0" err="1" smtClean="0">
                <a:solidFill>
                  <a:srgbClr val="FF0000"/>
                </a:solidFill>
              </a:rPr>
              <a:t>pneumokokne</a:t>
            </a:r>
            <a:r>
              <a:rPr lang="hr-HR" b="1" dirty="0" smtClean="0">
                <a:solidFill>
                  <a:srgbClr val="FF0000"/>
                </a:solidFill>
              </a:rPr>
              <a:t> pneumonije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570" y="1743047"/>
            <a:ext cx="5472751" cy="28770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r-HR" dirty="0" smtClean="0"/>
              <a:t> </a:t>
            </a:r>
            <a:r>
              <a:rPr lang="hr-HR" dirty="0" err="1" smtClean="0"/>
              <a:t>hiposplenizam</a:t>
            </a:r>
            <a:r>
              <a:rPr lang="hr-HR" dirty="0" smtClean="0"/>
              <a:t> ili splenektomija</a:t>
            </a:r>
            <a:r>
              <a:rPr lang="hr-HR" baseline="30000" dirty="0" smtClean="0"/>
              <a:t>6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 </a:t>
            </a:r>
            <a:r>
              <a:rPr lang="hr-HR" dirty="0" err="1" smtClean="0"/>
              <a:t>imunokompromitiranost</a:t>
            </a:r>
            <a:r>
              <a:rPr lang="hr-HR" dirty="0" smtClean="0"/>
              <a:t> </a:t>
            </a:r>
            <a:endParaRPr lang="hr-HR" dirty="0"/>
          </a:p>
          <a:p>
            <a:pPr lvl="1">
              <a:spcBef>
                <a:spcPts val="0"/>
              </a:spcBef>
            </a:pPr>
            <a:r>
              <a:rPr lang="hr-HR" dirty="0" smtClean="0"/>
              <a:t>HIV</a:t>
            </a:r>
            <a:r>
              <a:rPr lang="hr-HR" baseline="30000" dirty="0" smtClean="0"/>
              <a:t>7</a:t>
            </a:r>
            <a:r>
              <a:rPr lang="hr-HR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hr-HR" dirty="0" smtClean="0"/>
              <a:t>B-stanične </a:t>
            </a:r>
            <a:r>
              <a:rPr lang="hr-HR" dirty="0" err="1" smtClean="0"/>
              <a:t>imunodeficijencije</a:t>
            </a:r>
            <a:endParaRPr lang="hr-HR" dirty="0"/>
          </a:p>
          <a:p>
            <a:pPr lvl="1">
              <a:spcBef>
                <a:spcPts val="0"/>
              </a:spcBef>
            </a:pPr>
            <a:r>
              <a:rPr lang="hr-HR" dirty="0" err="1" smtClean="0"/>
              <a:t>multipli</a:t>
            </a:r>
            <a:r>
              <a:rPr lang="hr-HR" dirty="0" smtClean="0"/>
              <a:t> </a:t>
            </a:r>
            <a:r>
              <a:rPr lang="hr-HR" dirty="0" err="1" smtClean="0"/>
              <a:t>mijelom</a:t>
            </a:r>
            <a:r>
              <a:rPr lang="hr-HR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hr-HR" dirty="0" smtClean="0"/>
              <a:t>SLE </a:t>
            </a:r>
          </a:p>
          <a:p>
            <a:pPr lvl="1">
              <a:spcBef>
                <a:spcPts val="0"/>
              </a:spcBef>
            </a:pPr>
            <a:r>
              <a:rPr lang="hr-HR" dirty="0" err="1" smtClean="0"/>
              <a:t>imunosupresivna</a:t>
            </a:r>
            <a:r>
              <a:rPr lang="hr-HR" dirty="0" smtClean="0"/>
              <a:t> terapija</a:t>
            </a:r>
          </a:p>
          <a:p>
            <a:pPr>
              <a:spcBef>
                <a:spcPts val="0"/>
              </a:spcBef>
            </a:pPr>
            <a:endParaRPr lang="hr-HR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257562"/>
            <a:ext cx="31890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hr-HR" sz="1400" i="1" dirty="0" smtClean="0"/>
              <a:t>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</a:t>
            </a:r>
            <a:r>
              <a:rPr lang="en-US" sz="1400" i="1" dirty="0" err="1"/>
              <a:t>Microbiol</a:t>
            </a:r>
            <a:r>
              <a:rPr lang="en-US" sz="1400" i="1" dirty="0"/>
              <a:t> Rev 2006; </a:t>
            </a:r>
            <a:r>
              <a:rPr lang="en-US" sz="1400" i="1" dirty="0" smtClean="0"/>
              <a:t>19:571.</a:t>
            </a:r>
            <a:endParaRPr lang="hr-HR" sz="1400" i="1" dirty="0"/>
          </a:p>
          <a:p>
            <a:pPr>
              <a:buFont typeface="+mj-lt"/>
              <a:buAutoNum type="arabicPeriod"/>
            </a:pPr>
            <a:r>
              <a:rPr lang="hr-HR" sz="1400" i="1" dirty="0" smtClean="0"/>
              <a:t> </a:t>
            </a:r>
            <a:r>
              <a:rPr lang="hr-HR" sz="1400" i="1" dirty="0" err="1" smtClean="0"/>
              <a:t>Chest</a:t>
            </a:r>
            <a:r>
              <a:rPr lang="hr-HR" sz="1400" i="1" dirty="0" smtClean="0"/>
              <a:t> </a:t>
            </a:r>
            <a:r>
              <a:rPr lang="hr-HR" sz="1400" i="1" dirty="0"/>
              <a:t>2006; 129:1219.</a:t>
            </a:r>
          </a:p>
          <a:p>
            <a:r>
              <a:rPr lang="hr-HR" sz="1400" i="1" dirty="0"/>
              <a:t>3</a:t>
            </a:r>
            <a:r>
              <a:rPr lang="hr-HR" sz="1400" i="1" dirty="0" smtClean="0"/>
              <a:t>. N </a:t>
            </a:r>
            <a:r>
              <a:rPr lang="hr-HR" sz="1400" i="1" dirty="0" err="1"/>
              <a:t>Engl</a:t>
            </a:r>
            <a:r>
              <a:rPr lang="hr-HR" sz="1400" i="1" dirty="0"/>
              <a:t> J Med 2000; 342:681.</a:t>
            </a:r>
          </a:p>
          <a:p>
            <a:r>
              <a:rPr lang="hr-HR" sz="1400" i="1" dirty="0" smtClean="0"/>
              <a:t>4. J </a:t>
            </a:r>
            <a:r>
              <a:rPr lang="hr-HR" sz="1400" i="1" dirty="0"/>
              <a:t>Gen </a:t>
            </a:r>
            <a:r>
              <a:rPr lang="hr-HR" sz="1400" i="1" dirty="0" err="1"/>
              <a:t>Intern</a:t>
            </a:r>
            <a:r>
              <a:rPr lang="hr-HR" sz="1400" i="1" dirty="0"/>
              <a:t> Med 2007; 22:62.</a:t>
            </a:r>
          </a:p>
          <a:p>
            <a:r>
              <a:rPr lang="hr-HR" sz="1400" i="1" dirty="0"/>
              <a:t>5</a:t>
            </a:r>
            <a:r>
              <a:rPr lang="hr-HR" sz="1400" i="1" dirty="0" smtClean="0"/>
              <a:t>. N </a:t>
            </a:r>
            <a:r>
              <a:rPr lang="hr-HR" sz="1400" i="1" dirty="0" err="1"/>
              <a:t>Engl</a:t>
            </a:r>
            <a:r>
              <a:rPr lang="hr-HR" sz="1400" i="1" dirty="0"/>
              <a:t> J Med 2005; 352:2082.</a:t>
            </a:r>
          </a:p>
          <a:p>
            <a:r>
              <a:rPr lang="hr-HR" sz="1400" i="1" dirty="0" smtClean="0"/>
              <a:t>6. </a:t>
            </a:r>
            <a:r>
              <a:rPr lang="en-US" sz="1400" i="1" dirty="0" smtClean="0"/>
              <a:t>Rev </a:t>
            </a:r>
            <a:r>
              <a:rPr lang="en-US" sz="1400" i="1" dirty="0"/>
              <a:t>Infect Dis 1981; 3:299.</a:t>
            </a:r>
          </a:p>
          <a:p>
            <a:r>
              <a:rPr lang="hr-HR" sz="1400" i="1" dirty="0"/>
              <a:t>7</a:t>
            </a:r>
            <a:r>
              <a:rPr lang="hr-HR" sz="1400" i="1" dirty="0" smtClean="0"/>
              <a:t>. AIDS </a:t>
            </a:r>
            <a:r>
              <a:rPr lang="hr-HR" sz="1400" i="1" dirty="0" err="1"/>
              <a:t>Patient</a:t>
            </a:r>
            <a:r>
              <a:rPr lang="hr-HR" sz="1400" i="1" dirty="0"/>
              <a:t> Care STDS 2016; 30:463</a:t>
            </a:r>
            <a:r>
              <a:rPr lang="hr-HR" sz="1400" i="1" dirty="0" smtClean="0"/>
              <a:t>.</a:t>
            </a:r>
            <a:endParaRPr lang="en-US" sz="1400" b="0" i="1" dirty="0"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1780118"/>
            <a:ext cx="4263788" cy="3188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r-HR" dirty="0" smtClean="0"/>
              <a:t> influenca</a:t>
            </a:r>
            <a:r>
              <a:rPr lang="hr-HR" baseline="30000" dirty="0" smtClean="0"/>
              <a:t>1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 etilizam</a:t>
            </a:r>
            <a:r>
              <a:rPr lang="hr-HR" baseline="30000" dirty="0" smtClean="0"/>
              <a:t>2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 pušenje</a:t>
            </a:r>
            <a:r>
              <a:rPr lang="hr-HR" baseline="30000" dirty="0" smtClean="0"/>
              <a:t>3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 KOPB i astma</a:t>
            </a:r>
            <a:r>
              <a:rPr lang="hr-HR" baseline="30000" dirty="0" smtClean="0"/>
              <a:t>4,5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 trudnice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hr-HR" dirty="0" smtClean="0"/>
              <a:t> beskućnici</a:t>
            </a:r>
            <a:r>
              <a:rPr lang="hr-HR" dirty="0"/>
              <a:t>, zatvorenici, korisnici </a:t>
            </a:r>
            <a:r>
              <a:rPr lang="hr-HR" dirty="0" err="1"/>
              <a:t>i.v</a:t>
            </a:r>
            <a:r>
              <a:rPr lang="hr-HR" dirty="0"/>
              <a:t>. droga</a:t>
            </a:r>
          </a:p>
          <a:p>
            <a:pPr>
              <a:spcBef>
                <a:spcPts val="0"/>
              </a:spcBef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0351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721699" cy="665185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M, 15 godina (studeni 2014.)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7"/>
            <a:ext cx="10515600" cy="5203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r-HR" sz="2600" b="1" dirty="0" smtClean="0"/>
              <a:t>7. dan bolesti, </a:t>
            </a:r>
            <a:r>
              <a:rPr lang="hr-HR" sz="2600" dirty="0" smtClean="0"/>
              <a:t>svakodnevno </a:t>
            </a:r>
            <a:r>
              <a:rPr lang="hr-HR" sz="2600" b="1" dirty="0" smtClean="0"/>
              <a:t>febrilan</a:t>
            </a:r>
            <a:r>
              <a:rPr lang="hr-HR" sz="2600" dirty="0" smtClean="0"/>
              <a:t> </a:t>
            </a:r>
            <a:r>
              <a:rPr lang="hr-HR" sz="2600" b="1" dirty="0" smtClean="0"/>
              <a:t>do 38.4 °C </a:t>
            </a:r>
            <a:r>
              <a:rPr lang="hr-HR" sz="2600" dirty="0" smtClean="0"/>
              <a:t>uz začepljenost nosa</a:t>
            </a:r>
          </a:p>
          <a:p>
            <a:pPr>
              <a:spcBef>
                <a:spcPts val="0"/>
              </a:spcBef>
            </a:pPr>
            <a:r>
              <a:rPr lang="hr-HR" sz="2600" b="1" dirty="0"/>
              <a:t>5</a:t>
            </a:r>
            <a:r>
              <a:rPr lang="hr-HR" sz="2600" b="1" dirty="0" smtClean="0"/>
              <a:t>. dan bolesti počeo kašljati</a:t>
            </a:r>
          </a:p>
          <a:p>
            <a:pPr>
              <a:spcBef>
                <a:spcPts val="0"/>
              </a:spcBef>
            </a:pPr>
            <a:r>
              <a:rPr lang="hr-HR" sz="2600" dirty="0" smtClean="0"/>
              <a:t>Od 2. dana bolesti pije </a:t>
            </a:r>
            <a:r>
              <a:rPr lang="hr-HR" sz="2600" b="1" dirty="0" err="1" smtClean="0"/>
              <a:t>amoksicilin</a:t>
            </a:r>
            <a:r>
              <a:rPr lang="hr-HR" sz="2600" b="1" dirty="0" smtClean="0"/>
              <a:t> 3x500 mg</a:t>
            </a:r>
          </a:p>
          <a:p>
            <a:pPr>
              <a:spcBef>
                <a:spcPts val="0"/>
              </a:spcBef>
            </a:pPr>
            <a:endParaRPr lang="hr-HR" sz="2600" b="1" dirty="0" smtClean="0"/>
          </a:p>
          <a:p>
            <a:pPr>
              <a:spcBef>
                <a:spcPts val="0"/>
              </a:spcBef>
            </a:pPr>
            <a:r>
              <a:rPr lang="hr-HR" sz="2600" dirty="0" smtClean="0"/>
              <a:t>Inače zdrav, nije teže bolovao, ne pije nikakve lijekove</a:t>
            </a:r>
          </a:p>
          <a:p>
            <a:pPr>
              <a:spcBef>
                <a:spcPts val="0"/>
              </a:spcBef>
            </a:pPr>
            <a:endParaRPr lang="hr-HR" sz="2600" dirty="0" smtClean="0"/>
          </a:p>
          <a:p>
            <a:pPr>
              <a:spcBef>
                <a:spcPts val="0"/>
              </a:spcBef>
            </a:pPr>
            <a:r>
              <a:rPr lang="hr-HR" sz="2600" dirty="0" smtClean="0"/>
              <a:t>Status: T-</a:t>
            </a:r>
            <a:r>
              <a:rPr lang="hr-HR" sz="2600" dirty="0" err="1" smtClean="0"/>
              <a:t>tymp</a:t>
            </a:r>
            <a:r>
              <a:rPr lang="hr-HR" sz="2600" dirty="0" smtClean="0"/>
              <a:t> </a:t>
            </a:r>
            <a:r>
              <a:rPr lang="hr-HR" sz="2600" b="1" dirty="0" smtClean="0"/>
              <a:t>37.0</a:t>
            </a:r>
            <a:r>
              <a:rPr lang="hr-HR" sz="2600" dirty="0" smtClean="0"/>
              <a:t>°C, RR </a:t>
            </a:r>
            <a:r>
              <a:rPr lang="hr-HR" sz="2600" b="1" dirty="0" smtClean="0"/>
              <a:t>110/70</a:t>
            </a:r>
            <a:r>
              <a:rPr lang="hr-HR" sz="2600" dirty="0" smtClean="0"/>
              <a:t>, </a:t>
            </a:r>
            <a:r>
              <a:rPr lang="hr-HR" sz="2600" dirty="0" err="1" smtClean="0"/>
              <a:t>cp</a:t>
            </a:r>
            <a:r>
              <a:rPr lang="hr-HR" sz="2600" dirty="0" smtClean="0"/>
              <a:t> </a:t>
            </a:r>
            <a:r>
              <a:rPr lang="hr-HR" sz="2600" b="1" dirty="0" smtClean="0"/>
              <a:t>106</a:t>
            </a:r>
            <a:r>
              <a:rPr lang="hr-HR" sz="2600" dirty="0" smtClean="0"/>
              <a:t>/min, </a:t>
            </a:r>
            <a:r>
              <a:rPr lang="hr-HR" sz="2600" dirty="0" err="1" smtClean="0"/>
              <a:t>rf</a:t>
            </a:r>
            <a:r>
              <a:rPr lang="hr-HR" sz="2600" dirty="0" smtClean="0"/>
              <a:t> </a:t>
            </a:r>
            <a:r>
              <a:rPr lang="hr-HR" sz="2600" b="1" dirty="0" smtClean="0"/>
              <a:t>16</a:t>
            </a:r>
            <a:r>
              <a:rPr lang="hr-HR" sz="2600" dirty="0" smtClean="0"/>
              <a:t>/min, SpO</a:t>
            </a:r>
            <a:r>
              <a:rPr lang="hr-HR" sz="2600" baseline="-25000" dirty="0" smtClean="0"/>
              <a:t>2</a:t>
            </a:r>
            <a:r>
              <a:rPr lang="hr-HR" sz="2600" dirty="0" smtClean="0"/>
              <a:t> </a:t>
            </a:r>
            <a:r>
              <a:rPr lang="hr-HR" sz="2600" b="1" dirty="0" smtClean="0"/>
              <a:t>98</a:t>
            </a:r>
            <a:r>
              <a:rPr lang="hr-HR" sz="2600" dirty="0" smtClean="0"/>
              <a:t>% na sobnom zraku. Afebrilan, eupnoičan, dobrog općeg stanja. Nad srcem i plućima uredan nalaz. Preostali status </a:t>
            </a:r>
            <a:r>
              <a:rPr lang="hr-HR" sz="2600" dirty="0" err="1" smtClean="0"/>
              <a:t>b.o</a:t>
            </a:r>
            <a:r>
              <a:rPr lang="hr-HR" sz="2600" dirty="0" smtClean="0"/>
              <a:t>.</a:t>
            </a:r>
          </a:p>
          <a:p>
            <a:pPr>
              <a:spcBef>
                <a:spcPts val="0"/>
              </a:spcBef>
            </a:pPr>
            <a:endParaRPr lang="hr-HR" sz="26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600" u="sng" dirty="0" smtClean="0"/>
              <a:t>Obrada u ambulanti</a:t>
            </a:r>
          </a:p>
          <a:p>
            <a:pPr>
              <a:spcBef>
                <a:spcPts val="0"/>
              </a:spcBef>
            </a:pPr>
            <a:r>
              <a:rPr lang="hr-HR" sz="2600" dirty="0" smtClean="0"/>
              <a:t>KKS</a:t>
            </a:r>
            <a:r>
              <a:rPr lang="hr-HR" sz="2600" dirty="0"/>
              <a:t>: </a:t>
            </a:r>
            <a:r>
              <a:rPr lang="hr-HR" sz="2600" b="1" dirty="0"/>
              <a:t>L 10.8 </a:t>
            </a:r>
            <a:r>
              <a:rPr lang="hr-HR" sz="2600" dirty="0"/>
              <a:t>(</a:t>
            </a:r>
            <a:r>
              <a:rPr lang="hr-HR" sz="2600" dirty="0" err="1"/>
              <a:t>neu</a:t>
            </a:r>
            <a:r>
              <a:rPr lang="hr-HR" sz="2600" dirty="0"/>
              <a:t> 58, </a:t>
            </a:r>
            <a:r>
              <a:rPr lang="hr-HR" sz="2600" dirty="0" err="1"/>
              <a:t>ly</a:t>
            </a:r>
            <a:r>
              <a:rPr lang="hr-HR" sz="2600" dirty="0"/>
              <a:t> 22, </a:t>
            </a:r>
            <a:r>
              <a:rPr lang="hr-HR" sz="2600" b="1" dirty="0" err="1"/>
              <a:t>mo</a:t>
            </a:r>
            <a:r>
              <a:rPr lang="hr-HR" sz="2600" b="1" dirty="0"/>
              <a:t> 16</a:t>
            </a:r>
            <a:r>
              <a:rPr lang="hr-HR" sz="2600" dirty="0"/>
              <a:t>%), </a:t>
            </a:r>
            <a:r>
              <a:rPr lang="hr-HR" sz="2600" dirty="0" err="1"/>
              <a:t>Trc</a:t>
            </a:r>
            <a:r>
              <a:rPr lang="hr-HR" sz="2600" dirty="0"/>
              <a:t> 158</a:t>
            </a:r>
          </a:p>
          <a:p>
            <a:pPr>
              <a:spcBef>
                <a:spcPts val="0"/>
              </a:spcBef>
            </a:pPr>
            <a:r>
              <a:rPr lang="hr-HR" sz="2600" dirty="0"/>
              <a:t>RTG pluća…</a:t>
            </a:r>
            <a:endParaRPr lang="hr-HR" sz="2600" b="1" dirty="0"/>
          </a:p>
          <a:p>
            <a:pPr>
              <a:spcBef>
                <a:spcPts val="0"/>
              </a:spcBef>
            </a:pPr>
            <a:endParaRPr lang="hr-HR" sz="2600" dirty="0" smtClean="0"/>
          </a:p>
        </p:txBody>
      </p:sp>
    </p:spTree>
    <p:extLst>
      <p:ext uri="{BB962C8B-B14F-4D97-AF65-F5344CB8AC3E}">
        <p14:creationId xmlns:p14="http://schemas.microsoft.com/office/powerpoint/2010/main" val="4219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66" y="128786"/>
            <a:ext cx="6014437" cy="5682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167" y="128786"/>
            <a:ext cx="4520484" cy="60273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013" y="5990705"/>
            <a:ext cx="6211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‘’</a:t>
            </a:r>
            <a:r>
              <a:rPr lang="hr-HR" sz="2000" b="1" dirty="0" err="1" smtClean="0"/>
              <a:t>Infiltrat</a:t>
            </a:r>
            <a:r>
              <a:rPr lang="hr-HR" sz="2000" b="1" dirty="0" smtClean="0"/>
              <a:t> </a:t>
            </a:r>
            <a:r>
              <a:rPr lang="hr-HR" sz="2000" b="1" dirty="0"/>
              <a:t>upalnih karakteristika </a:t>
            </a:r>
            <a:r>
              <a:rPr lang="hr-HR" sz="2000" dirty="0"/>
              <a:t>desnog donjeg režnja uz manje lezije </a:t>
            </a:r>
            <a:r>
              <a:rPr lang="hr-HR" sz="2000" dirty="0" err="1"/>
              <a:t>intersticija</a:t>
            </a:r>
            <a:r>
              <a:rPr lang="hr-HR" sz="2000" dirty="0"/>
              <a:t> desno u visini </a:t>
            </a:r>
            <a:r>
              <a:rPr lang="hr-HR" sz="2000" dirty="0" err="1"/>
              <a:t>aksile</a:t>
            </a:r>
            <a:r>
              <a:rPr lang="hr-HR" sz="2000" dirty="0" smtClean="0"/>
              <a:t>.’’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92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591"/>
            <a:ext cx="10515600" cy="4973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600" b="1" dirty="0"/>
              <a:t>Dg: </a:t>
            </a:r>
            <a:r>
              <a:rPr lang="hr-HR" sz="2600" b="1" dirty="0" err="1"/>
              <a:t>Pneumonia</a:t>
            </a:r>
            <a:r>
              <a:rPr lang="hr-HR" sz="2600" b="1" dirty="0"/>
              <a:t> </a:t>
            </a:r>
            <a:r>
              <a:rPr lang="hr-HR" sz="2600" b="1" dirty="0" err="1"/>
              <a:t>atypica</a:t>
            </a:r>
            <a:endParaRPr lang="hr-HR" sz="2600" b="1" dirty="0"/>
          </a:p>
          <a:p>
            <a:endParaRPr lang="hr-HR" sz="2600" dirty="0" smtClean="0"/>
          </a:p>
          <a:p>
            <a:pPr marL="0" indent="0">
              <a:buNone/>
            </a:pPr>
            <a:r>
              <a:rPr lang="hr-HR" sz="2600" b="1" dirty="0" smtClean="0">
                <a:solidFill>
                  <a:srgbClr val="C00000"/>
                </a:solidFill>
              </a:rPr>
              <a:t>CRB-65 = 0 </a:t>
            </a:r>
            <a:r>
              <a:rPr lang="hr-HR" sz="2600" dirty="0"/>
              <a:t>(smrtnost &lt;3</a:t>
            </a:r>
            <a:r>
              <a:rPr lang="hr-HR" sz="2600" dirty="0" smtClean="0"/>
              <a:t>%)</a:t>
            </a:r>
            <a:endParaRPr lang="hr-HR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r>
              <a:rPr lang="hr-HR" sz="2600" dirty="0" smtClean="0"/>
              <a:t>→ </a:t>
            </a:r>
            <a:r>
              <a:rPr lang="hr-HR" sz="2600" u="sng" dirty="0" smtClean="0"/>
              <a:t>ambulantno liječenje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600" dirty="0" smtClean="0"/>
              <a:t>Th </a:t>
            </a:r>
            <a:r>
              <a:rPr lang="hr-HR" sz="2600" dirty="0"/>
              <a:t>/ </a:t>
            </a:r>
            <a:r>
              <a:rPr lang="hr-HR" sz="2600" b="1" dirty="0" err="1"/>
              <a:t>azitromicin</a:t>
            </a:r>
            <a:r>
              <a:rPr lang="hr-HR" sz="2600" b="1" dirty="0"/>
              <a:t> 1x500 mg </a:t>
            </a:r>
            <a:r>
              <a:rPr lang="hr-HR" sz="2600" b="1" dirty="0" err="1"/>
              <a:t>p.o</a:t>
            </a:r>
            <a:r>
              <a:rPr lang="hr-HR" sz="2600" b="1" dirty="0"/>
              <a:t>. / 3 dana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600" dirty="0" smtClean="0"/>
              <a:t>Kontrolni </a:t>
            </a:r>
            <a:r>
              <a:rPr lang="hr-HR" sz="2600" dirty="0"/>
              <a:t>RTG pluća </a:t>
            </a:r>
            <a:r>
              <a:rPr lang="hr-HR" sz="2600" u="sng" dirty="0"/>
              <a:t>nije </a:t>
            </a:r>
            <a:r>
              <a:rPr lang="hr-HR" sz="2600" u="sng" dirty="0" smtClean="0"/>
              <a:t>potreban</a:t>
            </a:r>
            <a:r>
              <a:rPr lang="hr-HR" sz="2600" dirty="0" smtClean="0"/>
              <a:t>.</a:t>
            </a:r>
          </a:p>
          <a:p>
            <a:pPr marL="0" indent="0">
              <a:buNone/>
            </a:pPr>
            <a:endParaRPr lang="hr-HR" sz="2600" u="sng" dirty="0"/>
          </a:p>
          <a:p>
            <a:pPr marL="0" indent="0">
              <a:buNone/>
            </a:pPr>
            <a:r>
              <a:rPr lang="hr-HR" sz="2600" dirty="0" smtClean="0"/>
              <a:t>Ishod: potpuni oporavak</a:t>
            </a:r>
            <a:endParaRPr lang="hr-HR" sz="2600" dirty="0"/>
          </a:p>
          <a:p>
            <a:endParaRPr lang="hr-HR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721699" cy="665185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M, 15 godina (studeni 2014.)</a:t>
            </a:r>
            <a:endParaRPr lang="hr-H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037"/>
            <a:ext cx="5266386" cy="1000036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Atipična pneumonija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438"/>
            <a:ext cx="10515600" cy="3414425"/>
          </a:xfrm>
        </p:spPr>
        <p:txBody>
          <a:bodyPr>
            <a:normAutofit/>
          </a:bodyPr>
          <a:lstStyle/>
          <a:p>
            <a:r>
              <a:rPr lang="hr-HR" u="sng" dirty="0" smtClean="0"/>
              <a:t>Najčešći uzročnik</a:t>
            </a:r>
            <a:r>
              <a:rPr lang="hr-HR" dirty="0" smtClean="0"/>
              <a:t>: </a:t>
            </a:r>
            <a:r>
              <a:rPr lang="hr-HR" i="1" dirty="0" err="1" smtClean="0"/>
              <a:t>Mycoplasma</a:t>
            </a:r>
            <a:r>
              <a:rPr lang="hr-HR" i="1" dirty="0" smtClean="0"/>
              <a:t> </a:t>
            </a:r>
            <a:r>
              <a:rPr lang="hr-HR" i="1" dirty="0" err="1" smtClean="0"/>
              <a:t>pneumoniae</a:t>
            </a:r>
            <a:endParaRPr lang="hr-HR" i="1" dirty="0" smtClean="0"/>
          </a:p>
          <a:p>
            <a:r>
              <a:rPr lang="hr-HR" dirty="0" smtClean="0"/>
              <a:t>Najčešće u djece školske dobi, studenata i u kolektivima (vojnici)</a:t>
            </a:r>
          </a:p>
          <a:p>
            <a:r>
              <a:rPr lang="hr-HR" b="1" u="sng" dirty="0" smtClean="0"/>
              <a:t>Klinička slika</a:t>
            </a:r>
            <a:r>
              <a:rPr lang="hr-HR" dirty="0" smtClean="0"/>
              <a:t>: </a:t>
            </a:r>
            <a:r>
              <a:rPr lang="hr-HR" b="1" dirty="0" smtClean="0"/>
              <a:t>postupan</a:t>
            </a:r>
            <a:r>
              <a:rPr lang="hr-HR" dirty="0" smtClean="0"/>
              <a:t> početak s glavoboljom, općom slabošću i vrućicom (često ne visokom), zimicom (no ne i </a:t>
            </a:r>
            <a:r>
              <a:rPr lang="hr-HR" dirty="0" err="1" smtClean="0"/>
              <a:t>tresavicom</a:t>
            </a:r>
            <a:r>
              <a:rPr lang="hr-HR" dirty="0" smtClean="0"/>
              <a:t>!) – bolesnikove subjektivne tegobe su izraženije nego objektivni nalaz</a:t>
            </a:r>
            <a:r>
              <a:rPr lang="hr-HR" baseline="30000" dirty="0" smtClean="0"/>
              <a:t>1,2</a:t>
            </a:r>
          </a:p>
          <a:p>
            <a:r>
              <a:rPr lang="hr-HR" dirty="0" smtClean="0"/>
              <a:t>Auskultacijski nalaz često </a:t>
            </a:r>
            <a:r>
              <a:rPr lang="hr-HR" b="1" dirty="0" smtClean="0"/>
              <a:t>normalan </a:t>
            </a:r>
            <a:r>
              <a:rPr lang="hr-HR" dirty="0" smtClean="0"/>
              <a:t>(</a:t>
            </a:r>
            <a:r>
              <a:rPr lang="hr-HR" dirty="0" err="1" smtClean="0"/>
              <a:t>krepitacije</a:t>
            </a:r>
            <a:r>
              <a:rPr lang="hr-HR" dirty="0" smtClean="0"/>
              <a:t> tek kasnije)</a:t>
            </a:r>
          </a:p>
          <a:p>
            <a:r>
              <a:rPr lang="hr-HR" b="1" dirty="0" smtClean="0"/>
              <a:t>Komplikacije rijetke</a:t>
            </a:r>
            <a:endParaRPr lang="hr-HR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334780"/>
            <a:ext cx="668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hr-HR" sz="1400" i="1" dirty="0" err="1"/>
              <a:t>Respiration</a:t>
            </a:r>
            <a:r>
              <a:rPr lang="hr-HR" sz="1400" i="1" dirty="0"/>
              <a:t> 1996; 63:261.</a:t>
            </a:r>
          </a:p>
          <a:p>
            <a:pPr>
              <a:buFont typeface="+mj-lt"/>
              <a:buAutoNum type="arabicPeriod"/>
            </a:pPr>
            <a:r>
              <a:rPr lang="hr-HR" sz="1400" i="1" dirty="0" err="1" smtClean="0">
                <a:solidFill>
                  <a:srgbClr val="000000"/>
                </a:solidFill>
              </a:rPr>
              <a:t>Mandell</a:t>
            </a:r>
            <a:r>
              <a:rPr lang="hr-HR" sz="1400" i="1" dirty="0" smtClean="0">
                <a:solidFill>
                  <a:srgbClr val="000000"/>
                </a:solidFill>
              </a:rPr>
              <a:t> </a:t>
            </a:r>
            <a:r>
              <a:rPr lang="hr-HR" sz="1400" i="1" dirty="0">
                <a:solidFill>
                  <a:srgbClr val="000000"/>
                </a:solidFill>
              </a:rPr>
              <a:t>GL, </a:t>
            </a:r>
            <a:r>
              <a:rPr lang="hr-HR" sz="1400" i="1" dirty="0" err="1">
                <a:solidFill>
                  <a:srgbClr val="000000"/>
                </a:solidFill>
              </a:rPr>
              <a:t>Bennett</a:t>
            </a:r>
            <a:r>
              <a:rPr lang="hr-HR" sz="1400" i="1" dirty="0">
                <a:solidFill>
                  <a:srgbClr val="000000"/>
                </a:solidFill>
              </a:rPr>
              <a:t> JE, </a:t>
            </a:r>
            <a:r>
              <a:rPr lang="hr-HR" sz="1400" i="1" dirty="0" err="1">
                <a:solidFill>
                  <a:srgbClr val="000000"/>
                </a:solidFill>
              </a:rPr>
              <a:t>Dolin</a:t>
            </a:r>
            <a:r>
              <a:rPr lang="hr-HR" sz="1400" i="1" dirty="0">
                <a:solidFill>
                  <a:srgbClr val="000000"/>
                </a:solidFill>
              </a:rPr>
              <a:t> R. (</a:t>
            </a:r>
            <a:r>
              <a:rPr lang="hr-HR" sz="1400" i="1" dirty="0" err="1">
                <a:solidFill>
                  <a:srgbClr val="000000"/>
                </a:solidFill>
              </a:rPr>
              <a:t>Eds</a:t>
            </a:r>
            <a:r>
              <a:rPr lang="hr-HR" sz="1400" i="1" dirty="0">
                <a:solidFill>
                  <a:srgbClr val="000000"/>
                </a:solidFill>
              </a:rPr>
              <a:t>), Churchill Livingstone, Philadelphia 2010. p.2481</a:t>
            </a:r>
            <a:r>
              <a:rPr lang="hr-HR" sz="1400" i="1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9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527101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hr-HR" sz="2600" b="1" dirty="0" smtClean="0"/>
              <a:t>4. dan bolesti, svakodnevno febrilan preko 39°C </a:t>
            </a:r>
            <a:r>
              <a:rPr lang="hr-HR" sz="2600" dirty="0"/>
              <a:t>uz </a:t>
            </a:r>
            <a:r>
              <a:rPr lang="hr-HR" sz="2600" dirty="0" smtClean="0"/>
              <a:t>zimicu, </a:t>
            </a:r>
            <a:r>
              <a:rPr lang="hr-HR" sz="2600" b="1" dirty="0" err="1" smtClean="0"/>
              <a:t>tresavicu</a:t>
            </a:r>
            <a:r>
              <a:rPr lang="hr-HR" sz="2600" dirty="0"/>
              <a:t> </a:t>
            </a:r>
            <a:r>
              <a:rPr lang="hr-HR" sz="2600" dirty="0" smtClean="0"/>
              <a:t>i preznojavanje</a:t>
            </a:r>
          </a:p>
          <a:p>
            <a:pPr>
              <a:spcBef>
                <a:spcPts val="0"/>
              </a:spcBef>
            </a:pPr>
            <a:r>
              <a:rPr lang="hr-HR" sz="2600" b="1" dirty="0" smtClean="0"/>
              <a:t>Nema respiratornih simptoma</a:t>
            </a:r>
          </a:p>
          <a:p>
            <a:pPr>
              <a:spcBef>
                <a:spcPts val="0"/>
              </a:spcBef>
            </a:pPr>
            <a:r>
              <a:rPr lang="hr-HR" sz="2600" dirty="0" smtClean="0"/>
              <a:t>4. dan bolesti imao 3 kašaste stolice, osim toga stolica normalna</a:t>
            </a:r>
          </a:p>
          <a:p>
            <a:pPr marL="0" indent="0">
              <a:spcBef>
                <a:spcPts val="0"/>
              </a:spcBef>
              <a:buNone/>
            </a:pPr>
            <a:endParaRPr lang="hr-HR" sz="2600" dirty="0"/>
          </a:p>
          <a:p>
            <a:pPr>
              <a:spcBef>
                <a:spcPts val="0"/>
              </a:spcBef>
            </a:pPr>
            <a:r>
              <a:rPr lang="hr-HR" sz="2600" dirty="0" smtClean="0"/>
              <a:t>Inače </a:t>
            </a:r>
            <a:r>
              <a:rPr lang="hr-HR" sz="2600" dirty="0"/>
              <a:t>zdrav, nije teže bolovao, ne pije nikakve lijekove</a:t>
            </a:r>
          </a:p>
          <a:p>
            <a:pPr>
              <a:spcBef>
                <a:spcPts val="0"/>
              </a:spcBef>
            </a:pPr>
            <a:endParaRPr lang="hr-HR" sz="2600" dirty="0"/>
          </a:p>
          <a:p>
            <a:pPr>
              <a:spcBef>
                <a:spcPts val="0"/>
              </a:spcBef>
            </a:pPr>
            <a:r>
              <a:rPr lang="hr-HR" sz="2600" dirty="0"/>
              <a:t>Status: T-</a:t>
            </a:r>
            <a:r>
              <a:rPr lang="hr-HR" sz="2600" dirty="0" err="1"/>
              <a:t>tymp</a:t>
            </a:r>
            <a:r>
              <a:rPr lang="hr-HR" sz="2600" dirty="0"/>
              <a:t> </a:t>
            </a:r>
            <a:r>
              <a:rPr lang="hr-HR" sz="2600" b="1" dirty="0" smtClean="0"/>
              <a:t>40.6 </a:t>
            </a:r>
            <a:r>
              <a:rPr lang="hr-HR" sz="2600" dirty="0" smtClean="0"/>
              <a:t>°C</a:t>
            </a:r>
            <a:r>
              <a:rPr lang="hr-HR" sz="2600" dirty="0"/>
              <a:t>, RR </a:t>
            </a:r>
            <a:r>
              <a:rPr lang="hr-HR" sz="2600" b="1" dirty="0" smtClean="0"/>
              <a:t>150/85</a:t>
            </a:r>
            <a:r>
              <a:rPr lang="hr-HR" sz="2600" dirty="0" smtClean="0"/>
              <a:t>, </a:t>
            </a:r>
            <a:r>
              <a:rPr lang="hr-HR" sz="2600" dirty="0" err="1"/>
              <a:t>cp</a:t>
            </a:r>
            <a:r>
              <a:rPr lang="hr-HR" sz="2600" dirty="0"/>
              <a:t> </a:t>
            </a:r>
            <a:r>
              <a:rPr lang="hr-HR" sz="2600" b="1" dirty="0" smtClean="0"/>
              <a:t>100</a:t>
            </a:r>
            <a:r>
              <a:rPr lang="hr-HR" sz="2600" dirty="0" smtClean="0"/>
              <a:t>/min</a:t>
            </a:r>
            <a:r>
              <a:rPr lang="hr-HR" sz="2600" dirty="0"/>
              <a:t>, </a:t>
            </a:r>
            <a:r>
              <a:rPr lang="hr-HR" sz="2600" dirty="0" err="1"/>
              <a:t>rf</a:t>
            </a:r>
            <a:r>
              <a:rPr lang="hr-HR" sz="2600" dirty="0"/>
              <a:t> </a:t>
            </a:r>
            <a:r>
              <a:rPr lang="hr-HR" sz="2600" b="1" dirty="0" smtClean="0"/>
              <a:t>18</a:t>
            </a:r>
            <a:r>
              <a:rPr lang="hr-HR" sz="2600" dirty="0" smtClean="0"/>
              <a:t>/min</a:t>
            </a:r>
            <a:r>
              <a:rPr lang="hr-HR" sz="2600" dirty="0"/>
              <a:t>, SpO</a:t>
            </a:r>
            <a:r>
              <a:rPr lang="hr-HR" sz="2600" baseline="-25000" dirty="0"/>
              <a:t>2</a:t>
            </a:r>
            <a:r>
              <a:rPr lang="hr-HR" sz="2600" dirty="0"/>
              <a:t> </a:t>
            </a:r>
            <a:r>
              <a:rPr lang="hr-HR" sz="2600" b="1" dirty="0" smtClean="0"/>
              <a:t>96</a:t>
            </a:r>
            <a:r>
              <a:rPr lang="hr-HR" sz="2600" dirty="0" smtClean="0"/>
              <a:t>% </a:t>
            </a:r>
            <a:r>
              <a:rPr lang="hr-HR" sz="2600" dirty="0"/>
              <a:t>na sobnom zraku. F</a:t>
            </a:r>
            <a:r>
              <a:rPr lang="hr-HR" sz="2600" dirty="0" smtClean="0"/>
              <a:t>ebrilan</a:t>
            </a:r>
            <a:r>
              <a:rPr lang="hr-HR" sz="2600" dirty="0"/>
              <a:t>, </a:t>
            </a:r>
            <a:r>
              <a:rPr lang="hr-HR" sz="2600" dirty="0" smtClean="0"/>
              <a:t>blaže </a:t>
            </a:r>
            <a:r>
              <a:rPr lang="hr-HR" sz="2600" dirty="0" err="1" smtClean="0"/>
              <a:t>tahipnoičan</a:t>
            </a:r>
            <a:r>
              <a:rPr lang="hr-HR" sz="2600" dirty="0"/>
              <a:t>, </a:t>
            </a:r>
            <a:r>
              <a:rPr lang="hr-HR" sz="2600" b="1" dirty="0"/>
              <a:t>blijed</a:t>
            </a:r>
            <a:r>
              <a:rPr lang="hr-HR" sz="2600" dirty="0"/>
              <a:t>, </a:t>
            </a:r>
            <a:r>
              <a:rPr lang="hr-HR" sz="2600" b="1" dirty="0"/>
              <a:t>oznojen</a:t>
            </a:r>
            <a:r>
              <a:rPr lang="hr-HR" sz="2600" dirty="0"/>
              <a:t>, </a:t>
            </a:r>
            <a:r>
              <a:rPr lang="hr-HR" sz="2600" b="1" dirty="0" smtClean="0"/>
              <a:t>klonuo</a:t>
            </a:r>
            <a:r>
              <a:rPr lang="hr-HR" sz="2600" dirty="0" smtClean="0"/>
              <a:t>, </a:t>
            </a:r>
            <a:r>
              <a:rPr lang="hr-HR" sz="2600" b="1" dirty="0" smtClean="0"/>
              <a:t>dehidriran</a:t>
            </a:r>
            <a:r>
              <a:rPr lang="hr-HR" sz="2600" dirty="0" smtClean="0"/>
              <a:t>, </a:t>
            </a:r>
            <a:r>
              <a:rPr lang="hr-HR" sz="2600" b="1" dirty="0" smtClean="0"/>
              <a:t>umjereno narušenog </a:t>
            </a:r>
            <a:r>
              <a:rPr lang="hr-HR" sz="2600" b="1" dirty="0"/>
              <a:t>općeg stanja</a:t>
            </a:r>
            <a:r>
              <a:rPr lang="hr-HR" sz="2600" dirty="0"/>
              <a:t>. Pluća: desno </a:t>
            </a:r>
            <a:r>
              <a:rPr lang="hr-HR" sz="2600" dirty="0" smtClean="0"/>
              <a:t>bazalno obilje </a:t>
            </a:r>
            <a:r>
              <a:rPr lang="hr-HR" sz="2600" b="1" dirty="0" err="1" smtClean="0"/>
              <a:t>krepitacija</a:t>
            </a:r>
            <a:r>
              <a:rPr lang="hr-HR" sz="2600" dirty="0" smtClean="0"/>
              <a:t>. </a:t>
            </a:r>
            <a:r>
              <a:rPr lang="hr-HR" sz="2600" dirty="0"/>
              <a:t>Preostali status </a:t>
            </a:r>
            <a:r>
              <a:rPr lang="hr-HR" sz="2600" dirty="0" err="1"/>
              <a:t>b.o</a:t>
            </a:r>
            <a:r>
              <a:rPr lang="hr-HR" sz="2600" dirty="0" smtClean="0"/>
              <a:t>.</a:t>
            </a:r>
          </a:p>
          <a:p>
            <a:pPr>
              <a:spcBef>
                <a:spcPts val="0"/>
              </a:spcBef>
            </a:pPr>
            <a:endParaRPr lang="hr-HR" sz="26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600" u="sng" dirty="0" smtClean="0"/>
              <a:t>Obrada u ambulanti</a:t>
            </a:r>
          </a:p>
          <a:p>
            <a:pPr>
              <a:spcBef>
                <a:spcPts val="0"/>
              </a:spcBef>
            </a:pPr>
            <a:r>
              <a:rPr lang="hr-HR" sz="2600" dirty="0" smtClean="0"/>
              <a:t>KKS</a:t>
            </a:r>
            <a:r>
              <a:rPr lang="hr-HR" sz="2600" dirty="0"/>
              <a:t>: </a:t>
            </a:r>
            <a:r>
              <a:rPr lang="hr-HR" sz="2600" b="1" dirty="0"/>
              <a:t>L 15.7 </a:t>
            </a:r>
            <a:r>
              <a:rPr lang="hr-HR" sz="2600" dirty="0"/>
              <a:t>(</a:t>
            </a:r>
            <a:r>
              <a:rPr lang="hr-HR" sz="2600" b="1" dirty="0" err="1"/>
              <a:t>neu</a:t>
            </a:r>
            <a:r>
              <a:rPr lang="hr-HR" sz="2600" b="1" dirty="0"/>
              <a:t> 92</a:t>
            </a:r>
            <a:r>
              <a:rPr lang="hr-HR" sz="2600" dirty="0"/>
              <a:t>, </a:t>
            </a:r>
            <a:r>
              <a:rPr lang="hr-HR" sz="2600" dirty="0" err="1"/>
              <a:t>ly</a:t>
            </a:r>
            <a:r>
              <a:rPr lang="hr-HR" sz="2600" dirty="0"/>
              <a:t> 6, </a:t>
            </a:r>
            <a:r>
              <a:rPr lang="hr-HR" sz="2600" dirty="0" err="1"/>
              <a:t>mo</a:t>
            </a:r>
            <a:r>
              <a:rPr lang="hr-HR" sz="2600" dirty="0"/>
              <a:t> 2%), </a:t>
            </a:r>
            <a:r>
              <a:rPr lang="hr-HR" sz="2600" b="1" dirty="0" err="1"/>
              <a:t>Trc</a:t>
            </a:r>
            <a:r>
              <a:rPr lang="hr-HR" sz="2600" b="1" dirty="0"/>
              <a:t> 148</a:t>
            </a:r>
          </a:p>
          <a:p>
            <a:pPr>
              <a:spcBef>
                <a:spcPts val="0"/>
              </a:spcBef>
            </a:pPr>
            <a:r>
              <a:rPr lang="hr-HR" sz="2600" dirty="0"/>
              <a:t>RTG </a:t>
            </a:r>
            <a:r>
              <a:rPr lang="hr-HR" sz="2600" dirty="0" smtClean="0"/>
              <a:t>pluća…</a:t>
            </a:r>
          </a:p>
          <a:p>
            <a:pPr>
              <a:spcBef>
                <a:spcPts val="0"/>
              </a:spcBef>
            </a:pPr>
            <a:endParaRPr lang="hr-HR" sz="2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00730"/>
            <a:ext cx="6361090" cy="63942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M</a:t>
            </a:r>
            <a:r>
              <a:rPr lang="hr-HR" b="1" dirty="0" smtClean="0">
                <a:solidFill>
                  <a:srgbClr val="C00000"/>
                </a:solidFill>
              </a:rPr>
              <a:t>, 46 godina (kolovoz 2016.)</a:t>
            </a:r>
            <a:endParaRPr lang="hr-H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974" y="115910"/>
            <a:ext cx="6457458" cy="5748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3381" y="115910"/>
            <a:ext cx="4822485" cy="64394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378" y="6029341"/>
            <a:ext cx="5400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‘’</a:t>
            </a:r>
            <a:r>
              <a:rPr lang="hr-HR" sz="2000" b="1" dirty="0" err="1" smtClean="0"/>
              <a:t>Infiltrat</a:t>
            </a:r>
            <a:r>
              <a:rPr lang="hr-HR" sz="2000" b="1" dirty="0" smtClean="0"/>
              <a:t> </a:t>
            </a:r>
            <a:r>
              <a:rPr lang="hr-HR" sz="2000" b="1" dirty="0"/>
              <a:t>upalnih karakteristika desnog</a:t>
            </a:r>
            <a:r>
              <a:rPr lang="hr-HR" sz="2000" dirty="0"/>
              <a:t> donjeg režnja i </a:t>
            </a:r>
            <a:r>
              <a:rPr lang="hr-HR" sz="2000" dirty="0" err="1"/>
              <a:t>parakardijalno</a:t>
            </a:r>
            <a:r>
              <a:rPr lang="hr-HR" sz="2000" dirty="0"/>
              <a:t> </a:t>
            </a:r>
            <a:r>
              <a:rPr lang="hr-HR" sz="2000" b="1" dirty="0"/>
              <a:t>lijevo</a:t>
            </a:r>
            <a:r>
              <a:rPr lang="hr-HR" sz="2000" dirty="0" smtClean="0"/>
              <a:t>.’’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4352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650"/>
            <a:ext cx="10515600" cy="5404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 smtClean="0">
                <a:solidFill>
                  <a:srgbClr val="C00000"/>
                </a:solidFill>
              </a:rPr>
              <a:t>CRB-65 = 0 </a:t>
            </a:r>
            <a:r>
              <a:rPr lang="hr-HR" sz="2600" dirty="0"/>
              <a:t>(smrtnost &lt;3</a:t>
            </a:r>
            <a:r>
              <a:rPr lang="hr-HR" sz="2600" dirty="0" smtClean="0"/>
              <a:t>%)</a:t>
            </a:r>
            <a:endParaRPr lang="hr-HR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r>
              <a:rPr lang="hr-HR" sz="2600" dirty="0" smtClean="0"/>
              <a:t>→ </a:t>
            </a:r>
            <a:r>
              <a:rPr lang="hr-HR" sz="2600" u="sng" dirty="0" smtClean="0"/>
              <a:t>HOSPITALIZACIJA </a:t>
            </a:r>
            <a:r>
              <a:rPr lang="hr-HR" sz="2600" dirty="0" smtClean="0"/>
              <a:t>(s obzirom na opće stanje bolesnika)</a:t>
            </a:r>
            <a:endParaRPr lang="hr-HR" sz="2600" u="sng" dirty="0" smtClean="0"/>
          </a:p>
          <a:p>
            <a:pPr marL="0" indent="0">
              <a:buNone/>
            </a:pPr>
            <a:endParaRPr lang="hr-HR" sz="2600" u="sng" dirty="0" smtClean="0"/>
          </a:p>
          <a:p>
            <a:r>
              <a:rPr lang="hr-HR" sz="2600" b="1" dirty="0" smtClean="0"/>
              <a:t>CRP 421.3, </a:t>
            </a:r>
            <a:r>
              <a:rPr lang="hr-HR" sz="2600" b="1" i="1" dirty="0" err="1" smtClean="0"/>
              <a:t>Legionella</a:t>
            </a:r>
            <a:r>
              <a:rPr lang="hr-HR" sz="2600" b="1" i="1" dirty="0" smtClean="0"/>
              <a:t> </a:t>
            </a:r>
            <a:r>
              <a:rPr lang="hr-HR" sz="2600" b="1" i="1" dirty="0" err="1" smtClean="0"/>
              <a:t>pneumophila</a:t>
            </a:r>
            <a:r>
              <a:rPr lang="hr-HR" sz="2600" b="1" i="1" dirty="0" smtClean="0"/>
              <a:t> </a:t>
            </a:r>
            <a:r>
              <a:rPr lang="hr-HR" sz="2600" b="1" dirty="0" smtClean="0"/>
              <a:t>Ag u urinu pozitivan</a:t>
            </a:r>
          </a:p>
          <a:p>
            <a:r>
              <a:rPr lang="hr-HR" sz="2600" b="1" dirty="0"/>
              <a:t>Dg: </a:t>
            </a:r>
            <a:r>
              <a:rPr lang="hr-HR" sz="2600" b="1" dirty="0" err="1"/>
              <a:t>Legionella</a:t>
            </a:r>
            <a:r>
              <a:rPr lang="hr-HR" sz="2600" b="1" dirty="0"/>
              <a:t> </a:t>
            </a:r>
            <a:r>
              <a:rPr lang="hr-HR" sz="2600" b="1" dirty="0" err="1"/>
              <a:t>pneumonia</a:t>
            </a:r>
            <a:endParaRPr lang="hr-HR" sz="2600" b="1" dirty="0"/>
          </a:p>
          <a:p>
            <a:endParaRPr lang="hr-HR" sz="2600" b="1" dirty="0" smtClean="0"/>
          </a:p>
          <a:p>
            <a:pPr marL="0" indent="0">
              <a:buNone/>
            </a:pPr>
            <a:endParaRPr lang="hr-HR" sz="2600" dirty="0" smtClean="0"/>
          </a:p>
          <a:p>
            <a:endParaRPr lang="hr-HR" sz="2600" dirty="0" smtClean="0"/>
          </a:p>
          <a:p>
            <a:r>
              <a:rPr lang="hr-HR" sz="2600" dirty="0" smtClean="0"/>
              <a:t>Th / </a:t>
            </a:r>
            <a:r>
              <a:rPr lang="hr-HR" sz="2600" b="1" dirty="0" err="1" smtClean="0"/>
              <a:t>levofloksacin</a:t>
            </a:r>
            <a:r>
              <a:rPr lang="hr-HR" sz="2600" b="1" dirty="0" smtClean="0"/>
              <a:t> 10 dana </a:t>
            </a:r>
            <a:r>
              <a:rPr lang="hr-HR" sz="2600" dirty="0" smtClean="0"/>
              <a:t>(7 dana </a:t>
            </a:r>
            <a:r>
              <a:rPr lang="hr-HR" sz="2600" dirty="0" err="1" smtClean="0"/>
              <a:t>i.v</a:t>
            </a:r>
            <a:r>
              <a:rPr lang="hr-HR" sz="2600" dirty="0" smtClean="0"/>
              <a:t>., 3 dana </a:t>
            </a:r>
            <a:r>
              <a:rPr lang="hr-HR" sz="2600" dirty="0" err="1" smtClean="0"/>
              <a:t>p.o</a:t>
            </a:r>
            <a:r>
              <a:rPr lang="hr-HR" sz="2600" dirty="0" smtClean="0"/>
              <a:t>.)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00730"/>
            <a:ext cx="6361090" cy="63942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M</a:t>
            </a:r>
            <a:r>
              <a:rPr lang="hr-HR" b="1" dirty="0" smtClean="0">
                <a:solidFill>
                  <a:srgbClr val="C00000"/>
                </a:solidFill>
              </a:rPr>
              <a:t>, 46 godina (kolovoz 2016.)</a:t>
            </a:r>
            <a:endParaRPr lang="hr-H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B0F0"/>
                </a:solidFill>
              </a:rPr>
              <a:t>Infekcije donjih dišnih puteva (IDDP)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Jedan od najčešćih razloga posjete liječniku obiteljske medicine*</a:t>
            </a:r>
          </a:p>
          <a:p>
            <a:r>
              <a:rPr lang="hr-HR" dirty="0" smtClean="0"/>
              <a:t>IDDP</a:t>
            </a:r>
          </a:p>
          <a:p>
            <a:pPr lvl="1"/>
            <a:r>
              <a:rPr lang="hr-HR" sz="2800" dirty="0" smtClean="0"/>
              <a:t>Akutni bronhitis i </a:t>
            </a:r>
            <a:r>
              <a:rPr lang="hr-HR" sz="2800" dirty="0" err="1" smtClean="0"/>
              <a:t>bronhiolitis</a:t>
            </a:r>
            <a:endParaRPr lang="hr-HR" sz="2800" dirty="0" smtClean="0"/>
          </a:p>
          <a:p>
            <a:pPr lvl="1"/>
            <a:r>
              <a:rPr lang="hr-HR" sz="2800" dirty="0" smtClean="0"/>
              <a:t>Akutna egzacerbacija KOPB-a</a:t>
            </a:r>
          </a:p>
          <a:p>
            <a:pPr lvl="1"/>
            <a:r>
              <a:rPr lang="hr-HR" sz="2800" dirty="0" smtClean="0"/>
              <a:t>Pneumonija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347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/>
              <a:t>* Moberg AB. Scand J Prim Health Care. 2016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699" y="103030"/>
            <a:ext cx="6104586" cy="5528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4742" y="206062"/>
            <a:ext cx="4747403" cy="6078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247" y="5731098"/>
            <a:ext cx="5872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Kontrolni RTG pluća nakon 1 mjesec…</a:t>
            </a:r>
          </a:p>
          <a:p>
            <a:r>
              <a:rPr lang="hr-HR" sz="2000" dirty="0" smtClean="0"/>
              <a:t>‘</a:t>
            </a:r>
            <a:r>
              <a:rPr lang="hr-HR" sz="2000" b="1" dirty="0" smtClean="0"/>
              <a:t>’Značajno poboljšanje</a:t>
            </a:r>
            <a:r>
              <a:rPr lang="hr-HR" sz="2000" dirty="0" smtClean="0"/>
              <a:t>. Lijevo potpuna regresija patološkog supstrata, desno zaostaju upalne rezidue.’’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6093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037"/>
            <a:ext cx="11577034" cy="948520"/>
          </a:xfrm>
        </p:spPr>
        <p:txBody>
          <a:bodyPr/>
          <a:lstStyle/>
          <a:p>
            <a:r>
              <a:rPr lang="hr-HR" b="1" dirty="0" err="1" smtClean="0">
                <a:solidFill>
                  <a:srgbClr val="FF0000"/>
                </a:solidFill>
              </a:rPr>
              <a:t>Legionella</a:t>
            </a:r>
            <a:r>
              <a:rPr lang="hr-HR" b="1" dirty="0" smtClean="0">
                <a:solidFill>
                  <a:srgbClr val="FF0000"/>
                </a:solidFill>
              </a:rPr>
              <a:t> pneumonija (legionarska bolest)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600"/>
            <a:ext cx="10515600" cy="4830169"/>
          </a:xfrm>
        </p:spPr>
        <p:txBody>
          <a:bodyPr>
            <a:noAutofit/>
          </a:bodyPr>
          <a:lstStyle/>
          <a:p>
            <a:r>
              <a:rPr lang="hr-HR" sz="2600" b="1" u="sng" dirty="0" smtClean="0"/>
              <a:t>Klinička slika</a:t>
            </a:r>
            <a:r>
              <a:rPr lang="hr-HR" sz="2600" dirty="0" smtClean="0"/>
              <a:t>: </a:t>
            </a:r>
            <a:r>
              <a:rPr lang="hr-HR" sz="2600" b="1" dirty="0" smtClean="0"/>
              <a:t>kašalj</a:t>
            </a:r>
            <a:r>
              <a:rPr lang="hr-HR" sz="2600" dirty="0" smtClean="0"/>
              <a:t> (41-92%), </a:t>
            </a:r>
            <a:r>
              <a:rPr lang="hr-HR" sz="2600" b="1" dirty="0" err="1" smtClean="0"/>
              <a:t>tresavica</a:t>
            </a:r>
            <a:r>
              <a:rPr lang="hr-HR" sz="2600" dirty="0" smtClean="0"/>
              <a:t> (42-77%), </a:t>
            </a:r>
            <a:r>
              <a:rPr lang="hr-HR" sz="2600" b="1" dirty="0" smtClean="0"/>
              <a:t>vrućica &gt;38.8°C </a:t>
            </a:r>
            <a:r>
              <a:rPr lang="hr-HR" sz="2600" dirty="0" smtClean="0"/>
              <a:t>(88-90%), </a:t>
            </a:r>
            <a:r>
              <a:rPr lang="hr-HR" sz="2600" b="1" dirty="0" smtClean="0"/>
              <a:t>vrućica &gt;40°C </a:t>
            </a:r>
            <a:r>
              <a:rPr lang="hr-HR" sz="2600" dirty="0" smtClean="0"/>
              <a:t>(20-62%), </a:t>
            </a:r>
            <a:r>
              <a:rPr lang="hr-HR" sz="2600" b="1" dirty="0" err="1" smtClean="0"/>
              <a:t>dispneja</a:t>
            </a:r>
            <a:r>
              <a:rPr lang="hr-HR" sz="2600" dirty="0"/>
              <a:t> </a:t>
            </a:r>
            <a:r>
              <a:rPr lang="hr-HR" sz="2600" dirty="0" smtClean="0"/>
              <a:t>(25-62%), glavobolja (40-48%), </a:t>
            </a:r>
            <a:r>
              <a:rPr lang="hr-HR" sz="2600" dirty="0" err="1" smtClean="0"/>
              <a:t>mijalgije</a:t>
            </a:r>
            <a:r>
              <a:rPr lang="hr-HR" sz="2600" dirty="0" smtClean="0"/>
              <a:t>/</a:t>
            </a:r>
            <a:r>
              <a:rPr lang="hr-HR" sz="2600" dirty="0" err="1" smtClean="0"/>
              <a:t>artralgije</a:t>
            </a:r>
            <a:r>
              <a:rPr lang="hr-HR" sz="2600" dirty="0" smtClean="0"/>
              <a:t> (20-40%), </a:t>
            </a:r>
            <a:r>
              <a:rPr lang="hr-HR" sz="2600" b="1" dirty="0" smtClean="0"/>
              <a:t>proljev</a:t>
            </a:r>
            <a:r>
              <a:rPr lang="hr-HR" sz="2600" dirty="0" smtClean="0"/>
              <a:t> (21-50%), mučnina/povraćanje (8-49%), neurološki ispad (4-53%), bol u prsima (13-35%)</a:t>
            </a:r>
            <a:r>
              <a:rPr lang="hr-HR" sz="2600" baseline="30000" dirty="0" smtClean="0"/>
              <a:t>1,2</a:t>
            </a:r>
            <a:endParaRPr lang="hr-HR" sz="2600" baseline="30000" dirty="0"/>
          </a:p>
          <a:p>
            <a:r>
              <a:rPr lang="hr-HR" sz="2600" u="sng" dirty="0" smtClean="0"/>
              <a:t>Dijagnoza</a:t>
            </a:r>
            <a:r>
              <a:rPr lang="hr-HR" sz="2600" dirty="0" smtClean="0"/>
              <a:t>: klinička, laboratorijska (↑</a:t>
            </a:r>
            <a:r>
              <a:rPr lang="hr-HR" sz="2600" dirty="0" err="1" smtClean="0"/>
              <a:t>Lkc</a:t>
            </a:r>
            <a:r>
              <a:rPr lang="hr-HR" sz="2600" dirty="0" smtClean="0"/>
              <a:t>, ↓</a:t>
            </a:r>
            <a:r>
              <a:rPr lang="hr-HR" sz="2600" dirty="0" err="1" smtClean="0"/>
              <a:t>Trc</a:t>
            </a:r>
            <a:r>
              <a:rPr lang="hr-HR" sz="2600" dirty="0" smtClean="0"/>
              <a:t>, ↓Na, jetrena </a:t>
            </a:r>
            <a:r>
              <a:rPr lang="hr-HR" sz="2600" dirty="0"/>
              <a:t>i bubrežna </a:t>
            </a:r>
            <a:r>
              <a:rPr lang="hr-HR" sz="2600" dirty="0" smtClean="0"/>
              <a:t>lezija, dokaz </a:t>
            </a:r>
            <a:r>
              <a:rPr lang="hr-HR" sz="2600" dirty="0" err="1"/>
              <a:t>Legionella</a:t>
            </a:r>
            <a:r>
              <a:rPr lang="hr-HR" sz="2600" dirty="0"/>
              <a:t> antigena u </a:t>
            </a:r>
            <a:r>
              <a:rPr lang="hr-HR" sz="2600" dirty="0" smtClean="0"/>
              <a:t>urinu), radiološka</a:t>
            </a:r>
          </a:p>
          <a:p>
            <a:endParaRPr lang="hr-HR" sz="2600" dirty="0" smtClean="0"/>
          </a:p>
          <a:p>
            <a:r>
              <a:rPr lang="hr-HR" sz="2600" dirty="0" smtClean="0"/>
              <a:t>Ukoliko se ne liječi ispravno (pravovremeno) </a:t>
            </a:r>
            <a:r>
              <a:rPr lang="hr-HR" sz="2600" b="1" dirty="0" smtClean="0"/>
              <a:t>smrtnost i do 30%</a:t>
            </a:r>
            <a:r>
              <a:rPr lang="hr-HR" sz="2600" dirty="0" smtClean="0"/>
              <a:t>!</a:t>
            </a:r>
          </a:p>
          <a:p>
            <a:endParaRPr lang="hr-HR" sz="2600" dirty="0" smtClean="0"/>
          </a:p>
          <a:p>
            <a:r>
              <a:rPr lang="hr-HR" sz="2600" dirty="0" smtClean="0"/>
              <a:t>Regresija </a:t>
            </a:r>
            <a:r>
              <a:rPr lang="hr-HR" sz="2600" dirty="0" err="1" smtClean="0"/>
              <a:t>infiltrata</a:t>
            </a:r>
            <a:r>
              <a:rPr lang="hr-HR" sz="2600" dirty="0" smtClean="0"/>
              <a:t> često ne prati kliničko poboljšanje – može trajati i do nekoliko mjeseci</a:t>
            </a:r>
            <a:r>
              <a:rPr lang="hr-HR" sz="2600" baseline="30000" dirty="0" smtClean="0"/>
              <a:t>3</a:t>
            </a:r>
            <a:endParaRPr lang="hr-HR" sz="2600" baseline="30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047027" y="6119336"/>
            <a:ext cx="21449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hr-HR" sz="1400" i="1" dirty="0"/>
              <a:t> </a:t>
            </a:r>
            <a:r>
              <a:rPr lang="en-US" sz="1400" i="1" dirty="0" smtClean="0"/>
              <a:t>Chest </a:t>
            </a:r>
            <a:r>
              <a:rPr lang="en-US" sz="1400" i="1" dirty="0"/>
              <a:t>2001; 120:1049</a:t>
            </a:r>
            <a:r>
              <a:rPr lang="en-US" sz="1400" i="1" dirty="0" smtClean="0"/>
              <a:t>.</a:t>
            </a:r>
            <a:endParaRPr lang="hr-HR" sz="1400" i="1" dirty="0" smtClean="0"/>
          </a:p>
          <a:p>
            <a:pPr>
              <a:buFont typeface="+mj-lt"/>
              <a:buAutoNum type="arabicPeriod"/>
            </a:pPr>
            <a:r>
              <a:rPr lang="hr-HR" sz="1400" i="1" dirty="0"/>
              <a:t> </a:t>
            </a:r>
            <a:r>
              <a:rPr lang="hr-HR" sz="1400" i="1" dirty="0" smtClean="0"/>
              <a:t>Am </a:t>
            </a:r>
            <a:r>
              <a:rPr lang="hr-HR" sz="1400" i="1" dirty="0"/>
              <a:t>J Med 1982; 73:357.</a:t>
            </a:r>
          </a:p>
          <a:p>
            <a:pPr>
              <a:buFont typeface="+mj-lt"/>
              <a:buAutoNum type="arabicPeriod"/>
            </a:pPr>
            <a:r>
              <a:rPr lang="hr-HR" sz="1400" i="1" dirty="0" smtClean="0"/>
              <a:t> </a:t>
            </a:r>
            <a:r>
              <a:rPr lang="hr-HR" sz="1400" i="1" dirty="0" err="1" smtClean="0"/>
              <a:t>Chest</a:t>
            </a:r>
            <a:r>
              <a:rPr lang="hr-HR" sz="1400" i="1" dirty="0" smtClean="0"/>
              <a:t> </a:t>
            </a:r>
            <a:r>
              <a:rPr lang="hr-HR" sz="1400" i="1" dirty="0"/>
              <a:t>2000; 117:398</a:t>
            </a:r>
            <a:r>
              <a:rPr lang="hr-HR" sz="1400" i="1" dirty="0" smtClean="0"/>
              <a:t>.</a:t>
            </a:r>
            <a:endParaRPr lang="en-US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52710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r-HR" sz="2600" b="1" dirty="0"/>
              <a:t>6</a:t>
            </a:r>
            <a:r>
              <a:rPr lang="hr-HR" sz="2600" b="1" dirty="0" smtClean="0"/>
              <a:t>. dan bolesti, svakodnevno febrilna do 38°C </a:t>
            </a:r>
            <a:r>
              <a:rPr lang="hr-HR" sz="2600" dirty="0"/>
              <a:t>uz </a:t>
            </a:r>
            <a:r>
              <a:rPr lang="hr-HR" sz="2600" dirty="0" smtClean="0"/>
              <a:t>mučninu</a:t>
            </a:r>
          </a:p>
          <a:p>
            <a:pPr>
              <a:spcBef>
                <a:spcPts val="0"/>
              </a:spcBef>
            </a:pPr>
            <a:r>
              <a:rPr lang="hr-HR" sz="2600" dirty="0"/>
              <a:t>Od 4</a:t>
            </a:r>
            <a:r>
              <a:rPr lang="hr-HR" sz="2600" dirty="0" smtClean="0"/>
              <a:t>. dana </a:t>
            </a:r>
            <a:r>
              <a:rPr lang="hr-HR" sz="2600" dirty="0"/>
              <a:t>bolesti </a:t>
            </a:r>
            <a:r>
              <a:rPr lang="hr-HR" sz="2600" b="1" dirty="0"/>
              <a:t>kašalj</a:t>
            </a:r>
            <a:r>
              <a:rPr lang="hr-HR" sz="2600" dirty="0"/>
              <a:t>, </a:t>
            </a:r>
            <a:r>
              <a:rPr lang="hr-HR" sz="2600" b="1" dirty="0" err="1"/>
              <a:t>purulentna</a:t>
            </a:r>
            <a:r>
              <a:rPr lang="hr-HR" sz="2600" b="1" dirty="0"/>
              <a:t> sekrecija iz nosa</a:t>
            </a:r>
            <a:r>
              <a:rPr lang="hr-HR" sz="2600" dirty="0"/>
              <a:t> i frontalna glavobolja</a:t>
            </a:r>
          </a:p>
          <a:p>
            <a:pPr>
              <a:spcBef>
                <a:spcPts val="0"/>
              </a:spcBef>
            </a:pPr>
            <a:r>
              <a:rPr lang="hr-HR" sz="2600" dirty="0"/>
              <a:t>5</a:t>
            </a:r>
            <a:r>
              <a:rPr lang="hr-HR" sz="2600" dirty="0" smtClean="0"/>
              <a:t>. dan </a:t>
            </a:r>
            <a:r>
              <a:rPr lang="hr-HR" sz="2600" dirty="0"/>
              <a:t>bolesti LOM propisao </a:t>
            </a:r>
            <a:r>
              <a:rPr lang="hr-HR" sz="2600" b="1" dirty="0" err="1" smtClean="0"/>
              <a:t>azitromicin</a:t>
            </a:r>
            <a:endParaRPr lang="hr-HR" sz="2600" b="1" dirty="0" smtClean="0"/>
          </a:p>
          <a:p>
            <a:pPr marL="0" indent="0">
              <a:spcBef>
                <a:spcPts val="0"/>
              </a:spcBef>
              <a:buNone/>
            </a:pPr>
            <a:endParaRPr lang="hr-HR" sz="2600" b="1" dirty="0"/>
          </a:p>
          <a:p>
            <a:pPr>
              <a:spcBef>
                <a:spcPts val="0"/>
              </a:spcBef>
            </a:pPr>
            <a:r>
              <a:rPr lang="hr-HR" sz="2600" dirty="0"/>
              <a:t>Preboljela rak </a:t>
            </a:r>
            <a:r>
              <a:rPr lang="hr-HR" sz="2600" dirty="0" smtClean="0"/>
              <a:t>lijeve dojke </a:t>
            </a:r>
            <a:r>
              <a:rPr lang="hr-HR" sz="2600" dirty="0"/>
              <a:t>prije 5 godina, ne uzima nikakve lijekove</a:t>
            </a:r>
          </a:p>
          <a:p>
            <a:pPr>
              <a:spcBef>
                <a:spcPts val="0"/>
              </a:spcBef>
            </a:pPr>
            <a:endParaRPr lang="hr-HR" sz="2600" dirty="0"/>
          </a:p>
          <a:p>
            <a:pPr>
              <a:spcBef>
                <a:spcPts val="0"/>
              </a:spcBef>
            </a:pPr>
            <a:r>
              <a:rPr lang="hr-HR" sz="2600" dirty="0"/>
              <a:t>Status: T-</a:t>
            </a:r>
            <a:r>
              <a:rPr lang="hr-HR" sz="2600" dirty="0" err="1"/>
              <a:t>tymp</a:t>
            </a:r>
            <a:r>
              <a:rPr lang="hr-HR" sz="2600" dirty="0"/>
              <a:t> </a:t>
            </a:r>
            <a:r>
              <a:rPr lang="hr-HR" sz="2600" b="1" dirty="0"/>
              <a:t>38.4</a:t>
            </a:r>
            <a:r>
              <a:rPr lang="hr-HR" sz="2600" dirty="0"/>
              <a:t>°C, RR </a:t>
            </a:r>
            <a:r>
              <a:rPr lang="hr-HR" sz="2600" b="1" dirty="0"/>
              <a:t>120/50</a:t>
            </a:r>
            <a:r>
              <a:rPr lang="hr-HR" sz="2600" dirty="0"/>
              <a:t>, </a:t>
            </a:r>
            <a:r>
              <a:rPr lang="hr-HR" sz="2600" dirty="0" err="1"/>
              <a:t>cp</a:t>
            </a:r>
            <a:r>
              <a:rPr lang="hr-HR" sz="2600" dirty="0"/>
              <a:t> </a:t>
            </a:r>
            <a:r>
              <a:rPr lang="hr-HR" sz="2600" b="1" dirty="0"/>
              <a:t>105</a:t>
            </a:r>
            <a:r>
              <a:rPr lang="hr-HR" sz="2600" dirty="0"/>
              <a:t>/min, </a:t>
            </a:r>
            <a:r>
              <a:rPr lang="hr-HR" sz="2600" dirty="0" err="1"/>
              <a:t>rf</a:t>
            </a:r>
            <a:r>
              <a:rPr lang="hr-HR" sz="2600" dirty="0"/>
              <a:t> </a:t>
            </a:r>
            <a:r>
              <a:rPr lang="hr-HR" sz="2600" b="1" dirty="0"/>
              <a:t>16</a:t>
            </a:r>
            <a:r>
              <a:rPr lang="hr-HR" sz="2600" dirty="0"/>
              <a:t>/min, SpO</a:t>
            </a:r>
            <a:r>
              <a:rPr lang="hr-HR" sz="2600" baseline="-25000" dirty="0"/>
              <a:t>2</a:t>
            </a:r>
            <a:r>
              <a:rPr lang="hr-HR" sz="2600" dirty="0"/>
              <a:t> </a:t>
            </a:r>
            <a:r>
              <a:rPr lang="hr-HR" sz="2600" b="1" dirty="0"/>
              <a:t>98</a:t>
            </a:r>
            <a:r>
              <a:rPr lang="hr-HR" sz="2600" dirty="0"/>
              <a:t>% na sobnom zraku. Febrilna, eupnoična, dobrog općeg stanja. Kašlje, </a:t>
            </a:r>
            <a:r>
              <a:rPr lang="hr-HR" sz="2600" dirty="0" err="1"/>
              <a:t>kataralična</a:t>
            </a:r>
            <a:r>
              <a:rPr lang="hr-HR" sz="2600" dirty="0"/>
              <a:t>. Preostali status </a:t>
            </a:r>
            <a:r>
              <a:rPr lang="hr-HR" sz="2600" dirty="0" err="1"/>
              <a:t>b.o</a:t>
            </a:r>
            <a:r>
              <a:rPr lang="hr-HR" sz="2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hr-HR" sz="26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sz="2600" u="sng" dirty="0" smtClean="0"/>
              <a:t>Obrada u ambulanti</a:t>
            </a:r>
            <a:endParaRPr lang="hr-HR" sz="2600" dirty="0"/>
          </a:p>
          <a:p>
            <a:pPr>
              <a:spcBef>
                <a:spcPts val="0"/>
              </a:spcBef>
            </a:pPr>
            <a:r>
              <a:rPr lang="hr-HR" sz="2600" dirty="0" smtClean="0"/>
              <a:t>KKS</a:t>
            </a:r>
            <a:r>
              <a:rPr lang="hr-HR" sz="2600" dirty="0"/>
              <a:t>: </a:t>
            </a:r>
            <a:r>
              <a:rPr lang="hr-HR" sz="2600" b="1" dirty="0"/>
              <a:t>L 17.0 </a:t>
            </a:r>
            <a:r>
              <a:rPr lang="hr-HR" sz="2600" dirty="0"/>
              <a:t>(</a:t>
            </a:r>
            <a:r>
              <a:rPr lang="hr-HR" sz="2600" b="1" dirty="0" err="1"/>
              <a:t>neu</a:t>
            </a:r>
            <a:r>
              <a:rPr lang="hr-HR" sz="2600" b="1" dirty="0"/>
              <a:t> 91</a:t>
            </a:r>
            <a:r>
              <a:rPr lang="hr-HR" sz="2600" dirty="0"/>
              <a:t>, </a:t>
            </a:r>
            <a:r>
              <a:rPr lang="hr-HR" sz="2600" dirty="0" err="1"/>
              <a:t>ly</a:t>
            </a:r>
            <a:r>
              <a:rPr lang="hr-HR" sz="2600" dirty="0"/>
              <a:t> 7, </a:t>
            </a:r>
            <a:r>
              <a:rPr lang="hr-HR" sz="2600" dirty="0" err="1"/>
              <a:t>mo</a:t>
            </a:r>
            <a:r>
              <a:rPr lang="hr-HR" sz="2600" dirty="0"/>
              <a:t> 2%), </a:t>
            </a:r>
            <a:r>
              <a:rPr lang="hr-HR" sz="2600" dirty="0" err="1"/>
              <a:t>Trc</a:t>
            </a:r>
            <a:r>
              <a:rPr lang="hr-HR" sz="2600" dirty="0"/>
              <a:t> 192</a:t>
            </a:r>
          </a:p>
          <a:p>
            <a:pPr>
              <a:spcBef>
                <a:spcPts val="0"/>
              </a:spcBef>
            </a:pPr>
            <a:r>
              <a:rPr lang="hr-HR" sz="2600" dirty="0"/>
              <a:t>RTG </a:t>
            </a:r>
            <a:r>
              <a:rPr lang="hr-HR" sz="2600" dirty="0" smtClean="0"/>
              <a:t>pluća…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00730"/>
            <a:ext cx="6361090" cy="63942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Ž</a:t>
            </a:r>
            <a:r>
              <a:rPr lang="hr-HR" b="1" dirty="0" smtClean="0">
                <a:solidFill>
                  <a:srgbClr val="C00000"/>
                </a:solidFill>
              </a:rPr>
              <a:t>, 64 godina (siječanj 2017.)</a:t>
            </a:r>
            <a:endParaRPr lang="hr-H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280" y="51514"/>
            <a:ext cx="5988676" cy="5937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1715" y="51514"/>
            <a:ext cx="4741458" cy="5898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279" y="6078831"/>
            <a:ext cx="11462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‘’</a:t>
            </a:r>
            <a:r>
              <a:rPr lang="hr-HR" sz="2000" b="1" dirty="0" smtClean="0"/>
              <a:t>Opsežne lezije </a:t>
            </a:r>
            <a:r>
              <a:rPr lang="hr-HR" sz="2000" dirty="0" smtClean="0"/>
              <a:t>plućnog </a:t>
            </a:r>
            <a:r>
              <a:rPr lang="hr-HR" sz="2000" dirty="0" err="1" smtClean="0"/>
              <a:t>parenhima</a:t>
            </a:r>
            <a:r>
              <a:rPr lang="hr-HR" sz="2000" smtClean="0"/>
              <a:t> lijevo </a:t>
            </a:r>
            <a:r>
              <a:rPr lang="hr-HR" sz="2000" dirty="0" smtClean="0"/>
              <a:t>u srednjem i donjem plućnom polju. Dijelom se radi o promjena </a:t>
            </a:r>
            <a:r>
              <a:rPr lang="hr-HR" sz="2000" b="1" dirty="0" smtClean="0"/>
              <a:t>starijeg datuma </a:t>
            </a:r>
            <a:r>
              <a:rPr lang="hr-HR" sz="2000" dirty="0" smtClean="0"/>
              <a:t>sa fibroznom </a:t>
            </a:r>
            <a:r>
              <a:rPr lang="hr-HR" sz="2000" dirty="0" err="1" smtClean="0"/>
              <a:t>retrakcijom</a:t>
            </a:r>
            <a:r>
              <a:rPr lang="hr-HR" sz="2000" dirty="0" smtClean="0"/>
              <a:t>, no svakako u obzir dolazi i </a:t>
            </a:r>
            <a:r>
              <a:rPr lang="hr-HR" sz="2000" b="1" dirty="0" smtClean="0"/>
              <a:t>svježe upalno zbivanje </a:t>
            </a:r>
            <a:r>
              <a:rPr lang="hr-HR" sz="2000" dirty="0" smtClean="0"/>
              <a:t>u superpoziciji.’’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649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52710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600" b="1" dirty="0"/>
              <a:t>Dg: </a:t>
            </a:r>
            <a:r>
              <a:rPr lang="hr-HR" sz="2600" b="1" dirty="0" err="1"/>
              <a:t>Pneumonia</a:t>
            </a:r>
            <a:r>
              <a:rPr lang="hr-HR" sz="2600" b="1" dirty="0"/>
              <a:t> </a:t>
            </a:r>
            <a:r>
              <a:rPr lang="hr-HR" sz="2600" dirty="0" smtClean="0"/>
              <a:t>(etiologija?)</a:t>
            </a:r>
          </a:p>
          <a:p>
            <a:pPr marL="0" indent="0">
              <a:buNone/>
            </a:pPr>
            <a:r>
              <a:rPr lang="hr-HR" sz="2600" dirty="0"/>
              <a:t> </a:t>
            </a:r>
            <a:r>
              <a:rPr lang="hr-HR" sz="2600" dirty="0" smtClean="0"/>
              <a:t>      </a:t>
            </a:r>
            <a:r>
              <a:rPr lang="hr-HR" sz="2600" b="1" dirty="0" smtClean="0"/>
              <a:t>Sinuitis</a:t>
            </a:r>
          </a:p>
          <a:p>
            <a:pPr marL="0" indent="0">
              <a:buNone/>
            </a:pPr>
            <a:endParaRPr lang="hr-HR" sz="2600" b="1" u="sng" dirty="0"/>
          </a:p>
          <a:p>
            <a:pPr marL="0" indent="0">
              <a:buNone/>
            </a:pPr>
            <a:r>
              <a:rPr lang="hr-HR" sz="2600" b="1" dirty="0">
                <a:solidFill>
                  <a:srgbClr val="C00000"/>
                </a:solidFill>
              </a:rPr>
              <a:t>CRB-65 = 0 </a:t>
            </a:r>
            <a:r>
              <a:rPr lang="hr-HR" sz="2600" dirty="0"/>
              <a:t>(smrtnost &lt;3%)</a:t>
            </a:r>
          </a:p>
          <a:p>
            <a:endParaRPr lang="hr-HR" sz="2600" b="1" dirty="0"/>
          </a:p>
          <a:p>
            <a:pPr marL="0" indent="0">
              <a:buNone/>
            </a:pPr>
            <a:r>
              <a:rPr lang="hr-HR" sz="2600" dirty="0"/>
              <a:t>→ </a:t>
            </a:r>
            <a:r>
              <a:rPr lang="hr-HR" sz="2600" u="sng" dirty="0"/>
              <a:t>ambulantno liječenje</a:t>
            </a:r>
          </a:p>
          <a:p>
            <a:endParaRPr lang="hr-HR" sz="2600" dirty="0"/>
          </a:p>
          <a:p>
            <a:pPr marL="0" indent="0">
              <a:buNone/>
            </a:pPr>
            <a:r>
              <a:rPr lang="hr-HR" sz="2600" dirty="0"/>
              <a:t>Th </a:t>
            </a:r>
            <a:r>
              <a:rPr lang="hr-HR" sz="2600" b="1" dirty="0"/>
              <a:t>/ </a:t>
            </a:r>
            <a:r>
              <a:rPr lang="hr-HR" sz="2600" b="1" dirty="0" err="1" smtClean="0"/>
              <a:t>koamoksiklav</a:t>
            </a:r>
            <a:r>
              <a:rPr lang="hr-HR" sz="2600" b="1" dirty="0" smtClean="0"/>
              <a:t> 2x1 g </a:t>
            </a:r>
            <a:r>
              <a:rPr lang="hr-HR" sz="2600" b="1" dirty="0"/>
              <a:t>/ 10 </a:t>
            </a:r>
            <a:r>
              <a:rPr lang="hr-HR" sz="2600" b="1" dirty="0" smtClean="0"/>
              <a:t>dana</a:t>
            </a:r>
          </a:p>
          <a:p>
            <a:pPr marL="0" indent="0">
              <a:buNone/>
            </a:pPr>
            <a:r>
              <a:rPr lang="hr-HR" sz="2600" b="1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600" dirty="0" smtClean="0"/>
              <a:t>Bolesnica je upućena na kontrolu LOM</a:t>
            </a:r>
            <a:r>
              <a:rPr lang="hr-HR" sz="2600" dirty="0"/>
              <a:t> </a:t>
            </a:r>
            <a:r>
              <a:rPr lang="hr-HR" sz="2600" dirty="0" smtClean="0"/>
              <a:t>(kod nas se više nije javila).</a:t>
            </a:r>
          </a:p>
          <a:p>
            <a:pPr marL="0" indent="0">
              <a:spcBef>
                <a:spcPts val="0"/>
              </a:spcBef>
              <a:buNone/>
            </a:pPr>
            <a:endParaRPr lang="hr-HR" sz="26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600" dirty="0"/>
              <a:t>Je li to dobar izbor terapije?</a:t>
            </a:r>
          </a:p>
          <a:p>
            <a:pPr marL="0" indent="0">
              <a:spcBef>
                <a:spcPts val="0"/>
              </a:spcBef>
              <a:buNone/>
            </a:pPr>
            <a:endParaRPr lang="hr-HR" sz="26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00730"/>
            <a:ext cx="6361090" cy="63942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Ž</a:t>
            </a:r>
            <a:r>
              <a:rPr lang="hr-HR" b="1" dirty="0" smtClean="0">
                <a:solidFill>
                  <a:srgbClr val="C00000"/>
                </a:solidFill>
              </a:rPr>
              <a:t>, 64 godina (siječanj 2017.)</a:t>
            </a:r>
            <a:endParaRPr lang="hr-H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575" y="2181046"/>
            <a:ext cx="2626217" cy="1463675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00B0F0"/>
                </a:solidFill>
              </a:rPr>
              <a:t>Liječenje</a:t>
            </a:r>
            <a:endParaRPr lang="hr-HR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41" y="377669"/>
            <a:ext cx="10700197" cy="114300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B0F0"/>
                </a:solidFill>
              </a:rPr>
              <a:t>Principi antimikrobnog liječenja CAP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551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Empirijsko!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Čim prije!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Usmjereno prema najčešćim uzročnicima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Uvijek misliti na rezistenciju potencijalnog uzročnika na antibiotik koji primjenjujemo</a:t>
            </a:r>
            <a:endParaRPr lang="hr-HR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5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106" y="1745089"/>
            <a:ext cx="9766479" cy="3767069"/>
          </a:xfrm>
        </p:spPr>
        <p:txBody>
          <a:bodyPr>
            <a:noAutofit/>
          </a:bodyPr>
          <a:lstStyle/>
          <a:p>
            <a:r>
              <a:rPr lang="hr-HR" dirty="0" smtClean="0"/>
              <a:t>Ne postoje službene smjernice</a:t>
            </a:r>
          </a:p>
          <a:p>
            <a:r>
              <a:rPr lang="hr-HR" dirty="0" smtClean="0"/>
              <a:t>Zadnji </a:t>
            </a:r>
            <a:r>
              <a:rPr lang="hr-HR" i="1" dirty="0" smtClean="0"/>
              <a:t>update</a:t>
            </a:r>
            <a:r>
              <a:rPr lang="hr-HR" dirty="0" smtClean="0"/>
              <a:t> web stranice Hrvatskog pulmološkog društva: 2015. godine</a:t>
            </a:r>
          </a:p>
          <a:p>
            <a:r>
              <a:rPr lang="hr-HR" dirty="0" smtClean="0"/>
              <a:t>Kvalitetan članak o liječenju pneumonija</a:t>
            </a:r>
          </a:p>
          <a:p>
            <a:pPr lvl="1"/>
            <a:r>
              <a:rPr lang="hr-HR" dirty="0"/>
              <a:t>Liječenje pneumonija iz opće populacije</a:t>
            </a:r>
          </a:p>
          <a:p>
            <a:pPr lvl="2"/>
            <a:r>
              <a:rPr lang="hr-HR" dirty="0"/>
              <a:t>Autori: </a:t>
            </a:r>
            <a:r>
              <a:rPr lang="hr-HR" dirty="0" err="1"/>
              <a:t>Kuzman</a:t>
            </a:r>
            <a:r>
              <a:rPr lang="hr-HR" dirty="0"/>
              <a:t> I, Puljiz I, </a:t>
            </a:r>
            <a:r>
              <a:rPr lang="hr-HR" dirty="0" err="1"/>
              <a:t>Tudorić</a:t>
            </a:r>
            <a:r>
              <a:rPr lang="hr-HR" dirty="0"/>
              <a:t> N</a:t>
            </a:r>
          </a:p>
          <a:p>
            <a:pPr lvl="2"/>
            <a:r>
              <a:rPr lang="nl-NL" dirty="0"/>
              <a:t>Medicus 2008. Vol. 17, No. 2, 29 - 36</a:t>
            </a:r>
            <a:endParaRPr lang="hr-HR" dirty="0" smtClean="0"/>
          </a:p>
          <a:p>
            <a:pPr lvl="1"/>
            <a:r>
              <a:rPr lang="hr-HR" dirty="0" smtClean="0"/>
              <a:t>Ipak, ne daje dobre preporuke za ambulantno liječenje CAP</a:t>
            </a:r>
          </a:p>
          <a:p>
            <a:pPr marL="457200" lvl="1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1884" y="605307"/>
            <a:ext cx="10314098" cy="796524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00B0F0"/>
                </a:solidFill>
              </a:rPr>
              <a:t>Hrvatske smjernice za ambulantno </a:t>
            </a:r>
            <a:r>
              <a:rPr lang="hr-HR" sz="4000" b="1" dirty="0" smtClean="0">
                <a:solidFill>
                  <a:srgbClr val="00B0F0"/>
                </a:solidFill>
              </a:rPr>
              <a:t>liječenje CAP</a:t>
            </a:r>
            <a:endParaRPr lang="hr-HR" sz="4000" b="1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409733"/>
            <a:ext cx="10419414" cy="1094704"/>
          </a:xfrm>
        </p:spPr>
        <p:txBody>
          <a:bodyPr>
            <a:noAutofit/>
          </a:bodyPr>
          <a:lstStyle/>
          <a:p>
            <a:r>
              <a:rPr lang="hr-HR" sz="4000" b="1" dirty="0" smtClean="0">
                <a:solidFill>
                  <a:srgbClr val="00B0F0"/>
                </a:solidFill>
              </a:rPr>
              <a:t>Europske smjernice za ambulantno liječenje IDDP</a:t>
            </a:r>
            <a:endParaRPr lang="hr-HR" sz="4000" b="1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34780"/>
            <a:ext cx="3632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err="1">
                <a:solidFill>
                  <a:srgbClr val="000000"/>
                </a:solidFill>
              </a:rPr>
              <a:t>Woodhead</a:t>
            </a:r>
            <a:r>
              <a:rPr lang="hr-HR" sz="1400" i="1" dirty="0">
                <a:solidFill>
                  <a:srgbClr val="000000"/>
                </a:solidFill>
              </a:rPr>
              <a:t> M, et al. </a:t>
            </a:r>
            <a:r>
              <a:rPr lang="en-US" sz="1400" i="1" dirty="0" err="1" smtClean="0">
                <a:solidFill>
                  <a:srgbClr val="000000"/>
                </a:solidFill>
              </a:rPr>
              <a:t>Eur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Respir</a:t>
            </a:r>
            <a:r>
              <a:rPr lang="en-US" sz="1400" i="1" dirty="0" smtClean="0">
                <a:solidFill>
                  <a:srgbClr val="000000"/>
                </a:solidFill>
              </a:rPr>
              <a:t> J 2005</a:t>
            </a:r>
            <a:r>
              <a:rPr lang="hr-HR" sz="1400" i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hr-HR" sz="1400" i="1" dirty="0" err="1" smtClean="0">
                <a:solidFill>
                  <a:srgbClr val="000000"/>
                </a:solidFill>
              </a:rPr>
              <a:t>Woodhead</a:t>
            </a:r>
            <a:r>
              <a:rPr lang="hr-HR" sz="1400" i="1" dirty="0" smtClean="0">
                <a:solidFill>
                  <a:srgbClr val="000000"/>
                </a:solidFill>
              </a:rPr>
              <a:t> M, et al.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Microbiol</a:t>
            </a:r>
            <a:r>
              <a:rPr lang="en-US" sz="1400" dirty="0"/>
              <a:t> Infect </a:t>
            </a:r>
            <a:r>
              <a:rPr lang="en-US" sz="1400" dirty="0" smtClean="0"/>
              <a:t>2011</a:t>
            </a:r>
            <a:r>
              <a:rPr lang="hr-HR" sz="1400" dirty="0" smtClean="0"/>
              <a:t>.</a:t>
            </a:r>
            <a:endParaRPr lang="hr-HR" sz="1400" i="1" dirty="0" smtClean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778000"/>
            <a:ext cx="10515600" cy="31761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err="1">
                <a:solidFill>
                  <a:srgbClr val="C00000"/>
                </a:solidFill>
              </a:rPr>
              <a:t>A</a:t>
            </a:r>
            <a:r>
              <a:rPr lang="hr-HR" dirty="0" err="1" smtClean="0">
                <a:solidFill>
                  <a:srgbClr val="C00000"/>
                </a:solidFill>
              </a:rPr>
              <a:t>moksicilin</a:t>
            </a:r>
            <a:r>
              <a:rPr lang="hr-HR" dirty="0" smtClean="0">
                <a:solidFill>
                  <a:srgbClr val="C00000"/>
                </a:solidFill>
              </a:rPr>
              <a:t> </a:t>
            </a:r>
            <a:r>
              <a:rPr lang="hr-HR" dirty="0" smtClean="0"/>
              <a:t>ili </a:t>
            </a:r>
            <a:r>
              <a:rPr lang="hr-HR" dirty="0" err="1" smtClean="0">
                <a:solidFill>
                  <a:srgbClr val="C00000"/>
                </a:solidFill>
              </a:rPr>
              <a:t>doksicilin</a:t>
            </a:r>
            <a:r>
              <a:rPr lang="hr-HR" dirty="0" smtClean="0"/>
              <a:t> (u slučaju alergije na penicilin)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2.   </a:t>
            </a:r>
            <a:r>
              <a:rPr lang="hr-HR" dirty="0" err="1" smtClean="0">
                <a:solidFill>
                  <a:srgbClr val="C00000"/>
                </a:solidFill>
              </a:rPr>
              <a:t>Makrolidi</a:t>
            </a:r>
            <a:r>
              <a:rPr lang="hr-HR" dirty="0" smtClean="0">
                <a:solidFill>
                  <a:srgbClr val="C00000"/>
                </a:solidFill>
              </a:rPr>
              <a:t>* </a:t>
            </a:r>
            <a:r>
              <a:rPr lang="hr-HR" dirty="0" smtClean="0"/>
              <a:t>(</a:t>
            </a:r>
            <a:r>
              <a:rPr lang="hr-HR" u="sng" dirty="0" smtClean="0"/>
              <a:t>ne</a:t>
            </a:r>
            <a:r>
              <a:rPr lang="hr-HR" dirty="0" smtClean="0"/>
              <a:t> kod AE-KOPB) ILI</a:t>
            </a:r>
          </a:p>
          <a:p>
            <a:pPr marL="0" indent="0">
              <a:buNone/>
            </a:pPr>
            <a:r>
              <a:rPr lang="hr-HR" dirty="0" smtClean="0"/>
              <a:t>       </a:t>
            </a:r>
            <a:r>
              <a:rPr lang="hr-HR" dirty="0" err="1" smtClean="0"/>
              <a:t>levofloksacin</a:t>
            </a:r>
            <a:r>
              <a:rPr lang="hr-HR" dirty="0" smtClean="0"/>
              <a:t> ILI </a:t>
            </a:r>
            <a:r>
              <a:rPr lang="hr-HR" dirty="0" err="1" smtClean="0"/>
              <a:t>moksifloksacin</a:t>
            </a:r>
            <a:r>
              <a:rPr lang="hr-HR" dirty="0" smtClean="0"/>
              <a:t> (izbjegavati zbog rizika od razvoja 							rezistencije!)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3.   </a:t>
            </a:r>
            <a:r>
              <a:rPr lang="hr-HR" dirty="0" err="1" smtClean="0">
                <a:solidFill>
                  <a:srgbClr val="C00000"/>
                </a:solidFill>
              </a:rPr>
              <a:t>Koamoksiklav</a:t>
            </a:r>
            <a:r>
              <a:rPr lang="hr-HR" dirty="0" smtClean="0">
                <a:solidFill>
                  <a:srgbClr val="C00000"/>
                </a:solidFill>
              </a:rPr>
              <a:t> </a:t>
            </a:r>
            <a:r>
              <a:rPr lang="hr-HR" dirty="0" smtClean="0"/>
              <a:t>(kod AE-KOPB-a)</a:t>
            </a:r>
            <a:endParaRPr lang="hr-HR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06282" y="5373676"/>
            <a:ext cx="386766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i="1" dirty="0" smtClean="0"/>
              <a:t>„</a:t>
            </a:r>
            <a:r>
              <a:rPr lang="en-US" i="1" dirty="0" smtClean="0"/>
              <a:t>National/local </a:t>
            </a:r>
            <a:r>
              <a:rPr lang="en-US" i="1" dirty="0"/>
              <a:t>resistance rates should be considered when choosing a particular antibiotic</a:t>
            </a:r>
            <a:r>
              <a:rPr lang="en-US" i="1" dirty="0" smtClean="0"/>
              <a:t>.</a:t>
            </a:r>
            <a:r>
              <a:rPr lang="hr-HR" i="1" dirty="0" smtClean="0"/>
              <a:t>”</a:t>
            </a:r>
            <a:r>
              <a:rPr lang="en-US" i="1" dirty="0" smtClean="0"/>
              <a:t> *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16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1082"/>
            <a:ext cx="10515600" cy="31761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2600" u="sng" dirty="0" smtClean="0"/>
              <a:t>Lijek izbora</a:t>
            </a:r>
          </a:p>
          <a:p>
            <a:pPr marL="0" indent="0">
              <a:spcBef>
                <a:spcPts val="0"/>
              </a:spcBef>
              <a:buNone/>
            </a:pPr>
            <a:endParaRPr lang="hr-HR" sz="26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600" dirty="0" smtClean="0">
                <a:solidFill>
                  <a:srgbClr val="C00000"/>
                </a:solidFill>
              </a:rPr>
              <a:t>Amoksicilin 3x500-1000 mg / 7 dana</a:t>
            </a:r>
          </a:p>
          <a:p>
            <a:pPr marL="0" indent="0">
              <a:spcBef>
                <a:spcPts val="0"/>
              </a:spcBef>
              <a:buNone/>
            </a:pPr>
            <a:endParaRPr lang="hr-HR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sz="2600" u="sng" dirty="0" smtClean="0"/>
              <a:t>Druga linija</a:t>
            </a:r>
          </a:p>
          <a:p>
            <a:pPr marL="0" indent="0">
              <a:spcBef>
                <a:spcPts val="0"/>
              </a:spcBef>
              <a:buNone/>
            </a:pPr>
            <a:endParaRPr lang="hr-HR" sz="26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600" dirty="0" err="1" smtClean="0"/>
              <a:t>Doksicilin</a:t>
            </a:r>
            <a:r>
              <a:rPr lang="hr-HR" sz="2600" dirty="0" smtClean="0"/>
              <a:t> 200 mg inicijalno (</a:t>
            </a:r>
            <a:r>
              <a:rPr lang="hr-HR" sz="2600" i="1" dirty="0" err="1" smtClean="0"/>
              <a:t>loading</a:t>
            </a:r>
            <a:r>
              <a:rPr lang="hr-HR" sz="2600" dirty="0" smtClean="0"/>
              <a:t> doza), potom 2x100 mg / 7 dana </a:t>
            </a:r>
            <a:r>
              <a:rPr lang="hr-HR" sz="2600" b="1" dirty="0" smtClean="0"/>
              <a:t>ILI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600" dirty="0" err="1" smtClean="0"/>
              <a:t>klaritromicin</a:t>
            </a:r>
            <a:r>
              <a:rPr lang="hr-HR" sz="2600" dirty="0" smtClean="0"/>
              <a:t> 2x500 mg / 7 dana</a:t>
            </a:r>
            <a:endParaRPr lang="hr-HR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229853"/>
            <a:ext cx="9220201" cy="1094704"/>
          </a:xfrm>
        </p:spPr>
        <p:txBody>
          <a:bodyPr>
            <a:noAutofit/>
          </a:bodyPr>
          <a:lstStyle/>
          <a:p>
            <a:r>
              <a:rPr lang="hr-HR" sz="4000" b="1" dirty="0" smtClean="0">
                <a:solidFill>
                  <a:srgbClr val="00B0F0"/>
                </a:solidFill>
              </a:rPr>
              <a:t>Britanske smjernice (BTS) za ambulantno liječenje pneumonije (CAP)</a:t>
            </a:r>
            <a:endParaRPr lang="hr-HR" sz="40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238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/>
              <a:t>B</a:t>
            </a:r>
            <a:r>
              <a:rPr lang="hr-HR" sz="1400" i="1" dirty="0" smtClean="0"/>
              <a:t>TS – British </a:t>
            </a:r>
            <a:r>
              <a:rPr lang="hr-HR" sz="1400" i="1" dirty="0" err="1" smtClean="0"/>
              <a:t>Thoracic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Society</a:t>
            </a:r>
            <a:endParaRPr lang="hr-HR" sz="1400" i="1" dirty="0" smtClean="0"/>
          </a:p>
          <a:p>
            <a:r>
              <a:rPr lang="hr-HR" sz="1400" i="1" dirty="0" err="1" smtClean="0"/>
              <a:t>Thorax</a:t>
            </a:r>
            <a:r>
              <a:rPr lang="hr-HR" sz="1400" i="1" dirty="0" smtClean="0"/>
              <a:t> 2009</a:t>
            </a:r>
            <a:r>
              <a:rPr lang="hr-HR" sz="1400" i="1" dirty="0"/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3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8157"/>
            <a:ext cx="4313349" cy="961399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Akutni bronhitis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013"/>
            <a:ext cx="10515600" cy="43918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00" dirty="0" smtClean="0"/>
              <a:t>→ </a:t>
            </a:r>
            <a:r>
              <a:rPr lang="hr-HR" sz="2600" dirty="0" err="1" smtClean="0"/>
              <a:t>samoograničavajuća</a:t>
            </a:r>
            <a:r>
              <a:rPr lang="hr-HR" sz="2600" dirty="0" smtClean="0"/>
              <a:t> upala bronha koja nastaje kao posljedica infekcije gornjih dišnih puteva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HR" sz="26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600" b="1" dirty="0" smtClean="0"/>
              <a:t>Kašalj &gt; 5 dana </a:t>
            </a:r>
            <a:r>
              <a:rPr lang="hr-HR" sz="2600" dirty="0" smtClean="0"/>
              <a:t>(najčešće 1-3 tjedna), često produktivan (</a:t>
            </a:r>
            <a:r>
              <a:rPr lang="hr-HR" sz="2600" dirty="0" err="1" smtClean="0"/>
              <a:t>purulentan</a:t>
            </a:r>
            <a:r>
              <a:rPr lang="hr-HR" sz="2600" dirty="0" smtClean="0"/>
              <a:t> </a:t>
            </a:r>
            <a:r>
              <a:rPr lang="hr-HR" sz="2600" dirty="0" err="1" smtClean="0"/>
              <a:t>sputum</a:t>
            </a:r>
            <a:r>
              <a:rPr lang="hr-HR" sz="2600" dirty="0" smtClean="0"/>
              <a:t> </a:t>
            </a:r>
            <a:r>
              <a:rPr lang="hr-HR" sz="2600" u="sng" dirty="0" smtClean="0"/>
              <a:t>NIJE</a:t>
            </a:r>
            <a:r>
              <a:rPr lang="hr-HR" sz="2600" dirty="0" smtClean="0"/>
              <a:t> znak bakterijske infekcije!), rjeđe vrućica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600" dirty="0" smtClean="0"/>
              <a:t>Najčešći uzročnici </a:t>
            </a:r>
            <a:r>
              <a:rPr lang="hr-HR" sz="2600" b="1" dirty="0" smtClean="0"/>
              <a:t>VIRUSI</a:t>
            </a:r>
            <a:r>
              <a:rPr lang="hr-HR" sz="2600" baseline="30000" dirty="0"/>
              <a:t> 1</a:t>
            </a:r>
            <a:r>
              <a:rPr lang="hr-HR" sz="2600" dirty="0" smtClean="0"/>
              <a:t> (influenca, </a:t>
            </a:r>
            <a:r>
              <a:rPr lang="hr-HR" sz="2600" dirty="0" err="1" smtClean="0"/>
              <a:t>parainfluenca</a:t>
            </a:r>
            <a:r>
              <a:rPr lang="hr-HR" sz="2600" dirty="0" smtClean="0"/>
              <a:t>,</a:t>
            </a:r>
            <a:r>
              <a:rPr lang="hr-HR" sz="2600" baseline="30000" dirty="0" smtClean="0"/>
              <a:t> </a:t>
            </a:r>
            <a:r>
              <a:rPr lang="hr-HR" sz="2600" dirty="0" err="1" smtClean="0"/>
              <a:t>koronavirus</a:t>
            </a:r>
            <a:r>
              <a:rPr lang="hr-HR" sz="2600" dirty="0" smtClean="0"/>
              <a:t>, </a:t>
            </a:r>
            <a:r>
              <a:rPr lang="hr-HR" sz="2600" dirty="0" err="1" smtClean="0"/>
              <a:t>rinovirus</a:t>
            </a:r>
            <a:r>
              <a:rPr lang="hr-HR" sz="2600" dirty="0" smtClean="0"/>
              <a:t>, RSV, </a:t>
            </a:r>
            <a:r>
              <a:rPr lang="hr-HR" sz="2600" dirty="0" err="1" smtClean="0"/>
              <a:t>hMPV</a:t>
            </a:r>
            <a:r>
              <a:rPr lang="hr-HR" sz="2600" dirty="0" smtClean="0"/>
              <a:t>), rjeđe bakterije (</a:t>
            </a:r>
            <a:r>
              <a:rPr lang="hr-HR" sz="2600" i="1" dirty="0" smtClean="0"/>
              <a:t>M. pneumoniae</a:t>
            </a:r>
            <a:r>
              <a:rPr lang="hr-HR" sz="2600" dirty="0" smtClean="0"/>
              <a:t>, </a:t>
            </a:r>
            <a:r>
              <a:rPr lang="hr-HR" sz="2600" i="1" dirty="0" smtClean="0"/>
              <a:t>C. pneumoniae</a:t>
            </a:r>
            <a:r>
              <a:rPr lang="hr-HR" sz="2600" dirty="0" smtClean="0"/>
              <a:t>, </a:t>
            </a:r>
            <a:r>
              <a:rPr lang="hr-HR" sz="2600" i="1" dirty="0" smtClean="0"/>
              <a:t>B. </a:t>
            </a:r>
            <a:r>
              <a:rPr lang="hr-HR" sz="2600" i="1" dirty="0" err="1" smtClean="0"/>
              <a:t>pertussis</a:t>
            </a:r>
            <a:r>
              <a:rPr lang="hr-HR" sz="2600" dirty="0" smtClean="0"/>
              <a:t>), još rjeđe ‘tipične’ bakterije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600" dirty="0" smtClean="0"/>
              <a:t>Dijagnoza je </a:t>
            </a:r>
            <a:r>
              <a:rPr lang="hr-HR" sz="2600" b="1" dirty="0" smtClean="0"/>
              <a:t>klinička</a:t>
            </a:r>
            <a:r>
              <a:rPr lang="hr-HR" sz="2600" dirty="0"/>
              <a:t> </a:t>
            </a:r>
            <a:r>
              <a:rPr lang="hr-HR" sz="2600" dirty="0" smtClean="0"/>
              <a:t>- </a:t>
            </a:r>
            <a:r>
              <a:rPr lang="hr-HR" sz="2600" dirty="0" err="1" smtClean="0"/>
              <a:t>ausk</a:t>
            </a:r>
            <a:r>
              <a:rPr lang="hr-HR" sz="2600" dirty="0" smtClean="0"/>
              <a:t>. nalaz </a:t>
            </a:r>
            <a:r>
              <a:rPr lang="hr-HR" sz="2600" b="1" dirty="0" smtClean="0"/>
              <a:t>produljenog </a:t>
            </a:r>
            <a:r>
              <a:rPr lang="hr-HR" sz="2600" b="1" dirty="0" err="1" smtClean="0"/>
              <a:t>ekspirija</a:t>
            </a:r>
            <a:r>
              <a:rPr lang="hr-HR" sz="2600" b="1" dirty="0" smtClean="0"/>
              <a:t> i zvižduka</a:t>
            </a:r>
            <a:r>
              <a:rPr lang="hr-HR" sz="2600" baseline="30000" dirty="0" smtClean="0"/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600" dirty="0" smtClean="0"/>
              <a:t>Liječenje: </a:t>
            </a:r>
            <a:r>
              <a:rPr lang="hr-HR" sz="2600" u="sng" dirty="0" smtClean="0"/>
              <a:t>simptomatsko</a:t>
            </a:r>
            <a:r>
              <a:rPr lang="hr-HR" sz="2600" dirty="0" smtClean="0"/>
              <a:t> </a:t>
            </a:r>
            <a:endParaRPr lang="hr-HR" sz="2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334780"/>
            <a:ext cx="3193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hr-HR" sz="1400" i="1" dirty="0" smtClean="0"/>
              <a:t> </a:t>
            </a:r>
            <a:r>
              <a:rPr lang="en-US" sz="1400" i="1" dirty="0" err="1" smtClean="0"/>
              <a:t>Scand</a:t>
            </a:r>
            <a:r>
              <a:rPr lang="en-US" sz="1400" i="1" dirty="0" smtClean="0"/>
              <a:t> </a:t>
            </a:r>
            <a:r>
              <a:rPr lang="en-US" sz="1400" i="1" dirty="0"/>
              <a:t>J Prim Health Care 1997; 15:156</a:t>
            </a:r>
            <a:r>
              <a:rPr lang="en-US" sz="1400" i="1" dirty="0" smtClean="0"/>
              <a:t>.</a:t>
            </a:r>
            <a:endParaRPr lang="hr-HR" sz="1400" i="1" dirty="0" smtClean="0"/>
          </a:p>
          <a:p>
            <a:pPr>
              <a:buFont typeface="+mj-lt"/>
              <a:buAutoNum type="arabicPeriod"/>
            </a:pPr>
            <a:r>
              <a:rPr lang="hr-HR" sz="1400" i="1" dirty="0"/>
              <a:t> </a:t>
            </a:r>
            <a:r>
              <a:rPr lang="hr-HR" sz="1400" i="1" dirty="0" smtClean="0"/>
              <a:t>N </a:t>
            </a:r>
            <a:r>
              <a:rPr lang="hr-HR" sz="1400" i="1" dirty="0" err="1"/>
              <a:t>Engl</a:t>
            </a:r>
            <a:r>
              <a:rPr lang="hr-HR" sz="1400" i="1" dirty="0"/>
              <a:t> J Med 2006; 355:2125</a:t>
            </a:r>
            <a:r>
              <a:rPr lang="hr-HR" sz="1400" i="1" dirty="0" smtClean="0"/>
              <a:t>.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7708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53154"/>
            <a:ext cx="10339317" cy="1094704"/>
          </a:xfrm>
        </p:spPr>
        <p:txBody>
          <a:bodyPr>
            <a:noAutofit/>
          </a:bodyPr>
          <a:lstStyle/>
          <a:p>
            <a:r>
              <a:rPr lang="hr-HR" sz="4000" b="1" dirty="0" smtClean="0">
                <a:solidFill>
                  <a:srgbClr val="00B0F0"/>
                </a:solidFill>
              </a:rPr>
              <a:t>Američke smjernice (IDSA/ATS) za ambulantno liječenje pneumonije (CAP)</a:t>
            </a:r>
            <a:endParaRPr lang="hr-HR" sz="40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590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/>
              <a:t>IDSA – </a:t>
            </a:r>
            <a:r>
              <a:rPr lang="hr-HR" sz="1400" i="1" dirty="0" err="1" smtClean="0"/>
              <a:t>Infectious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Diseases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Society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of</a:t>
            </a:r>
            <a:r>
              <a:rPr lang="hr-HR" sz="1400" i="1" dirty="0" smtClean="0"/>
              <a:t> America; ATS – American </a:t>
            </a:r>
            <a:r>
              <a:rPr lang="hr-HR" sz="1400" i="1" dirty="0" err="1" smtClean="0"/>
              <a:t>Thoracic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Society</a:t>
            </a:r>
            <a:endParaRPr lang="hr-HR" sz="1400" i="1" dirty="0" smtClean="0"/>
          </a:p>
          <a:p>
            <a:r>
              <a:rPr lang="en-US" sz="1400" i="1" dirty="0" err="1" smtClean="0"/>
              <a:t>Clin</a:t>
            </a:r>
            <a:r>
              <a:rPr lang="en-US" sz="1400" i="1" dirty="0" smtClean="0"/>
              <a:t> </a:t>
            </a:r>
            <a:r>
              <a:rPr lang="en-US" sz="1400" i="1" dirty="0"/>
              <a:t>Infect Dis 2007; 44 </a:t>
            </a:r>
            <a:r>
              <a:rPr lang="en-US" sz="1400" i="1" dirty="0" err="1"/>
              <a:t>Suppl</a:t>
            </a:r>
            <a:r>
              <a:rPr lang="en-US" sz="1400" i="1" dirty="0"/>
              <a:t> 2:S27</a:t>
            </a:r>
            <a:r>
              <a:rPr lang="en-US" sz="1400" i="1" dirty="0" smtClean="0"/>
              <a:t>.</a:t>
            </a:r>
            <a:endParaRPr lang="hr-HR" sz="1400" i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67743"/>
              </p:ext>
            </p:extLst>
          </p:nvPr>
        </p:nvGraphicFramePr>
        <p:xfrm>
          <a:off x="219879" y="1679778"/>
          <a:ext cx="11752242" cy="461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6121"/>
                <a:gridCol w="5876121"/>
              </a:tblGrid>
              <a:tr h="1322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latin typeface="+mn-lt"/>
                        </a:rPr>
                        <a:t>Prethodno zdrav bolesnik koji nije uzimao antibiotike unatrag 3 mjeseca</a:t>
                      </a:r>
                    </a:p>
                    <a:p>
                      <a:endParaRPr lang="hr-H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latin typeface="+mn-lt"/>
                        </a:rPr>
                        <a:t>Bolesnik s </a:t>
                      </a:r>
                      <a:r>
                        <a:rPr lang="hr-HR" sz="2000" dirty="0" err="1" smtClean="0">
                          <a:latin typeface="+mn-lt"/>
                        </a:rPr>
                        <a:t>komorbiditetima</a:t>
                      </a:r>
                      <a:r>
                        <a:rPr lang="hr-HR" sz="2000" dirty="0" smtClean="0">
                          <a:latin typeface="+mn-lt"/>
                        </a:rPr>
                        <a:t> (kronične bolesti srca, </a:t>
                      </a:r>
                      <a:r>
                        <a:rPr lang="hr-HR" sz="2000" dirty="0" err="1" smtClean="0">
                          <a:latin typeface="+mn-lt"/>
                        </a:rPr>
                        <a:t>jetre</a:t>
                      </a:r>
                      <a:r>
                        <a:rPr lang="hr-HR" sz="2000" dirty="0" smtClean="0">
                          <a:latin typeface="+mn-lt"/>
                        </a:rPr>
                        <a:t> ili bubrega, dijabetes, </a:t>
                      </a:r>
                      <a:r>
                        <a:rPr lang="hr-HR" sz="2000" dirty="0" err="1" smtClean="0">
                          <a:latin typeface="+mn-lt"/>
                        </a:rPr>
                        <a:t>etilizam</a:t>
                      </a:r>
                      <a:r>
                        <a:rPr lang="hr-HR" sz="2000" dirty="0" smtClean="0">
                          <a:latin typeface="+mn-lt"/>
                        </a:rPr>
                        <a:t>, malignomi, </a:t>
                      </a:r>
                      <a:r>
                        <a:rPr lang="hr-HR" sz="2000" dirty="0" err="1" smtClean="0">
                          <a:latin typeface="+mn-lt"/>
                        </a:rPr>
                        <a:t>asplenija</a:t>
                      </a:r>
                      <a:r>
                        <a:rPr lang="hr-HR" sz="2000" dirty="0" smtClean="0">
                          <a:latin typeface="+mn-lt"/>
                        </a:rPr>
                        <a:t>, </a:t>
                      </a:r>
                      <a:r>
                        <a:rPr lang="hr-HR" sz="2000" dirty="0" err="1" smtClean="0">
                          <a:latin typeface="+mn-lt"/>
                        </a:rPr>
                        <a:t>imunosuprimirani</a:t>
                      </a:r>
                      <a:r>
                        <a:rPr lang="hr-HR" sz="2000" dirty="0" smtClean="0">
                          <a:latin typeface="+mn-lt"/>
                        </a:rPr>
                        <a:t>) ili koji je uzimao antibiotike unatrag 3 mjeseca</a:t>
                      </a:r>
                    </a:p>
                  </a:txBody>
                  <a:tcPr/>
                </a:tc>
              </a:tr>
              <a:tr h="70968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azitromicin</a:t>
                      </a:r>
                      <a:r>
                        <a:rPr lang="hr-HR" sz="2000" dirty="0" smtClean="0">
                          <a:latin typeface="+mn-lt"/>
                        </a:rPr>
                        <a:t> 1x500 mg 1.dan + 1x250 mg još 4 dana </a:t>
                      </a:r>
                      <a:r>
                        <a:rPr lang="hr-H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ILI</a:t>
                      </a:r>
                      <a:r>
                        <a:rPr lang="hr-HR" sz="2000" dirty="0" smtClean="0">
                          <a:latin typeface="+mn-lt"/>
                        </a:rPr>
                        <a:t> 1x500 mg/3 dana </a:t>
                      </a:r>
                      <a:r>
                        <a:rPr lang="hr-HR" sz="2000" b="1" dirty="0" smtClean="0">
                          <a:latin typeface="+mn-lt"/>
                        </a:rPr>
                        <a:t>ILI</a:t>
                      </a:r>
                      <a:r>
                        <a:rPr lang="hr-HR" sz="2000" dirty="0" smtClean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latin typeface="+mn-lt"/>
                        </a:rPr>
                        <a:t>respiratorni </a:t>
                      </a:r>
                      <a:r>
                        <a:rPr lang="hr-HR" sz="2000" dirty="0" err="1" smtClean="0">
                          <a:latin typeface="+mn-lt"/>
                        </a:rPr>
                        <a:t>kinoloni</a:t>
                      </a:r>
                      <a:r>
                        <a:rPr lang="hr-HR" sz="2000" dirty="0" smtClean="0">
                          <a:latin typeface="+mn-lt"/>
                        </a:rPr>
                        <a:t> (</a:t>
                      </a:r>
                      <a:r>
                        <a:rPr lang="hr-HR" sz="20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levofloksacin</a:t>
                      </a:r>
                      <a:r>
                        <a:rPr lang="hr-HR" sz="2000" dirty="0" smtClean="0">
                          <a:latin typeface="+mn-lt"/>
                        </a:rPr>
                        <a:t> 1x750 mg </a:t>
                      </a:r>
                      <a:r>
                        <a:rPr lang="hr-HR" sz="2000" b="1" dirty="0" smtClean="0">
                          <a:latin typeface="+mn-lt"/>
                        </a:rPr>
                        <a:t>ILI</a:t>
                      </a:r>
                      <a:r>
                        <a:rPr lang="hr-HR" sz="2000" dirty="0" smtClean="0">
                          <a:latin typeface="+mn-lt"/>
                        </a:rPr>
                        <a:t> </a:t>
                      </a:r>
                      <a:r>
                        <a:rPr lang="hr-HR" sz="20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moksifloksacin</a:t>
                      </a:r>
                      <a:r>
                        <a:rPr lang="hr-HR" sz="2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hr-HR" sz="2000" dirty="0" smtClean="0">
                          <a:latin typeface="+mn-lt"/>
                        </a:rPr>
                        <a:t>1x400 mg) kroz 5 dana </a:t>
                      </a:r>
                      <a:r>
                        <a:rPr lang="hr-HR" sz="2000" b="1" dirty="0" smtClean="0">
                          <a:latin typeface="+mn-lt"/>
                        </a:rPr>
                        <a:t>ILI</a:t>
                      </a:r>
                    </a:p>
                  </a:txBody>
                  <a:tcPr/>
                </a:tc>
              </a:tr>
              <a:tr h="128289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klaritromicin</a:t>
                      </a:r>
                      <a:r>
                        <a:rPr lang="hr-HR" sz="2000" dirty="0" smtClean="0">
                          <a:latin typeface="+mn-lt"/>
                        </a:rPr>
                        <a:t> 2x500 mg/5 dana </a:t>
                      </a:r>
                      <a:r>
                        <a:rPr lang="hr-HR" sz="2000" b="1" dirty="0" smtClean="0">
                          <a:latin typeface="+mn-lt"/>
                        </a:rPr>
                        <a:t>ILI</a:t>
                      </a:r>
                      <a:endParaRPr lang="hr-H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err="1" smtClean="0">
                          <a:latin typeface="+mn-lt"/>
                        </a:rPr>
                        <a:t>betalaktami</a:t>
                      </a:r>
                      <a:r>
                        <a:rPr lang="hr-HR" sz="2000" dirty="0" smtClean="0">
                          <a:latin typeface="+mn-lt"/>
                        </a:rPr>
                        <a:t> (</a:t>
                      </a:r>
                      <a:r>
                        <a:rPr lang="hr-HR" sz="20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amoksicilin</a:t>
                      </a:r>
                      <a:r>
                        <a:rPr lang="hr-HR" sz="2000" dirty="0" smtClean="0">
                          <a:latin typeface="+mn-lt"/>
                        </a:rPr>
                        <a:t> 3x1 g </a:t>
                      </a:r>
                      <a:r>
                        <a:rPr lang="hr-HR" sz="2000" b="1" dirty="0" smtClean="0">
                          <a:latin typeface="+mn-lt"/>
                        </a:rPr>
                        <a:t>ILI </a:t>
                      </a:r>
                      <a:r>
                        <a:rPr lang="hr-HR" sz="20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koamoksiklav</a:t>
                      </a:r>
                      <a:r>
                        <a:rPr lang="hr-HR" sz="2000" dirty="0" smtClean="0">
                          <a:latin typeface="+mn-lt"/>
                        </a:rPr>
                        <a:t> (2000/175 mg) 2x1 </a:t>
                      </a:r>
                      <a:r>
                        <a:rPr lang="hr-HR" sz="2000" dirty="0" err="1" smtClean="0">
                          <a:latin typeface="+mn-lt"/>
                        </a:rPr>
                        <a:t>tbl</a:t>
                      </a:r>
                      <a:r>
                        <a:rPr lang="hr-HR" sz="2000" dirty="0" smtClean="0">
                          <a:latin typeface="+mn-lt"/>
                        </a:rPr>
                        <a:t> </a:t>
                      </a:r>
                      <a:r>
                        <a:rPr lang="hr-HR" sz="2000" b="1" dirty="0" smtClean="0">
                          <a:latin typeface="+mn-lt"/>
                        </a:rPr>
                        <a:t>ILI</a:t>
                      </a:r>
                      <a:r>
                        <a:rPr lang="hr-HR" sz="2000" dirty="0" smtClean="0">
                          <a:latin typeface="+mn-lt"/>
                        </a:rPr>
                        <a:t> </a:t>
                      </a:r>
                      <a:r>
                        <a:rPr lang="hr-HR" sz="20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cefpodoksim</a:t>
                      </a:r>
                      <a:r>
                        <a:rPr lang="hr-HR" sz="2000" dirty="0" smtClean="0">
                          <a:latin typeface="+mn-lt"/>
                        </a:rPr>
                        <a:t> 2x200 mg </a:t>
                      </a:r>
                      <a:r>
                        <a:rPr lang="hr-HR" sz="2000" b="1" dirty="0" smtClean="0">
                          <a:latin typeface="+mn-lt"/>
                        </a:rPr>
                        <a:t>ILI</a:t>
                      </a:r>
                      <a:r>
                        <a:rPr lang="hr-HR" sz="2000" dirty="0" smtClean="0">
                          <a:latin typeface="+mn-lt"/>
                        </a:rPr>
                        <a:t> </a:t>
                      </a:r>
                      <a:r>
                        <a:rPr lang="hr-HR" sz="20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cefuroksim</a:t>
                      </a:r>
                      <a:r>
                        <a:rPr lang="hr-HR" sz="2000" dirty="0" smtClean="0">
                          <a:latin typeface="+mn-lt"/>
                        </a:rPr>
                        <a:t> 2x500 mg) </a:t>
                      </a:r>
                      <a:r>
                        <a:rPr lang="hr-HR" sz="2000" b="1" baseline="0" dirty="0" smtClean="0">
                          <a:latin typeface="+mn-lt"/>
                        </a:rPr>
                        <a:t> PLUS</a:t>
                      </a:r>
                      <a:endParaRPr lang="hr-HR" sz="2000" dirty="0" smtClean="0">
                        <a:latin typeface="+mn-lt"/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makrolid</a:t>
                      </a:r>
                      <a:r>
                        <a:rPr lang="hr-HR" sz="2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hr-HR" sz="200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ili</a:t>
                      </a:r>
                      <a:r>
                        <a:rPr lang="hr-HR" sz="2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hr-HR" sz="20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doksiciklin</a:t>
                      </a:r>
                      <a:r>
                        <a:rPr lang="hr-HR" sz="2000" dirty="0" smtClean="0">
                          <a:latin typeface="+mn-lt"/>
                        </a:rPr>
                        <a:t> kroz 5 dana</a:t>
                      </a:r>
                    </a:p>
                  </a:txBody>
                  <a:tcPr/>
                </a:tc>
              </a:tr>
              <a:tr h="44992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doksiciklin</a:t>
                      </a:r>
                      <a:r>
                        <a:rPr lang="hr-HR" sz="2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hr-HR" sz="2000" dirty="0" smtClean="0">
                          <a:latin typeface="+mn-lt"/>
                        </a:rPr>
                        <a:t>2x100 mg/5 dana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000" dirty="0">
                        <a:latin typeface="+mn-lt"/>
                      </a:endParaRPr>
                    </a:p>
                  </a:txBody>
                  <a:tcPr/>
                </a:tc>
              </a:tr>
              <a:tr h="449921"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 područjima s visokim stupnjem rezistencije </a:t>
                      </a:r>
                      <a:r>
                        <a:rPr lang="hr-HR" sz="2400" b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pneumokoka</a:t>
                      </a:r>
                      <a:r>
                        <a:rPr lang="hr-HR" sz="2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lang="hr-HR" sz="2400" b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makrolide</a:t>
                      </a:r>
                      <a:r>
                        <a:rPr lang="hr-HR" sz="2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 &gt; 25%)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makrolidi</a:t>
                      </a:r>
                      <a:r>
                        <a:rPr lang="hr-HR" sz="2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 ne preporučuju</a:t>
                      </a:r>
                      <a:endParaRPr lang="hr-HR" sz="24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9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2" y="103993"/>
            <a:ext cx="11032524" cy="1325563"/>
          </a:xfrm>
        </p:spPr>
        <p:txBody>
          <a:bodyPr/>
          <a:lstStyle/>
          <a:p>
            <a:r>
              <a:rPr lang="hr-HR" b="1" dirty="0" smtClean="0">
                <a:solidFill>
                  <a:schemeClr val="accent1"/>
                </a:solidFill>
              </a:rPr>
              <a:t>Naše preporuke za postupak s bolesnikom s IDRS</a:t>
            </a:r>
            <a:endParaRPr lang="hr-H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315"/>
            <a:ext cx="10515600" cy="50323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600" dirty="0" smtClean="0"/>
              <a:t>Pregledati bolesnika, postaviti sumnju na CAP, procijeniti potrebu za bolničkim liječenjem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600" dirty="0" smtClean="0"/>
              <a:t>KKS i RTG pluća, ako je moguće i CRP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600" dirty="0" smtClean="0"/>
              <a:t>Bakterijska ili atipična pneumonija? (ne zaboraviti na virusne pneumonije)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600" dirty="0" smtClean="0"/>
              <a:t>Empirijska terapija</a:t>
            </a:r>
          </a:p>
          <a:p>
            <a:r>
              <a:rPr lang="hr-HR" sz="2600" dirty="0" smtClean="0"/>
              <a:t>Bakterijska pneumonija</a:t>
            </a:r>
          </a:p>
          <a:p>
            <a:pPr lvl="2"/>
            <a:r>
              <a:rPr lang="hr-HR" sz="2600" b="1" dirty="0" err="1" smtClean="0">
                <a:solidFill>
                  <a:srgbClr val="C00000"/>
                </a:solidFill>
              </a:rPr>
              <a:t>amoksicilin</a:t>
            </a:r>
            <a:r>
              <a:rPr lang="hr-HR" sz="2600" dirty="0" smtClean="0"/>
              <a:t> </a:t>
            </a:r>
            <a:r>
              <a:rPr lang="hr-HR" sz="2600" dirty="0"/>
              <a:t>3x1 g </a:t>
            </a:r>
            <a:r>
              <a:rPr lang="hr-HR" sz="2600" u="sng" dirty="0" smtClean="0"/>
              <a:t>7 dana </a:t>
            </a:r>
            <a:r>
              <a:rPr lang="hr-HR" sz="2600" b="1" dirty="0"/>
              <a:t>+/-</a:t>
            </a:r>
            <a:r>
              <a:rPr lang="hr-HR" sz="2600" dirty="0"/>
              <a:t> </a:t>
            </a:r>
            <a:r>
              <a:rPr lang="hr-HR" sz="2600" b="1" dirty="0" err="1">
                <a:solidFill>
                  <a:srgbClr val="C00000"/>
                </a:solidFill>
              </a:rPr>
              <a:t>azitromicin</a:t>
            </a:r>
            <a:r>
              <a:rPr lang="hr-HR" sz="2600" b="1" dirty="0">
                <a:solidFill>
                  <a:srgbClr val="C00000"/>
                </a:solidFill>
              </a:rPr>
              <a:t> </a:t>
            </a:r>
            <a:r>
              <a:rPr lang="hr-HR" sz="2600" dirty="0"/>
              <a:t>1x500 mg/</a:t>
            </a:r>
            <a:r>
              <a:rPr lang="hr-HR" sz="2600" u="sng" dirty="0"/>
              <a:t>3 </a:t>
            </a:r>
            <a:r>
              <a:rPr lang="hr-HR" sz="2600" u="sng" dirty="0" smtClean="0"/>
              <a:t>dana</a:t>
            </a:r>
            <a:r>
              <a:rPr lang="hr-HR" sz="2600" dirty="0" smtClean="0"/>
              <a:t> ili</a:t>
            </a:r>
            <a:endParaRPr lang="hr-HR" sz="2600" b="1" dirty="0">
              <a:solidFill>
                <a:srgbClr val="C00000"/>
              </a:solidFill>
            </a:endParaRPr>
          </a:p>
          <a:p>
            <a:pPr lvl="2"/>
            <a:r>
              <a:rPr lang="hr-HR" sz="2600" b="1" dirty="0" err="1" smtClean="0">
                <a:solidFill>
                  <a:srgbClr val="C00000"/>
                </a:solidFill>
              </a:rPr>
              <a:t>doksiciklin</a:t>
            </a:r>
            <a:r>
              <a:rPr lang="hr-HR" sz="2600" dirty="0" smtClean="0"/>
              <a:t> </a:t>
            </a:r>
            <a:r>
              <a:rPr lang="hr-HR" sz="2600" dirty="0"/>
              <a:t>2x100 </a:t>
            </a:r>
            <a:r>
              <a:rPr lang="hr-HR" sz="2600" dirty="0" smtClean="0"/>
              <a:t>mg/</a:t>
            </a:r>
            <a:r>
              <a:rPr lang="hr-HR" sz="2600" u="sng" dirty="0"/>
              <a:t>7</a:t>
            </a:r>
            <a:r>
              <a:rPr lang="hr-HR" sz="2600" u="sng" dirty="0" smtClean="0"/>
              <a:t> dana</a:t>
            </a:r>
          </a:p>
          <a:p>
            <a:r>
              <a:rPr lang="hr-HR" sz="2600" dirty="0" smtClean="0"/>
              <a:t>Atipična </a:t>
            </a:r>
            <a:r>
              <a:rPr lang="hr-HR" sz="2600" dirty="0"/>
              <a:t>pneumonija</a:t>
            </a:r>
          </a:p>
          <a:p>
            <a:pPr lvl="2"/>
            <a:r>
              <a:rPr lang="hr-HR" sz="2600" b="1" dirty="0" err="1">
                <a:solidFill>
                  <a:srgbClr val="C00000"/>
                </a:solidFill>
              </a:rPr>
              <a:t>azitromicin</a:t>
            </a:r>
            <a:r>
              <a:rPr lang="hr-HR" sz="2600" dirty="0"/>
              <a:t> 1x500 mg/</a:t>
            </a:r>
            <a:r>
              <a:rPr lang="hr-HR" sz="2600" u="sng" dirty="0"/>
              <a:t>3 </a:t>
            </a:r>
            <a:r>
              <a:rPr lang="hr-HR" sz="2600" u="sng" dirty="0" smtClean="0"/>
              <a:t>dana</a:t>
            </a:r>
            <a:r>
              <a:rPr lang="hr-HR" sz="2600" dirty="0" smtClean="0"/>
              <a:t> ili</a:t>
            </a:r>
            <a:endParaRPr lang="hr-HR" sz="2600" u="sng" dirty="0"/>
          </a:p>
          <a:p>
            <a:pPr marL="914400" lvl="2" indent="0">
              <a:buNone/>
            </a:pPr>
            <a:r>
              <a:rPr lang="hr-HR" sz="2600" b="1" dirty="0" smtClean="0">
                <a:solidFill>
                  <a:srgbClr val="C00000"/>
                </a:solidFill>
              </a:rPr>
              <a:t>   </a:t>
            </a:r>
            <a:r>
              <a:rPr lang="hr-HR" sz="2600" b="1" dirty="0" err="1" smtClean="0">
                <a:solidFill>
                  <a:srgbClr val="C00000"/>
                </a:solidFill>
              </a:rPr>
              <a:t>doksiciklin</a:t>
            </a:r>
            <a:r>
              <a:rPr lang="hr-HR" sz="2600" b="1" dirty="0" smtClean="0">
                <a:solidFill>
                  <a:srgbClr val="C00000"/>
                </a:solidFill>
              </a:rPr>
              <a:t> </a:t>
            </a:r>
            <a:r>
              <a:rPr lang="hr-HR" sz="2600" dirty="0"/>
              <a:t>2x100 </a:t>
            </a:r>
            <a:r>
              <a:rPr lang="hr-HR" sz="2600" dirty="0" smtClean="0"/>
              <a:t>mg/</a:t>
            </a:r>
            <a:r>
              <a:rPr lang="hr-HR" sz="2600" u="sng" dirty="0" smtClean="0"/>
              <a:t>5 dana</a:t>
            </a:r>
            <a:endParaRPr lang="hr-HR" sz="2600" u="sng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067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Praćenje bolesnika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6527"/>
          </a:xfrm>
        </p:spPr>
        <p:txBody>
          <a:bodyPr/>
          <a:lstStyle/>
          <a:p>
            <a:r>
              <a:rPr lang="hr-HR" dirty="0" smtClean="0"/>
              <a:t>Klinička kontrola</a:t>
            </a:r>
          </a:p>
          <a:p>
            <a:pPr lvl="2"/>
            <a:r>
              <a:rPr lang="hr-HR" dirty="0" smtClean="0"/>
              <a:t>Za nekoliko dana</a:t>
            </a:r>
          </a:p>
          <a:p>
            <a:pPr lvl="2"/>
            <a:r>
              <a:rPr lang="hr-HR" dirty="0" smtClean="0"/>
              <a:t>Pregled ili telefonski kontakt</a:t>
            </a:r>
          </a:p>
          <a:p>
            <a:r>
              <a:rPr lang="hr-HR" dirty="0" smtClean="0"/>
              <a:t>Radiološka kontrola</a:t>
            </a:r>
          </a:p>
          <a:p>
            <a:pPr lvl="2"/>
            <a:r>
              <a:rPr lang="hr-HR" sz="2400" dirty="0" smtClean="0"/>
              <a:t>Nije potrebna kod mlađih bolesnika i onih koji su klinički znatno bolje</a:t>
            </a:r>
          </a:p>
          <a:p>
            <a:pPr lvl="2"/>
            <a:r>
              <a:rPr lang="hr-HR" sz="2400" dirty="0" smtClean="0"/>
              <a:t>Kod bolesnika &gt; 40 godina i pušača ponoviti RTG pluća za 7-12 tjedana</a:t>
            </a:r>
            <a:r>
              <a:rPr lang="hr-HR" sz="2400" baseline="30000" dirty="0" smtClean="0"/>
              <a:t>1</a:t>
            </a:r>
            <a:endParaRPr lang="hr-HR" baseline="300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16953" y="4650128"/>
            <a:ext cx="9758095" cy="13849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Ukoliko se radi o </a:t>
            </a:r>
            <a:r>
              <a:rPr lang="hr-HR" sz="2800" b="1" dirty="0"/>
              <a:t>ugroženom </a:t>
            </a:r>
            <a:r>
              <a:rPr lang="hr-HR" sz="2800" dirty="0"/>
              <a:t>bolesniku ili nema poboljšanja </a:t>
            </a:r>
            <a:r>
              <a:rPr lang="hr-HR" sz="2800" b="1" dirty="0"/>
              <a:t>48 h </a:t>
            </a:r>
            <a:r>
              <a:rPr lang="hr-HR" sz="2800" dirty="0"/>
              <a:t>nakon započinjanja antimikrobne  terapije bolesnika je potrebno uputiti na </a:t>
            </a:r>
            <a:r>
              <a:rPr lang="hr-HR" sz="2800" b="1" dirty="0"/>
              <a:t>bolničku </a:t>
            </a:r>
            <a:r>
              <a:rPr lang="hr-HR" sz="2800" b="1" dirty="0" smtClean="0"/>
              <a:t>obradu</a:t>
            </a:r>
            <a:r>
              <a:rPr lang="hr-HR" sz="2800" dirty="0" smtClean="0"/>
              <a:t>!</a:t>
            </a:r>
            <a:r>
              <a:rPr lang="hr-HR" sz="2800" baseline="30000" dirty="0" smtClean="0"/>
              <a:t>2</a:t>
            </a:r>
            <a:endParaRPr lang="hr-HR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4804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/>
              <a:t>1.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Infect Dis 2000; 31:347</a:t>
            </a:r>
            <a:r>
              <a:rPr lang="hr-HR" sz="1400" i="1" dirty="0" smtClean="0"/>
              <a:t>.</a:t>
            </a:r>
          </a:p>
          <a:p>
            <a:r>
              <a:rPr lang="hr-HR" sz="1400" i="1" dirty="0" smtClean="0"/>
              <a:t>2. </a:t>
            </a:r>
            <a:r>
              <a:rPr lang="hr-HR" sz="1400" i="1" dirty="0" err="1" smtClean="0"/>
              <a:t>Clinical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Microbiology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and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Infection</a:t>
            </a:r>
            <a:r>
              <a:rPr lang="hr-HR" sz="1400" i="1" dirty="0" smtClean="0"/>
              <a:t>, vol 17, </a:t>
            </a:r>
            <a:r>
              <a:rPr lang="hr-HR" sz="1400" i="1" dirty="0" err="1" smtClean="0"/>
              <a:t>suppl</a:t>
            </a:r>
            <a:r>
              <a:rPr lang="hr-HR" sz="1400" i="1" dirty="0" smtClean="0"/>
              <a:t> 6, Nov 2011</a:t>
            </a:r>
            <a:endParaRPr lang="en-US" sz="1400" b="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9180" y="6550223"/>
            <a:ext cx="4635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/>
              <a:t> 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35982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03" y="518615"/>
            <a:ext cx="10475795" cy="92737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Indikacije za cijepljenje protiv </a:t>
            </a:r>
            <a:r>
              <a:rPr lang="hr-HR" b="1" dirty="0" err="1" smtClean="0">
                <a:solidFill>
                  <a:srgbClr val="FF0000"/>
                </a:solidFill>
              </a:rPr>
              <a:t>pneumokoka</a:t>
            </a:r>
            <a:r>
              <a:rPr lang="hr-HR" b="1" dirty="0" smtClean="0">
                <a:solidFill>
                  <a:srgbClr val="FF0000"/>
                </a:solidFill>
              </a:rPr>
              <a:t> - HZJZ</a:t>
            </a:r>
            <a:endParaRPr lang="hr-HR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7927" y="1614085"/>
            <a:ext cx="11353800" cy="49798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hr-HR" sz="2400" dirty="0" smtClean="0"/>
          </a:p>
          <a:p>
            <a:pPr>
              <a:spcBef>
                <a:spcPts val="0"/>
              </a:spcBef>
            </a:pP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50223"/>
            <a:ext cx="1082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www.hzjz.hr</a:t>
            </a:r>
            <a:endParaRPr lang="hr-HR" sz="1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17100"/>
              </p:ext>
            </p:extLst>
          </p:nvPr>
        </p:nvGraphicFramePr>
        <p:xfrm>
          <a:off x="989527" y="1725768"/>
          <a:ext cx="10212946" cy="4593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6473"/>
                <a:gridCol w="5106473"/>
              </a:tblGrid>
              <a:tr h="790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u="none" dirty="0" smtClean="0"/>
                        <a:t>Konjugirano polisaharidno cjepivo za odrasle &gt;50 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u="none" dirty="0" err="1" smtClean="0"/>
                        <a:t>Nekonjugirano</a:t>
                      </a:r>
                      <a:r>
                        <a:rPr lang="hr-HR" sz="2000" b="1" u="none" dirty="0" smtClean="0"/>
                        <a:t> polisaharidno cjepivo za osobe &gt;2 godine</a:t>
                      </a:r>
                      <a:endParaRPr lang="hr-HR" sz="2000" u="none" dirty="0"/>
                    </a:p>
                  </a:txBody>
                  <a:tcPr/>
                </a:tc>
              </a:tr>
              <a:tr h="790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Kronične metaboličke bolesti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Nepokretni štićenici u domovima za starije i nemoćne osobe</a:t>
                      </a:r>
                      <a:endParaRPr lang="hr-HR" sz="2000" b="1" dirty="0"/>
                    </a:p>
                  </a:txBody>
                  <a:tcPr/>
                </a:tc>
              </a:tr>
              <a:tr h="458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err="1" smtClean="0"/>
                        <a:t>Imunodeficijencije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Funkcionalna ili anatomska </a:t>
                      </a:r>
                      <a:r>
                        <a:rPr lang="hr-HR" sz="2000" b="1" dirty="0" err="1" smtClean="0"/>
                        <a:t>asplenija</a:t>
                      </a:r>
                      <a:endParaRPr lang="hr-HR" sz="2000" b="1" dirty="0"/>
                    </a:p>
                  </a:txBody>
                  <a:tcPr/>
                </a:tc>
              </a:tr>
              <a:tr h="458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Zloćudne bolesti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Srpasta anemija</a:t>
                      </a:r>
                      <a:endParaRPr lang="hr-HR" sz="2000" b="1" dirty="0"/>
                    </a:p>
                  </a:txBody>
                  <a:tcPr/>
                </a:tc>
              </a:tr>
              <a:tr h="722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Teške kronične bolesti pluća, bubrega i </a:t>
                      </a:r>
                      <a:r>
                        <a:rPr lang="hr-HR" sz="2000" b="1" dirty="0" err="1" smtClean="0"/>
                        <a:t>jetre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Oštećenja koja dovode do istjecanja cerebrospinalne tekućine</a:t>
                      </a:r>
                    </a:p>
                  </a:txBody>
                  <a:tcPr/>
                </a:tc>
              </a:tr>
              <a:tr h="458058">
                <a:tc>
                  <a:txBody>
                    <a:bodyPr/>
                    <a:lstStyle/>
                    <a:p>
                      <a:endParaRPr lang="hr-HR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Umjetna pužnica</a:t>
                      </a:r>
                    </a:p>
                  </a:txBody>
                  <a:tcPr/>
                </a:tc>
              </a:tr>
              <a:tr h="458058">
                <a:tc>
                  <a:txBody>
                    <a:bodyPr/>
                    <a:lstStyle/>
                    <a:p>
                      <a:endParaRPr lang="hr-HR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HIV</a:t>
                      </a:r>
                    </a:p>
                  </a:txBody>
                  <a:tcPr/>
                </a:tc>
              </a:tr>
              <a:tr h="458058">
                <a:tc>
                  <a:txBody>
                    <a:bodyPr/>
                    <a:lstStyle/>
                    <a:p>
                      <a:endParaRPr lang="hr-HR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IDDM + KOPB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2B1C30-417F-4A29-AF91-C253E049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Koji je najčešći uzročnik(ci) akutnog bronhitisa?</a:t>
            </a:r>
            <a:br>
              <a:rPr lang="hr-HR" sz="3200" dirty="0"/>
            </a:br>
            <a:r>
              <a:rPr lang="hr-HR" sz="3200" dirty="0"/>
              <a:t>Odaberi točan odgovor! </a:t>
            </a:r>
            <a:endParaRPr lang="en-GB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D651901-53C1-4212-8214-7FB92007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381"/>
            <a:ext cx="10515600" cy="2826586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i="1" dirty="0" err="1"/>
              <a:t>Streptococcus</a:t>
            </a:r>
            <a:r>
              <a:rPr lang="hr-HR" i="1" dirty="0"/>
              <a:t> </a:t>
            </a:r>
            <a:r>
              <a:rPr lang="hr-HR" i="1" dirty="0" err="1"/>
              <a:t>pneumoniae</a:t>
            </a:r>
            <a:endParaRPr lang="hr-HR" i="1" dirty="0"/>
          </a:p>
          <a:p>
            <a:pPr marL="514350" indent="-514350">
              <a:buAutoNum type="alphaLcParenR"/>
            </a:pPr>
            <a:r>
              <a:rPr lang="hr-HR" i="1" dirty="0" err="1"/>
              <a:t>Mycoplasma</a:t>
            </a:r>
            <a:r>
              <a:rPr lang="hr-HR" i="1" dirty="0"/>
              <a:t> </a:t>
            </a:r>
            <a:r>
              <a:rPr lang="hr-HR" i="1" dirty="0" err="1"/>
              <a:t>pneumoniae</a:t>
            </a:r>
            <a:endParaRPr lang="hr-HR" i="1" dirty="0"/>
          </a:p>
          <a:p>
            <a:pPr marL="514350" indent="-514350">
              <a:buAutoNum type="alphaLcParenR"/>
            </a:pPr>
            <a:r>
              <a:rPr lang="hr-HR" i="1" dirty="0" err="1"/>
              <a:t>Staphylococcus</a:t>
            </a:r>
            <a:r>
              <a:rPr lang="hr-HR" i="1" dirty="0"/>
              <a:t> </a:t>
            </a:r>
            <a:r>
              <a:rPr lang="hr-HR" i="1" dirty="0" err="1"/>
              <a:t>aureus</a:t>
            </a:r>
            <a:endParaRPr lang="hr-HR" i="1" dirty="0"/>
          </a:p>
          <a:p>
            <a:pPr marL="514350" indent="-514350">
              <a:buAutoNum type="alphaLcParenR"/>
            </a:pPr>
            <a:r>
              <a:rPr lang="hr-HR" dirty="0"/>
              <a:t>Virusi</a:t>
            </a:r>
          </a:p>
          <a:p>
            <a:pPr marL="514350" indent="-514350">
              <a:buAutoNum type="alphaLcParenR"/>
            </a:pPr>
            <a:r>
              <a:rPr lang="hr-HR" dirty="0"/>
              <a:t>gljive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967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2B1C30-417F-4A29-AF91-C253E049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Koji je najčešći uzročnik(ci) akutnog bronhitisa?</a:t>
            </a:r>
            <a:br>
              <a:rPr lang="hr-HR" sz="3200" dirty="0"/>
            </a:br>
            <a:r>
              <a:rPr lang="hr-HR" sz="3200" dirty="0"/>
              <a:t>Točan odgovor je:</a:t>
            </a:r>
            <a:endParaRPr lang="en-GB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D651901-53C1-4212-8214-7FB92007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384"/>
            <a:ext cx="10515600" cy="2714291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i="1" dirty="0" err="1"/>
              <a:t>Streptococcus</a:t>
            </a:r>
            <a:r>
              <a:rPr lang="hr-HR" i="1" dirty="0"/>
              <a:t> </a:t>
            </a:r>
            <a:r>
              <a:rPr lang="hr-HR" i="1" dirty="0" err="1"/>
              <a:t>pneumoniae</a:t>
            </a:r>
            <a:endParaRPr lang="hr-HR" i="1" dirty="0"/>
          </a:p>
          <a:p>
            <a:pPr marL="514350" indent="-514350">
              <a:buAutoNum type="alphaLcParenR"/>
            </a:pPr>
            <a:r>
              <a:rPr lang="hr-HR" i="1" dirty="0" err="1"/>
              <a:t>Mycoplasma</a:t>
            </a:r>
            <a:r>
              <a:rPr lang="hr-HR" i="1" dirty="0"/>
              <a:t> </a:t>
            </a:r>
            <a:r>
              <a:rPr lang="hr-HR" i="1" dirty="0" err="1"/>
              <a:t>pneumoniae</a:t>
            </a:r>
            <a:endParaRPr lang="hr-HR" i="1" dirty="0"/>
          </a:p>
          <a:p>
            <a:pPr marL="514350" indent="-514350">
              <a:buAutoNum type="alphaLcParenR"/>
            </a:pPr>
            <a:r>
              <a:rPr lang="hr-HR" i="1" dirty="0" err="1"/>
              <a:t>Staphylococcus</a:t>
            </a:r>
            <a:r>
              <a:rPr lang="hr-HR" i="1" dirty="0"/>
              <a:t> </a:t>
            </a:r>
            <a:r>
              <a:rPr lang="hr-HR" i="1" dirty="0" err="1"/>
              <a:t>aureus</a:t>
            </a:r>
            <a:endParaRPr lang="hr-HR" i="1" dirty="0"/>
          </a:p>
          <a:p>
            <a:pPr marL="514350" indent="-514350">
              <a:buAutoNum type="alphaLcParenR"/>
            </a:pPr>
            <a:r>
              <a:rPr lang="hr-HR" b="1" dirty="0"/>
              <a:t>Virusi</a:t>
            </a:r>
          </a:p>
          <a:p>
            <a:pPr marL="514350" indent="-514350">
              <a:buAutoNum type="alphaLcParenR"/>
            </a:pPr>
            <a:r>
              <a:rPr lang="hr-HR" dirty="0"/>
              <a:t>gljive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543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2D64E-2FBD-4E80-8DE5-A8F13E6E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Autofit/>
          </a:bodyPr>
          <a:lstStyle/>
          <a:p>
            <a:r>
              <a:rPr lang="hr-HR" sz="3200" dirty="0"/>
              <a:t>Koji od navedenih simptoma nisu kriteriji za postavljanje dijagnoze akutne egzacerbacije KOPB-a?</a:t>
            </a:r>
            <a:br>
              <a:rPr lang="hr-HR" sz="3200" dirty="0"/>
            </a:br>
            <a:r>
              <a:rPr lang="hr-HR" sz="3200" dirty="0"/>
              <a:t>Odaberi točne odgovore!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04F649-3CA9-4E29-B598-773DEFA2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7095"/>
            <a:ext cx="10515600" cy="2794501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dirty="0"/>
              <a:t>Promjena učestalosti i/ili intenziteta kašlja</a:t>
            </a:r>
          </a:p>
          <a:p>
            <a:pPr marL="514350" indent="-514350">
              <a:buAutoNum type="alphaLcParenR"/>
            </a:pPr>
            <a:r>
              <a:rPr lang="hr-HR" dirty="0"/>
              <a:t>Promjena količine i izgleda iskašljaja</a:t>
            </a:r>
          </a:p>
          <a:p>
            <a:pPr marL="514350" indent="-514350">
              <a:buAutoNum type="alphaLcParenR"/>
            </a:pPr>
            <a:r>
              <a:rPr lang="hr-HR" dirty="0"/>
              <a:t>Febrilitet unatrag 5 dana</a:t>
            </a:r>
          </a:p>
          <a:p>
            <a:pPr marL="514350" indent="-514350">
              <a:buAutoNum type="alphaLcParenR"/>
            </a:pPr>
            <a:r>
              <a:rPr lang="hr-HR" dirty="0"/>
              <a:t>Pogoršanje </a:t>
            </a:r>
            <a:r>
              <a:rPr lang="hr-HR" dirty="0" err="1"/>
              <a:t>dispneje</a:t>
            </a: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Bol u prsima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01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2D64E-2FBD-4E80-8DE5-A8F13E6E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84516"/>
          </a:xfrm>
        </p:spPr>
        <p:txBody>
          <a:bodyPr>
            <a:noAutofit/>
          </a:bodyPr>
          <a:lstStyle/>
          <a:p>
            <a:r>
              <a:rPr lang="hr-HR" sz="3200" dirty="0"/>
              <a:t>Koji od navedenih simptoma nisu kriteriji za postavljanje dijagnoze akutne egzacerbacije KOPB-a?</a:t>
            </a:r>
            <a:br>
              <a:rPr lang="hr-HR" sz="3200" dirty="0"/>
            </a:br>
            <a:r>
              <a:rPr lang="hr-HR" sz="3200" dirty="0"/>
              <a:t>Točni odgovori su: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04F649-3CA9-4E29-B598-773DEFA2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7095"/>
            <a:ext cx="10515600" cy="2794501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dirty="0"/>
              <a:t>Promjena učestalosti i/ili intenziteta kašlja</a:t>
            </a:r>
          </a:p>
          <a:p>
            <a:pPr marL="514350" indent="-514350">
              <a:buAutoNum type="alphaLcParenR"/>
            </a:pPr>
            <a:r>
              <a:rPr lang="hr-HR" dirty="0"/>
              <a:t>Promjena količine i izgleda iskašljaja</a:t>
            </a:r>
          </a:p>
          <a:p>
            <a:pPr marL="514350" indent="-514350">
              <a:buAutoNum type="alphaLcParenR"/>
            </a:pPr>
            <a:r>
              <a:rPr lang="hr-HR" b="1" dirty="0"/>
              <a:t>Febrilitet unatrag 5 dana</a:t>
            </a:r>
          </a:p>
          <a:p>
            <a:pPr marL="514350" indent="-514350">
              <a:buAutoNum type="alphaLcParenR"/>
            </a:pPr>
            <a:r>
              <a:rPr lang="hr-HR" dirty="0"/>
              <a:t>Pogoršanje </a:t>
            </a:r>
            <a:r>
              <a:rPr lang="hr-HR" dirty="0" err="1"/>
              <a:t>dispneje</a:t>
            </a:r>
            <a:endParaRPr lang="hr-HR" dirty="0"/>
          </a:p>
          <a:p>
            <a:pPr marL="514350" indent="-514350">
              <a:buAutoNum type="alphaLcParenR"/>
            </a:pPr>
            <a:r>
              <a:rPr lang="hr-HR" b="1" dirty="0"/>
              <a:t>Bol u prsima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43480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46E53-A800-4008-A22E-F5CDEBB8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707"/>
          </a:xfrm>
        </p:spPr>
        <p:txBody>
          <a:bodyPr>
            <a:normAutofit/>
          </a:bodyPr>
          <a:lstStyle/>
          <a:p>
            <a:r>
              <a:rPr lang="hr-HR" sz="3200" dirty="0"/>
              <a:t>Odaberi točne tvrdnje!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8A4052-6198-4DA2-B72A-8EC4D17B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3701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dirty="0"/>
              <a:t>Jedan od najčešćih uzročnika pneumonije iz opće populacije je bakterija </a:t>
            </a:r>
            <a:r>
              <a:rPr lang="hr-HR" dirty="0" err="1"/>
              <a:t>pneumokok</a:t>
            </a: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Pneumonija iz opće populacije vrlo je rijetko uzrokovana virusima</a:t>
            </a:r>
          </a:p>
          <a:p>
            <a:pPr marL="514350" indent="-514350">
              <a:buAutoNum type="alphaLcParenR"/>
            </a:pPr>
            <a:r>
              <a:rPr lang="hr-HR" dirty="0"/>
              <a:t>Bolesnik s ‘’atipičnom’’ pneumonijom ne mora imati respiratorne simptome</a:t>
            </a:r>
          </a:p>
          <a:p>
            <a:pPr marL="514350" indent="-514350">
              <a:buAutoNum type="alphaLcParenR"/>
            </a:pPr>
            <a:r>
              <a:rPr lang="hr-HR" dirty="0"/>
              <a:t>Konačna dijagnoza pneumonije moguća je jedino uz radiološku obradu</a:t>
            </a:r>
          </a:p>
          <a:p>
            <a:pPr marL="514350" indent="-514350">
              <a:buAutoNum type="alphaLcParenR"/>
            </a:pPr>
            <a:r>
              <a:rPr lang="hr-HR" dirty="0"/>
              <a:t>Pneumonija se mora liječiti u bolnici</a:t>
            </a:r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616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46E53-A800-4008-A22E-F5CDEBB8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707"/>
          </a:xfrm>
        </p:spPr>
        <p:txBody>
          <a:bodyPr>
            <a:normAutofit/>
          </a:bodyPr>
          <a:lstStyle/>
          <a:p>
            <a:r>
              <a:rPr lang="hr-HR" sz="3200" dirty="0"/>
              <a:t>Točne tvrdnje su: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8A4052-6198-4DA2-B72A-8EC4D17B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3701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b="1" dirty="0"/>
              <a:t>Jedan od najčešćih uzročnika pneumonije iz opće populacije je bakterija </a:t>
            </a:r>
            <a:r>
              <a:rPr lang="hr-HR" b="1" dirty="0" err="1"/>
              <a:t>pneumokok</a:t>
            </a:r>
            <a:endParaRPr lang="hr-HR" b="1" dirty="0"/>
          </a:p>
          <a:p>
            <a:pPr marL="514350" indent="-514350">
              <a:buAutoNum type="alphaLcParenR"/>
            </a:pPr>
            <a:r>
              <a:rPr lang="hr-HR" dirty="0"/>
              <a:t>Pneumonija iz opće populacije vrlo je rijetko uzrokovana virusima</a:t>
            </a:r>
          </a:p>
          <a:p>
            <a:pPr marL="514350" indent="-514350">
              <a:buAutoNum type="alphaLcParenR"/>
            </a:pPr>
            <a:r>
              <a:rPr lang="hr-HR" b="1" dirty="0"/>
              <a:t>Bolesnik s ‘’atipičnom’’ pneumonijom ne mora imati respiratorne simptome</a:t>
            </a:r>
          </a:p>
          <a:p>
            <a:pPr marL="514350" indent="-514350">
              <a:buAutoNum type="alphaLcParenR"/>
            </a:pPr>
            <a:r>
              <a:rPr lang="hr-HR" b="1" dirty="0"/>
              <a:t>Konačna dijagnoza pneumonije moguća je jedino uz radiološku obradu</a:t>
            </a:r>
          </a:p>
          <a:p>
            <a:pPr marL="514350" indent="-514350">
              <a:buAutoNum type="alphaLcParenR"/>
            </a:pPr>
            <a:r>
              <a:rPr lang="hr-HR" dirty="0"/>
              <a:t>Pneumonija se mora liječiti u bolnici</a:t>
            </a:r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74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8157"/>
            <a:ext cx="9027017" cy="961399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Akutna egzacerbacija KOPB-a  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349"/>
            <a:ext cx="10515600" cy="28719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dirty="0" smtClean="0"/>
              <a:t>→ </a:t>
            </a:r>
            <a:r>
              <a:rPr lang="hr-HR" sz="2400" dirty="0" smtClean="0"/>
              <a:t>akutno nastala:</a:t>
            </a:r>
          </a:p>
          <a:p>
            <a:pPr lvl="3">
              <a:spcBef>
                <a:spcPts val="0"/>
              </a:spcBef>
            </a:pPr>
            <a:r>
              <a:rPr lang="hr-HR" sz="2400" dirty="0" smtClean="0"/>
              <a:t>promjena učestalosti i/ili intenziteta </a:t>
            </a:r>
            <a:r>
              <a:rPr lang="hr-HR" sz="2400" b="1" dirty="0" smtClean="0"/>
              <a:t>kašlja</a:t>
            </a:r>
            <a:r>
              <a:rPr lang="hr-HR" sz="2400" dirty="0" smtClean="0"/>
              <a:t> I/ILI</a:t>
            </a:r>
          </a:p>
          <a:p>
            <a:pPr lvl="3">
              <a:spcBef>
                <a:spcPts val="0"/>
              </a:spcBef>
            </a:pPr>
            <a:r>
              <a:rPr lang="hr-HR" sz="2400" dirty="0" smtClean="0"/>
              <a:t>promjena količine i izgleda </a:t>
            </a:r>
            <a:r>
              <a:rPr lang="hr-HR" sz="2400" b="1" dirty="0" smtClean="0"/>
              <a:t>iskašljaja</a:t>
            </a:r>
            <a:r>
              <a:rPr lang="hr-HR" sz="2400" dirty="0" smtClean="0"/>
              <a:t> I/ILI</a:t>
            </a:r>
          </a:p>
          <a:p>
            <a:pPr lvl="3">
              <a:spcBef>
                <a:spcPts val="0"/>
              </a:spcBef>
            </a:pPr>
            <a:r>
              <a:rPr lang="hr-HR" sz="2400" dirty="0" smtClean="0"/>
              <a:t>pogoršanje </a:t>
            </a:r>
            <a:r>
              <a:rPr lang="hr-HR" sz="2400" b="1" dirty="0" err="1" smtClean="0"/>
              <a:t>dispneje</a:t>
            </a:r>
            <a:r>
              <a:rPr lang="hr-HR" sz="2400" dirty="0" smtClean="0"/>
              <a:t> u osobe koja otprije boluje od KOPB-a</a:t>
            </a:r>
            <a:endParaRPr lang="hr-HR" sz="2400" dirty="0"/>
          </a:p>
          <a:p>
            <a:pPr lvl="3">
              <a:spcBef>
                <a:spcPts val="0"/>
              </a:spcBef>
            </a:pPr>
            <a:endParaRPr lang="hr-HR" sz="2400" dirty="0" smtClean="0"/>
          </a:p>
          <a:p>
            <a:pPr>
              <a:spcBef>
                <a:spcPts val="0"/>
              </a:spcBef>
            </a:pPr>
            <a:r>
              <a:rPr lang="hr-HR" sz="2400" b="1" dirty="0" smtClean="0"/>
              <a:t>Infekcije </a:t>
            </a:r>
            <a:r>
              <a:rPr lang="hr-HR" sz="2400" dirty="0" smtClean="0"/>
              <a:t>uzrok u 70% slučajeva (</a:t>
            </a:r>
            <a:r>
              <a:rPr lang="hr-HR" sz="2400" i="1" dirty="0" smtClean="0"/>
              <a:t>S. pneumoniae</a:t>
            </a:r>
            <a:r>
              <a:rPr lang="hr-HR" sz="2400" dirty="0" smtClean="0"/>
              <a:t>, </a:t>
            </a:r>
            <a:r>
              <a:rPr lang="hr-HR" sz="2400" i="1" dirty="0" smtClean="0"/>
              <a:t>H. </a:t>
            </a:r>
            <a:r>
              <a:rPr lang="hr-HR" sz="2400" i="1" dirty="0" err="1" smtClean="0"/>
              <a:t>influenzae</a:t>
            </a:r>
            <a:r>
              <a:rPr lang="hr-HR" sz="2400" dirty="0" smtClean="0"/>
              <a:t>, </a:t>
            </a:r>
            <a:r>
              <a:rPr lang="hr-HR" sz="2400" i="1" dirty="0" smtClean="0"/>
              <a:t>M. </a:t>
            </a:r>
            <a:r>
              <a:rPr lang="hr-HR" sz="2400" i="1" dirty="0" err="1" smtClean="0"/>
              <a:t>catarrhalis</a:t>
            </a:r>
            <a:r>
              <a:rPr lang="hr-HR" sz="2400" dirty="0" smtClean="0"/>
              <a:t>, virusi, rijetko atipični uzročnici)</a:t>
            </a:r>
            <a:r>
              <a:rPr lang="hr-HR" sz="2400" baseline="30000" dirty="0" smtClean="0"/>
              <a:t>1,2</a:t>
            </a:r>
          </a:p>
          <a:p>
            <a:pPr>
              <a:spcBef>
                <a:spcPts val="0"/>
              </a:spcBef>
            </a:pPr>
            <a:r>
              <a:rPr lang="hr-HR" sz="2400" dirty="0" smtClean="0"/>
              <a:t>Dijagnoza: klinička!</a:t>
            </a:r>
            <a:endParaRPr lang="hr-HR" u="sng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03529" y="4258419"/>
            <a:ext cx="918494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u="sng" dirty="0">
                <a:solidFill>
                  <a:schemeClr val="tx1"/>
                </a:solidFill>
              </a:rPr>
              <a:t>Uvjeti za ambulantno liječenje</a:t>
            </a:r>
            <a:r>
              <a:rPr lang="hr-HR" sz="2400" dirty="0">
                <a:solidFill>
                  <a:schemeClr val="tx1"/>
                </a:solidFill>
              </a:rPr>
              <a:t>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Nema </a:t>
            </a:r>
            <a:r>
              <a:rPr lang="hr-HR" sz="2400" dirty="0" err="1">
                <a:solidFill>
                  <a:schemeClr val="tx1"/>
                </a:solidFill>
              </a:rPr>
              <a:t>dispneje</a:t>
            </a:r>
            <a:r>
              <a:rPr lang="hr-HR" sz="2400" dirty="0">
                <a:solidFill>
                  <a:schemeClr val="tx1"/>
                </a:solidFill>
              </a:rPr>
              <a:t> u mirovanju ili znakova respiratornog </a:t>
            </a:r>
            <a:r>
              <a:rPr lang="hr-HR" sz="2400" dirty="0" err="1">
                <a:solidFill>
                  <a:schemeClr val="tx1"/>
                </a:solidFill>
              </a:rPr>
              <a:t>distresa</a:t>
            </a:r>
            <a:endParaRPr lang="hr-HR" sz="2400" dirty="0">
              <a:solidFill>
                <a:schemeClr val="tx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Bolesnik je u stanju obavljati normalne dnevne aktivnosti</a:t>
            </a:r>
          </a:p>
          <a:p>
            <a:pPr lvl="1"/>
            <a:endParaRPr lang="hr-HR" sz="2400" dirty="0">
              <a:solidFill>
                <a:schemeClr val="tx1"/>
              </a:solidFill>
            </a:endParaRP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U protivnom  - </a:t>
            </a:r>
            <a:r>
              <a:rPr lang="hr-HR" sz="2400" b="1" dirty="0">
                <a:solidFill>
                  <a:schemeClr val="tx1"/>
                </a:solidFill>
              </a:rPr>
              <a:t>hospitalizacija!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2561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hr-HR" sz="1400" i="1" dirty="0"/>
              <a:t> </a:t>
            </a:r>
            <a:r>
              <a:rPr lang="en-US" sz="1400" i="1" dirty="0" smtClean="0"/>
              <a:t>N </a:t>
            </a:r>
            <a:r>
              <a:rPr lang="en-US" sz="1400" i="1" dirty="0" err="1"/>
              <a:t>Engl</a:t>
            </a:r>
            <a:r>
              <a:rPr lang="en-US" sz="1400" i="1" dirty="0"/>
              <a:t> J Med 2008; 359:2355.</a:t>
            </a:r>
          </a:p>
          <a:p>
            <a:pPr>
              <a:buFont typeface="+mj-lt"/>
              <a:buAutoNum type="arabicPeriod"/>
            </a:pPr>
            <a:r>
              <a:rPr lang="hr-HR" sz="1400" i="1" dirty="0"/>
              <a:t> </a:t>
            </a:r>
            <a:r>
              <a:rPr lang="en-US" sz="1400" i="1" dirty="0" err="1" smtClean="0"/>
              <a:t>Respirology</a:t>
            </a:r>
            <a:r>
              <a:rPr lang="en-US" sz="1400" i="1" dirty="0" smtClean="0"/>
              <a:t> </a:t>
            </a:r>
            <a:r>
              <a:rPr lang="en-US" sz="1400" i="1" dirty="0"/>
              <a:t>2010; 15:536.</a:t>
            </a:r>
            <a:endParaRPr lang="en-US" sz="1400" b="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23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46E53-A800-4008-A22E-F5CDEBB8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707"/>
          </a:xfrm>
        </p:spPr>
        <p:txBody>
          <a:bodyPr>
            <a:normAutofit/>
          </a:bodyPr>
          <a:lstStyle/>
          <a:p>
            <a:r>
              <a:rPr lang="hr-HR" sz="3200" dirty="0"/>
              <a:t>Odaberi netočne tvrdnje!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8A4052-6198-4DA2-B72A-8EC4D17B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dirty="0" err="1"/>
              <a:t>Makrolidi</a:t>
            </a:r>
            <a:r>
              <a:rPr lang="hr-HR" dirty="0"/>
              <a:t> su dobra empirijska terapija za sve vrste pneumonija iz opće populacije</a:t>
            </a:r>
          </a:p>
          <a:p>
            <a:pPr marL="514350" indent="-514350">
              <a:buAutoNum type="alphaLcParenR"/>
            </a:pPr>
            <a:r>
              <a:rPr lang="hr-HR" dirty="0" err="1"/>
              <a:t>Makrolidi</a:t>
            </a:r>
            <a:r>
              <a:rPr lang="hr-HR" dirty="0"/>
              <a:t> su loš izbor terapije za liječenje akutne egzacerbacije KOPB-a</a:t>
            </a:r>
          </a:p>
          <a:p>
            <a:pPr marL="514350" indent="-514350">
              <a:buAutoNum type="alphaLcParenR"/>
            </a:pPr>
            <a:r>
              <a:rPr lang="hr-HR" dirty="0"/>
              <a:t>Bakterijska pneumonija iz opće populacije empirijski se liječi </a:t>
            </a:r>
            <a:r>
              <a:rPr lang="hr-HR" dirty="0" err="1"/>
              <a:t>amoksicilinom</a:t>
            </a: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U Hrvatskoj je rezistencija </a:t>
            </a:r>
            <a:r>
              <a:rPr lang="hr-HR" dirty="0" err="1"/>
              <a:t>pneumokoka</a:t>
            </a:r>
            <a:r>
              <a:rPr lang="hr-HR" dirty="0"/>
              <a:t> na penicilin relativno niska</a:t>
            </a:r>
          </a:p>
          <a:p>
            <a:pPr marL="514350" indent="-514350">
              <a:buAutoNum type="alphaLcParenR"/>
            </a:pPr>
            <a:r>
              <a:rPr lang="hr-HR" dirty="0"/>
              <a:t>Akutni bronhitis empirijski se liječi </a:t>
            </a:r>
            <a:r>
              <a:rPr lang="hr-HR" dirty="0" err="1"/>
              <a:t>betalaktamima</a:t>
            </a:r>
            <a:endParaRPr lang="hr-HR" dirty="0"/>
          </a:p>
          <a:p>
            <a:pPr marL="514350" indent="-514350"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52323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46E53-A800-4008-A22E-F5CDEBB8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707"/>
          </a:xfrm>
        </p:spPr>
        <p:txBody>
          <a:bodyPr>
            <a:normAutofit/>
          </a:bodyPr>
          <a:lstStyle/>
          <a:p>
            <a:r>
              <a:rPr lang="hr-HR" sz="3200" dirty="0"/>
              <a:t>Netočne tvrdnje su: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8A4052-6198-4DA2-B72A-8EC4D17B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b="1" dirty="0" err="1"/>
              <a:t>Makrolidi</a:t>
            </a:r>
            <a:r>
              <a:rPr lang="hr-HR" b="1" dirty="0"/>
              <a:t> su dobra empirijska terapija za sve vrste pneumonija iz opće populacije</a:t>
            </a:r>
          </a:p>
          <a:p>
            <a:pPr marL="514350" indent="-514350">
              <a:buAutoNum type="alphaLcParenR"/>
            </a:pPr>
            <a:r>
              <a:rPr lang="hr-HR" dirty="0" err="1"/>
              <a:t>Makrolidi</a:t>
            </a:r>
            <a:r>
              <a:rPr lang="hr-HR" dirty="0"/>
              <a:t> su loš izbor terapije za liječenje akutne egzacerbacije KOPB-a</a:t>
            </a:r>
          </a:p>
          <a:p>
            <a:pPr marL="514350" indent="-514350">
              <a:buAutoNum type="alphaLcParenR"/>
            </a:pPr>
            <a:r>
              <a:rPr lang="hr-HR" dirty="0"/>
              <a:t>Bakterijska pneumonija iz opće populacije empirijski se liječi </a:t>
            </a:r>
            <a:r>
              <a:rPr lang="hr-HR" dirty="0" err="1"/>
              <a:t>amoksicilinom</a:t>
            </a: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U Hrvatskoj je rezistencija </a:t>
            </a:r>
            <a:r>
              <a:rPr lang="hr-HR" dirty="0" err="1"/>
              <a:t>pneumokoka</a:t>
            </a:r>
            <a:r>
              <a:rPr lang="hr-HR" dirty="0"/>
              <a:t> na penicilin relativno niska</a:t>
            </a:r>
          </a:p>
          <a:p>
            <a:pPr marL="514350" indent="-514350">
              <a:buAutoNum type="alphaLcParenR"/>
            </a:pPr>
            <a:r>
              <a:rPr lang="hr-HR" b="1" dirty="0"/>
              <a:t>Akutni bronhitis empirijski se liječi </a:t>
            </a:r>
            <a:r>
              <a:rPr lang="hr-HR" b="1" dirty="0" err="1"/>
              <a:t>betalaktamima</a:t>
            </a:r>
            <a:endParaRPr lang="hr-HR" b="1" dirty="0"/>
          </a:p>
          <a:p>
            <a:pPr marL="514350" indent="-514350"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7636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2C38F-46C4-40CE-8855-28D84639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09421" cy="1325563"/>
          </a:xfrm>
        </p:spPr>
        <p:txBody>
          <a:bodyPr>
            <a:normAutofit/>
          </a:bodyPr>
          <a:lstStyle/>
          <a:p>
            <a:r>
              <a:rPr lang="hr-HR" sz="3200" dirty="0"/>
              <a:t>Koja od navedenih nije indikacija za cijepljenje protiv </a:t>
            </a:r>
            <a:r>
              <a:rPr lang="hr-HR" sz="3200" dirty="0" err="1"/>
              <a:t>pneumokoka</a:t>
            </a:r>
            <a:r>
              <a:rPr lang="hr-HR" sz="3200" dirty="0"/>
              <a:t>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DFE01-BF49-465C-9C9E-C2EDE0FBC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759"/>
            <a:ext cx="10515600" cy="2778459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dirty="0" err="1"/>
              <a:t>Imunodeficijencija</a:t>
            </a: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Zloćudna bolest</a:t>
            </a:r>
          </a:p>
          <a:p>
            <a:pPr marL="514350" indent="-514350">
              <a:buAutoNum type="alphaLcParenR"/>
            </a:pPr>
            <a:r>
              <a:rPr lang="hr-HR" dirty="0"/>
              <a:t>Funkcionalna ili anatomska </a:t>
            </a:r>
            <a:r>
              <a:rPr lang="hr-HR" dirty="0" err="1"/>
              <a:t>asplenija</a:t>
            </a: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HIV</a:t>
            </a:r>
          </a:p>
          <a:p>
            <a:pPr marL="514350" indent="-514350">
              <a:buAutoNum type="alphaLcParenR"/>
            </a:pPr>
            <a:r>
              <a:rPr lang="hr-HR" dirty="0"/>
              <a:t>Upalna bolest crijeva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159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2C38F-46C4-40CE-8855-28D84639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dirty="0"/>
              <a:t>Koja od navedenih nije indikacija za cijepljenje protiv </a:t>
            </a:r>
            <a:r>
              <a:rPr lang="hr-HR" sz="3200" dirty="0" err="1"/>
              <a:t>pneumokoka</a:t>
            </a:r>
            <a:r>
              <a:rPr lang="hr-HR" sz="3200" dirty="0"/>
              <a:t>?</a:t>
            </a:r>
            <a:br>
              <a:rPr lang="hr-HR" sz="3200" dirty="0"/>
            </a:br>
            <a:r>
              <a:rPr lang="hr-HR" sz="3200" dirty="0"/>
              <a:t>Točan odgovor je: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DFE01-BF49-465C-9C9E-C2EDE0FBC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759"/>
            <a:ext cx="10515600" cy="2778459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dirty="0" err="1"/>
              <a:t>Imunodeficijencija</a:t>
            </a: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Zloćudna bolest</a:t>
            </a:r>
          </a:p>
          <a:p>
            <a:pPr marL="514350" indent="-514350">
              <a:buAutoNum type="alphaLcParenR"/>
            </a:pPr>
            <a:r>
              <a:rPr lang="hr-HR" dirty="0"/>
              <a:t>Funkcionalna ili anatomska </a:t>
            </a:r>
            <a:r>
              <a:rPr lang="hr-HR" dirty="0" err="1"/>
              <a:t>asplenija</a:t>
            </a: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HIV</a:t>
            </a:r>
          </a:p>
          <a:p>
            <a:pPr marL="514350" indent="-514350">
              <a:buAutoNum type="alphaLcParenR"/>
            </a:pPr>
            <a:r>
              <a:rPr lang="hr-HR" b="1" dirty="0"/>
              <a:t>Upalna bolest crijeva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7052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520"/>
            <a:ext cx="3720921" cy="987157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Pneumonija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116"/>
            <a:ext cx="10405056" cy="4439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dirty="0" smtClean="0"/>
              <a:t>→ </a:t>
            </a:r>
            <a:r>
              <a:rPr lang="hr-HR" sz="2400" dirty="0" smtClean="0"/>
              <a:t>akutna infekcija plućnog </a:t>
            </a:r>
            <a:r>
              <a:rPr lang="hr-HR" sz="2400" dirty="0" err="1" smtClean="0"/>
              <a:t>parenhima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Potencijalno </a:t>
            </a:r>
            <a:r>
              <a:rPr lang="hr-HR" sz="2400" dirty="0"/>
              <a:t>opasna i smrtonosna bolest*</a:t>
            </a:r>
          </a:p>
          <a:p>
            <a:r>
              <a:rPr lang="hr-HR" sz="2400" dirty="0"/>
              <a:t>Značajan morbiditet i mortalitet</a:t>
            </a:r>
          </a:p>
          <a:p>
            <a:pPr lvl="1"/>
            <a:r>
              <a:rPr lang="hr-HR" dirty="0"/>
              <a:t>Starije osobe</a:t>
            </a:r>
          </a:p>
          <a:p>
            <a:pPr lvl="1"/>
            <a:r>
              <a:rPr lang="hr-HR" dirty="0"/>
              <a:t>Osobe s </a:t>
            </a:r>
            <a:r>
              <a:rPr lang="hr-HR" dirty="0" err="1"/>
              <a:t>komorbiditetima</a:t>
            </a:r>
            <a:endParaRPr lang="hr-HR" dirty="0"/>
          </a:p>
          <a:p>
            <a:pPr marL="0" indent="0">
              <a:spcBef>
                <a:spcPts val="0"/>
              </a:spcBef>
              <a:buNone/>
            </a:pPr>
            <a:endParaRPr lang="hr-HR" dirty="0" smtClean="0"/>
          </a:p>
          <a:p>
            <a:pPr>
              <a:spcBef>
                <a:spcPts val="0"/>
              </a:spcBef>
            </a:pPr>
            <a:r>
              <a:rPr lang="hr-HR" sz="2400" dirty="0" smtClean="0"/>
              <a:t>Epidemiološka podjela:</a:t>
            </a:r>
          </a:p>
          <a:p>
            <a:pPr lvl="1">
              <a:spcBef>
                <a:spcPts val="0"/>
              </a:spcBef>
            </a:pPr>
            <a:r>
              <a:rPr lang="hr-HR" dirty="0"/>
              <a:t>P</a:t>
            </a:r>
            <a:r>
              <a:rPr lang="hr-HR" dirty="0" smtClean="0"/>
              <a:t>neumonija iz opće populacije (</a:t>
            </a:r>
            <a:r>
              <a:rPr lang="hr-HR" i="1" dirty="0" err="1" smtClean="0"/>
              <a:t>community</a:t>
            </a:r>
            <a:r>
              <a:rPr lang="hr-HR" i="1" dirty="0" smtClean="0"/>
              <a:t> </a:t>
            </a:r>
            <a:r>
              <a:rPr lang="hr-HR" i="1" dirty="0" err="1" smtClean="0"/>
              <a:t>acquired</a:t>
            </a:r>
            <a:r>
              <a:rPr lang="hr-HR" i="1" dirty="0" smtClean="0"/>
              <a:t> pneumonia </a:t>
            </a:r>
            <a:r>
              <a:rPr lang="hr-HR" dirty="0" smtClean="0"/>
              <a:t>- </a:t>
            </a:r>
            <a:r>
              <a:rPr lang="hr-HR" b="1" dirty="0" smtClean="0"/>
              <a:t>CAP</a:t>
            </a:r>
            <a:r>
              <a:rPr lang="hr-HR" dirty="0" smtClean="0"/>
              <a:t>)</a:t>
            </a:r>
            <a:endParaRPr lang="hr-HR" dirty="0"/>
          </a:p>
          <a:p>
            <a:pPr lvl="1">
              <a:spcBef>
                <a:spcPts val="0"/>
              </a:spcBef>
            </a:pPr>
            <a:r>
              <a:rPr lang="hr-HR" dirty="0"/>
              <a:t>P</a:t>
            </a:r>
            <a:r>
              <a:rPr lang="hr-HR" dirty="0" smtClean="0"/>
              <a:t>neumonija povezana sa zdravstvenom skrbi</a:t>
            </a:r>
            <a:endParaRPr lang="hr-HR" i="1" dirty="0" smtClean="0"/>
          </a:p>
          <a:p>
            <a:pPr lvl="1">
              <a:spcBef>
                <a:spcPts val="0"/>
              </a:spcBef>
            </a:pPr>
            <a:r>
              <a:rPr lang="hr-HR" dirty="0" err="1" smtClean="0"/>
              <a:t>Nozokomijalna</a:t>
            </a:r>
            <a:r>
              <a:rPr lang="hr-HR" dirty="0" smtClean="0"/>
              <a:t> (bolnička) pneumonija</a:t>
            </a:r>
          </a:p>
          <a:p>
            <a:pPr lvl="1">
              <a:spcBef>
                <a:spcPts val="0"/>
              </a:spcBef>
            </a:pPr>
            <a:endParaRPr lang="hr-HR" b="1" dirty="0"/>
          </a:p>
          <a:p>
            <a:pPr lvl="1">
              <a:spcBef>
                <a:spcPts val="0"/>
              </a:spcBef>
            </a:pPr>
            <a:endParaRPr lang="hr-HR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550223"/>
            <a:ext cx="280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*</a:t>
            </a:r>
            <a:r>
              <a:rPr lang="en-US" sz="1400" i="1" dirty="0" err="1" smtClean="0"/>
              <a:t>Wunderink</a:t>
            </a:r>
            <a:r>
              <a:rPr lang="en-US" sz="1400" i="1" dirty="0" smtClean="0"/>
              <a:t> RG. N </a:t>
            </a:r>
            <a:r>
              <a:rPr lang="en-US" sz="1400" i="1" dirty="0" err="1" smtClean="0"/>
              <a:t>Engl</a:t>
            </a:r>
            <a:r>
              <a:rPr lang="en-US" sz="1400" i="1" dirty="0" smtClean="0"/>
              <a:t> J Med 2014.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20664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188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Najčešći uzročnici CAP</a:t>
            </a:r>
            <a:endParaRPr lang="hr-HR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48534"/>
              </p:ext>
            </p:extLst>
          </p:nvPr>
        </p:nvGraphicFramePr>
        <p:xfrm>
          <a:off x="809759" y="1730087"/>
          <a:ext cx="10572483" cy="4575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4161"/>
                <a:gridCol w="3524161"/>
                <a:gridCol w="3524161"/>
              </a:tblGrid>
              <a:tr h="571897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Tipični</a:t>
                      </a:r>
                      <a:r>
                        <a:rPr lang="hr-HR" sz="2400" baseline="0" dirty="0" smtClean="0"/>
                        <a:t> uzročnici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Atipični</a:t>
                      </a:r>
                      <a:r>
                        <a:rPr lang="hr-HR" sz="2400" baseline="0" dirty="0" smtClean="0"/>
                        <a:t> uzročnici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Virusi</a:t>
                      </a:r>
                      <a:endParaRPr lang="hr-HR" sz="2400" dirty="0"/>
                    </a:p>
                  </a:txBody>
                  <a:tcPr/>
                </a:tc>
              </a:tr>
              <a:tr h="571897">
                <a:tc>
                  <a:txBody>
                    <a:bodyPr/>
                    <a:lstStyle/>
                    <a:p>
                      <a:pPr algn="ctr"/>
                      <a:r>
                        <a:rPr lang="hr-HR" sz="2400" b="1" i="1" dirty="0" smtClean="0"/>
                        <a:t>S. </a:t>
                      </a:r>
                      <a:r>
                        <a:rPr lang="hr-HR" sz="2400" b="1" i="1" dirty="0" err="1" smtClean="0"/>
                        <a:t>pneumoniae</a:t>
                      </a:r>
                      <a:endParaRPr lang="hr-H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i="1" dirty="0" smtClean="0"/>
                        <a:t>M. </a:t>
                      </a:r>
                      <a:r>
                        <a:rPr lang="hr-HR" sz="2400" b="1" i="1" dirty="0" err="1" smtClean="0"/>
                        <a:t>pneumoniae</a:t>
                      </a:r>
                      <a:endParaRPr lang="hr-H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Virus</a:t>
                      </a:r>
                      <a:r>
                        <a:rPr lang="hr-HR" sz="2400" baseline="0" dirty="0" smtClean="0"/>
                        <a:t> i</a:t>
                      </a:r>
                      <a:r>
                        <a:rPr lang="hr-HR" sz="2400" dirty="0" smtClean="0"/>
                        <a:t>nfluence</a:t>
                      </a:r>
                      <a:endParaRPr lang="hr-HR" sz="2400" dirty="0"/>
                    </a:p>
                  </a:txBody>
                  <a:tcPr/>
                </a:tc>
              </a:tr>
              <a:tr h="571897">
                <a:tc>
                  <a:txBody>
                    <a:bodyPr/>
                    <a:lstStyle/>
                    <a:p>
                      <a:pPr algn="ctr"/>
                      <a:r>
                        <a:rPr lang="hr-HR" sz="2400" b="1" i="1" dirty="0" smtClean="0"/>
                        <a:t>H. </a:t>
                      </a:r>
                      <a:r>
                        <a:rPr lang="hr-HR" sz="2400" b="1" i="1" dirty="0" err="1" smtClean="0"/>
                        <a:t>influenzae</a:t>
                      </a:r>
                      <a:endParaRPr lang="hr-H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i="1" dirty="0" err="1" smtClean="0"/>
                        <a:t>Legionella</a:t>
                      </a:r>
                      <a:r>
                        <a:rPr lang="hr-HR" sz="2400" b="1" i="1" dirty="0" smtClean="0"/>
                        <a:t> </a:t>
                      </a:r>
                      <a:r>
                        <a:rPr lang="hr-HR" sz="2400" b="1" i="1" dirty="0" err="1" smtClean="0"/>
                        <a:t>spp</a:t>
                      </a:r>
                      <a:r>
                        <a:rPr lang="hr-HR" sz="2400" b="1" i="1" dirty="0" smtClean="0"/>
                        <a:t>. </a:t>
                      </a:r>
                      <a:endParaRPr lang="hr-H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Virus </a:t>
                      </a:r>
                      <a:r>
                        <a:rPr lang="hr-HR" sz="2400" dirty="0" err="1" smtClean="0"/>
                        <a:t>parainfluence</a:t>
                      </a:r>
                      <a:r>
                        <a:rPr lang="hr-HR" sz="2400" dirty="0" smtClean="0"/>
                        <a:t> </a:t>
                      </a:r>
                      <a:endParaRPr lang="hr-HR" sz="2400" dirty="0"/>
                    </a:p>
                  </a:txBody>
                  <a:tcPr/>
                </a:tc>
              </a:tr>
              <a:tr h="5718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i="1" dirty="0" smtClean="0"/>
                        <a:t>M. </a:t>
                      </a:r>
                      <a:r>
                        <a:rPr lang="hr-HR" sz="2400" i="1" dirty="0" err="1" smtClean="0"/>
                        <a:t>catarrhalis</a:t>
                      </a:r>
                      <a:endParaRPr lang="hr-HR" sz="2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i="1" dirty="0" smtClean="0"/>
                        <a:t>C. </a:t>
                      </a:r>
                      <a:r>
                        <a:rPr lang="hr-HR" sz="2400" i="1" dirty="0" err="1" smtClean="0"/>
                        <a:t>pneumoniae</a:t>
                      </a:r>
                      <a:endParaRPr lang="hr-H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 smtClean="0"/>
                        <a:t>Adenovirusi</a:t>
                      </a:r>
                      <a:r>
                        <a:rPr lang="hr-HR" sz="2400" dirty="0" smtClean="0"/>
                        <a:t> 4 i 7</a:t>
                      </a:r>
                      <a:endParaRPr lang="hr-HR" sz="2400" dirty="0"/>
                    </a:p>
                  </a:txBody>
                  <a:tcPr/>
                </a:tc>
              </a:tr>
              <a:tr h="571897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 smtClean="0"/>
                        <a:t>βHS</a:t>
                      </a:r>
                      <a:r>
                        <a:rPr lang="hr-HR" sz="2400" dirty="0" smtClean="0"/>
                        <a:t>-A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i="1" dirty="0" smtClean="0"/>
                        <a:t>C. </a:t>
                      </a:r>
                      <a:r>
                        <a:rPr lang="hr-HR" sz="2400" i="1" dirty="0" err="1" smtClean="0"/>
                        <a:t>psittaci</a:t>
                      </a:r>
                      <a:endParaRPr lang="hr-HR" sz="2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RSV</a:t>
                      </a:r>
                    </a:p>
                  </a:txBody>
                  <a:tcPr/>
                </a:tc>
              </a:tr>
              <a:tr h="5718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i="1" dirty="0" smtClean="0"/>
                        <a:t>S. </a:t>
                      </a:r>
                      <a:r>
                        <a:rPr lang="hr-HR" sz="2400" i="1" dirty="0" err="1" smtClean="0"/>
                        <a:t>aureus</a:t>
                      </a:r>
                      <a:endParaRPr lang="hr-HR" sz="2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 smtClean="0"/>
                        <a:t>Rinovirus</a:t>
                      </a:r>
                      <a:endParaRPr lang="hr-HR" sz="2400" dirty="0"/>
                    </a:p>
                  </a:txBody>
                  <a:tcPr/>
                </a:tc>
              </a:tr>
              <a:tr h="571897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 smtClean="0"/>
                        <a:t>anaerobi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/>
                </a:tc>
              </a:tr>
              <a:tr h="5718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G- uzročnici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50223"/>
            <a:ext cx="4280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err="1" smtClean="0"/>
              <a:t>Kuzman</a:t>
            </a:r>
            <a:r>
              <a:rPr lang="hr-HR" sz="1400" i="1" dirty="0" smtClean="0"/>
              <a:t> I. Infektologija, 167.-188. 1.izdanje, Profil, 2006.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10861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188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Najčešći uzročnici CAP u odraslih</a:t>
            </a:r>
            <a:endParaRPr lang="hr-HR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550223"/>
            <a:ext cx="2331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/>
              <a:t>N </a:t>
            </a:r>
            <a:r>
              <a:rPr lang="hr-HR" sz="1400" i="1" dirty="0" err="1"/>
              <a:t>E</a:t>
            </a:r>
            <a:r>
              <a:rPr lang="hr-HR" sz="1400" i="1" dirty="0" err="1" smtClean="0"/>
              <a:t>ngl</a:t>
            </a:r>
            <a:r>
              <a:rPr lang="hr-HR" sz="1400" i="1" dirty="0" smtClean="0"/>
              <a:t> J Med 373;5. </a:t>
            </a:r>
            <a:r>
              <a:rPr lang="hr-HR" sz="1400" i="1" dirty="0" err="1" smtClean="0"/>
              <a:t>July</a:t>
            </a:r>
            <a:r>
              <a:rPr lang="hr-HR" sz="1400" i="1" dirty="0" smtClean="0"/>
              <a:t> 2015</a:t>
            </a:r>
            <a:endParaRPr lang="hr-HR" sz="1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2568" y="2030639"/>
            <a:ext cx="6946865" cy="4462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0715" y="1536342"/>
            <a:ext cx="9562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000000"/>
                </a:solidFill>
              </a:rPr>
              <a:t>CDC EPIC studija, SAD, </a:t>
            </a:r>
            <a:r>
              <a:rPr lang="hr-HR" sz="2000" b="1" dirty="0" smtClean="0">
                <a:solidFill>
                  <a:srgbClr val="000000"/>
                </a:solidFill>
              </a:rPr>
              <a:t>siječanj </a:t>
            </a:r>
            <a:r>
              <a:rPr lang="en-US" sz="2000" b="1" dirty="0" smtClean="0">
                <a:solidFill>
                  <a:srgbClr val="000000"/>
                </a:solidFill>
              </a:rPr>
              <a:t>2010 </a:t>
            </a:r>
            <a:r>
              <a:rPr lang="hr-HR" sz="2000" b="1" dirty="0" smtClean="0">
                <a:solidFill>
                  <a:srgbClr val="000000"/>
                </a:solidFill>
              </a:rPr>
              <a:t>– lipanj </a:t>
            </a:r>
            <a:r>
              <a:rPr lang="en-US" sz="2000" b="1" dirty="0" smtClean="0">
                <a:solidFill>
                  <a:srgbClr val="000000"/>
                </a:solidFill>
              </a:rPr>
              <a:t>2012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</a:rPr>
              <a:t>2</a:t>
            </a:r>
            <a:r>
              <a:rPr lang="hr-HR" sz="2000" b="1" dirty="0" smtClean="0">
                <a:solidFill>
                  <a:srgbClr val="000000"/>
                </a:solidFill>
              </a:rPr>
              <a:t>259 odraslih pacijenata s CAP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40108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7901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Dijagnoza pneumonije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Razvrstati pneumoniju u jedan od dva klinička </a:t>
            </a:r>
            <a:r>
              <a:rPr lang="hr-HR" dirty="0" smtClean="0"/>
              <a:t>sindroma</a:t>
            </a:r>
            <a:r>
              <a:rPr lang="hr-HR" baseline="30000" dirty="0" smtClean="0"/>
              <a:t>1</a:t>
            </a:r>
            <a:endParaRPr lang="hr-HR" baseline="30000" dirty="0"/>
          </a:p>
          <a:p>
            <a:pPr lvl="1"/>
            <a:r>
              <a:rPr lang="hr-HR" dirty="0" smtClean="0"/>
              <a:t> bakterijska</a:t>
            </a:r>
            <a:endParaRPr lang="hr-HR" dirty="0"/>
          </a:p>
          <a:p>
            <a:pPr lvl="1"/>
            <a:r>
              <a:rPr lang="hr-HR" dirty="0"/>
              <a:t>„atipična”</a:t>
            </a:r>
          </a:p>
          <a:p>
            <a:pPr marL="0" lvl="1" indent="0">
              <a:buNone/>
            </a:pPr>
            <a:endParaRPr lang="hr-HR" dirty="0" smtClean="0"/>
          </a:p>
          <a:p>
            <a:pPr marL="342900" lvl="1" indent="-342900"/>
            <a:r>
              <a:rPr lang="hr-HR" dirty="0" smtClean="0"/>
              <a:t>Sistematski pregled literature ističe manjak osjetljivosti kliničkih kriterija za točnu dijagnozu pneumonije (čak i kombinacija simptoma i znakova – kašalj, vrućica, tahikardija i krepitacije) nisu imali osjetljivost iznad 50% kad je korišten RTG pluća kao standard!</a:t>
            </a:r>
            <a:r>
              <a:rPr lang="hr-HR" baseline="30000" dirty="0" smtClean="0"/>
              <a:t>2</a:t>
            </a:r>
          </a:p>
          <a:p>
            <a:pPr marL="342900" lvl="1" indent="-342900"/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4957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1. </a:t>
            </a:r>
            <a:r>
              <a:rPr lang="hr-HR" sz="1400" i="1" dirty="0" err="1" smtClean="0"/>
              <a:t>Kuzman</a:t>
            </a:r>
            <a:r>
              <a:rPr lang="hr-HR" sz="1400" i="1" dirty="0" smtClean="0"/>
              <a:t> </a:t>
            </a:r>
            <a:r>
              <a:rPr lang="hr-HR" sz="1400" i="1" dirty="0"/>
              <a:t>I. Pneumonije </a:t>
            </a:r>
            <a:r>
              <a:rPr lang="hr-HR" sz="1400" i="1" dirty="0" smtClean="0"/>
              <a:t>– uzročnici</a:t>
            </a:r>
            <a:r>
              <a:rPr lang="hr-HR" sz="1400" i="1" dirty="0"/>
              <a:t>, dijagnostika, liječenje. 1999.</a:t>
            </a:r>
          </a:p>
          <a:p>
            <a:r>
              <a:rPr lang="hr-HR" sz="1400" i="1" dirty="0" smtClean="0"/>
              <a:t>2. </a:t>
            </a:r>
            <a:r>
              <a:rPr lang="hr-HR" sz="1400" i="1" dirty="0" err="1" smtClean="0"/>
              <a:t>Metlay</a:t>
            </a:r>
            <a:r>
              <a:rPr lang="hr-HR" sz="1400" i="1" dirty="0" smtClean="0"/>
              <a:t> </a:t>
            </a:r>
            <a:r>
              <a:rPr lang="hr-HR" sz="1400" i="1" dirty="0"/>
              <a:t>JP. Ann Intern Med. 2003.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29556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4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3482</Words>
  <Application>Microsoft Office PowerPoint</Application>
  <PresentationFormat>Custom</PresentationFormat>
  <Paragraphs>516</Paragraphs>
  <Slides>53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Evaluacija, liječenje i praćenje bolesnika s infekcijom donjih dišnih puteva</vt:lpstr>
      <vt:lpstr>Ciljevi</vt:lpstr>
      <vt:lpstr>Infekcije donjih dišnih puteva (IDDP)</vt:lpstr>
      <vt:lpstr>Akutni bronhitis </vt:lpstr>
      <vt:lpstr>Akutna egzacerbacija KOPB-a  </vt:lpstr>
      <vt:lpstr>Pneumonija </vt:lpstr>
      <vt:lpstr>Najčešći uzročnici CAP</vt:lpstr>
      <vt:lpstr>Najčešći uzročnici CAP u odraslih</vt:lpstr>
      <vt:lpstr>Dijagnoza pneumonije</vt:lpstr>
      <vt:lpstr>Kliničke razlike između bakterijskih i ‘’atipičnih’’ pneumonija</vt:lpstr>
      <vt:lpstr>Dijagnoza CAP –  kada posumnjati na pneumoniju?</vt:lpstr>
      <vt:lpstr>Dijagnoza CAP</vt:lpstr>
      <vt:lpstr>Procjena ugroženosti bolesnika s CAP</vt:lpstr>
      <vt:lpstr>PowerPoint Presentation</vt:lpstr>
      <vt:lpstr>Prikazi bolesnika</vt:lpstr>
      <vt:lpstr>M, 36 godina (siječanj 2015.)</vt:lpstr>
      <vt:lpstr>PowerPoint Presentation</vt:lpstr>
      <vt:lpstr>M, 36 godina (siječanj 2015.)</vt:lpstr>
      <vt:lpstr>PowerPoint Presentation</vt:lpstr>
      <vt:lpstr>Pneumokokna pneumonija </vt:lpstr>
      <vt:lpstr>PowerPoint Presentation</vt:lpstr>
      <vt:lpstr>Rizični čimbenici za razvoj pneumokokne pneumonije</vt:lpstr>
      <vt:lpstr>M, 15 godina (studeni 2014.)</vt:lpstr>
      <vt:lpstr>PowerPoint Presentation</vt:lpstr>
      <vt:lpstr>M, 15 godina (studeni 2014.)</vt:lpstr>
      <vt:lpstr>Atipična pneumonija</vt:lpstr>
      <vt:lpstr>M, 46 godina (kolovoz 2016.)</vt:lpstr>
      <vt:lpstr>PowerPoint Presentation</vt:lpstr>
      <vt:lpstr>M, 46 godina (kolovoz 2016.)</vt:lpstr>
      <vt:lpstr>PowerPoint Presentation</vt:lpstr>
      <vt:lpstr>Legionella pneumonija (legionarska bolest)</vt:lpstr>
      <vt:lpstr>Ž, 64 godina (siječanj 2017.)</vt:lpstr>
      <vt:lpstr>PowerPoint Presentation</vt:lpstr>
      <vt:lpstr>Ž, 64 godina (siječanj 2017.)</vt:lpstr>
      <vt:lpstr>Liječenje</vt:lpstr>
      <vt:lpstr>Principi antimikrobnog liječenja CAP</vt:lpstr>
      <vt:lpstr>Hrvatske smjernice za ambulantno liječenje CAP</vt:lpstr>
      <vt:lpstr>Europske smjernice za ambulantno liječenje IDDP</vt:lpstr>
      <vt:lpstr>Britanske smjernice (BTS) za ambulantno liječenje pneumonije (CAP)</vt:lpstr>
      <vt:lpstr>Američke smjernice (IDSA/ATS) za ambulantno liječenje pneumonije (CAP)</vt:lpstr>
      <vt:lpstr>Naše preporuke za postupak s bolesnikom s IDRS</vt:lpstr>
      <vt:lpstr>Praćenje bolesnika</vt:lpstr>
      <vt:lpstr>Indikacije za cijepljenje protiv pneumokoka - HZJZ</vt:lpstr>
      <vt:lpstr>Koji je najčešći uzročnik(ci) akutnog bronhitisa? Odaberi točan odgovor! </vt:lpstr>
      <vt:lpstr>Koji je najčešći uzročnik(ci) akutnog bronhitisa? Točan odgovor je:</vt:lpstr>
      <vt:lpstr>Koji od navedenih simptoma nisu kriteriji za postavljanje dijagnoze akutne egzacerbacije KOPB-a? Odaberi točne odgovore!</vt:lpstr>
      <vt:lpstr>Koji od navedenih simptoma nisu kriteriji za postavljanje dijagnoze akutne egzacerbacije KOPB-a? Točni odgovori su:</vt:lpstr>
      <vt:lpstr>Odaberi točne tvrdnje!</vt:lpstr>
      <vt:lpstr>Točne tvrdnje su:</vt:lpstr>
      <vt:lpstr>Odaberi netočne tvrdnje!</vt:lpstr>
      <vt:lpstr>Netočne tvrdnje su:</vt:lpstr>
      <vt:lpstr>Koja od navedenih nije indikacija za cijepljenje protiv pneumokoka?</vt:lpstr>
      <vt:lpstr>Koja od navedenih nije indikacija za cijepljenje protiv pneumokoka? Točan odgovor 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 Lisičar</dc:creator>
  <cp:lastModifiedBy>Doktori</cp:lastModifiedBy>
  <cp:revision>558</cp:revision>
  <dcterms:created xsi:type="dcterms:W3CDTF">2017-02-26T16:29:23Z</dcterms:created>
  <dcterms:modified xsi:type="dcterms:W3CDTF">2019-02-09T21:16:25Z</dcterms:modified>
</cp:coreProperties>
</file>