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23"/>
  </p:notesMasterIdLst>
  <p:sldIdLst>
    <p:sldId id="262" r:id="rId2"/>
    <p:sldId id="310" r:id="rId3"/>
    <p:sldId id="295" r:id="rId4"/>
    <p:sldId id="296" r:id="rId5"/>
    <p:sldId id="294" r:id="rId6"/>
    <p:sldId id="297" r:id="rId7"/>
    <p:sldId id="298" r:id="rId8"/>
    <p:sldId id="299" r:id="rId9"/>
    <p:sldId id="312" r:id="rId10"/>
    <p:sldId id="300" r:id="rId11"/>
    <p:sldId id="303" r:id="rId12"/>
    <p:sldId id="270" r:id="rId13"/>
    <p:sldId id="278" r:id="rId14"/>
    <p:sldId id="282" r:id="rId15"/>
    <p:sldId id="257" r:id="rId16"/>
    <p:sldId id="280" r:id="rId17"/>
    <p:sldId id="315" r:id="rId18"/>
    <p:sldId id="308" r:id="rId19"/>
    <p:sldId id="284" r:id="rId20"/>
    <p:sldId id="328" r:id="rId21"/>
    <p:sldId id="31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8E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ijetli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Svijetli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88" autoAdjust="0"/>
  </p:normalViewPr>
  <p:slideViewPr>
    <p:cSldViewPr snapToGrid="0" snapToObjects="1">
      <p:cViewPr>
        <p:scale>
          <a:sx n="76" d="100"/>
          <a:sy n="76" d="100"/>
        </p:scale>
        <p:origin x="-449" y="-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Osijek-Baranja County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6F8-4FE7-9C69-0ACDE6D8796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Brod-Posavina County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2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6F8-4FE7-9C69-0ACDE6D8796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Zagreb/Zagrebačka County</c:v>
                </c:pt>
              </c:strCache>
            </c:strRef>
          </c:tx>
          <c:spPr>
            <a:solidFill>
              <a:srgbClr val="DD8003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0</c:v>
                </c:pt>
                <c:pt idx="1">
                  <c:v>19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3</c:v>
                </c:pt>
                <c:pt idx="6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6F8-4FE7-9C69-0ACDE6D8796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Međimurje County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Sheet1!$E$2:$E$8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6F8-4FE7-9C69-0ACDE6D8796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Vukovar-Srijem County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Sheet1!$F$2:$F$8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6F8-4FE7-9C69-0ACDE6D87963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Sisak-Moslavina County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Sheet1!$G$2:$G$8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6F8-4FE7-9C69-0ACDE6D87963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Karlovac County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Sheet1!$H$2:$H$8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6F8-4FE7-9C69-0ACDE6D87963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Koprivnica-Križevci County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Sheet1!$I$2:$I$8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16F8-4FE7-9C69-0ACDE6D87963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Varaždin County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Sheet1!$J$2:$J$8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6F8-4FE7-9C69-0ACDE6D87963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Virovitica-Podravina county</c:v>
                </c:pt>
              </c:strCache>
            </c:strRef>
          </c:tx>
          <c:spPr>
            <a:ln w="3175">
              <a:solidFill>
                <a:schemeClr val="tx1"/>
              </a:solidFill>
            </a:ln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Sheet1!$K$2:$K$8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F08-40DF-B7C2-F51C6787F8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211008"/>
        <c:axId val="147212544"/>
      </c:barChart>
      <c:catAx>
        <c:axId val="147211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212544"/>
        <c:crosses val="autoZero"/>
        <c:auto val="1"/>
        <c:lblAlgn val="ctr"/>
        <c:lblOffset val="100"/>
        <c:noMultiLvlLbl val="0"/>
      </c:catAx>
      <c:valAx>
        <c:axId val="147212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7211008"/>
        <c:crosses val="autoZero"/>
        <c:crossBetween val="between"/>
      </c:valAx>
      <c:sp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c:spPr>
    </c:plotArea>
    <c:legend>
      <c:legendPos val="r"/>
      <c:legendEntry>
        <c:idx val="3"/>
        <c:txPr>
          <a:bodyPr/>
          <a:lstStyle/>
          <a:p>
            <a:pPr>
              <a:defRPr sz="1400" baseline="0">
                <a:solidFill>
                  <a:schemeClr val="tx1"/>
                </a:solidFill>
                <a:latin typeface="Calibri" panose="020F0502020204030204" pitchFamily="34" charset="0"/>
              </a:defRPr>
            </a:pPr>
            <a:endParaRPr lang="sr-Latn-RS"/>
          </a:p>
        </c:txPr>
      </c:legendEntry>
      <c:overlay val="0"/>
      <c:txPr>
        <a:bodyPr/>
        <a:lstStyle/>
        <a:p>
          <a:pPr>
            <a:defRPr sz="1400" baseline="0">
              <a:solidFill>
                <a:schemeClr val="tx1"/>
              </a:solidFill>
              <a:latin typeface="+mj-lt"/>
            </a:defRPr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4551A-CA38-EF42-9C2C-9F0567CAB22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92AD5-2A26-0B40-B862-77F5CA026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92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2D4358-F362-415E-8F6C-F354DE181773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136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92AD5-2A26-0B40-B862-77F5CA026E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49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1200" dirty="0">
                <a:latin typeface="+mn-lt"/>
                <a:cs typeface="Calibri"/>
              </a:rPr>
              <a:t>SE, CRP, PCT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1200" dirty="0">
                <a:latin typeface="+mn-lt"/>
                <a:cs typeface="Calibri"/>
              </a:rPr>
              <a:t>KKS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1200" dirty="0">
                <a:latin typeface="+mn-lt"/>
                <a:cs typeface="Calibri"/>
              </a:rPr>
              <a:t>Bubreg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1200" dirty="0">
                <a:latin typeface="+mn-lt"/>
                <a:cs typeface="Calibri"/>
              </a:rPr>
              <a:t>Jetra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1200" dirty="0">
                <a:latin typeface="+mn-lt"/>
                <a:cs typeface="Calibri"/>
              </a:rPr>
              <a:t>Koagulacija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92AD5-2A26-0B40-B862-77F5CA026E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89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ta-IN" dirty="0"/>
              <a:t>ratka povijest</a:t>
            </a:r>
          </a:p>
          <a:p>
            <a:r>
              <a:rPr lang="en-US" dirty="0"/>
              <a:t>K</a:t>
            </a:r>
            <a:r>
              <a:rPr lang="ta-IN" dirty="0"/>
              <a:t>ada je otkriven</a:t>
            </a:r>
          </a:p>
          <a:p>
            <a:r>
              <a:rPr lang="en-US" dirty="0"/>
              <a:t>G</a:t>
            </a:r>
            <a:r>
              <a:rPr lang="ta-IN" dirty="0"/>
              <a:t>dje</a:t>
            </a:r>
            <a:r>
              <a:rPr lang="ta-IN" baseline="0" dirty="0"/>
              <a:t> je u Europi bio prisutan</a:t>
            </a:r>
          </a:p>
          <a:p>
            <a:r>
              <a:rPr lang="ta-IN" baseline="0" dirty="0"/>
              <a:t>1999. god. </a:t>
            </a:r>
            <a:r>
              <a:rPr lang="en-US" baseline="0" dirty="0"/>
              <a:t>E</a:t>
            </a:r>
            <a:r>
              <a:rPr lang="ta-IN" baseline="0" dirty="0"/>
              <a:t>pidemija u SAD-u</a:t>
            </a:r>
          </a:p>
          <a:p>
            <a:r>
              <a:rPr lang="en-US" baseline="0" dirty="0"/>
              <a:t>K</a:t>
            </a:r>
            <a:r>
              <a:rPr lang="ta-IN" baseline="0" dirty="0"/>
              <a:t>oje životinje su najviše zahvaćene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92AD5-2A26-0B40-B862-77F5CA026E1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11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ta-IN" dirty="0"/>
              <a:t>ratka povijest</a:t>
            </a:r>
          </a:p>
          <a:p>
            <a:r>
              <a:rPr lang="en-US" dirty="0"/>
              <a:t>K</a:t>
            </a:r>
            <a:r>
              <a:rPr lang="ta-IN" dirty="0"/>
              <a:t>ada je otkriven</a:t>
            </a:r>
          </a:p>
          <a:p>
            <a:r>
              <a:rPr lang="en-US" dirty="0"/>
              <a:t>G</a:t>
            </a:r>
            <a:r>
              <a:rPr lang="ta-IN" dirty="0"/>
              <a:t>dje</a:t>
            </a:r>
            <a:r>
              <a:rPr lang="ta-IN" baseline="0" dirty="0"/>
              <a:t> je u Europi bio prisutan</a:t>
            </a:r>
          </a:p>
          <a:p>
            <a:r>
              <a:rPr lang="ta-IN" baseline="0" dirty="0"/>
              <a:t>1999. god. </a:t>
            </a:r>
            <a:r>
              <a:rPr lang="en-US" baseline="0" dirty="0"/>
              <a:t>E</a:t>
            </a:r>
            <a:r>
              <a:rPr lang="ta-IN" baseline="0" dirty="0"/>
              <a:t>pidemija u SAD-u</a:t>
            </a:r>
          </a:p>
          <a:p>
            <a:r>
              <a:rPr lang="en-US" baseline="0" dirty="0"/>
              <a:t>K</a:t>
            </a:r>
            <a:r>
              <a:rPr lang="ta-IN" baseline="0" dirty="0"/>
              <a:t>oje životinje su najviše zahvaćene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92AD5-2A26-0B40-B862-77F5CA026E1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11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ta-IN" dirty="0"/>
              <a:t>ratka povijest</a:t>
            </a:r>
          </a:p>
          <a:p>
            <a:r>
              <a:rPr lang="en-US" dirty="0"/>
              <a:t>K</a:t>
            </a:r>
            <a:r>
              <a:rPr lang="ta-IN" dirty="0"/>
              <a:t>ada je otkriven</a:t>
            </a:r>
          </a:p>
          <a:p>
            <a:r>
              <a:rPr lang="en-US" dirty="0"/>
              <a:t>G</a:t>
            </a:r>
            <a:r>
              <a:rPr lang="ta-IN" dirty="0"/>
              <a:t>dje</a:t>
            </a:r>
            <a:r>
              <a:rPr lang="ta-IN" baseline="0" dirty="0"/>
              <a:t> je u Europi bio prisutan</a:t>
            </a:r>
          </a:p>
          <a:p>
            <a:r>
              <a:rPr lang="ta-IN" baseline="0" dirty="0"/>
              <a:t>1999. god. </a:t>
            </a:r>
            <a:r>
              <a:rPr lang="en-US" baseline="0" dirty="0"/>
              <a:t>E</a:t>
            </a:r>
            <a:r>
              <a:rPr lang="ta-IN" baseline="0" dirty="0"/>
              <a:t>pidemija u SAD-u</a:t>
            </a:r>
          </a:p>
          <a:p>
            <a:r>
              <a:rPr lang="en-US" baseline="0" dirty="0"/>
              <a:t>K</a:t>
            </a:r>
            <a:r>
              <a:rPr lang="ta-IN" baseline="0" dirty="0"/>
              <a:t>oje životinje su najviše zahvaćene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92AD5-2A26-0B40-B862-77F5CA026E1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11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</a:t>
            </a:r>
            <a:r>
              <a:rPr lang="ta-IN" dirty="0"/>
              <a:t>ivotni</a:t>
            </a:r>
            <a:r>
              <a:rPr lang="ta-IN" baseline="0" dirty="0"/>
              <a:t> ciklus virusa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92AD5-2A26-0B40-B862-77F5CA026E1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78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</a:t>
            </a:r>
            <a:r>
              <a:rPr lang="ta-IN" dirty="0"/>
              <a:t>ivotni</a:t>
            </a:r>
            <a:r>
              <a:rPr lang="ta-IN" baseline="0" dirty="0"/>
              <a:t> ciklus virusa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92AD5-2A26-0B40-B862-77F5CA026E1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78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</a:t>
            </a:r>
            <a:r>
              <a:rPr lang="ta-IN" dirty="0"/>
              <a:t>ivotni</a:t>
            </a:r>
            <a:r>
              <a:rPr lang="ta-IN" baseline="0" dirty="0"/>
              <a:t> ciklus virusa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92AD5-2A26-0B40-B862-77F5CA026E1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78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4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1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1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99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1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9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38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93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7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32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C60FF-3DC1-4441-AA62-40E13F11CB87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3ECBF-7633-4542-B99A-14A7BE23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8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E6DC446-A916-4428-B728-76C6DA6F0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2846" y="286543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hr-HR" sz="2800" b="1" dirty="0">
                <a:latin typeface="Calibri"/>
                <a:cs typeface="Calibri"/>
              </a:rPr>
              <a:t>Prikaz bolesnika </a:t>
            </a:r>
            <a:br>
              <a:rPr lang="hr-HR" sz="2800" b="1" dirty="0">
                <a:latin typeface="Calibri"/>
                <a:cs typeface="Calibri"/>
              </a:rPr>
            </a:br>
            <a:r>
              <a:rPr lang="hr-HR" sz="2800" b="1" dirty="0">
                <a:latin typeface="Calibri"/>
                <a:cs typeface="Calibri"/>
              </a:rPr>
              <a:t>Zavod za intenzivno liječenje i neuroinfektologiju Klinike za infektivne bolesti „Dr. F. Mihaljević”, Zagreb</a:t>
            </a:r>
            <a:endParaRPr lang="en-GB" sz="2800" b="1" dirty="0">
              <a:latin typeface="Calibri"/>
              <a:cs typeface="Calibri"/>
            </a:endParaRPr>
          </a:p>
        </p:txBody>
      </p:sp>
      <p:pic>
        <p:nvPicPr>
          <p:cNvPr id="4" name="Picture 6" descr="HDIB_logotip_NOVO_ENG.eps">
            <a:extLst>
              <a:ext uri="{FF2B5EF4-FFF2-40B4-BE49-F238E27FC236}">
                <a16:creationId xmlns:a16="http://schemas.microsoft.com/office/drawing/2014/main" xmlns="" id="{0778BA64-754A-46B9-99D2-4C51F3DB317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85"/>
          <a:stretch/>
        </p:blipFill>
        <p:spPr>
          <a:xfrm>
            <a:off x="114300" y="250763"/>
            <a:ext cx="538839" cy="708774"/>
          </a:xfrm>
          <a:prstGeom prst="rect">
            <a:avLst/>
          </a:prstGeom>
        </p:spPr>
      </p:pic>
      <p:sp>
        <p:nvSpPr>
          <p:cNvPr id="5" name="TextBox 7">
            <a:extLst>
              <a:ext uri="{FF2B5EF4-FFF2-40B4-BE49-F238E27FC236}">
                <a16:creationId xmlns:a16="http://schemas.microsoft.com/office/drawing/2014/main" xmlns="" id="{4486BBE4-957B-44BA-BAEB-CF4320064E1F}"/>
              </a:ext>
            </a:extLst>
          </p:cNvPr>
          <p:cNvSpPr txBox="1"/>
          <p:nvPr/>
        </p:nvSpPr>
        <p:spPr>
          <a:xfrm>
            <a:off x="672846" y="312762"/>
            <a:ext cx="2813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cs typeface="Calibri"/>
              </a:rPr>
              <a:t>Croatian Society for Infectious Diseases </a:t>
            </a:r>
          </a:p>
          <a:p>
            <a:r>
              <a:rPr lang="en-US" sz="1600" dirty="0">
                <a:solidFill>
                  <a:srgbClr val="000000"/>
                </a:solidFill>
                <a:cs typeface="Calibri"/>
              </a:rPr>
              <a:t>of the Croatian Medical Association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xmlns="" id="{6DEF9DCC-3FA0-4ABB-B2A9-7717EB4A8D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54" y="5615894"/>
            <a:ext cx="8266871" cy="6894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6919421" y="4931927"/>
            <a:ext cx="2084733" cy="922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ta-IN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189" y="449279"/>
            <a:ext cx="2939691" cy="94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8088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Tijek liječenja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hr-HR" sz="2600" dirty="0">
                <a:latin typeface="Calibri"/>
                <a:cs typeface="Calibri"/>
              </a:rPr>
              <a:t>Epi status</a:t>
            </a:r>
            <a:r>
              <a:rPr lang="ta-IN" sz="2600" dirty="0">
                <a:latin typeface="Calibri"/>
                <a:cs typeface="Calibri"/>
              </a:rPr>
              <a:t> </a:t>
            </a:r>
            <a:r>
              <a:rPr lang="hr-HR" sz="2600" dirty="0">
                <a:latin typeface="Calibri"/>
                <a:cs typeface="Calibri"/>
              </a:rPr>
              <a:t>– midazolam, levetiracetam, metilfenobarbital</a:t>
            </a:r>
          </a:p>
          <a:p>
            <a:pPr>
              <a:buFont typeface="Wingdings" charset="2"/>
              <a:buChar char="§"/>
            </a:pPr>
            <a:r>
              <a:rPr lang="hr-HR" sz="2600" dirty="0">
                <a:latin typeface="Calibri"/>
                <a:cs typeface="Calibri"/>
              </a:rPr>
              <a:t>Meropenem 14 dana</a:t>
            </a:r>
          </a:p>
          <a:p>
            <a:pPr>
              <a:buFont typeface="Wingdings" charset="2"/>
              <a:buChar char="§"/>
            </a:pPr>
            <a:r>
              <a:rPr lang="hr-HR" sz="2600" dirty="0">
                <a:cs typeface="Calibri"/>
              </a:rPr>
              <a:t>MV 19.9.-25.9.2018.</a:t>
            </a:r>
          </a:p>
          <a:p>
            <a:pPr>
              <a:buFont typeface="Wingdings" charset="2"/>
              <a:buChar char="§"/>
            </a:pPr>
            <a:r>
              <a:rPr lang="hr-HR" sz="2600" dirty="0">
                <a:latin typeface="Calibri"/>
                <a:cs typeface="Calibri"/>
              </a:rPr>
              <a:t>Od 16.10.2018. (nakon negativnog PCR-a na WNV u urinu ponovno uveden takrolimus)</a:t>
            </a:r>
          </a:p>
          <a:p>
            <a:pPr>
              <a:buFont typeface="Wingdings" charset="2"/>
              <a:buChar char="§"/>
            </a:pPr>
            <a:r>
              <a:rPr lang="hr-HR" sz="2600" dirty="0">
                <a:latin typeface="Calibri"/>
                <a:cs typeface="Calibri"/>
              </a:rPr>
              <a:t>22.9.2018. – budan, u verbalnom kontaktu, kognitivno promijenjen, djelomični oporavak motorike ruku, teška </a:t>
            </a:r>
            <a:r>
              <a:rPr lang="hr-HR" sz="2600" dirty="0" err="1">
                <a:latin typeface="Calibri"/>
                <a:cs typeface="Calibri"/>
              </a:rPr>
              <a:t>pareza</a:t>
            </a:r>
            <a:r>
              <a:rPr lang="hr-HR" sz="2600" dirty="0">
                <a:latin typeface="Calibri"/>
                <a:cs typeface="Calibri"/>
              </a:rPr>
              <a:t> nogu</a:t>
            </a:r>
          </a:p>
          <a:p>
            <a:pPr>
              <a:buFont typeface="Wingdings" charset="2"/>
              <a:buChar char="§"/>
            </a:pPr>
            <a:r>
              <a:rPr lang="hr-HR" sz="2600" dirty="0">
                <a:cs typeface="Calibri"/>
              </a:rPr>
              <a:t>EMNG? </a:t>
            </a:r>
            <a:endParaRPr lang="hr-HR" sz="2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271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62197" y="585086"/>
            <a:ext cx="4040188" cy="639762"/>
          </a:xfrm>
        </p:spPr>
        <p:txBody>
          <a:bodyPr>
            <a:normAutofit fontScale="92500"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hr-HR" sz="2800" b="0" dirty="0"/>
              <a:t>MR mozga: 09.10.2018</a:t>
            </a:r>
            <a:r>
              <a:rPr lang="ta-IN" sz="2800" b="0" dirty="0"/>
              <a:t>.</a:t>
            </a:r>
            <a:endParaRPr lang="hr-HR" sz="2800" b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16633" y="5013078"/>
            <a:ext cx="2527176" cy="16371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000" dirty="0">
                <a:latin typeface="Calibri"/>
                <a:cs typeface="Calibri"/>
              </a:rPr>
              <a:t>FLAIR se</a:t>
            </a:r>
            <a:r>
              <a:rPr lang="ta-IN" sz="2000" dirty="0">
                <a:latin typeface="Calibri"/>
                <a:cs typeface="Calibri"/>
              </a:rPr>
              <a:t>kvenca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/>
                <a:cs typeface="Calibri"/>
              </a:rPr>
              <a:t>D</a:t>
            </a:r>
            <a:r>
              <a:rPr lang="ta-IN" sz="2000" dirty="0">
                <a:latin typeface="Calibri"/>
                <a:cs typeface="Calibri"/>
              </a:rPr>
              <a:t>iskretno viši intenzitet signala malog mozga</a:t>
            </a:r>
            <a:endParaRPr lang="hr-HR" sz="2000" dirty="0">
              <a:latin typeface="Calibri"/>
              <a:cs typeface="Calibri"/>
            </a:endParaRPr>
          </a:p>
        </p:txBody>
      </p:sp>
      <p:pic>
        <p:nvPicPr>
          <p:cNvPr id="1026" name="Picture 2" descr="C:\Users\korisnik\Documents\WEST Nile\Meter 4.10.2018\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32" y="1932795"/>
            <a:ext cx="2743200" cy="2743200"/>
          </a:xfrm>
          <a:prstGeom prst="rect">
            <a:avLst/>
          </a:prstGeom>
          <a:noFill/>
        </p:spPr>
      </p:pic>
      <p:sp>
        <p:nvSpPr>
          <p:cNvPr id="10" name="Right Arrow 9"/>
          <p:cNvSpPr/>
          <p:nvPr/>
        </p:nvSpPr>
        <p:spPr>
          <a:xfrm>
            <a:off x="1213341" y="3871838"/>
            <a:ext cx="216024" cy="4571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Left Arrow 10"/>
          <p:cNvSpPr/>
          <p:nvPr/>
        </p:nvSpPr>
        <p:spPr>
          <a:xfrm>
            <a:off x="2043708" y="3866757"/>
            <a:ext cx="216024" cy="4571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9" name="Picture 2" descr="C:\Users\korisnik\Documents\WEST Nile\Meter 4.10.2018\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627" y="1932795"/>
            <a:ext cx="2743200" cy="2743200"/>
          </a:xfrm>
          <a:prstGeom prst="rect">
            <a:avLst/>
          </a:prstGeom>
          <a:noFill/>
        </p:spPr>
      </p:pic>
      <p:sp>
        <p:nvSpPr>
          <p:cNvPr id="12" name="Content Placeholder 7"/>
          <p:cNvSpPr txBox="1">
            <a:spLocks/>
          </p:cNvSpPr>
          <p:nvPr/>
        </p:nvSpPr>
        <p:spPr>
          <a:xfrm>
            <a:off x="3207627" y="5002893"/>
            <a:ext cx="2682050" cy="1435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hr-HR" sz="2000" dirty="0">
                <a:latin typeface="Calibri"/>
                <a:cs typeface="Calibri"/>
              </a:rPr>
              <a:t>FLAIR se</a:t>
            </a:r>
            <a:r>
              <a:rPr lang="ta-IN" sz="2000" dirty="0">
                <a:latin typeface="Calibri"/>
                <a:cs typeface="Calibri"/>
              </a:rPr>
              <a:t>kvenca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/>
                <a:cs typeface="Calibri"/>
              </a:rPr>
              <a:t>V</a:t>
            </a:r>
            <a:r>
              <a:rPr lang="ta-IN" sz="2000" dirty="0">
                <a:latin typeface="Calibri"/>
                <a:cs typeface="Calibri"/>
              </a:rPr>
              <a:t>iši intenzitet signala u bazalnim ganglijima</a:t>
            </a:r>
            <a:endParaRPr lang="hr-HR" sz="2000" dirty="0">
              <a:latin typeface="Calibri"/>
              <a:cs typeface="Calibri"/>
            </a:endParaRPr>
          </a:p>
        </p:txBody>
      </p:sp>
      <p:pic>
        <p:nvPicPr>
          <p:cNvPr id="13" name="Picture 2" descr="C:\Users\korisnik\Documents\WEST Nile\Meter 4.10.2018\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113" y="1932795"/>
            <a:ext cx="2743200" cy="2743200"/>
          </a:xfrm>
          <a:prstGeom prst="rect">
            <a:avLst/>
          </a:prstGeom>
          <a:noFill/>
        </p:spPr>
      </p:pic>
      <p:sp>
        <p:nvSpPr>
          <p:cNvPr id="14" name="Content Placeholder 7"/>
          <p:cNvSpPr txBox="1">
            <a:spLocks/>
          </p:cNvSpPr>
          <p:nvPr/>
        </p:nvSpPr>
        <p:spPr>
          <a:xfrm>
            <a:off x="6088869" y="5002893"/>
            <a:ext cx="2887688" cy="2478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hr-HR" sz="2000" dirty="0">
                <a:latin typeface="Calibri"/>
                <a:cs typeface="Calibri"/>
              </a:rPr>
              <a:t>FLAIR se</a:t>
            </a:r>
            <a:r>
              <a:rPr lang="ta-IN" sz="2000" dirty="0">
                <a:latin typeface="Calibri"/>
                <a:cs typeface="Calibri"/>
              </a:rPr>
              <a:t>kvenca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/>
                <a:cs typeface="Calibri"/>
              </a:rPr>
              <a:t>V</a:t>
            </a:r>
            <a:r>
              <a:rPr lang="ta-IN" sz="2000" dirty="0">
                <a:latin typeface="Calibri"/>
                <a:cs typeface="Calibri"/>
              </a:rPr>
              <a:t>iši intenzitet signala u bazalnim ganglijima</a:t>
            </a:r>
            <a:endParaRPr lang="hr-HR" sz="2000" dirty="0"/>
          </a:p>
          <a:p>
            <a:endParaRPr lang="hr-HR" dirty="0"/>
          </a:p>
        </p:txBody>
      </p:sp>
      <p:sp>
        <p:nvSpPr>
          <p:cNvPr id="15" name="Right Arrow 9"/>
          <p:cNvSpPr/>
          <p:nvPr/>
        </p:nvSpPr>
        <p:spPr>
          <a:xfrm>
            <a:off x="3986188" y="3169776"/>
            <a:ext cx="216024" cy="4571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Left Arrow 10"/>
          <p:cNvSpPr/>
          <p:nvPr/>
        </p:nvSpPr>
        <p:spPr>
          <a:xfrm>
            <a:off x="4941342" y="3176125"/>
            <a:ext cx="216024" cy="4571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Left Arrow 10"/>
          <p:cNvSpPr/>
          <p:nvPr/>
        </p:nvSpPr>
        <p:spPr>
          <a:xfrm>
            <a:off x="7942796" y="3363838"/>
            <a:ext cx="216024" cy="4571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8" name="Right Arrow 9"/>
          <p:cNvSpPr/>
          <p:nvPr/>
        </p:nvSpPr>
        <p:spPr>
          <a:xfrm>
            <a:off x="6938938" y="3370187"/>
            <a:ext cx="216024" cy="4571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7250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94"/>
          <a:stretch/>
        </p:blipFill>
        <p:spPr>
          <a:xfrm>
            <a:off x="4629150" y="1453263"/>
            <a:ext cx="3990112" cy="3817788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a-IN" sz="3400" dirty="0"/>
              <a:t>VIRUS ZAPADNOG NILA</a:t>
            </a:r>
            <a:endParaRPr lang="hr-HR" sz="3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ta-IN" sz="2800" dirty="0">
                <a:latin typeface="Calibri"/>
                <a:cs typeface="Calibri"/>
              </a:rPr>
              <a:t>Porodica</a:t>
            </a:r>
            <a:r>
              <a:rPr lang="hr-HR" sz="2800" dirty="0">
                <a:latin typeface="Calibri"/>
                <a:cs typeface="Calibri"/>
              </a:rPr>
              <a:t> </a:t>
            </a:r>
            <a:r>
              <a:rPr lang="hr-HR" sz="2800" i="1" dirty="0">
                <a:latin typeface="Calibri"/>
                <a:cs typeface="Calibri"/>
              </a:rPr>
              <a:t>Flaviviridae</a:t>
            </a:r>
          </a:p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ta-IN" sz="2800" dirty="0">
                <a:latin typeface="Calibri"/>
                <a:cs typeface="Calibri"/>
              </a:rPr>
              <a:t>Rod</a:t>
            </a:r>
            <a:r>
              <a:rPr lang="hr-HR" sz="2800" dirty="0">
                <a:latin typeface="Calibri"/>
                <a:cs typeface="Calibri"/>
              </a:rPr>
              <a:t> </a:t>
            </a:r>
            <a:r>
              <a:rPr lang="hr-HR" sz="2800" i="1" dirty="0">
                <a:latin typeface="Calibri"/>
                <a:cs typeface="Calibri"/>
              </a:rPr>
              <a:t>Flavivirus</a:t>
            </a:r>
            <a:endParaRPr lang="ta-IN" sz="2800" dirty="0">
              <a:latin typeface="Calibri"/>
              <a:cs typeface="Calibri"/>
            </a:endParaRPr>
          </a:p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ta-IN" sz="2800" dirty="0">
                <a:latin typeface="Calibri"/>
                <a:cs typeface="Calibri"/>
              </a:rPr>
              <a:t>Serokompleks japanskog encefalitisa</a:t>
            </a:r>
          </a:p>
        </p:txBody>
      </p:sp>
      <p:sp>
        <p:nvSpPr>
          <p:cNvPr id="7" name="Paralelogram 6"/>
          <p:cNvSpPr/>
          <p:nvPr/>
        </p:nvSpPr>
        <p:spPr>
          <a:xfrm flipH="1">
            <a:off x="7150717" y="4570315"/>
            <a:ext cx="363270" cy="364129"/>
          </a:xfrm>
          <a:prstGeom prst="parallelogram">
            <a:avLst>
              <a:gd name="adj" fmla="val 46517"/>
            </a:avLst>
          </a:prstGeom>
          <a:noFill/>
          <a:ln w="19050">
            <a:solidFill>
              <a:srgbClr val="0C8E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>
              <a:ln w="18000">
                <a:solidFill>
                  <a:schemeClr val="tx1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5-kraka zvijezda 9"/>
          <p:cNvSpPr/>
          <p:nvPr/>
        </p:nvSpPr>
        <p:spPr>
          <a:xfrm>
            <a:off x="7342721" y="5022003"/>
            <a:ext cx="181635" cy="190006"/>
          </a:xfrm>
          <a:prstGeom prst="star5">
            <a:avLst/>
          </a:prstGeom>
          <a:solidFill>
            <a:srgbClr val="0C8E0F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5745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a-IN" sz="3400" dirty="0"/>
              <a:t>VIRUS ZAPADNOG NILA</a:t>
            </a:r>
            <a:endParaRPr lang="hr-HR" sz="3400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01388" y="2934269"/>
            <a:ext cx="5962836" cy="3895043"/>
          </a:xfrm>
        </p:spPr>
      </p:pic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27242" cy="2439537"/>
          </a:xfrm>
        </p:spPr>
        <p:txBody>
          <a:bodyPr>
            <a:normAutofit/>
          </a:bodyPr>
          <a:lstStyle/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en-US" sz="2400" dirty="0">
                <a:latin typeface="Calibri"/>
                <a:cs typeface="Calibri"/>
              </a:rPr>
              <a:t>P</a:t>
            </a:r>
            <a:r>
              <a:rPr lang="ta-IN" sz="2400" dirty="0">
                <a:latin typeface="Calibri"/>
                <a:cs typeface="Calibri"/>
              </a:rPr>
              <a:t>rvotno izoliran u uzorku krvi žene iz regije Zapadnog Nila u Ugandi 1937. godine </a:t>
            </a:r>
          </a:p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en-US" sz="2400" dirty="0">
                <a:latin typeface="Calibri"/>
                <a:cs typeface="Calibri"/>
              </a:rPr>
              <a:t>U</a:t>
            </a:r>
            <a:r>
              <a:rPr lang="ta-IN" sz="2400" dirty="0">
                <a:latin typeface="Calibri"/>
                <a:cs typeface="Calibri"/>
              </a:rPr>
              <a:t> epidemiji među starijim pacijentima u Izraelu 1957. prepoznat kao uzročnik meningitisa i encefalitisa kod ljudi</a:t>
            </a:r>
          </a:p>
          <a:p>
            <a:pPr marL="0" indent="0">
              <a:spcBef>
                <a:spcPts val="580"/>
              </a:spcBef>
              <a:buNone/>
              <a:defRPr/>
            </a:pPr>
            <a:endParaRPr lang="ta-IN"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773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a-IN" sz="3400" dirty="0"/>
              <a:t>VIRUS ZAPADNOG NILA</a:t>
            </a:r>
            <a:endParaRPr lang="hr-HR" sz="3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ta-IN" sz="2400" dirty="0">
                <a:latin typeface="Calibri"/>
                <a:cs typeface="Calibri"/>
              </a:rPr>
              <a:t>1960. </a:t>
            </a:r>
            <a:r>
              <a:rPr lang="mr-IN" sz="2400" dirty="0">
                <a:latin typeface="Calibri"/>
                <a:cs typeface="Calibri"/>
              </a:rPr>
              <a:t>–</a:t>
            </a:r>
            <a:r>
              <a:rPr lang="ta-IN" sz="2400" dirty="0">
                <a:latin typeface="Calibri"/>
                <a:cs typeface="Calibri"/>
              </a:rPr>
              <a:t> 1980. virus je sporadično izoliran u komarcima, pticama, konjima i ljudima u južnoj Europi</a:t>
            </a:r>
          </a:p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ta-IN" sz="2400" dirty="0">
                <a:cs typeface="Calibri"/>
              </a:rPr>
              <a:t>1996. godine</a:t>
            </a:r>
            <a:r>
              <a:rPr lang="hr-HR" sz="2400" dirty="0">
                <a:cs typeface="Calibri"/>
              </a:rPr>
              <a:t> - </a:t>
            </a:r>
            <a:r>
              <a:rPr lang="en-US" sz="2400" dirty="0">
                <a:latin typeface="Calibri"/>
                <a:cs typeface="Calibri"/>
              </a:rPr>
              <a:t>P</a:t>
            </a:r>
            <a:r>
              <a:rPr lang="ta-IN" sz="2400" dirty="0">
                <a:latin typeface="Calibri"/>
                <a:cs typeface="Calibri"/>
              </a:rPr>
              <a:t>rva humana epidemija virusa u Europi u Rumunjskoj </a:t>
            </a:r>
            <a:r>
              <a:rPr lang="hr-HR" sz="2400" dirty="0">
                <a:latin typeface="Calibri"/>
                <a:cs typeface="Calibri"/>
              </a:rPr>
              <a:t>– </a:t>
            </a:r>
            <a:r>
              <a:rPr lang="ta-IN" sz="2400" dirty="0">
                <a:latin typeface="Calibri"/>
                <a:cs typeface="Calibri"/>
              </a:rPr>
              <a:t>epidemije na području Italije, Grčke, u Ukrajini i Ruskoj Federaciji</a:t>
            </a:r>
          </a:p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ta-IN" sz="2400" dirty="0">
                <a:latin typeface="Calibri"/>
                <a:cs typeface="Calibri"/>
              </a:rPr>
              <a:t>2012. </a:t>
            </a:r>
            <a:r>
              <a:rPr lang="mr-IN" sz="2400" dirty="0">
                <a:latin typeface="Calibri"/>
                <a:cs typeface="Calibri"/>
              </a:rPr>
              <a:t>–</a:t>
            </a:r>
            <a:r>
              <a:rPr lang="ta-IN" sz="2400" dirty="0">
                <a:latin typeface="Calibri"/>
                <a:cs typeface="Calibri"/>
              </a:rPr>
              <a:t> 2017. </a:t>
            </a:r>
            <a:r>
              <a:rPr lang="hr-HR" sz="2400" dirty="0">
                <a:latin typeface="Calibri"/>
                <a:cs typeface="Calibri"/>
              </a:rPr>
              <a:t>– </a:t>
            </a:r>
            <a:r>
              <a:rPr lang="ta-IN" sz="2400" dirty="0">
                <a:latin typeface="Calibri"/>
                <a:cs typeface="Calibri"/>
              </a:rPr>
              <a:t>74</a:t>
            </a:r>
            <a:r>
              <a:rPr lang="hr-HR" sz="2400" dirty="0">
                <a:latin typeface="Calibri"/>
                <a:cs typeface="Calibri"/>
              </a:rPr>
              <a:t> </a:t>
            </a:r>
            <a:r>
              <a:rPr lang="ta-IN" sz="2400" dirty="0">
                <a:latin typeface="Calibri"/>
                <a:cs typeface="Calibri"/>
              </a:rPr>
              <a:t> i 242 slučajeva u Europskoj Uniji </a:t>
            </a:r>
            <a:endParaRPr lang="hr-HR" sz="2400" dirty="0">
              <a:latin typeface="Calibri"/>
              <a:cs typeface="Calibri"/>
            </a:endParaRPr>
          </a:p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ta-IN" sz="2400" dirty="0">
                <a:cs typeface="Calibri"/>
              </a:rPr>
              <a:t>1999. </a:t>
            </a:r>
            <a:r>
              <a:rPr lang="hr-HR" sz="2400" dirty="0">
                <a:cs typeface="Calibri"/>
              </a:rPr>
              <a:t>SAD – epidemija u New Yorku</a:t>
            </a:r>
            <a:endParaRPr lang="ta-IN" sz="2400" dirty="0">
              <a:cs typeface="Calibri"/>
            </a:endParaRPr>
          </a:p>
          <a:p>
            <a:pPr lvl="1">
              <a:spcBef>
                <a:spcPts val="580"/>
              </a:spcBef>
              <a:buFont typeface="Wingdings" charset="2"/>
              <a:buChar char="§"/>
              <a:defRPr/>
            </a:pPr>
            <a:r>
              <a:rPr lang="ta-IN" sz="2400" dirty="0">
                <a:solidFill>
                  <a:srgbClr val="000000"/>
                </a:solidFill>
                <a:cs typeface="Calibri"/>
              </a:rPr>
              <a:t> 62 slučaja encefalitisa i 7 smrtnih ishoda</a:t>
            </a:r>
            <a:endParaRPr lang="ta-IN" sz="2400" dirty="0">
              <a:cs typeface="Calibri"/>
            </a:endParaRPr>
          </a:p>
          <a:p>
            <a:pPr>
              <a:spcBef>
                <a:spcPts val="580"/>
              </a:spcBef>
              <a:buFont typeface="Wingdings" charset="2"/>
              <a:buChar char="§"/>
              <a:defRPr/>
            </a:pPr>
            <a:r>
              <a:rPr lang="en-US" sz="2400" dirty="0">
                <a:cs typeface="Calibri"/>
              </a:rPr>
              <a:t>D</a:t>
            </a:r>
            <a:r>
              <a:rPr lang="ta-IN" sz="2400" dirty="0">
                <a:cs typeface="Calibri"/>
              </a:rPr>
              <a:t>o danas su zabilježeni slučajevi u svim državama SAD-a te Kanadi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ta-IN" sz="24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pic>
        <p:nvPicPr>
          <p:cNvPr id="5" name="Picture 3" descr="Global-distribution-of-West-Nile-virus-2006-Figure-courtesy-of-the-US-Centers-for.png">
            <a:extLst>
              <a:ext uri="{FF2B5EF4-FFF2-40B4-BE49-F238E27FC236}">
                <a16:creationId xmlns:a16="http://schemas.microsoft.com/office/drawing/2014/main" xmlns="" id="{86D50368-A1D9-4D23-B748-6ED486B98F7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51798"/>
            <a:ext cx="4335026" cy="246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408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a-IN" sz="3400" dirty="0"/>
              <a:t>TRANSMISIJA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§"/>
            </a:pPr>
            <a:r>
              <a:rPr lang="en-US" sz="2600" dirty="0">
                <a:latin typeface="Calibri"/>
                <a:cs typeface="Calibri"/>
              </a:rPr>
              <a:t>V</a:t>
            </a:r>
            <a:r>
              <a:rPr lang="ta-IN" sz="2600" dirty="0">
                <a:latin typeface="Calibri"/>
                <a:cs typeface="Calibri"/>
              </a:rPr>
              <a:t>irus se u prirodi održava u ciklusu između komaraca i ptica koje su primarni rezervoari virusa</a:t>
            </a:r>
          </a:p>
          <a:p>
            <a:pPr>
              <a:buFont typeface="Wingdings" charset="2"/>
              <a:buChar char="§"/>
            </a:pPr>
            <a:r>
              <a:rPr lang="cs-CZ" sz="2600" dirty="0" err="1">
                <a:latin typeface="Calibri"/>
                <a:cs typeface="Calibri"/>
              </a:rPr>
              <a:t>Č</a:t>
            </a:r>
            <a:r>
              <a:rPr lang="ta-IN" sz="2600" dirty="0">
                <a:latin typeface="Calibri"/>
                <a:cs typeface="Calibri"/>
              </a:rPr>
              <a:t>ovjek i drugi kralježnjaci su incidentalni domaćini</a:t>
            </a:r>
          </a:p>
          <a:p>
            <a:pPr>
              <a:buFont typeface="Wingdings" charset="2"/>
              <a:buChar char="§"/>
            </a:pPr>
            <a:r>
              <a:rPr lang="ta-IN" sz="2600" dirty="0">
                <a:latin typeface="Calibri"/>
                <a:cs typeface="Calibri"/>
              </a:rPr>
              <a:t>Gotovo sve infekcije u ljudi uzrokovane su ubodom komarca iz roda </a:t>
            </a:r>
            <a:r>
              <a:rPr lang="en-US" sz="2600" b="1" i="1" dirty="0" err="1">
                <a:cs typeface="Calibri"/>
              </a:rPr>
              <a:t>Culex</a:t>
            </a:r>
            <a:r>
              <a:rPr lang="en-US" sz="2600" i="1" dirty="0">
                <a:cs typeface="Calibri"/>
              </a:rPr>
              <a:t>; </a:t>
            </a:r>
            <a:r>
              <a:rPr lang="en-US" sz="2600" i="1" dirty="0" err="1">
                <a:cs typeface="Calibri"/>
              </a:rPr>
              <a:t>Aedes</a:t>
            </a:r>
            <a:r>
              <a:rPr lang="en-US" sz="2600" i="1" dirty="0">
                <a:cs typeface="Calibri"/>
              </a:rPr>
              <a:t> spp.</a:t>
            </a:r>
            <a:endParaRPr lang="ta-IN" sz="2600" i="1" dirty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r>
              <a:rPr lang="en-US" sz="2600" dirty="0">
                <a:latin typeface="Calibri"/>
                <a:cs typeface="Calibri"/>
              </a:rPr>
              <a:t>I</a:t>
            </a:r>
            <a:r>
              <a:rPr lang="ta-IN" sz="2600" dirty="0">
                <a:latin typeface="Calibri"/>
                <a:cs typeface="Calibri"/>
              </a:rPr>
              <a:t>nterhumalna transmisija </a:t>
            </a:r>
            <a:r>
              <a:rPr lang="hr-HR" sz="2600" dirty="0">
                <a:latin typeface="Calibri"/>
                <a:cs typeface="Calibri"/>
              </a:rPr>
              <a:t>moguća putem krvi</a:t>
            </a:r>
            <a:r>
              <a:rPr lang="ta-IN" sz="2600" dirty="0">
                <a:latin typeface="Calibri"/>
                <a:cs typeface="Calibri"/>
              </a:rPr>
              <a:t>,</a:t>
            </a:r>
            <a:r>
              <a:rPr lang="hr-HR" sz="2600" dirty="0">
                <a:latin typeface="Calibri"/>
                <a:cs typeface="Calibri"/>
              </a:rPr>
              <a:t> </a:t>
            </a:r>
            <a:r>
              <a:rPr lang="ta-IN" sz="2600" dirty="0">
                <a:latin typeface="Calibri"/>
                <a:cs typeface="Calibri"/>
              </a:rPr>
              <a:t>transplatacijom </a:t>
            </a:r>
            <a:r>
              <a:rPr lang="hr-HR" sz="2600" dirty="0">
                <a:latin typeface="Calibri"/>
                <a:cs typeface="Calibri"/>
              </a:rPr>
              <a:t>organa</a:t>
            </a:r>
            <a:r>
              <a:rPr lang="ta-IN" sz="2600" dirty="0">
                <a:latin typeface="Calibri"/>
                <a:cs typeface="Calibri"/>
              </a:rPr>
              <a:t> te transplacentalno</a:t>
            </a:r>
          </a:p>
          <a:p>
            <a:pPr>
              <a:buFont typeface="Wingdings" charset="2"/>
              <a:buChar char="§"/>
            </a:pPr>
            <a:endParaRPr lang="ta-IN" sz="2800" dirty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88412" y="1712878"/>
            <a:ext cx="4673700" cy="403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11059" y="6365887"/>
            <a:ext cx="5951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Zavaljujemo Doc. Dr. sc. T. </a:t>
            </a:r>
            <a:r>
              <a:rPr lang="hr-HR" dirty="0" err="1"/>
              <a:t>Vilibić</a:t>
            </a:r>
            <a:r>
              <a:rPr lang="hr-HR" dirty="0"/>
              <a:t> </a:t>
            </a:r>
            <a:r>
              <a:rPr lang="hr-HR" dirty="0" err="1"/>
              <a:t>Čavlek</a:t>
            </a:r>
            <a:r>
              <a:rPr lang="hr-HR" dirty="0"/>
              <a:t> i Prof. dr. sc. </a:t>
            </a:r>
            <a:r>
              <a:rPr lang="hr-HR" dirty="0" err="1"/>
              <a:t>Lj</a:t>
            </a:r>
            <a:r>
              <a:rPr lang="hr-HR" dirty="0"/>
              <a:t>. Barbić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9585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a-IN" sz="3400" dirty="0"/>
              <a:t>VIRUS ZAPADNOG NILA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9693"/>
          </a:xfrm>
        </p:spPr>
        <p:txBody>
          <a:bodyPr>
            <a:normAutofit fontScale="92500"/>
          </a:bodyPr>
          <a:lstStyle/>
          <a:p>
            <a:pPr lvl="0">
              <a:buFont typeface="Wingdings" charset="2"/>
              <a:buChar char="§"/>
            </a:pPr>
            <a:r>
              <a:rPr lang="en-US" sz="2600" dirty="0">
                <a:latin typeface="Calibri"/>
                <a:cs typeface="Calibri"/>
              </a:rPr>
              <a:t>As</a:t>
            </a:r>
            <a:r>
              <a:rPr lang="ta-IN" sz="2600" dirty="0">
                <a:latin typeface="Calibri"/>
                <a:cs typeface="Calibri"/>
              </a:rPr>
              <a:t>i</a:t>
            </a:r>
            <a:r>
              <a:rPr lang="en-US" sz="2600" dirty="0" err="1">
                <a:latin typeface="Calibri"/>
                <a:cs typeface="Calibri"/>
              </a:rPr>
              <a:t>mptomat</a:t>
            </a:r>
            <a:r>
              <a:rPr lang="ta-IN" sz="2600" dirty="0">
                <a:latin typeface="Calibri"/>
                <a:cs typeface="Calibri"/>
              </a:rPr>
              <a:t>ska</a:t>
            </a:r>
            <a:r>
              <a:rPr lang="en-US" sz="2600" dirty="0">
                <a:latin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cs typeface="Calibri"/>
              </a:rPr>
              <a:t>infe</a:t>
            </a:r>
            <a:r>
              <a:rPr lang="ta-IN" sz="2600" dirty="0">
                <a:latin typeface="Calibri"/>
                <a:cs typeface="Calibri"/>
              </a:rPr>
              <a:t>kcija </a:t>
            </a:r>
            <a:r>
              <a:rPr lang="en-US" sz="2600" dirty="0">
                <a:latin typeface="Calibri"/>
                <a:cs typeface="Calibri"/>
              </a:rPr>
              <a:t>(</a:t>
            </a:r>
            <a:r>
              <a:rPr lang="ta-IN" sz="2600" dirty="0">
                <a:latin typeface="Calibri"/>
                <a:cs typeface="Calibri"/>
              </a:rPr>
              <a:t>75</a:t>
            </a:r>
            <a:r>
              <a:rPr lang="en-US" sz="2600" dirty="0">
                <a:latin typeface="Calibri"/>
                <a:cs typeface="Calibri"/>
              </a:rPr>
              <a:t>%)</a:t>
            </a:r>
          </a:p>
          <a:p>
            <a:pPr lvl="0">
              <a:buFont typeface="Wingdings" charset="2"/>
              <a:buChar char="§"/>
            </a:pPr>
            <a:r>
              <a:rPr lang="en-US" sz="2600" dirty="0">
                <a:latin typeface="Calibri"/>
                <a:cs typeface="Calibri"/>
              </a:rPr>
              <a:t>S</a:t>
            </a:r>
            <a:r>
              <a:rPr lang="ta-IN" sz="2600" dirty="0">
                <a:latin typeface="Calibri"/>
                <a:cs typeface="Calibri"/>
              </a:rPr>
              <a:t>i</a:t>
            </a:r>
            <a:r>
              <a:rPr lang="en-US" sz="2600" dirty="0" err="1">
                <a:latin typeface="Calibri"/>
                <a:cs typeface="Calibri"/>
              </a:rPr>
              <a:t>mptoma</a:t>
            </a:r>
            <a:r>
              <a:rPr lang="ta-IN" sz="2600" dirty="0">
                <a:latin typeface="Calibri"/>
                <a:cs typeface="Calibri"/>
              </a:rPr>
              <a:t>tska </a:t>
            </a:r>
            <a:endParaRPr lang="hr-HR" sz="2600" dirty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ta-IN" dirty="0">
                <a:latin typeface="Calibri"/>
                <a:cs typeface="Calibri"/>
              </a:rPr>
              <a:t>WNV groznica</a:t>
            </a:r>
            <a:r>
              <a:rPr lang="en-US" dirty="0">
                <a:latin typeface="Calibri"/>
                <a:cs typeface="Calibri"/>
              </a:rPr>
              <a:t> (2</a:t>
            </a:r>
            <a:r>
              <a:rPr lang="ta-IN" dirty="0">
                <a:latin typeface="Calibri"/>
                <a:cs typeface="Calibri"/>
              </a:rPr>
              <a:t>5</a:t>
            </a:r>
            <a:r>
              <a:rPr lang="en-US" dirty="0">
                <a:latin typeface="Calibri"/>
                <a:cs typeface="Calibri"/>
              </a:rPr>
              <a:t>%)</a:t>
            </a:r>
            <a:endParaRPr lang="hr-HR" dirty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dirty="0">
                <a:latin typeface="Calibri"/>
                <a:cs typeface="Calibri"/>
              </a:rPr>
              <a:t>NI WNV </a:t>
            </a:r>
            <a:r>
              <a:rPr lang="ta-IN" dirty="0">
                <a:latin typeface="Calibri"/>
                <a:cs typeface="Calibri"/>
              </a:rPr>
              <a:t>(</a:t>
            </a:r>
            <a:r>
              <a:rPr lang="en-US" dirty="0">
                <a:latin typeface="Calibri"/>
                <a:cs typeface="Calibri"/>
              </a:rPr>
              <a:t>&lt; 1 %</a:t>
            </a:r>
            <a:r>
              <a:rPr lang="ta-IN" dirty="0">
                <a:latin typeface="Calibri"/>
                <a:cs typeface="Calibri"/>
              </a:rPr>
              <a:t>)</a:t>
            </a:r>
            <a:endParaRPr lang="hr-HR" dirty="0">
              <a:latin typeface="Calibri"/>
              <a:cs typeface="Calibri"/>
            </a:endParaRPr>
          </a:p>
          <a:p>
            <a:pPr lvl="2">
              <a:buFont typeface="Wingdings" charset="2"/>
              <a:buChar char="§"/>
            </a:pPr>
            <a:endParaRPr lang="hr-HR" dirty="0">
              <a:cs typeface="Calibri"/>
            </a:endParaRPr>
          </a:p>
          <a:p>
            <a:pPr lvl="2">
              <a:buFont typeface="Wingdings" charset="2"/>
              <a:buChar char="§"/>
            </a:pPr>
            <a:endParaRPr lang="en-US" sz="2000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4862" y="1561563"/>
            <a:ext cx="4218906" cy="4929389"/>
          </a:xfrm>
        </p:spPr>
        <p:txBody>
          <a:bodyPr>
            <a:normAutofit fontScale="92500"/>
          </a:bodyPr>
          <a:lstStyle/>
          <a:p>
            <a:pPr>
              <a:buFont typeface="Wingdings" charset="2"/>
              <a:buChar char="§"/>
            </a:pPr>
            <a:r>
              <a:rPr lang="hr-HR" sz="2600" dirty="0">
                <a:cs typeface="Calibri"/>
              </a:rPr>
              <a:t>NI WNV - u</a:t>
            </a:r>
            <a:r>
              <a:rPr lang="ta-IN" sz="2600" dirty="0">
                <a:cs typeface="Calibri"/>
              </a:rPr>
              <a:t>običajena prezentacija</a:t>
            </a:r>
            <a:r>
              <a:rPr lang="hr-HR" sz="2600" dirty="0">
                <a:cs typeface="Calibri"/>
              </a:rPr>
              <a:t>:</a:t>
            </a:r>
            <a:r>
              <a:rPr lang="en-US" sz="2600" dirty="0">
                <a:cs typeface="Calibri"/>
              </a:rPr>
              <a:t> </a:t>
            </a:r>
            <a:endParaRPr lang="hr-HR" sz="2600" dirty="0"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hr-HR" dirty="0">
                <a:cs typeface="Calibri"/>
              </a:rPr>
              <a:t>Meningitis/encefalitis/ </a:t>
            </a:r>
            <a:r>
              <a:rPr lang="hr-HR" dirty="0" err="1">
                <a:cs typeface="Calibri"/>
              </a:rPr>
              <a:t>mijelitis</a:t>
            </a:r>
            <a:endParaRPr lang="hr-HR" dirty="0"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hr-HR" dirty="0" err="1">
                <a:cs typeface="Calibri"/>
              </a:rPr>
              <a:t>Neuromuskularne</a:t>
            </a:r>
            <a:r>
              <a:rPr lang="hr-HR" dirty="0">
                <a:cs typeface="Calibri"/>
              </a:rPr>
              <a:t> manifestacije</a:t>
            </a:r>
          </a:p>
          <a:p>
            <a:pPr lvl="2">
              <a:buFont typeface="Wingdings" charset="2"/>
              <a:buChar char="§"/>
            </a:pPr>
            <a:r>
              <a:rPr lang="hr-HR" sz="2200" dirty="0">
                <a:cs typeface="Calibri"/>
              </a:rPr>
              <a:t>Mlohava paraliza</a:t>
            </a:r>
          </a:p>
          <a:p>
            <a:pPr lvl="3">
              <a:buFont typeface="Wingdings" charset="2"/>
              <a:buChar char="§"/>
            </a:pPr>
            <a:r>
              <a:rPr lang="hr-HR" sz="2200" dirty="0" err="1">
                <a:cs typeface="Calibri"/>
              </a:rPr>
              <a:t>Motoneuroni</a:t>
            </a:r>
            <a:endParaRPr lang="hr-HR" sz="2200" dirty="0">
              <a:cs typeface="Calibri"/>
            </a:endParaRPr>
          </a:p>
          <a:p>
            <a:pPr lvl="3">
              <a:buFont typeface="Wingdings" charset="2"/>
              <a:buChar char="§"/>
            </a:pPr>
            <a:r>
              <a:rPr lang="hr-HR" sz="2200" dirty="0">
                <a:cs typeface="Calibri"/>
              </a:rPr>
              <a:t>Mišići</a:t>
            </a:r>
          </a:p>
          <a:p>
            <a:pPr lvl="3">
              <a:buFont typeface="Wingdings" charset="2"/>
              <a:buChar char="§"/>
            </a:pPr>
            <a:r>
              <a:rPr lang="hr-HR" sz="2200" dirty="0">
                <a:cs typeface="Calibri"/>
              </a:rPr>
              <a:t>Periferni živci</a:t>
            </a:r>
            <a:r>
              <a:rPr lang="en-GB" sz="2200" dirty="0"/>
              <a:t> </a:t>
            </a:r>
            <a:r>
              <a:rPr lang="hr-HR" sz="2200" dirty="0"/>
              <a:t>(</a:t>
            </a:r>
            <a:r>
              <a:rPr lang="en-GB" sz="2200" dirty="0" err="1"/>
              <a:t>Gullain</a:t>
            </a:r>
            <a:r>
              <a:rPr lang="en-GB" sz="2200" dirty="0"/>
              <a:t>-Barre </a:t>
            </a:r>
            <a:r>
              <a:rPr lang="hr-HR" sz="2200" dirty="0"/>
              <a:t>sindrom)</a:t>
            </a:r>
          </a:p>
          <a:p>
            <a:pPr lvl="2">
              <a:buFont typeface="Wingdings" charset="2"/>
              <a:buChar char="§"/>
            </a:pPr>
            <a:r>
              <a:rPr lang="hr-HR" sz="2200" dirty="0"/>
              <a:t>Produljeni osjećaj slabosti i umora</a:t>
            </a:r>
          </a:p>
          <a:p>
            <a:pPr lvl="2">
              <a:buFont typeface="Wingdings" charset="2"/>
              <a:buChar char="§"/>
            </a:pPr>
            <a:endParaRPr lang="hr-HR" dirty="0">
              <a:cs typeface="Calibri"/>
            </a:endParaRPr>
          </a:p>
          <a:p>
            <a:pPr lvl="2">
              <a:buFont typeface="Wingdings" charset="2"/>
              <a:buChar char="§"/>
            </a:pPr>
            <a:endParaRPr lang="hr-HR" dirty="0">
              <a:cs typeface="Calibri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4223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a-IN" sz="3400" dirty="0"/>
              <a:t>NEUROINVAZIV</a:t>
            </a:r>
            <a:r>
              <a:rPr lang="hr-HR" sz="3400" dirty="0"/>
              <a:t>N</a:t>
            </a:r>
            <a:r>
              <a:rPr lang="ta-IN" sz="3400" dirty="0"/>
              <a:t>I WNV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969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a-IN" sz="2400" dirty="0">
                <a:cs typeface="Calibri"/>
              </a:rPr>
              <a:t>Rizični čimbenici</a:t>
            </a:r>
            <a:r>
              <a:rPr lang="hr-HR" sz="2400" dirty="0">
                <a:cs typeface="Calibri"/>
              </a:rPr>
              <a:t> za NI WNV</a:t>
            </a:r>
            <a:r>
              <a:rPr lang="en-US" sz="2400" dirty="0">
                <a:cs typeface="Calibri"/>
              </a:rPr>
              <a:t>: </a:t>
            </a:r>
            <a:endParaRPr lang="ta-IN" sz="2400" dirty="0"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hr-HR" sz="2200" dirty="0">
                <a:cs typeface="Calibri"/>
              </a:rPr>
              <a:t>S</a:t>
            </a:r>
            <a:r>
              <a:rPr lang="ta-IN" sz="2200" dirty="0">
                <a:cs typeface="Calibri"/>
              </a:rPr>
              <a:t>pol </a:t>
            </a:r>
            <a:r>
              <a:rPr lang="en-US" sz="2200" dirty="0">
                <a:cs typeface="Calibri"/>
              </a:rPr>
              <a:t>(M)</a:t>
            </a:r>
            <a:endParaRPr lang="ta-IN" sz="2200" dirty="0"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hr-HR" sz="2200" dirty="0">
                <a:cs typeface="Calibri"/>
              </a:rPr>
              <a:t>D</a:t>
            </a:r>
            <a:r>
              <a:rPr lang="ta-IN" sz="2200" dirty="0">
                <a:cs typeface="Calibri"/>
              </a:rPr>
              <a:t>ob</a:t>
            </a:r>
          </a:p>
          <a:p>
            <a:pPr lvl="1">
              <a:buFont typeface="Wingdings" charset="2"/>
              <a:buChar char="§"/>
            </a:pPr>
            <a:r>
              <a:rPr lang="en-US" sz="2200" dirty="0">
                <a:cs typeface="Calibri"/>
              </a:rPr>
              <a:t>N</a:t>
            </a:r>
            <a:r>
              <a:rPr lang="ta-IN" sz="2200" dirty="0">
                <a:cs typeface="Calibri"/>
              </a:rPr>
              <a:t>ovotvorine</a:t>
            </a:r>
          </a:p>
          <a:p>
            <a:pPr lvl="1">
              <a:buFont typeface="Wingdings" charset="2"/>
              <a:buChar char="§"/>
            </a:pPr>
            <a:r>
              <a:rPr lang="hr-HR" sz="2200" dirty="0">
                <a:cs typeface="Calibri"/>
              </a:rPr>
              <a:t>T</a:t>
            </a:r>
            <a:r>
              <a:rPr lang="en-US" sz="2200" dirty="0" err="1">
                <a:cs typeface="Calibri"/>
              </a:rPr>
              <a:t>ranspl</a:t>
            </a:r>
            <a:r>
              <a:rPr lang="ta-IN" sz="2200" dirty="0">
                <a:cs typeface="Calibri"/>
              </a:rPr>
              <a:t>antacija organa</a:t>
            </a:r>
          </a:p>
          <a:p>
            <a:pPr lvl="1">
              <a:buFont typeface="Wingdings" charset="2"/>
              <a:buChar char="§"/>
            </a:pPr>
            <a:r>
              <a:rPr lang="hr-HR" sz="2200" dirty="0">
                <a:cs typeface="Calibri"/>
              </a:rPr>
              <a:t>Šećerna bolest</a:t>
            </a:r>
            <a:endParaRPr lang="ta-IN" sz="2200" dirty="0"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hr-HR" sz="2200" dirty="0">
                <a:cs typeface="Calibri"/>
              </a:rPr>
              <a:t>H</a:t>
            </a:r>
            <a:r>
              <a:rPr lang="ta-IN" sz="2200" dirty="0">
                <a:cs typeface="Calibri"/>
              </a:rPr>
              <a:t>ipertenzija </a:t>
            </a:r>
          </a:p>
          <a:p>
            <a:pPr lvl="1">
              <a:buFont typeface="Wingdings" charset="2"/>
              <a:buChar char="§"/>
            </a:pPr>
            <a:r>
              <a:rPr lang="hr-HR" sz="2200" dirty="0">
                <a:cs typeface="Calibri"/>
              </a:rPr>
              <a:t>K</a:t>
            </a:r>
            <a:r>
              <a:rPr lang="ta-IN" sz="2200" dirty="0">
                <a:cs typeface="Calibri"/>
              </a:rPr>
              <a:t>ronična bolest bubrega</a:t>
            </a:r>
          </a:p>
          <a:p>
            <a:pPr lvl="1">
              <a:buFont typeface="Wingdings" charset="2"/>
              <a:buChar char="§"/>
            </a:pPr>
            <a:r>
              <a:rPr lang="hr-HR" sz="2200" dirty="0">
                <a:cs typeface="Calibri"/>
              </a:rPr>
              <a:t>G</a:t>
            </a:r>
            <a:r>
              <a:rPr lang="en-US" sz="2200" dirty="0" err="1">
                <a:cs typeface="Calibri"/>
              </a:rPr>
              <a:t>enet</a:t>
            </a:r>
            <a:r>
              <a:rPr lang="ta-IN" sz="2200" dirty="0">
                <a:cs typeface="Calibri"/>
              </a:rPr>
              <a:t>ski čimbenici</a:t>
            </a:r>
            <a:r>
              <a:rPr lang="en-US" sz="2200" dirty="0">
                <a:cs typeface="Calibri"/>
              </a:rPr>
              <a:t> –</a:t>
            </a:r>
            <a:r>
              <a:rPr lang="ta-IN" sz="2200" dirty="0">
                <a:cs typeface="Calibri"/>
              </a:rPr>
              <a:t> deficit</a:t>
            </a:r>
            <a:r>
              <a:rPr lang="en-US" sz="2200" dirty="0">
                <a:cs typeface="Calibri"/>
              </a:rPr>
              <a:t> CCR5 </a:t>
            </a:r>
            <a:r>
              <a:rPr lang="ta-IN" sz="2200" dirty="0">
                <a:cs typeface="Calibri"/>
              </a:rPr>
              <a:t>kemokinskih receptora</a:t>
            </a:r>
            <a:endParaRPr lang="en-US" sz="2200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Liječenje?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200" dirty="0"/>
              <a:t>Potporno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200" dirty="0" err="1"/>
              <a:t>Interferon</a:t>
            </a:r>
            <a:r>
              <a:rPr lang="hr-HR" sz="2200" dirty="0"/>
              <a:t> alfa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200" dirty="0" err="1"/>
              <a:t>Ribavirin</a:t>
            </a:r>
            <a:endParaRPr lang="hr-HR" sz="2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200" dirty="0"/>
              <a:t>IVIG (deficijencija </a:t>
            </a:r>
            <a:r>
              <a:rPr lang="hr-HR" sz="2200" dirty="0" err="1"/>
              <a:t>humoralne</a:t>
            </a:r>
            <a:r>
              <a:rPr lang="hr-HR" sz="2200" dirty="0"/>
              <a:t> imunosti)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Prognoza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200" dirty="0"/>
              <a:t>Mortalitet 2-12%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200" dirty="0"/>
              <a:t>Dugoročni funkcionalni ishod – varijabilan (50% povećanje snage, najviše u prva 4 mjeseca)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9702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a-IN" sz="3400" dirty="0"/>
              <a:t>NEUROINVAZIV</a:t>
            </a:r>
            <a:r>
              <a:rPr lang="hr-HR" sz="3400" dirty="0"/>
              <a:t>N</a:t>
            </a:r>
            <a:r>
              <a:rPr lang="ta-IN" sz="3400" dirty="0"/>
              <a:t>I WNV U BOLESNIKA S TRANSPLANTIRANIM SOLIDNIM ORGANOM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charset="2"/>
              <a:buChar char="§"/>
            </a:pPr>
            <a:r>
              <a:rPr lang="ta-IN" sz="2400" dirty="0">
                <a:latin typeface="Calibri"/>
                <a:cs typeface="Calibri"/>
              </a:rPr>
              <a:t>Produljeno vrijeme inkubacije</a:t>
            </a:r>
            <a:r>
              <a:rPr lang="en-US" sz="2400" dirty="0">
                <a:latin typeface="Calibri"/>
                <a:cs typeface="Calibri"/>
              </a:rPr>
              <a:t> (nor</a:t>
            </a:r>
            <a:r>
              <a:rPr lang="ta-IN" sz="2400" dirty="0">
                <a:latin typeface="Calibri"/>
                <a:cs typeface="Calibri"/>
              </a:rPr>
              <a:t>malno</a:t>
            </a:r>
            <a:r>
              <a:rPr lang="en-US" sz="2400" dirty="0">
                <a:latin typeface="Calibri"/>
                <a:cs typeface="Calibri"/>
              </a:rPr>
              <a:t> 2-14 da</a:t>
            </a:r>
            <a:r>
              <a:rPr lang="ta-IN" sz="2400" dirty="0">
                <a:latin typeface="Calibri"/>
                <a:cs typeface="Calibri"/>
              </a:rPr>
              <a:t>na</a:t>
            </a:r>
            <a:r>
              <a:rPr lang="en-US" sz="2400" dirty="0">
                <a:latin typeface="Calibri"/>
                <a:cs typeface="Calibri"/>
              </a:rPr>
              <a:t>) </a:t>
            </a:r>
            <a:endParaRPr lang="ta-IN" sz="2400" dirty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r>
              <a:rPr lang="en-US" sz="2400" dirty="0">
                <a:latin typeface="Calibri"/>
                <a:cs typeface="Calibri"/>
              </a:rPr>
              <a:t>M</a:t>
            </a:r>
            <a:r>
              <a:rPr lang="ta-IN" sz="2400" dirty="0">
                <a:latin typeface="Calibri"/>
                <a:cs typeface="Calibri"/>
              </a:rPr>
              <a:t>anjak klasičnih znakova i simptoma bolesti zbog imunosupresije</a:t>
            </a:r>
            <a:endParaRPr lang="en-US" sz="2400" dirty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r>
              <a:rPr lang="en-US" sz="2400" dirty="0">
                <a:latin typeface="Calibri"/>
                <a:cs typeface="Calibri"/>
              </a:rPr>
              <a:t>Di</a:t>
            </a:r>
            <a:r>
              <a:rPr lang="ta-IN" sz="2400" dirty="0">
                <a:latin typeface="Calibri"/>
                <a:cs typeface="Calibri"/>
              </a:rPr>
              <a:t>ja</a:t>
            </a:r>
            <a:r>
              <a:rPr lang="en-US" sz="2400" dirty="0" err="1">
                <a:latin typeface="Calibri"/>
                <a:cs typeface="Calibri"/>
              </a:rPr>
              <a:t>gn</a:t>
            </a:r>
            <a:r>
              <a:rPr lang="ta-IN" sz="2400" dirty="0">
                <a:latin typeface="Calibri"/>
                <a:cs typeface="Calibri"/>
              </a:rPr>
              <a:t>oza</a:t>
            </a:r>
            <a:r>
              <a:rPr lang="en-US" sz="2400" dirty="0">
                <a:latin typeface="Calibri"/>
                <a:cs typeface="Calibri"/>
              </a:rPr>
              <a:t>: </a:t>
            </a:r>
            <a:endParaRPr lang="ta-IN" sz="2400" dirty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ta-IN" sz="2200" dirty="0">
                <a:cs typeface="Calibri"/>
              </a:rPr>
              <a:t>PCR seruma i urina kod sumnje na usporenu serokonverziju zbog imunokompromitiranosti</a:t>
            </a:r>
          </a:p>
          <a:p>
            <a:pPr lvl="1">
              <a:buFont typeface="Wingdings" charset="2"/>
              <a:buChar char="§"/>
            </a:pPr>
            <a:r>
              <a:rPr lang="ta-IN" sz="2200" dirty="0">
                <a:latin typeface="Calibri"/>
                <a:cs typeface="Calibri"/>
              </a:rPr>
              <a:t>MAC-ELISA </a:t>
            </a:r>
            <a:r>
              <a:rPr lang="mr-IN" sz="2200" dirty="0">
                <a:latin typeface="Calibri"/>
                <a:cs typeface="Calibri"/>
              </a:rPr>
              <a:t>–</a:t>
            </a:r>
            <a:r>
              <a:rPr lang="ta-IN" sz="2200" dirty="0">
                <a:latin typeface="Calibri"/>
                <a:cs typeface="Calibri"/>
              </a:rPr>
              <a:t> nalaz IgM protutijela u CSL i serumu </a:t>
            </a:r>
          </a:p>
          <a:p>
            <a:pPr lvl="1">
              <a:buFont typeface="Wingdings" charset="2"/>
              <a:buChar char="§"/>
            </a:pPr>
            <a:r>
              <a:rPr lang="ta-IN" sz="2200" dirty="0">
                <a:latin typeface="Calibri"/>
                <a:cs typeface="Calibri"/>
              </a:rPr>
              <a:t>PNRT </a:t>
            </a:r>
            <a:r>
              <a:rPr lang="mr-IN" sz="2200" dirty="0">
                <a:latin typeface="Calibri"/>
                <a:cs typeface="Calibri"/>
              </a:rPr>
              <a:t>–</a:t>
            </a:r>
            <a:r>
              <a:rPr lang="ta-IN" sz="2200" dirty="0">
                <a:latin typeface="Calibri"/>
                <a:cs typeface="Calibri"/>
              </a:rPr>
              <a:t> potvrda WN kod pacijenta kod kojeg se sumnja na križnu reakciju zbog nedavne imunizacije ili infekcije drugim flavivirusima</a:t>
            </a:r>
          </a:p>
          <a:p>
            <a:pPr>
              <a:buFont typeface="Wingdings" charset="2"/>
              <a:buChar char="§"/>
            </a:pPr>
            <a:r>
              <a:rPr lang="cs-CZ" sz="2400" dirty="0">
                <a:latin typeface="Calibri"/>
                <a:cs typeface="Calibri"/>
              </a:rPr>
              <a:t>Č</a:t>
            </a:r>
            <a:r>
              <a:rPr lang="ta-IN" sz="2400" dirty="0">
                <a:latin typeface="Calibri"/>
                <a:cs typeface="Calibri"/>
              </a:rPr>
              <a:t>ešće teški postinfektivni neurološki deficit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AB07F74-35C2-4E47-A53C-6CC23890D8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Naš pacijent</a:t>
            </a:r>
          </a:p>
          <a:p>
            <a:r>
              <a:rPr lang="hr-HR" dirty="0"/>
              <a:t>59 god., transplantirani bubreg</a:t>
            </a:r>
          </a:p>
          <a:p>
            <a:r>
              <a:rPr lang="hr-HR" dirty="0"/>
              <a:t>Febrilitet, dijareja, slično oboljeli u obitelji</a:t>
            </a:r>
          </a:p>
          <a:p>
            <a:r>
              <a:rPr lang="hr-HR" dirty="0"/>
              <a:t>Teški </a:t>
            </a:r>
            <a:r>
              <a:rPr lang="hr-HR" dirty="0" err="1"/>
              <a:t>meningoencefalitis</a:t>
            </a:r>
            <a:r>
              <a:rPr lang="hr-HR" dirty="0"/>
              <a:t> (inicijalno sumnja na bakterijski)</a:t>
            </a:r>
          </a:p>
          <a:p>
            <a:r>
              <a:rPr lang="hr-HR" dirty="0"/>
              <a:t>„</a:t>
            </a:r>
            <a:r>
              <a:rPr lang="hr-HR" dirty="0" err="1"/>
              <a:t>Spor”razvoj</a:t>
            </a:r>
            <a:r>
              <a:rPr lang="hr-HR" dirty="0"/>
              <a:t> serološkog odgovora</a:t>
            </a:r>
          </a:p>
          <a:p>
            <a:r>
              <a:rPr lang="hr-HR" dirty="0"/>
              <a:t>Prekidanje </a:t>
            </a:r>
            <a:r>
              <a:rPr lang="hr-HR" dirty="0" err="1"/>
              <a:t>imunosupresije</a:t>
            </a:r>
            <a:endParaRPr lang="hr-HR" dirty="0"/>
          </a:p>
          <a:p>
            <a:r>
              <a:rPr lang="hr-HR" dirty="0"/>
              <a:t>Uvođenje </a:t>
            </a:r>
            <a:r>
              <a:rPr lang="hr-HR" dirty="0" err="1"/>
              <a:t>imunosupresije</a:t>
            </a:r>
            <a:r>
              <a:rPr lang="hr-HR" dirty="0"/>
              <a:t> nakon negativnog PCR u urinu</a:t>
            </a:r>
          </a:p>
          <a:p>
            <a:r>
              <a:rPr lang="hr-HR" dirty="0"/>
              <a:t>Spor i nepotpun oporavak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3631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a-IN" sz="3400" b="1" dirty="0"/>
              <a:t>EPIDEMIOLOGIJA NI WNV INFEKCIJA U HRVATSKOJ</a:t>
            </a:r>
            <a:r>
              <a:rPr lang="hr-HR" sz="3400" b="1" dirty="0"/>
              <a:t>,</a:t>
            </a:r>
            <a:r>
              <a:rPr lang="ta-IN" sz="3400" b="1" dirty="0"/>
              <a:t> 2012. </a:t>
            </a:r>
            <a:r>
              <a:rPr lang="mr-IN" sz="3400" b="1" dirty="0"/>
              <a:t>–</a:t>
            </a:r>
            <a:r>
              <a:rPr lang="ta-IN" sz="3400" b="1" dirty="0"/>
              <a:t> </a:t>
            </a:r>
            <a:r>
              <a:rPr lang="hr-HR" sz="3400" b="1" dirty="0"/>
              <a:t>LISTOPAD</a:t>
            </a:r>
            <a:r>
              <a:rPr lang="ta-IN" sz="3400" b="1" dirty="0"/>
              <a:t>, 2018.</a:t>
            </a:r>
            <a:endParaRPr lang="en-GB" sz="3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21170"/>
              </p:ext>
            </p:extLst>
          </p:nvPr>
        </p:nvGraphicFramePr>
        <p:xfrm>
          <a:off x="628650" y="1961535"/>
          <a:ext cx="7977034" cy="4049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036" y="5928123"/>
            <a:ext cx="66850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*July 2016 - imported case from </a:t>
            </a:r>
            <a:r>
              <a:rPr lang="en-US" sz="1400" dirty="0"/>
              <a:t>Szeged</a:t>
            </a:r>
            <a:r>
              <a:rPr lang="hr-HR" sz="1400" dirty="0"/>
              <a:t>, </a:t>
            </a:r>
            <a:r>
              <a:rPr lang="en-US" sz="1400" dirty="0"/>
              <a:t>Csongrád County, Hungary</a:t>
            </a:r>
            <a:endParaRPr lang="hr-HR" sz="1400" dirty="0"/>
          </a:p>
          <a:p>
            <a:r>
              <a:rPr lang="hr-HR" sz="1400" dirty="0"/>
              <a:t>*July 2018 - imported cases from Kovin and Novi Sad, Serbia</a:t>
            </a:r>
          </a:p>
          <a:p>
            <a:r>
              <a:rPr lang="hr-HR" sz="1400" dirty="0"/>
              <a:t>*August 2018 - imported cases from Ravena, Italy and Ohio, USA</a:t>
            </a:r>
          </a:p>
          <a:p>
            <a:r>
              <a:rPr lang="hr-HR" dirty="0"/>
              <a:t> </a:t>
            </a:r>
            <a:endParaRPr lang="en-GB" dirty="0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xmlns="" id="{A4A89B84-A244-41AC-A31F-1F993E636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56225" y="6435954"/>
            <a:ext cx="922757" cy="38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0352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Prikaz bolesnika, M, 59 god.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a-IN" sz="2800" dirty="0">
                <a:cs typeface="Calibri"/>
              </a:rPr>
              <a:t>Dosadašnje bolesti:</a:t>
            </a:r>
            <a:endParaRPr lang="en-US" sz="2800" dirty="0"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sz="2600" dirty="0">
                <a:cs typeface="Calibri"/>
              </a:rPr>
              <a:t>1998</a:t>
            </a:r>
            <a:r>
              <a:rPr lang="ta-IN" sz="2600" dirty="0">
                <a:cs typeface="Calibri"/>
              </a:rPr>
              <a:t>.</a:t>
            </a:r>
            <a:r>
              <a:rPr lang="en-US" sz="2600" dirty="0">
                <a:cs typeface="Calibri"/>
              </a:rPr>
              <a:t> </a:t>
            </a:r>
            <a:r>
              <a:rPr lang="hr-HR" sz="2600" dirty="0">
                <a:cs typeface="Calibri"/>
              </a:rPr>
              <a:t>god. </a:t>
            </a:r>
            <a:r>
              <a:rPr lang="en-US" sz="2600" dirty="0">
                <a:cs typeface="Calibri"/>
              </a:rPr>
              <a:t>ton</a:t>
            </a:r>
            <a:r>
              <a:rPr lang="ta-IN" sz="2600" dirty="0">
                <a:cs typeface="Calibri"/>
              </a:rPr>
              <a:t>zilektomiran</a:t>
            </a:r>
            <a:endParaRPr lang="en-US" sz="2600" dirty="0"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ta-IN" sz="2600" dirty="0">
                <a:cs typeface="Calibri"/>
              </a:rPr>
              <a:t>1998. </a:t>
            </a:r>
            <a:r>
              <a:rPr lang="hr-HR" sz="2600" dirty="0">
                <a:cs typeface="Calibri"/>
              </a:rPr>
              <a:t>god. </a:t>
            </a:r>
            <a:r>
              <a:rPr lang="ta-IN" sz="2600" dirty="0">
                <a:cs typeface="Calibri"/>
              </a:rPr>
              <a:t>dg. </a:t>
            </a:r>
            <a:r>
              <a:rPr lang="en-US" sz="2600" dirty="0">
                <a:cs typeface="Calibri"/>
              </a:rPr>
              <a:t>me</a:t>
            </a:r>
            <a:r>
              <a:rPr lang="ta-IN" sz="2600" dirty="0">
                <a:cs typeface="Calibri"/>
              </a:rPr>
              <a:t>z</a:t>
            </a:r>
            <a:r>
              <a:rPr lang="en-US" sz="2600" dirty="0" err="1">
                <a:cs typeface="Calibri"/>
              </a:rPr>
              <a:t>angioproliferat</a:t>
            </a:r>
            <a:r>
              <a:rPr lang="ta-IN" sz="2600" dirty="0">
                <a:cs typeface="Calibri"/>
              </a:rPr>
              <a:t>ivni</a:t>
            </a:r>
            <a:r>
              <a:rPr lang="en-US" sz="2600" dirty="0">
                <a:cs typeface="Calibri"/>
              </a:rPr>
              <a:t> </a:t>
            </a:r>
            <a:r>
              <a:rPr lang="en-US" sz="2600" dirty="0" err="1">
                <a:cs typeface="Calibri"/>
              </a:rPr>
              <a:t>glomerulone</a:t>
            </a:r>
            <a:r>
              <a:rPr lang="ta-IN" sz="2600" dirty="0">
                <a:cs typeface="Calibri"/>
              </a:rPr>
              <a:t>fritis</a:t>
            </a:r>
            <a:r>
              <a:rPr lang="en-US" sz="2600" dirty="0">
                <a:cs typeface="Calibri"/>
              </a:rPr>
              <a:t> </a:t>
            </a:r>
          </a:p>
          <a:p>
            <a:pPr lvl="1">
              <a:buFont typeface="Wingdings" charset="2"/>
              <a:buChar char="§"/>
            </a:pPr>
            <a:r>
              <a:rPr lang="en-US" sz="2600" dirty="0">
                <a:cs typeface="Calibri"/>
              </a:rPr>
              <a:t>2007</a:t>
            </a:r>
            <a:r>
              <a:rPr lang="ta-IN" sz="2600" dirty="0">
                <a:cs typeface="Calibri"/>
              </a:rPr>
              <a:t>. </a:t>
            </a:r>
            <a:r>
              <a:rPr lang="hr-HR" sz="2600" dirty="0">
                <a:cs typeface="Calibri"/>
              </a:rPr>
              <a:t>god. </a:t>
            </a:r>
            <a:r>
              <a:rPr lang="ta-IN" sz="2600" dirty="0">
                <a:cs typeface="Calibri"/>
              </a:rPr>
              <a:t>kronična </a:t>
            </a:r>
            <a:r>
              <a:rPr lang="hr-HR" sz="2600" dirty="0">
                <a:cs typeface="Calibri"/>
              </a:rPr>
              <a:t>hemo</a:t>
            </a:r>
            <a:r>
              <a:rPr lang="ta-IN" sz="2600" dirty="0">
                <a:cs typeface="Calibri"/>
              </a:rPr>
              <a:t>dijaliza</a:t>
            </a:r>
            <a:r>
              <a:rPr lang="en-US" sz="2600" dirty="0">
                <a:cs typeface="Calibri"/>
              </a:rPr>
              <a:t> </a:t>
            </a:r>
          </a:p>
          <a:p>
            <a:pPr lvl="1">
              <a:buFont typeface="Wingdings" charset="2"/>
              <a:buChar char="§"/>
            </a:pPr>
            <a:r>
              <a:rPr lang="en-US" sz="2600" dirty="0">
                <a:cs typeface="Calibri"/>
              </a:rPr>
              <a:t>2011</a:t>
            </a:r>
            <a:r>
              <a:rPr lang="ta-IN" sz="2600" dirty="0">
                <a:cs typeface="Calibri"/>
              </a:rPr>
              <a:t>.</a:t>
            </a:r>
            <a:r>
              <a:rPr lang="en-US" sz="2600" dirty="0">
                <a:cs typeface="Calibri"/>
              </a:rPr>
              <a:t> </a:t>
            </a:r>
            <a:r>
              <a:rPr lang="hr-HR" sz="2600" dirty="0">
                <a:cs typeface="Calibri"/>
              </a:rPr>
              <a:t>god. </a:t>
            </a:r>
          </a:p>
          <a:p>
            <a:pPr lvl="2">
              <a:buFont typeface="Wingdings" charset="2"/>
              <a:buChar char="§"/>
            </a:pPr>
            <a:r>
              <a:rPr lang="hr-HR" sz="2200" dirty="0">
                <a:cs typeface="Calibri"/>
              </a:rPr>
              <a:t>2./2011. god. </a:t>
            </a:r>
            <a:r>
              <a:rPr lang="ta-IN" sz="2200" dirty="0">
                <a:cs typeface="Calibri"/>
              </a:rPr>
              <a:t>kadaverična transplantacija bubrega</a:t>
            </a:r>
            <a:endParaRPr lang="en-US" sz="2200" dirty="0">
              <a:cs typeface="Calibri"/>
            </a:endParaRPr>
          </a:p>
          <a:p>
            <a:pPr lvl="2">
              <a:buFont typeface="Wingdings" charset="2"/>
              <a:buChar char="§"/>
            </a:pPr>
            <a:r>
              <a:rPr lang="en-US" sz="2200" dirty="0">
                <a:cs typeface="Calibri"/>
              </a:rPr>
              <a:t>7</a:t>
            </a:r>
            <a:r>
              <a:rPr lang="hr-HR" sz="2200" dirty="0">
                <a:cs typeface="Calibri"/>
              </a:rPr>
              <a:t>.</a:t>
            </a:r>
            <a:r>
              <a:rPr lang="en-US" sz="2200" dirty="0">
                <a:cs typeface="Calibri"/>
              </a:rPr>
              <a:t>/2011</a:t>
            </a:r>
            <a:r>
              <a:rPr lang="ta-IN" sz="2200" dirty="0">
                <a:cs typeface="Calibri"/>
              </a:rPr>
              <a:t>.</a:t>
            </a:r>
            <a:r>
              <a:rPr lang="en-US" sz="2200" dirty="0">
                <a:cs typeface="Calibri"/>
              </a:rPr>
              <a:t> </a:t>
            </a:r>
            <a:r>
              <a:rPr lang="hr-HR" sz="1800" dirty="0">
                <a:cs typeface="Calibri"/>
              </a:rPr>
              <a:t>god. akutno celularno odbacivanje transplantata – liječen </a:t>
            </a:r>
            <a:r>
              <a:rPr lang="hr-HR" sz="1800" dirty="0" err="1">
                <a:cs typeface="Calibri"/>
              </a:rPr>
              <a:t>pulsnim</a:t>
            </a:r>
            <a:r>
              <a:rPr lang="hr-HR" sz="1800" dirty="0">
                <a:cs typeface="Calibri"/>
              </a:rPr>
              <a:t> dozama kortikosteroida i </a:t>
            </a:r>
            <a:r>
              <a:rPr lang="ta-IN" sz="1800" dirty="0">
                <a:cs typeface="Calibri"/>
              </a:rPr>
              <a:t>pneumonija</a:t>
            </a:r>
            <a:r>
              <a:rPr lang="en-US" sz="1800" dirty="0">
                <a:cs typeface="Calibri"/>
              </a:rPr>
              <a:t> (BAL – </a:t>
            </a:r>
            <a:r>
              <a:rPr lang="en-US" sz="1800" i="1" dirty="0">
                <a:cs typeface="Calibri"/>
              </a:rPr>
              <a:t>Pneumocystis </a:t>
            </a:r>
            <a:r>
              <a:rPr lang="ta-IN" sz="1800" i="1" dirty="0">
                <a:cs typeface="Calibri"/>
              </a:rPr>
              <a:t>jiroveci</a:t>
            </a:r>
            <a:r>
              <a:rPr lang="en-US" sz="1800" i="1" dirty="0" err="1">
                <a:cs typeface="Calibri"/>
              </a:rPr>
              <a:t>i</a:t>
            </a:r>
            <a:r>
              <a:rPr lang="en-US" sz="1800" dirty="0">
                <a:cs typeface="Calibri"/>
              </a:rPr>
              <a:t>, t</a:t>
            </a:r>
            <a:r>
              <a:rPr lang="hr-HR" sz="1800" dirty="0">
                <a:cs typeface="Calibri"/>
              </a:rPr>
              <a:t>h. </a:t>
            </a:r>
            <a:r>
              <a:rPr lang="hr-HR" sz="1800" dirty="0" err="1">
                <a:cs typeface="Calibri"/>
              </a:rPr>
              <a:t>trimetoprim</a:t>
            </a:r>
            <a:r>
              <a:rPr lang="hr-HR" sz="1800" dirty="0">
                <a:cs typeface="Calibri"/>
              </a:rPr>
              <a:t>/</a:t>
            </a:r>
            <a:r>
              <a:rPr lang="hr-HR" sz="1800" dirty="0" err="1">
                <a:cs typeface="Calibri"/>
              </a:rPr>
              <a:t>sulfametoksazol</a:t>
            </a:r>
            <a:r>
              <a:rPr lang="hr-HR" sz="1800" dirty="0">
                <a:cs typeface="Calibri"/>
              </a:rPr>
              <a:t>)</a:t>
            </a:r>
          </a:p>
          <a:p>
            <a:pPr lvl="1">
              <a:buFont typeface="Wingdings" charset="2"/>
              <a:buChar char="§"/>
            </a:pPr>
            <a:r>
              <a:rPr lang="hr-HR" sz="2200" dirty="0">
                <a:cs typeface="Calibri"/>
              </a:rPr>
              <a:t>Kronična terapija: </a:t>
            </a:r>
            <a:endParaRPr lang="ta-IN" sz="2200" dirty="0">
              <a:cs typeface="Calibri"/>
            </a:endParaRPr>
          </a:p>
          <a:p>
            <a:pPr lvl="2">
              <a:buFont typeface="Wingdings" charset="2"/>
              <a:buChar char="§"/>
            </a:pPr>
            <a:r>
              <a:rPr lang="ta-IN" sz="1800" dirty="0">
                <a:cs typeface="Calibri"/>
              </a:rPr>
              <a:t>alopurinol 100mg, pantoprazol 40mg, prednizolon 5mg, takrolimus 2.75mg, mikofenolat 540mg, urapidil 60mg, tamsulozin 0.4mg, alprazolam 0.5mg p.p. </a:t>
            </a:r>
            <a:endParaRPr lang="hr-HR" sz="1800" dirty="0">
              <a:cs typeface="Calibri"/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hr-HR" sz="2600" dirty="0">
                <a:cs typeface="Calibri"/>
              </a:rPr>
              <a:t>Funkcije i navike: stolica i mokrenje inače uredni, ne puši, ne pije alkohol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0870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085E580-448F-434C-8BA2-5A74C068C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err="1"/>
              <a:t>Neuroinvasive</a:t>
            </a:r>
            <a:r>
              <a:rPr lang="hr-HR" b="1" dirty="0"/>
              <a:t> WNV </a:t>
            </a:r>
            <a:r>
              <a:rPr lang="hr-HR" b="1" dirty="0" err="1"/>
              <a:t>infections</a:t>
            </a:r>
            <a:r>
              <a:rPr lang="hr-HR" b="1" dirty="0"/>
              <a:t> at </a:t>
            </a:r>
            <a:r>
              <a:rPr lang="hr-HR" b="1" dirty="0" err="1"/>
              <a:t>the</a:t>
            </a:r>
            <a:r>
              <a:rPr lang="hr-HR" b="1" dirty="0"/>
              <a:t> ICM </a:t>
            </a:r>
            <a:r>
              <a:rPr lang="hr-HR" b="1" dirty="0" err="1"/>
              <a:t>and</a:t>
            </a:r>
            <a:r>
              <a:rPr lang="hr-HR" b="1" dirty="0"/>
              <a:t> NI Department, UHID, Zagreb, Croatia - 2018 </a:t>
            </a:r>
            <a:endParaRPr lang="en-GB" b="1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C2C12B04-80A5-4CAD-8FE7-9E5CDEE574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hr-HR" dirty="0"/>
          </a:p>
          <a:p>
            <a:r>
              <a:rPr lang="hr-HR" dirty="0" err="1"/>
              <a:t>Since</a:t>
            </a:r>
            <a:r>
              <a:rPr lang="hr-HR" dirty="0"/>
              <a:t> </a:t>
            </a:r>
            <a:r>
              <a:rPr lang="hr-HR" dirty="0" err="1"/>
              <a:t>July</a:t>
            </a:r>
            <a:r>
              <a:rPr lang="hr-HR" dirty="0"/>
              <a:t> 31, 2018</a:t>
            </a:r>
          </a:p>
          <a:p>
            <a:r>
              <a:rPr lang="hr-HR" dirty="0"/>
              <a:t>12 </a:t>
            </a:r>
            <a:r>
              <a:rPr lang="hr-HR" dirty="0" err="1"/>
              <a:t>cases</a:t>
            </a:r>
            <a:endParaRPr lang="hr-HR" dirty="0"/>
          </a:p>
          <a:p>
            <a:r>
              <a:rPr lang="hr-HR" dirty="0"/>
              <a:t>Male 8/12</a:t>
            </a:r>
          </a:p>
          <a:p>
            <a:r>
              <a:rPr lang="hr-HR" dirty="0"/>
              <a:t>Age </a:t>
            </a:r>
            <a:r>
              <a:rPr lang="hr-HR" dirty="0" err="1"/>
              <a:t>median</a:t>
            </a:r>
            <a:r>
              <a:rPr lang="hr-HR" dirty="0"/>
              <a:t> 74 (59 – 84) </a:t>
            </a:r>
            <a:r>
              <a:rPr lang="hr-HR" dirty="0" err="1"/>
              <a:t>years</a:t>
            </a:r>
            <a:endParaRPr lang="hr-HR" dirty="0"/>
          </a:p>
          <a:p>
            <a:r>
              <a:rPr lang="hr-HR" dirty="0" err="1"/>
              <a:t>Diabetes</a:t>
            </a:r>
            <a:r>
              <a:rPr lang="hr-HR" dirty="0"/>
              <a:t> </a:t>
            </a:r>
            <a:r>
              <a:rPr lang="hr-HR" dirty="0" err="1"/>
              <a:t>mellitus</a:t>
            </a:r>
            <a:r>
              <a:rPr lang="hr-HR" dirty="0"/>
              <a:t> 3/12</a:t>
            </a:r>
          </a:p>
          <a:p>
            <a:r>
              <a:rPr lang="hr-HR" dirty="0"/>
              <a:t>Organ </a:t>
            </a:r>
            <a:r>
              <a:rPr lang="hr-HR" dirty="0" err="1"/>
              <a:t>transplant</a:t>
            </a:r>
            <a:r>
              <a:rPr lang="hr-HR" dirty="0"/>
              <a:t> (</a:t>
            </a:r>
            <a:r>
              <a:rPr lang="hr-HR" dirty="0" err="1"/>
              <a:t>kidney</a:t>
            </a:r>
            <a:r>
              <a:rPr lang="hr-HR" dirty="0"/>
              <a:t>) 2/12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97ACF602-EB1D-4D91-8F81-587010B0CA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t"/>
            <a:endParaRPr lang="hr-HR" dirty="0"/>
          </a:p>
          <a:p>
            <a:pPr fontAlgn="t"/>
            <a:r>
              <a:rPr lang="hr-HR" dirty="0" err="1"/>
              <a:t>Clinical</a:t>
            </a:r>
            <a:r>
              <a:rPr lang="hr-HR" dirty="0"/>
              <a:t> </a:t>
            </a:r>
            <a:r>
              <a:rPr lang="hr-HR" dirty="0" err="1"/>
              <a:t>presentation</a:t>
            </a:r>
            <a:endParaRPr lang="hr-HR" dirty="0"/>
          </a:p>
          <a:p>
            <a:pPr lvl="1" fontAlgn="t"/>
            <a:r>
              <a:rPr lang="hr-HR" dirty="0" err="1"/>
              <a:t>Meningoencephalitis</a:t>
            </a:r>
            <a:r>
              <a:rPr lang="hr-HR" dirty="0"/>
              <a:t> 12/12</a:t>
            </a:r>
          </a:p>
          <a:p>
            <a:r>
              <a:rPr lang="hr-HR" dirty="0" err="1"/>
              <a:t>Mechanical</a:t>
            </a:r>
            <a:r>
              <a:rPr lang="hr-HR" dirty="0"/>
              <a:t> </a:t>
            </a:r>
            <a:r>
              <a:rPr lang="hr-HR" dirty="0" err="1"/>
              <a:t>ventilation</a:t>
            </a:r>
            <a:r>
              <a:rPr lang="hr-HR" dirty="0"/>
              <a:t> 8/12</a:t>
            </a:r>
          </a:p>
          <a:p>
            <a:r>
              <a:rPr lang="hr-HR" dirty="0" err="1"/>
              <a:t>Lethal</a:t>
            </a:r>
            <a:r>
              <a:rPr lang="hr-HR" dirty="0"/>
              <a:t> </a:t>
            </a:r>
            <a:r>
              <a:rPr lang="hr-HR" dirty="0" err="1"/>
              <a:t>outcome</a:t>
            </a:r>
            <a:r>
              <a:rPr lang="hr-HR" dirty="0"/>
              <a:t> 3/12</a:t>
            </a:r>
          </a:p>
          <a:p>
            <a:pPr marL="0" indent="0" fontAlgn="t">
              <a:buNone/>
            </a:pPr>
            <a:endParaRPr lang="hr-HR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560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Zahvala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§"/>
            </a:pPr>
            <a:r>
              <a:rPr lang="hr-HR" sz="2400" dirty="0">
                <a:latin typeface="Calibri"/>
                <a:cs typeface="Calibri"/>
              </a:rPr>
              <a:t>Svim zaposlenicima Zavoda za intenzivno liječenje i neuroinfektologiju i Odjela za virusni hepatitis</a:t>
            </a:r>
          </a:p>
          <a:p>
            <a:pPr>
              <a:buFont typeface="Wingdings" charset="2"/>
              <a:buChar char="§"/>
            </a:pPr>
            <a:endParaRPr lang="hr-HR" sz="2400" dirty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r>
              <a:rPr lang="ta-IN" sz="2400" dirty="0">
                <a:latin typeface="Calibri"/>
                <a:cs typeface="Calibri"/>
              </a:rPr>
              <a:t>Sara Fares</a:t>
            </a:r>
          </a:p>
          <a:p>
            <a:pPr>
              <a:buFont typeface="Wingdings" charset="2"/>
              <a:buChar char="§"/>
            </a:pPr>
            <a:r>
              <a:rPr lang="ta-IN" sz="2400" dirty="0">
                <a:latin typeface="Calibri"/>
                <a:cs typeface="Calibri"/>
              </a:rPr>
              <a:t>Tomica Bratić</a:t>
            </a:r>
          </a:p>
          <a:p>
            <a:pPr>
              <a:buFont typeface="Wingdings" charset="2"/>
              <a:buChar char="§"/>
            </a:pPr>
            <a:endParaRPr lang="hr-HR" sz="2400" dirty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r>
              <a:rPr lang="ta-IN" sz="2400" dirty="0">
                <a:latin typeface="Calibri"/>
                <a:cs typeface="Calibri"/>
              </a:rPr>
              <a:t>Ivan Christian Kurolt</a:t>
            </a:r>
          </a:p>
          <a:p>
            <a:pPr>
              <a:buFont typeface="Wingdings" charset="2"/>
              <a:buChar char="§"/>
            </a:pPr>
            <a:r>
              <a:rPr lang="ta-IN" sz="2400" dirty="0">
                <a:latin typeface="Calibri"/>
                <a:cs typeface="Calibri"/>
              </a:rPr>
              <a:t>Tatjana Vilibić Čavlek</a:t>
            </a:r>
          </a:p>
          <a:p>
            <a:pPr>
              <a:buFont typeface="Wingdings" charset="2"/>
              <a:buChar char="§"/>
            </a:pPr>
            <a:r>
              <a:rPr lang="ta-IN" sz="2400" dirty="0">
                <a:latin typeface="Calibri"/>
                <a:cs typeface="Calibri"/>
              </a:rPr>
              <a:t>Klaudija Višković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3364" y="1862229"/>
            <a:ext cx="922757" cy="38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772025" y="3185039"/>
            <a:ext cx="3639229" cy="145363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r-HR" sz="1600" b="1" i="1" dirty="0"/>
              <a:t>Zahvala</a:t>
            </a:r>
            <a:r>
              <a:rPr lang="hr-HR" sz="1600" i="1" dirty="0"/>
              <a:t>: 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hr-HR" sz="1600" i="1" dirty="0"/>
              <a:t>Ovaj rad sufinancirala je Hrvatska zaklada za znanost, projekt HRZZ IP-2016-06-7456: "Prevalencija i molekularna epidemiologija emergentnih i re-emergentnih neuroinvazivnih arbovirusnih infekcija na području Hrvatske"; CRONEUROARBO (voditeljica: doc.dr.sc. Tatjana Vilibić Čavlek).</a:t>
            </a:r>
          </a:p>
          <a:p>
            <a:endParaRPr lang="hr-HR" sz="1300" dirty="0"/>
          </a:p>
          <a:p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988800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Prikaz bolesnika, M, 59 god.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361457"/>
            <a:ext cx="8229600" cy="49431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Sadašnja bolest:</a:t>
            </a:r>
            <a:endParaRPr lang="ta-IN" sz="24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latin typeface="Calibri"/>
                <a:cs typeface="Calibri"/>
              </a:rPr>
              <a:t>4.9.2018. </a:t>
            </a:r>
            <a:r>
              <a:rPr lang="hr-HR" sz="2000" dirty="0">
                <a:latin typeface="Calibri"/>
                <a:cs typeface="Calibri"/>
              </a:rPr>
              <a:t>god.</a:t>
            </a:r>
            <a:r>
              <a:rPr lang="ta-IN" sz="2000" dirty="0">
                <a:latin typeface="Calibri"/>
                <a:cs typeface="Calibri"/>
              </a:rPr>
              <a:t>: </a:t>
            </a:r>
            <a:endParaRPr lang="hr-HR" sz="2000" dirty="0">
              <a:latin typeface="Calibri"/>
              <a:cs typeface="Calibri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ta-IN" sz="1600" dirty="0">
                <a:latin typeface="Calibri"/>
                <a:cs typeface="Calibri"/>
              </a:rPr>
              <a:t>3-4 vodenaste stolice</a:t>
            </a:r>
            <a:r>
              <a:rPr lang="hr-HR" sz="1600" dirty="0">
                <a:latin typeface="Calibri"/>
                <a:cs typeface="Calibri"/>
              </a:rPr>
              <a:t> dnevno</a:t>
            </a:r>
            <a:r>
              <a:rPr lang="ta-IN" sz="1600" dirty="0">
                <a:latin typeface="Calibri"/>
                <a:cs typeface="Calibri"/>
              </a:rPr>
              <a:t>, </a:t>
            </a:r>
            <a:r>
              <a:rPr lang="ta-IN" sz="1600" dirty="0">
                <a:cs typeface="Calibri"/>
              </a:rPr>
              <a:t>bol u trbuhu</a:t>
            </a:r>
            <a:r>
              <a:rPr lang="hr-HR" sz="1600" dirty="0">
                <a:cs typeface="Calibri"/>
              </a:rPr>
              <a:t>, </a:t>
            </a:r>
            <a:r>
              <a:rPr lang="ta-IN" sz="1600" dirty="0">
                <a:cs typeface="Calibri"/>
              </a:rPr>
              <a:t>opća slabost, temperatur</a:t>
            </a:r>
            <a:r>
              <a:rPr lang="hr-HR" sz="1600" dirty="0">
                <a:cs typeface="Calibri"/>
              </a:rPr>
              <a:t>a</a:t>
            </a:r>
            <a:r>
              <a:rPr lang="ta-IN" sz="1600" dirty="0">
                <a:cs typeface="Calibri"/>
              </a:rPr>
              <a:t> 37</a:t>
            </a:r>
            <a:r>
              <a:rPr lang="hr-HR" sz="1600" dirty="0">
                <a:cs typeface="Calibri"/>
              </a:rPr>
              <a:t>.</a:t>
            </a:r>
            <a:r>
              <a:rPr lang="ta-IN" sz="1600" dirty="0">
                <a:cs typeface="Calibri"/>
              </a:rPr>
              <a:t>4 </a:t>
            </a:r>
            <a:r>
              <a:rPr lang="en-GB" sz="1600" dirty="0">
                <a:cs typeface="Calibri"/>
              </a:rPr>
              <a:t>°C</a:t>
            </a:r>
            <a:endParaRPr lang="ta-IN" sz="16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000" dirty="0">
                <a:cs typeface="Calibri"/>
              </a:rPr>
              <a:t>5.9.2018. </a:t>
            </a:r>
            <a:r>
              <a:rPr lang="ta-IN" sz="2000" dirty="0">
                <a:cs typeface="Calibri"/>
              </a:rPr>
              <a:t>HMP</a:t>
            </a:r>
            <a:r>
              <a:rPr lang="hr-HR" sz="2000" dirty="0">
                <a:cs typeface="Calibri"/>
              </a:rPr>
              <a:t> OB Virovitica: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a-IN" sz="1600" dirty="0">
                <a:cs typeface="Calibri"/>
              </a:rPr>
              <a:t>CRP 7,8 mg/L</a:t>
            </a:r>
            <a:r>
              <a:rPr lang="hr-HR" sz="1600" dirty="0">
                <a:cs typeface="Calibri"/>
              </a:rPr>
              <a:t>, </a:t>
            </a:r>
            <a:r>
              <a:rPr lang="ta-IN" sz="1600" dirty="0">
                <a:latin typeface="Calibri"/>
                <a:cs typeface="Calibri"/>
              </a:rPr>
              <a:t>L 3,8 x 10</a:t>
            </a:r>
            <a:r>
              <a:rPr lang="ta-IN" sz="1600" baseline="30000" dirty="0">
                <a:latin typeface="Calibri"/>
                <a:cs typeface="Calibri"/>
              </a:rPr>
              <a:t>9</a:t>
            </a:r>
            <a:r>
              <a:rPr lang="ta-IN" sz="1600" dirty="0">
                <a:latin typeface="Calibri"/>
                <a:cs typeface="Calibri"/>
              </a:rPr>
              <a:t>/L</a:t>
            </a:r>
            <a:r>
              <a:rPr lang="hr-HR" sz="1600" dirty="0">
                <a:latin typeface="Calibri"/>
                <a:cs typeface="Calibri"/>
              </a:rPr>
              <a:t> (ne 61.7%, </a:t>
            </a:r>
            <a:r>
              <a:rPr lang="hr-HR" sz="1600" dirty="0" err="1">
                <a:latin typeface="Calibri"/>
                <a:cs typeface="Calibri"/>
              </a:rPr>
              <a:t>ly</a:t>
            </a:r>
            <a:r>
              <a:rPr lang="hr-HR" sz="1600" dirty="0">
                <a:latin typeface="Calibri"/>
                <a:cs typeface="Calibri"/>
              </a:rPr>
              <a:t> 29.8, </a:t>
            </a:r>
            <a:r>
              <a:rPr lang="hr-HR" sz="1600" dirty="0" err="1">
                <a:latin typeface="Calibri"/>
                <a:cs typeface="Calibri"/>
              </a:rPr>
              <a:t>mo</a:t>
            </a:r>
            <a:r>
              <a:rPr lang="hr-HR" sz="1600" dirty="0">
                <a:latin typeface="Calibri"/>
                <a:cs typeface="Calibri"/>
              </a:rPr>
              <a:t> 7.5%), </a:t>
            </a:r>
            <a:r>
              <a:rPr lang="hr-HR" sz="1600" dirty="0" err="1">
                <a:latin typeface="Calibri"/>
                <a:cs typeface="Calibri"/>
              </a:rPr>
              <a:t>Tr</a:t>
            </a:r>
            <a:r>
              <a:rPr lang="hr-HR" sz="1600" dirty="0">
                <a:latin typeface="Calibri"/>
                <a:cs typeface="Calibri"/>
              </a:rPr>
              <a:t> 109 x </a:t>
            </a:r>
            <a:r>
              <a:rPr lang="ta-IN" sz="1600" dirty="0">
                <a:cs typeface="Calibri"/>
              </a:rPr>
              <a:t>10</a:t>
            </a:r>
            <a:r>
              <a:rPr lang="ta-IN" sz="1600" baseline="30000" dirty="0">
                <a:cs typeface="Calibri"/>
              </a:rPr>
              <a:t>9</a:t>
            </a:r>
            <a:r>
              <a:rPr lang="ta-IN" sz="1600" dirty="0">
                <a:cs typeface="Calibri"/>
              </a:rPr>
              <a:t>/L</a:t>
            </a:r>
            <a:endParaRPr lang="ta-IN" sz="16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latin typeface="Calibri"/>
                <a:cs typeface="Calibri"/>
              </a:rPr>
              <a:t>9.9.2018. </a:t>
            </a:r>
            <a:r>
              <a:rPr lang="ta-IN" sz="2000" dirty="0">
                <a:cs typeface="Calibri"/>
              </a:rPr>
              <a:t>HMP</a:t>
            </a:r>
            <a:r>
              <a:rPr lang="hr-HR" sz="2000" dirty="0">
                <a:cs typeface="Calibri"/>
              </a:rPr>
              <a:t> OB Virovitica: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1600" dirty="0">
                <a:latin typeface="Calibri"/>
                <a:cs typeface="Calibri"/>
              </a:rPr>
              <a:t>temperatura</a:t>
            </a:r>
            <a:r>
              <a:rPr lang="ta-IN" sz="1600" dirty="0">
                <a:latin typeface="Calibri"/>
                <a:cs typeface="Calibri"/>
              </a:rPr>
              <a:t> 37</a:t>
            </a:r>
            <a:r>
              <a:rPr lang="hr-HR" sz="1600" dirty="0">
                <a:latin typeface="Calibri"/>
                <a:cs typeface="Calibri"/>
              </a:rPr>
              <a:t>.</a:t>
            </a:r>
            <a:r>
              <a:rPr lang="ta-IN" sz="1600" dirty="0">
                <a:latin typeface="Calibri"/>
                <a:cs typeface="Calibri"/>
              </a:rPr>
              <a:t>2 </a:t>
            </a:r>
            <a:r>
              <a:rPr lang="en-GB" sz="1600" dirty="0">
                <a:latin typeface="Calibri"/>
                <a:cs typeface="Calibri"/>
              </a:rPr>
              <a:t>°C</a:t>
            </a:r>
            <a:r>
              <a:rPr lang="ta-IN" sz="1600" dirty="0">
                <a:latin typeface="Calibri"/>
                <a:cs typeface="Calibri"/>
              </a:rPr>
              <a:t>, </a:t>
            </a:r>
            <a:r>
              <a:rPr lang="ta-IN" sz="1600" dirty="0">
                <a:cs typeface="Calibri"/>
              </a:rPr>
              <a:t>inapetentan</a:t>
            </a:r>
            <a:r>
              <a:rPr lang="hr-HR" sz="1600" dirty="0">
                <a:cs typeface="Calibri"/>
              </a:rPr>
              <a:t>, </a:t>
            </a:r>
            <a:r>
              <a:rPr lang="ta-IN" sz="1600" dirty="0">
                <a:latin typeface="Calibri"/>
                <a:cs typeface="Calibri"/>
              </a:rPr>
              <a:t>mokrenje otežano, </a:t>
            </a:r>
            <a:r>
              <a:rPr lang="ta-IN" sz="1600" dirty="0">
                <a:cs typeface="Calibri"/>
              </a:rPr>
              <a:t>CRP 2</a:t>
            </a:r>
            <a:r>
              <a:rPr lang="hr-HR" sz="1600" dirty="0">
                <a:cs typeface="Calibri"/>
              </a:rPr>
              <a:t>.</a:t>
            </a:r>
            <a:r>
              <a:rPr lang="ta-IN" sz="1600" dirty="0">
                <a:cs typeface="Calibri"/>
              </a:rPr>
              <a:t>3 mg/L</a:t>
            </a:r>
            <a:r>
              <a:rPr lang="hr-HR" sz="1600" dirty="0">
                <a:cs typeface="Calibri"/>
              </a:rPr>
              <a:t>, </a:t>
            </a:r>
            <a:r>
              <a:rPr lang="ta-IN" sz="1600" dirty="0">
                <a:cs typeface="Calibri"/>
              </a:rPr>
              <a:t>L </a:t>
            </a:r>
            <a:r>
              <a:rPr lang="ta-IN" sz="1600" dirty="0">
                <a:latin typeface="Calibri"/>
                <a:cs typeface="Calibri"/>
              </a:rPr>
              <a:t>4</a:t>
            </a:r>
            <a:r>
              <a:rPr lang="hr-HR" sz="1600" dirty="0">
                <a:latin typeface="Calibri"/>
                <a:cs typeface="Calibri"/>
              </a:rPr>
              <a:t>.</a:t>
            </a:r>
            <a:r>
              <a:rPr lang="ta-IN" sz="1600" dirty="0">
                <a:latin typeface="Calibri"/>
                <a:cs typeface="Calibri"/>
              </a:rPr>
              <a:t>0 x 10</a:t>
            </a:r>
            <a:r>
              <a:rPr lang="ta-IN" sz="1600" baseline="30000" dirty="0">
                <a:latin typeface="Calibri"/>
                <a:cs typeface="Calibri"/>
              </a:rPr>
              <a:t>9</a:t>
            </a:r>
            <a:r>
              <a:rPr lang="ta-IN" sz="1600" dirty="0">
                <a:latin typeface="Calibri"/>
                <a:cs typeface="Calibri"/>
              </a:rPr>
              <a:t>/L</a:t>
            </a:r>
            <a:endParaRPr lang="hr-HR" sz="16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cs typeface="Calibri"/>
              </a:rPr>
              <a:t>10.9.2018. HMP</a:t>
            </a:r>
            <a:r>
              <a:rPr lang="hr-HR" sz="2000" dirty="0">
                <a:cs typeface="Calibri"/>
              </a:rPr>
              <a:t> OB Virovitica: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a-IN" sz="1600" dirty="0">
                <a:cs typeface="Calibri"/>
              </a:rPr>
              <a:t>anurija</a:t>
            </a:r>
            <a:r>
              <a:rPr lang="hr-HR" sz="1600" dirty="0">
                <a:cs typeface="Calibri"/>
              </a:rPr>
              <a:t>, </a:t>
            </a:r>
            <a:r>
              <a:rPr lang="ta-IN" sz="1600" dirty="0">
                <a:cs typeface="Calibri"/>
              </a:rPr>
              <a:t>febril</a:t>
            </a:r>
            <a:r>
              <a:rPr lang="hr-HR" sz="1600" dirty="0" err="1">
                <a:cs typeface="Calibri"/>
              </a:rPr>
              <a:t>itet</a:t>
            </a:r>
            <a:r>
              <a:rPr lang="ta-IN" sz="1600" dirty="0">
                <a:cs typeface="Calibri"/>
              </a:rPr>
              <a:t> 38</a:t>
            </a:r>
            <a:r>
              <a:rPr lang="hr-HR" sz="1600" dirty="0">
                <a:cs typeface="Calibri"/>
              </a:rPr>
              <a:t>.</a:t>
            </a:r>
            <a:r>
              <a:rPr lang="ta-IN" sz="1600" dirty="0">
                <a:cs typeface="Calibri"/>
              </a:rPr>
              <a:t>5 </a:t>
            </a:r>
            <a:r>
              <a:rPr lang="en-GB" sz="1600" dirty="0">
                <a:cs typeface="Calibri"/>
              </a:rPr>
              <a:t>°C</a:t>
            </a:r>
            <a:r>
              <a:rPr lang="ta-IN" sz="1600" dirty="0">
                <a:cs typeface="Calibri"/>
              </a:rPr>
              <a:t>, </a:t>
            </a:r>
            <a:r>
              <a:rPr lang="hr-HR" sz="1600" dirty="0">
                <a:cs typeface="Calibri"/>
              </a:rPr>
              <a:t>zimica, </a:t>
            </a:r>
            <a:r>
              <a:rPr lang="hr-HR" sz="1600" dirty="0" err="1">
                <a:cs typeface="Calibri"/>
              </a:rPr>
              <a:t>tresavica</a:t>
            </a:r>
            <a:r>
              <a:rPr lang="hr-HR" sz="1600" dirty="0">
                <a:cs typeface="Calibri"/>
              </a:rPr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000" dirty="0">
                <a:cs typeface="Calibri"/>
              </a:rPr>
              <a:t>11.9. – 12.9.2018. hospitalizacija na internoj OB Virovitica:</a:t>
            </a:r>
            <a:endParaRPr lang="hr-HR" sz="1600" dirty="0">
              <a:cs typeface="Calibri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1600" dirty="0">
                <a:latin typeface="Calibri"/>
                <a:cs typeface="Calibri"/>
              </a:rPr>
              <a:t>UZV abdomena: mokraćni mjehur </a:t>
            </a:r>
            <a:r>
              <a:rPr lang="hr-HR" sz="1600" dirty="0" err="1">
                <a:latin typeface="Calibri"/>
                <a:cs typeface="Calibri"/>
              </a:rPr>
              <a:t>vertiklano</a:t>
            </a:r>
            <a:r>
              <a:rPr lang="hr-HR" sz="1600" dirty="0">
                <a:latin typeface="Calibri"/>
                <a:cs typeface="Calibri"/>
              </a:rPr>
              <a:t> </a:t>
            </a:r>
            <a:r>
              <a:rPr lang="hr-HR" sz="1600" dirty="0" err="1">
                <a:latin typeface="Calibri"/>
                <a:cs typeface="Calibri"/>
              </a:rPr>
              <a:t>elongiran</a:t>
            </a:r>
            <a:r>
              <a:rPr lang="hr-HR" sz="1600" dirty="0">
                <a:latin typeface="Calibri"/>
                <a:cs typeface="Calibri"/>
              </a:rPr>
              <a:t> (oko 900 ml urina), prostata normalne veličine</a:t>
            </a:r>
            <a:endParaRPr lang="hr-HR" sz="1600" dirty="0">
              <a:solidFill>
                <a:srgbClr val="FF0000"/>
              </a:solidFill>
              <a:latin typeface="Calibri"/>
              <a:cs typeface="Calibri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1600" dirty="0">
                <a:latin typeface="Calibri"/>
                <a:cs typeface="Calibri"/>
              </a:rPr>
              <a:t>Urinarni kateter – 1400 ml urina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r-HR" sz="1600" dirty="0">
                <a:latin typeface="Calibri"/>
                <a:cs typeface="Calibri"/>
              </a:rPr>
              <a:t>Premještaj  u Zavod za </a:t>
            </a:r>
            <a:r>
              <a:rPr lang="hr-HR" sz="1600" dirty="0" err="1">
                <a:latin typeface="Calibri"/>
                <a:cs typeface="Calibri"/>
              </a:rPr>
              <a:t>nefrologiju</a:t>
            </a:r>
            <a:r>
              <a:rPr lang="hr-HR" sz="1600" dirty="0">
                <a:latin typeface="Calibri"/>
                <a:cs typeface="Calibri"/>
              </a:rPr>
              <a:t> KBC Zagreb</a:t>
            </a:r>
          </a:p>
          <a:p>
            <a:pPr>
              <a:buFont typeface="Wingdings" panose="05000000000000000000" pitchFamily="2" charset="2"/>
              <a:buChar char="§"/>
            </a:pPr>
            <a:endParaRPr lang="ta-IN" sz="2000" dirty="0">
              <a:cs typeface="Calibri"/>
            </a:endParaRPr>
          </a:p>
          <a:p>
            <a:pPr marL="457200" lvl="1" indent="0">
              <a:buNone/>
            </a:pPr>
            <a:endParaRPr lang="ta-IN" sz="20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ta-IN" sz="2000" dirty="0">
              <a:cs typeface="Calibri"/>
            </a:endParaRPr>
          </a:p>
          <a:p>
            <a:pPr marL="457200" lvl="1" indent="0">
              <a:buNone/>
            </a:pPr>
            <a:endParaRPr lang="ta-IN" sz="2000" dirty="0"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endParaRPr lang="hr-HR" sz="2400" dirty="0">
              <a:solidFill>
                <a:srgbClr val="FF0000"/>
              </a:solidFill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hr-HR" sz="2400" dirty="0">
              <a:latin typeface="Calibri"/>
              <a:cs typeface="Calibri"/>
            </a:endParaRPr>
          </a:p>
          <a:p>
            <a:pPr lvl="1"/>
            <a:endParaRPr lang="hr-HR" sz="2400" dirty="0"/>
          </a:p>
          <a:p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96526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Prikaz bolesnika, M, 59 god.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036"/>
            <a:ext cx="8229600" cy="532698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§"/>
            </a:pPr>
            <a:r>
              <a:rPr lang="ta-IN" sz="2200" dirty="0">
                <a:latin typeface="Calibri"/>
                <a:cs typeface="Calibri"/>
              </a:rPr>
              <a:t>12.9.</a:t>
            </a:r>
            <a:r>
              <a:rPr lang="hr-HR" sz="2200" dirty="0">
                <a:latin typeface="Calibri"/>
                <a:cs typeface="Calibri"/>
              </a:rPr>
              <a:t> – 13.9.</a:t>
            </a:r>
            <a:r>
              <a:rPr lang="ta-IN" sz="2200" dirty="0">
                <a:latin typeface="Calibri"/>
                <a:cs typeface="Calibri"/>
              </a:rPr>
              <a:t>2018. </a:t>
            </a:r>
            <a:r>
              <a:rPr lang="hr-HR" sz="2200" dirty="0">
                <a:latin typeface="Calibri"/>
                <a:cs typeface="Calibri"/>
              </a:rPr>
              <a:t>Zavod za </a:t>
            </a:r>
            <a:r>
              <a:rPr lang="hr-HR" sz="2200" dirty="0" err="1">
                <a:latin typeface="Calibri"/>
                <a:cs typeface="Calibri"/>
              </a:rPr>
              <a:t>nefrologiju</a:t>
            </a:r>
            <a:r>
              <a:rPr lang="hr-HR" sz="2200" dirty="0">
                <a:latin typeface="Calibri"/>
                <a:cs typeface="Calibri"/>
              </a:rPr>
              <a:t> </a:t>
            </a:r>
            <a:r>
              <a:rPr lang="ta-IN" sz="2200" dirty="0">
                <a:latin typeface="Calibri"/>
                <a:cs typeface="Calibri"/>
              </a:rPr>
              <a:t>KBC Zagreb: </a:t>
            </a:r>
          </a:p>
          <a:p>
            <a:pPr lvl="1">
              <a:buFont typeface="Wingdings" charset="2"/>
              <a:buChar char="§"/>
            </a:pPr>
            <a:r>
              <a:rPr lang="hr-HR" sz="2200" dirty="0" err="1">
                <a:latin typeface="Calibri"/>
                <a:cs typeface="Calibri"/>
              </a:rPr>
              <a:t>Okcipitalna</a:t>
            </a:r>
            <a:r>
              <a:rPr lang="hr-HR" sz="2200" dirty="0">
                <a:latin typeface="Calibri"/>
                <a:cs typeface="Calibri"/>
              </a:rPr>
              <a:t> glavobolja, fini tremor prstiju ruku simetrično</a:t>
            </a:r>
          </a:p>
          <a:p>
            <a:pPr lvl="1">
              <a:buFont typeface="Wingdings" charset="2"/>
              <a:buChar char="§"/>
            </a:pPr>
            <a:r>
              <a:rPr lang="hr-HR" sz="2200" dirty="0">
                <a:latin typeface="Calibri"/>
                <a:cs typeface="Calibri"/>
              </a:rPr>
              <a:t>Neurolog </a:t>
            </a:r>
          </a:p>
          <a:p>
            <a:pPr lvl="2">
              <a:buFont typeface="Wingdings" charset="2"/>
              <a:buChar char="§"/>
            </a:pPr>
            <a:r>
              <a:rPr lang="ta-IN" sz="1700" dirty="0">
                <a:latin typeface="Calibri"/>
                <a:cs typeface="Calibri"/>
              </a:rPr>
              <a:t>terminalno koči vratom, konvergentni strabizam lijevog oka, ne javlja ostali kranijalni živci urednog statusa</a:t>
            </a:r>
          </a:p>
          <a:p>
            <a:pPr lvl="1">
              <a:buFont typeface="Wingdings" charset="2"/>
              <a:buChar char="§"/>
            </a:pPr>
            <a:r>
              <a:rPr lang="hr-HR" sz="2200" dirty="0">
                <a:latin typeface="Calibri"/>
                <a:cs typeface="Calibri"/>
              </a:rPr>
              <a:t>CT mozga</a:t>
            </a:r>
          </a:p>
          <a:p>
            <a:pPr lvl="2">
              <a:buFont typeface="Wingdings" charset="2"/>
              <a:buChar char="§"/>
            </a:pPr>
            <a:r>
              <a:rPr lang="hr-HR" sz="1700" dirty="0">
                <a:latin typeface="Calibri"/>
                <a:cs typeface="Calibri"/>
              </a:rPr>
              <a:t> nema znakova </a:t>
            </a:r>
            <a:r>
              <a:rPr lang="hr-HR" sz="1700" dirty="0" err="1">
                <a:latin typeface="Calibri"/>
                <a:cs typeface="Calibri"/>
              </a:rPr>
              <a:t>intrakranijskog</a:t>
            </a:r>
            <a:r>
              <a:rPr lang="hr-HR" sz="1700" dirty="0">
                <a:latin typeface="Calibri"/>
                <a:cs typeface="Calibri"/>
              </a:rPr>
              <a:t> krvarenja, ishemije/edema ili ekspanzivnog procesa, </a:t>
            </a:r>
            <a:r>
              <a:rPr lang="hr-HR" sz="1700" dirty="0" err="1">
                <a:latin typeface="Calibri"/>
                <a:cs typeface="Calibri"/>
              </a:rPr>
              <a:t>ventrikularni</a:t>
            </a:r>
            <a:r>
              <a:rPr lang="hr-HR" sz="1700" dirty="0">
                <a:latin typeface="Calibri"/>
                <a:cs typeface="Calibri"/>
              </a:rPr>
              <a:t> sustav primjerenog izgleda </a:t>
            </a:r>
          </a:p>
          <a:p>
            <a:pPr lvl="1">
              <a:buFont typeface="Wingdings" charset="2"/>
              <a:buChar char="§"/>
            </a:pPr>
            <a:r>
              <a:rPr lang="ta-IN" sz="2200" dirty="0">
                <a:latin typeface="Calibri"/>
                <a:cs typeface="Calibri"/>
              </a:rPr>
              <a:t>CRP </a:t>
            </a:r>
            <a:r>
              <a:rPr lang="ta-IN" sz="1700" dirty="0">
                <a:latin typeface="Calibri"/>
                <a:cs typeface="Calibri"/>
              </a:rPr>
              <a:t>52,7 mg/L</a:t>
            </a:r>
            <a:r>
              <a:rPr lang="hr-HR" sz="1700" dirty="0">
                <a:latin typeface="Calibri"/>
                <a:cs typeface="Calibri"/>
              </a:rPr>
              <a:t>, </a:t>
            </a:r>
            <a:r>
              <a:rPr lang="ta-IN" sz="1700" dirty="0">
                <a:latin typeface="Calibri"/>
                <a:cs typeface="Calibri"/>
              </a:rPr>
              <a:t>L 12,9 x 10</a:t>
            </a:r>
            <a:r>
              <a:rPr lang="ta-IN" sz="1700" baseline="30000" dirty="0">
                <a:latin typeface="Calibri"/>
                <a:cs typeface="Calibri"/>
              </a:rPr>
              <a:t>9</a:t>
            </a:r>
            <a:r>
              <a:rPr lang="ta-IN" sz="1700" dirty="0">
                <a:latin typeface="Calibri"/>
                <a:cs typeface="Calibri"/>
              </a:rPr>
              <a:t>/L (</a:t>
            </a:r>
            <a:r>
              <a:rPr lang="hr-HR" sz="1700" dirty="0">
                <a:latin typeface="Calibri"/>
                <a:cs typeface="Calibri"/>
              </a:rPr>
              <a:t>ne </a:t>
            </a:r>
            <a:r>
              <a:rPr lang="ta-IN" sz="1700" dirty="0">
                <a:latin typeface="Calibri"/>
                <a:cs typeface="Calibri"/>
              </a:rPr>
              <a:t>89,6%,</a:t>
            </a:r>
            <a:r>
              <a:rPr lang="hr-HR" sz="1700" dirty="0">
                <a:latin typeface="Calibri"/>
                <a:cs typeface="Calibri"/>
              </a:rPr>
              <a:t> </a:t>
            </a:r>
            <a:r>
              <a:rPr lang="hr-HR" sz="1700" dirty="0" err="1">
                <a:latin typeface="Calibri"/>
                <a:cs typeface="Calibri"/>
              </a:rPr>
              <a:t>ly</a:t>
            </a:r>
            <a:r>
              <a:rPr lang="ta-IN" sz="1700" dirty="0">
                <a:latin typeface="Calibri"/>
                <a:cs typeface="Calibri"/>
              </a:rPr>
              <a:t> 4,6%)</a:t>
            </a:r>
            <a:r>
              <a:rPr lang="hr-HR" sz="1700" dirty="0">
                <a:latin typeface="Calibri"/>
                <a:cs typeface="Calibri"/>
              </a:rPr>
              <a:t>, Tr 118</a:t>
            </a:r>
            <a:r>
              <a:rPr lang="ta-IN" sz="1700" dirty="0">
                <a:latin typeface="Calibri"/>
                <a:cs typeface="Calibri"/>
              </a:rPr>
              <a:t> x 10</a:t>
            </a:r>
            <a:r>
              <a:rPr lang="ta-IN" sz="1700" baseline="30000" dirty="0">
                <a:latin typeface="Calibri"/>
                <a:cs typeface="Calibri"/>
              </a:rPr>
              <a:t>9</a:t>
            </a:r>
            <a:r>
              <a:rPr lang="ta-IN" sz="1700" dirty="0">
                <a:latin typeface="Calibri"/>
                <a:cs typeface="Calibri"/>
              </a:rPr>
              <a:t>/L</a:t>
            </a:r>
            <a:r>
              <a:rPr lang="hr-HR" sz="1700" dirty="0">
                <a:latin typeface="Calibri"/>
                <a:cs typeface="Calibri"/>
              </a:rPr>
              <a:t>, BUN 10.5</a:t>
            </a:r>
            <a:r>
              <a:rPr lang="ta-IN" sz="1800" dirty="0">
                <a:latin typeface="Calibri"/>
                <a:cs typeface="Calibri"/>
              </a:rPr>
              <a:t>mmol/L</a:t>
            </a:r>
            <a:r>
              <a:rPr lang="hr-HR" sz="1700" dirty="0">
                <a:latin typeface="Calibri"/>
                <a:cs typeface="Calibri"/>
              </a:rPr>
              <a:t>, </a:t>
            </a:r>
            <a:endParaRPr lang="ta-IN" sz="1700" dirty="0">
              <a:latin typeface="Calibri"/>
              <a:cs typeface="Calibri"/>
            </a:endParaRPr>
          </a:p>
          <a:p>
            <a:pPr marL="457200" lvl="1" indent="0">
              <a:buNone/>
            </a:pPr>
            <a:r>
              <a:rPr lang="ta-IN" sz="1700" dirty="0">
                <a:latin typeface="Calibri"/>
                <a:cs typeface="Calibri"/>
              </a:rPr>
              <a:t>      </a:t>
            </a:r>
            <a:r>
              <a:rPr lang="hr-HR" sz="1700" dirty="0">
                <a:latin typeface="Calibri"/>
                <a:cs typeface="Calibri"/>
              </a:rPr>
              <a:t>kreatin 228</a:t>
            </a:r>
            <a:r>
              <a:rPr lang="ta-IN" sz="1700" dirty="0">
                <a:latin typeface="Calibri"/>
                <a:cs typeface="Calibri"/>
              </a:rPr>
              <a:t> </a:t>
            </a:r>
            <a:r>
              <a:rPr lang="hr-HR" sz="1700" dirty="0">
                <a:latin typeface="Calibri"/>
                <a:cs typeface="Calibri"/>
              </a:rPr>
              <a:t>μ</a:t>
            </a:r>
            <a:r>
              <a:rPr lang="ta-IN" sz="1700" dirty="0">
                <a:latin typeface="Calibri"/>
                <a:cs typeface="Calibri"/>
              </a:rPr>
              <a:t>mol/L</a:t>
            </a:r>
            <a:r>
              <a:rPr lang="hr-HR" sz="1700" dirty="0">
                <a:latin typeface="Calibri"/>
                <a:cs typeface="Calibri"/>
              </a:rPr>
              <a:t>, Na 139</a:t>
            </a:r>
            <a:r>
              <a:rPr lang="ta-IN" sz="1700" dirty="0">
                <a:latin typeface="Calibri"/>
                <a:cs typeface="Calibri"/>
              </a:rPr>
              <a:t>mmol/L</a:t>
            </a:r>
            <a:r>
              <a:rPr lang="hr-HR" sz="1700" dirty="0">
                <a:latin typeface="Calibri"/>
                <a:cs typeface="Calibri"/>
              </a:rPr>
              <a:t>, K 4.1</a:t>
            </a:r>
            <a:r>
              <a:rPr lang="ta-IN" sz="1700" dirty="0">
                <a:latin typeface="Calibri"/>
                <a:cs typeface="Calibri"/>
              </a:rPr>
              <a:t>mmol/L </a:t>
            </a:r>
          </a:p>
          <a:p>
            <a:pPr lvl="1">
              <a:buFont typeface="Wingdings" charset="2"/>
              <a:buChar char="§"/>
            </a:pPr>
            <a:r>
              <a:rPr lang="ta-IN" sz="2200" dirty="0">
                <a:latin typeface="Calibri"/>
                <a:cs typeface="Calibri"/>
              </a:rPr>
              <a:t>CSL: 837 st</a:t>
            </a:r>
            <a:r>
              <a:rPr lang="hr-HR" sz="2200" dirty="0" err="1">
                <a:latin typeface="Calibri"/>
                <a:cs typeface="Calibri"/>
              </a:rPr>
              <a:t>anica</a:t>
            </a:r>
            <a:r>
              <a:rPr lang="ta-IN" sz="2200" dirty="0">
                <a:latin typeface="Calibri"/>
                <a:cs typeface="Calibri"/>
              </a:rPr>
              <a:t>/mm</a:t>
            </a:r>
            <a:r>
              <a:rPr lang="ta-IN" sz="2200" baseline="30000" dirty="0">
                <a:latin typeface="Calibri"/>
                <a:cs typeface="Calibri"/>
              </a:rPr>
              <a:t>3</a:t>
            </a:r>
            <a:endParaRPr lang="hr-HR" sz="2200" dirty="0">
              <a:latin typeface="Calibri"/>
              <a:cs typeface="Calibri"/>
            </a:endParaRPr>
          </a:p>
          <a:p>
            <a:pPr lvl="2">
              <a:buFont typeface="Wingdings" charset="2"/>
              <a:buChar char="§"/>
            </a:pPr>
            <a:r>
              <a:rPr lang="hr-HR" sz="1700" dirty="0" err="1">
                <a:latin typeface="Calibri"/>
                <a:cs typeface="Calibri"/>
              </a:rPr>
              <a:t>Neutrofili</a:t>
            </a:r>
            <a:r>
              <a:rPr lang="ta-IN" sz="1700" dirty="0">
                <a:latin typeface="Calibri"/>
                <a:cs typeface="Calibri"/>
              </a:rPr>
              <a:t> 373/mm</a:t>
            </a:r>
            <a:r>
              <a:rPr lang="ta-IN" sz="1700" baseline="30000" dirty="0">
                <a:latin typeface="Calibri"/>
                <a:cs typeface="Calibri"/>
              </a:rPr>
              <a:t>3</a:t>
            </a:r>
            <a:endParaRPr lang="hr-HR" sz="1700" baseline="30000" dirty="0">
              <a:latin typeface="Calibri"/>
              <a:cs typeface="Calibri"/>
            </a:endParaRPr>
          </a:p>
          <a:p>
            <a:pPr lvl="2">
              <a:buFont typeface="Wingdings" charset="2"/>
              <a:buChar char="§"/>
            </a:pPr>
            <a:r>
              <a:rPr lang="hr-HR" sz="1700" dirty="0">
                <a:latin typeface="Calibri"/>
                <a:cs typeface="Calibri"/>
              </a:rPr>
              <a:t>L</a:t>
            </a:r>
            <a:r>
              <a:rPr lang="ta-IN" sz="1700" dirty="0">
                <a:latin typeface="Calibri"/>
                <a:cs typeface="Calibri"/>
              </a:rPr>
              <a:t>imf</a:t>
            </a:r>
            <a:r>
              <a:rPr lang="hr-HR" sz="1700" dirty="0" err="1">
                <a:latin typeface="Calibri"/>
                <a:cs typeface="Calibri"/>
              </a:rPr>
              <a:t>ociti</a:t>
            </a:r>
            <a:r>
              <a:rPr lang="hr-HR" sz="1700" dirty="0">
                <a:latin typeface="Calibri"/>
                <a:cs typeface="Calibri"/>
              </a:rPr>
              <a:t> mali</a:t>
            </a:r>
            <a:r>
              <a:rPr lang="ta-IN" sz="1700" dirty="0">
                <a:latin typeface="Calibri"/>
                <a:cs typeface="Calibri"/>
              </a:rPr>
              <a:t> 416/mm</a:t>
            </a:r>
            <a:r>
              <a:rPr lang="ta-IN" sz="1700" baseline="30000" dirty="0">
                <a:latin typeface="Calibri"/>
                <a:cs typeface="Calibri"/>
              </a:rPr>
              <a:t>3</a:t>
            </a:r>
            <a:endParaRPr lang="hr-HR" sz="1700" dirty="0">
              <a:latin typeface="Calibri"/>
              <a:cs typeface="Calibri"/>
            </a:endParaRPr>
          </a:p>
          <a:p>
            <a:pPr lvl="2">
              <a:buFont typeface="Wingdings" charset="2"/>
              <a:buChar char="§"/>
            </a:pPr>
            <a:r>
              <a:rPr lang="hr-HR" sz="1700" dirty="0" err="1">
                <a:latin typeface="Calibri"/>
                <a:cs typeface="Calibri"/>
              </a:rPr>
              <a:t>Limfociti</a:t>
            </a:r>
            <a:r>
              <a:rPr lang="hr-HR" sz="1700" dirty="0">
                <a:latin typeface="Calibri"/>
                <a:cs typeface="Calibri"/>
              </a:rPr>
              <a:t> veliki </a:t>
            </a:r>
            <a:r>
              <a:rPr lang="ta-IN" sz="1700" dirty="0">
                <a:latin typeface="Calibri"/>
                <a:cs typeface="Calibri"/>
              </a:rPr>
              <a:t>48/mm</a:t>
            </a:r>
            <a:r>
              <a:rPr lang="ta-IN" sz="1700" baseline="30000" dirty="0">
                <a:latin typeface="Calibri"/>
                <a:cs typeface="Calibri"/>
              </a:rPr>
              <a:t>3</a:t>
            </a:r>
            <a:r>
              <a:rPr lang="hr-HR" sz="1700" baseline="30000" dirty="0">
                <a:latin typeface="Calibri"/>
                <a:cs typeface="Calibri"/>
              </a:rPr>
              <a:t> </a:t>
            </a:r>
          </a:p>
          <a:p>
            <a:pPr lvl="1">
              <a:buFont typeface="Wingdings" charset="2"/>
              <a:buChar char="§"/>
            </a:pPr>
            <a:r>
              <a:rPr lang="hr-HR" sz="2200" dirty="0">
                <a:latin typeface="Calibri"/>
                <a:cs typeface="Calibri"/>
              </a:rPr>
              <a:t>Ceftriakson 2 g iv., metronidazol 3x500 mg iv., </a:t>
            </a:r>
            <a:r>
              <a:rPr lang="hr-HR" sz="2200" dirty="0">
                <a:cs typeface="Calibri"/>
              </a:rPr>
              <a:t>nastavak predni</a:t>
            </a:r>
            <a:r>
              <a:rPr lang="ta-IN" sz="2200" dirty="0">
                <a:cs typeface="Calibri"/>
              </a:rPr>
              <a:t>z</a:t>
            </a:r>
            <a:r>
              <a:rPr lang="hr-HR" sz="2200" dirty="0">
                <a:cs typeface="Calibri"/>
              </a:rPr>
              <a:t>on</a:t>
            </a:r>
            <a:r>
              <a:rPr lang="ta-IN" sz="2200" dirty="0">
                <a:cs typeface="Calibri"/>
              </a:rPr>
              <a:t>a,</a:t>
            </a:r>
            <a:r>
              <a:rPr lang="hr-HR" sz="2200" dirty="0">
                <a:cs typeface="Calibri"/>
              </a:rPr>
              <a:t> ukidanje imunosupresiva</a:t>
            </a:r>
          </a:p>
          <a:p>
            <a:pPr lvl="1">
              <a:buFont typeface="Wingdings" charset="2"/>
              <a:buChar char="§"/>
            </a:pPr>
            <a:r>
              <a:rPr lang="hr-HR" sz="2200" dirty="0">
                <a:latin typeface="Calibri"/>
                <a:cs typeface="Calibri"/>
              </a:rPr>
              <a:t>Premještaj u Kliniku za infektivne bolesti „Dr. F. Mihaljević”, Zagreb</a:t>
            </a:r>
            <a:endParaRPr lang="hr-HR" dirty="0">
              <a:latin typeface="Calibri"/>
              <a:cs typeface="Calibri"/>
            </a:endParaRPr>
          </a:p>
          <a:p>
            <a:pPr marL="457200" lvl="1" indent="0">
              <a:buNone/>
            </a:pPr>
            <a:endParaRPr lang="ta-IN" sz="2000" dirty="0">
              <a:latin typeface="Calibri"/>
              <a:cs typeface="Calibri"/>
            </a:endParaRPr>
          </a:p>
          <a:p>
            <a:pPr lvl="2">
              <a:buFont typeface="Wingdings" charset="2"/>
              <a:buChar char="§"/>
            </a:pPr>
            <a:endParaRPr lang="ta-IN" sz="2000" dirty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endParaRPr lang="ta-IN" dirty="0"/>
          </a:p>
          <a:p>
            <a:pPr>
              <a:buFont typeface="Wingdings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93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200" dirty="0"/>
              <a:t>Prikaz bolesnika, M, 59 god. 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GB" sz="2800" dirty="0" err="1">
                <a:latin typeface="Calibri"/>
                <a:cs typeface="Calibri"/>
              </a:rPr>
              <a:t>Epidemio</a:t>
            </a:r>
            <a:r>
              <a:rPr lang="ta-IN" sz="2800" dirty="0">
                <a:latin typeface="Calibri"/>
                <a:cs typeface="Calibri"/>
              </a:rPr>
              <a:t>lošk</a:t>
            </a:r>
            <a:r>
              <a:rPr lang="hr-HR" sz="2800" dirty="0">
                <a:latin typeface="Calibri"/>
                <a:cs typeface="Calibri"/>
              </a:rPr>
              <a:t>a anamneza</a:t>
            </a:r>
            <a:r>
              <a:rPr lang="ta-IN" sz="2800" dirty="0">
                <a:latin typeface="Calibri"/>
                <a:cs typeface="Calibri"/>
              </a:rPr>
              <a:t>:</a:t>
            </a:r>
            <a:endParaRPr lang="hr-HR" sz="28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Calibri"/>
                <a:cs typeface="Calibri"/>
              </a:rPr>
              <a:t>I</a:t>
            </a:r>
            <a:r>
              <a:rPr lang="ta-IN" sz="2400" dirty="0">
                <a:latin typeface="Calibri"/>
                <a:cs typeface="Calibri"/>
              </a:rPr>
              <a:t>z </a:t>
            </a:r>
            <a:r>
              <a:rPr lang="hr-HR" sz="2400" dirty="0">
                <a:latin typeface="Calibri"/>
                <a:cs typeface="Calibri"/>
              </a:rPr>
              <a:t>Slatin</a:t>
            </a:r>
            <a:r>
              <a:rPr lang="ta-IN" dirty="0">
                <a:latin typeface="Calibri"/>
                <a:cs typeface="Calibri"/>
              </a:rPr>
              <a:t>e</a:t>
            </a:r>
            <a:r>
              <a:rPr lang="hr-HR" dirty="0">
                <a:latin typeface="Calibri"/>
                <a:cs typeface="Calibri"/>
              </a:rPr>
              <a:t> (Virovitičko-podravska županija)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>
                <a:latin typeface="Calibri"/>
                <a:cs typeface="Calibri"/>
              </a:rPr>
              <a:t>Živi u kući uz riječni kanal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>
                <a:latin typeface="Calibri"/>
                <a:cs typeface="Calibri"/>
              </a:rPr>
              <a:t>Komarci da, krpelji 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Kod kuće kokoši i papige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S</a:t>
            </a:r>
            <a:r>
              <a:rPr lang="ta-IN" sz="2400" dirty="0">
                <a:latin typeface="Calibri"/>
                <a:cs typeface="Calibri"/>
              </a:rPr>
              <a:t>upruga i sin </a:t>
            </a:r>
            <a:r>
              <a:rPr lang="hr-HR" sz="2400" dirty="0">
                <a:latin typeface="Calibri"/>
                <a:cs typeface="Calibri"/>
              </a:rPr>
              <a:t>istodobno </a:t>
            </a:r>
            <a:r>
              <a:rPr lang="ta-IN" sz="2400" dirty="0">
                <a:latin typeface="Calibri"/>
                <a:cs typeface="Calibri"/>
              </a:rPr>
              <a:t>febrilni s dijarejom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a-IN" sz="2800" dirty="0">
                <a:latin typeface="Calibri"/>
                <a:cs typeface="Calibri"/>
              </a:rPr>
              <a:t>Alergije i cijepljenja:</a:t>
            </a:r>
            <a:endParaRPr lang="hr-HR" sz="28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>
                <a:latin typeface="Calibri"/>
                <a:cs typeface="Calibri"/>
              </a:rPr>
              <a:t>Nema alergija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>
                <a:latin typeface="Calibri"/>
                <a:cs typeface="Calibri"/>
              </a:rPr>
              <a:t>Nije cijepljen protiv KME</a:t>
            </a:r>
            <a:endParaRPr lang="en-GB" sz="2400" dirty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endParaRPr lang="en-US" sz="26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628" y="1665543"/>
            <a:ext cx="4038600" cy="4416543"/>
          </a:xfrm>
        </p:spPr>
      </p:pic>
      <p:sp>
        <p:nvSpPr>
          <p:cNvPr id="7" name="Dijagram toka: Izdvajanje 6"/>
          <p:cNvSpPr/>
          <p:nvPr/>
        </p:nvSpPr>
        <p:spPr>
          <a:xfrm>
            <a:off x="7487979" y="2761804"/>
            <a:ext cx="111642" cy="82402"/>
          </a:xfrm>
          <a:prstGeom prst="flowChartExtra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" name="TextBox 3"/>
          <p:cNvSpPr txBox="1"/>
          <p:nvPr/>
        </p:nvSpPr>
        <p:spPr>
          <a:xfrm>
            <a:off x="7239787" y="2801873"/>
            <a:ext cx="804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a-IN" sz="1200" dirty="0">
                <a:solidFill>
                  <a:srgbClr val="FF0000"/>
                </a:solidFill>
              </a:rPr>
              <a:t>Slatina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142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dirty="0"/>
              <a:t>Prikaz bolesnika, M, 59 god.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Status </a:t>
            </a:r>
            <a:r>
              <a:rPr lang="ta-IN" sz="2800" dirty="0">
                <a:latin typeface="Calibri"/>
                <a:cs typeface="Calibri"/>
              </a:rPr>
              <a:t>kod prijema</a:t>
            </a:r>
            <a:r>
              <a:rPr lang="en-US" sz="2800" dirty="0">
                <a:latin typeface="Calibri"/>
                <a:cs typeface="Calibri"/>
              </a:rPr>
              <a:t>: </a:t>
            </a:r>
            <a:endParaRPr lang="ta-IN" sz="2400" dirty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sz="2400" b="1" dirty="0">
                <a:latin typeface="Calibri"/>
                <a:cs typeface="Calibri"/>
              </a:rPr>
              <a:t>T</a:t>
            </a:r>
            <a:r>
              <a:rPr lang="hr-HR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tymp</a:t>
            </a:r>
            <a:r>
              <a:rPr lang="en-US" sz="2400" b="1" dirty="0">
                <a:latin typeface="Calibri"/>
                <a:cs typeface="Calibri"/>
              </a:rPr>
              <a:t> 38°C</a:t>
            </a:r>
            <a:r>
              <a:rPr lang="en-US" sz="2400" dirty="0">
                <a:latin typeface="Calibri"/>
                <a:cs typeface="Calibri"/>
              </a:rPr>
              <a:t>, RR 146/81</a:t>
            </a:r>
            <a:r>
              <a:rPr lang="hr-HR" sz="2400" dirty="0">
                <a:latin typeface="Calibri"/>
                <a:cs typeface="Calibri"/>
              </a:rPr>
              <a:t> mmHg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en-US" sz="2400" b="1" dirty="0" err="1">
                <a:latin typeface="Calibri"/>
                <a:cs typeface="Calibri"/>
              </a:rPr>
              <a:t>cp</a:t>
            </a:r>
            <a:r>
              <a:rPr lang="en-US" sz="2400" b="1" dirty="0">
                <a:latin typeface="Calibri"/>
                <a:cs typeface="Calibri"/>
              </a:rPr>
              <a:t> 102/min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hr-HR" sz="2400" b="1" dirty="0">
                <a:latin typeface="Calibri"/>
                <a:cs typeface="Calibri"/>
              </a:rPr>
              <a:t>RF</a:t>
            </a:r>
            <a:r>
              <a:rPr lang="en-US" sz="2400" b="1" dirty="0">
                <a:latin typeface="Calibri"/>
                <a:cs typeface="Calibri"/>
              </a:rPr>
              <a:t> 20/min</a:t>
            </a:r>
            <a:r>
              <a:rPr lang="hr-HR" sz="2400" dirty="0">
                <a:latin typeface="Calibri"/>
                <a:cs typeface="Calibri"/>
              </a:rPr>
              <a:t>, </a:t>
            </a:r>
            <a:r>
              <a:rPr lang="en-US" sz="2400" b="1" dirty="0">
                <a:latin typeface="Calibri"/>
                <a:cs typeface="Calibri"/>
              </a:rPr>
              <a:t>SpO</a:t>
            </a:r>
            <a:r>
              <a:rPr lang="en-US" sz="2400" b="1" baseline="-25000" dirty="0">
                <a:latin typeface="Calibri"/>
                <a:cs typeface="Calibri"/>
              </a:rPr>
              <a:t>2</a:t>
            </a:r>
            <a:r>
              <a:rPr lang="en-US" sz="2400" b="1" dirty="0">
                <a:latin typeface="Calibri"/>
                <a:cs typeface="Calibri"/>
              </a:rPr>
              <a:t> 92%, GCS </a:t>
            </a:r>
            <a:r>
              <a:rPr lang="ta-IN" sz="2400" b="1" dirty="0">
                <a:latin typeface="Calibri"/>
                <a:cs typeface="Calibri"/>
              </a:rPr>
              <a:t>9 (E1, V4, M4)</a:t>
            </a:r>
          </a:p>
          <a:p>
            <a:pPr lvl="1">
              <a:buFont typeface="Wingdings" charset="2"/>
              <a:buChar char="§"/>
            </a:pPr>
            <a:r>
              <a:rPr lang="en-US" sz="2400" b="1" dirty="0" err="1">
                <a:latin typeface="Calibri"/>
                <a:cs typeface="Calibri"/>
              </a:rPr>
              <a:t>Soporo</a:t>
            </a:r>
            <a:r>
              <a:rPr lang="ta-IN" sz="2400" b="1" dirty="0">
                <a:latin typeface="Calibri"/>
                <a:cs typeface="Calibri"/>
              </a:rPr>
              <a:t>zan</a:t>
            </a:r>
            <a:r>
              <a:rPr lang="hr-HR" sz="2400" b="1" dirty="0">
                <a:latin typeface="Calibri"/>
                <a:cs typeface="Calibri"/>
              </a:rPr>
              <a:t>, </a:t>
            </a:r>
            <a:r>
              <a:rPr lang="ta-IN" sz="2400" dirty="0">
                <a:latin typeface="Calibri"/>
                <a:cs typeface="Calibri"/>
              </a:rPr>
              <a:t>kardiopulmonalno kompenziran </a:t>
            </a:r>
          </a:p>
          <a:p>
            <a:pPr lvl="1">
              <a:buFont typeface="Wingdings" charset="2"/>
              <a:buChar char="§"/>
            </a:pPr>
            <a:r>
              <a:rPr lang="en-US" sz="2400" dirty="0">
                <a:cs typeface="Calibri"/>
              </a:rPr>
              <a:t>K</a:t>
            </a:r>
            <a:r>
              <a:rPr lang="ta-IN" sz="2400" dirty="0">
                <a:latin typeface="Calibri"/>
                <a:cs typeface="Calibri"/>
              </a:rPr>
              <a:t>oža i vidljive sluznice bez osipa i krvarenja</a:t>
            </a:r>
            <a:r>
              <a:rPr lang="en-US" sz="2400" dirty="0">
                <a:cs typeface="Calibri"/>
              </a:rPr>
              <a:t> </a:t>
            </a:r>
            <a:endParaRPr lang="ta-IN" sz="2400" dirty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hr-HR" sz="2400" dirty="0">
                <a:latin typeface="Calibri"/>
                <a:cs typeface="Calibri"/>
              </a:rPr>
              <a:t>Srce</a:t>
            </a:r>
            <a:r>
              <a:rPr lang="ta-IN" sz="2400" dirty="0">
                <a:latin typeface="Calibri"/>
                <a:cs typeface="Calibri"/>
              </a:rPr>
              <a:t>: akcija ritmična, tonovi jasni, šum I-II/VI nad aortom</a:t>
            </a:r>
          </a:p>
          <a:p>
            <a:pPr lvl="1">
              <a:buFont typeface="Wingdings" charset="2"/>
              <a:buChar char="§"/>
            </a:pPr>
            <a:r>
              <a:rPr lang="hr-HR" sz="2400" dirty="0">
                <a:latin typeface="Calibri"/>
                <a:cs typeface="Calibri"/>
              </a:rPr>
              <a:t>Pluća</a:t>
            </a:r>
            <a:r>
              <a:rPr lang="ta-IN" sz="2400" dirty="0">
                <a:latin typeface="Calibri"/>
                <a:cs typeface="Calibri"/>
              </a:rPr>
              <a:t>: </a:t>
            </a:r>
            <a:r>
              <a:rPr lang="hr-HR" sz="2400" dirty="0">
                <a:latin typeface="Calibri"/>
                <a:cs typeface="Calibri"/>
              </a:rPr>
              <a:t>dosta prenesenih hropaca iz gornjih dišnih putova, disanje obostrano čujno</a:t>
            </a:r>
            <a:endParaRPr lang="ta-IN" sz="2400" dirty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ta-IN" sz="2400" dirty="0">
                <a:latin typeface="Calibri"/>
                <a:cs typeface="Calibri"/>
              </a:rPr>
              <a:t>Abdomen  u razini prsnog koša, čujne peristaltike, mekan, doima se bezbolan, bez organomegalije, bubrežni presadak desno ilijakalno ne doima se bolnim na palpaciju </a:t>
            </a:r>
          </a:p>
          <a:p>
            <a:pPr lvl="1">
              <a:buFont typeface="Wingdings" charset="2"/>
              <a:buChar char="§"/>
            </a:pPr>
            <a:r>
              <a:rPr lang="ta-IN" sz="2400" dirty="0">
                <a:latin typeface="Calibri"/>
                <a:cs typeface="Calibri"/>
              </a:rPr>
              <a:t>Ekstremiteti: bez edema, simetrično palpabilnih perifernih pulzacija</a:t>
            </a:r>
          </a:p>
          <a:p>
            <a:pPr lvl="1">
              <a:buFont typeface="Wingdings" charset="2"/>
              <a:buChar char="§"/>
            </a:pPr>
            <a:r>
              <a:rPr lang="ta-IN" sz="2400" dirty="0">
                <a:latin typeface="Calibri"/>
                <a:cs typeface="Calibri"/>
              </a:rPr>
              <a:t>Neurološki: </a:t>
            </a:r>
            <a:r>
              <a:rPr lang="ta-IN" sz="2400" b="1" dirty="0">
                <a:latin typeface="Calibri"/>
                <a:cs typeface="Calibri"/>
              </a:rPr>
              <a:t>MS pozitivan</a:t>
            </a:r>
            <a:r>
              <a:rPr lang="en-US" sz="2400" b="1" dirty="0">
                <a:latin typeface="Calibri"/>
                <a:cs typeface="Calibri"/>
              </a:rPr>
              <a:t>, </a:t>
            </a:r>
            <a:r>
              <a:rPr lang="ta-IN" sz="2400" b="1" dirty="0">
                <a:latin typeface="Calibri"/>
                <a:cs typeface="Calibri"/>
              </a:rPr>
              <a:t>izražen tremor ekstremiteta</a:t>
            </a:r>
            <a:r>
              <a:rPr lang="hr-HR" sz="2400" dirty="0">
                <a:latin typeface="Calibri"/>
                <a:cs typeface="Calibri"/>
              </a:rPr>
              <a:t>, ostali status otežano se ispituje zbog dubokog poremećaja svijesti</a:t>
            </a:r>
          </a:p>
          <a:p>
            <a:pPr lvl="1">
              <a:buFont typeface="Wingdings" charset="2"/>
              <a:buChar char="§"/>
            </a:pPr>
            <a:r>
              <a:rPr lang="hr-HR" sz="2400" dirty="0">
                <a:latin typeface="Calibri"/>
                <a:cs typeface="Calibri"/>
              </a:rPr>
              <a:t>Intubacija, MV</a:t>
            </a:r>
            <a:endParaRPr lang="en-US" sz="2400" dirty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83953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Prikaz bolesnika, M, 59 god. 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386046"/>
              </p:ext>
            </p:extLst>
          </p:nvPr>
        </p:nvGraphicFramePr>
        <p:xfrm>
          <a:off x="457200" y="1600200"/>
          <a:ext cx="3437906" cy="44450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7397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81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13.9.2018.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14</a:t>
                      </a:r>
                      <a:r>
                        <a:rPr lang="ta-IN" dirty="0"/>
                        <a:t> mm/h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CRP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130.8</a:t>
                      </a:r>
                      <a:r>
                        <a:rPr lang="ta-IN" dirty="0"/>
                        <a:t> mg/L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err="1"/>
                        <a:t>Prokalcitonin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61.35</a:t>
                      </a:r>
                      <a:r>
                        <a:rPr lang="ta-IN" dirty="0"/>
                        <a:t> ng/mL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hr-H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4.30</a:t>
                      </a:r>
                      <a:r>
                        <a:rPr lang="ta-IN" dirty="0"/>
                        <a:t> x 10</a:t>
                      </a:r>
                      <a:r>
                        <a:rPr lang="ta-IN" baseline="30000" dirty="0"/>
                        <a:t>12</a:t>
                      </a:r>
                      <a:r>
                        <a:rPr lang="ta-IN" baseline="0" dirty="0"/>
                        <a:t>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err="1"/>
                        <a:t>Hb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119</a:t>
                      </a:r>
                      <a:r>
                        <a:rPr lang="ta-IN" dirty="0"/>
                        <a:t> g/L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HTC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0.360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err="1"/>
                        <a:t>Trombo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103</a:t>
                      </a:r>
                      <a:r>
                        <a:rPr lang="ta-IN" dirty="0"/>
                        <a:t>x</a:t>
                      </a:r>
                      <a:r>
                        <a:rPr lang="ta-IN" baseline="0" dirty="0"/>
                        <a:t> 10</a:t>
                      </a:r>
                      <a:r>
                        <a:rPr lang="ta-IN" baseline="30000" dirty="0"/>
                        <a:t>9</a:t>
                      </a:r>
                      <a:r>
                        <a:rPr lang="ta-IN" baseline="0" dirty="0"/>
                        <a:t>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15.0</a:t>
                      </a:r>
                      <a:r>
                        <a:rPr lang="ta-IN" dirty="0"/>
                        <a:t> x 10</a:t>
                      </a:r>
                      <a:r>
                        <a:rPr lang="ta-IN" baseline="30000" dirty="0"/>
                        <a:t>9</a:t>
                      </a:r>
                      <a:r>
                        <a:rPr lang="ta-IN" baseline="0" dirty="0"/>
                        <a:t>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err="1"/>
                        <a:t>Ly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err="1"/>
                        <a:t>Mono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3.6%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graphicFrame>
        <p:nvGraphicFramePr>
          <p:cNvPr id="5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8174698"/>
              </p:ext>
            </p:extLst>
          </p:nvPr>
        </p:nvGraphicFramePr>
        <p:xfrm>
          <a:off x="4391890" y="1600200"/>
          <a:ext cx="3256331" cy="33324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6817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45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13.9.2018.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BUN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10.</a:t>
                      </a:r>
                      <a:r>
                        <a:rPr lang="ta-IN" dirty="0"/>
                        <a:t>3mmol/L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err="1"/>
                        <a:t>Kreatinin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220</a:t>
                      </a:r>
                      <a:r>
                        <a:rPr lang="ta-IN" dirty="0"/>
                        <a:t> </a:t>
                      </a:r>
                      <a:r>
                        <a:rPr lang="hr-HR" sz="1700" dirty="0">
                          <a:cs typeface="Calibri"/>
                        </a:rPr>
                        <a:t>μ</a:t>
                      </a:r>
                      <a:r>
                        <a:rPr lang="ta-IN" sz="1700" dirty="0">
                          <a:cs typeface="Calibri"/>
                        </a:rPr>
                        <a:t>mol/L</a:t>
                      </a:r>
                      <a:endParaRPr lang="hr-HR" sz="1700" dirty="0"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BIL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9</a:t>
                      </a:r>
                      <a:r>
                        <a:rPr lang="ta-IN" dirty="0"/>
                        <a:t> </a:t>
                      </a:r>
                      <a:r>
                        <a:rPr lang="hr-HR" sz="1700" dirty="0">
                          <a:cs typeface="Calibri"/>
                        </a:rPr>
                        <a:t>μ</a:t>
                      </a:r>
                      <a:r>
                        <a:rPr lang="ta-IN" sz="1700" dirty="0">
                          <a:cs typeface="Calibri"/>
                        </a:rPr>
                        <a:t>mol/L</a:t>
                      </a:r>
                      <a:endParaRPr lang="hr-HR" sz="1700" dirty="0"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hr-HR" dirty="0"/>
                        <a:t>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15</a:t>
                      </a:r>
                      <a:r>
                        <a:rPr lang="ta-IN" dirty="0"/>
                        <a:t>  U/L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12</a:t>
                      </a:r>
                      <a:r>
                        <a:rPr lang="ta-IN" dirty="0"/>
                        <a:t>  U/L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GGT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26</a:t>
                      </a:r>
                      <a:r>
                        <a:rPr lang="ta-IN" dirty="0"/>
                        <a:t>  U/L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52</a:t>
                      </a:r>
                      <a:r>
                        <a:rPr lang="ta-IN" dirty="0"/>
                        <a:t>  U/L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PV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0.48/1.45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773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Prikaz bolesnika, M, 59 god.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2 seta hemokultura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cs typeface="Calibri"/>
              </a:rPr>
              <a:t>Urinokultura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CSL: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latin typeface="Calibri"/>
                <a:cs typeface="Calibri"/>
              </a:rPr>
              <a:t>1520 stanica/mm</a:t>
            </a:r>
            <a:r>
              <a:rPr lang="ta-IN" sz="2000" baseline="30000" dirty="0">
                <a:latin typeface="Calibri"/>
                <a:cs typeface="Calibri"/>
              </a:rPr>
              <a:t>3</a:t>
            </a:r>
            <a:r>
              <a:rPr lang="ta-IN" sz="2000" dirty="0">
                <a:latin typeface="Calibri"/>
                <a:cs typeface="Calibri"/>
              </a:rPr>
              <a:t> </a:t>
            </a:r>
            <a:r>
              <a:rPr lang="hr-HR" sz="2000" dirty="0">
                <a:latin typeface="Calibri"/>
                <a:cs typeface="Calibri"/>
              </a:rPr>
              <a:t>(</a:t>
            </a:r>
            <a:r>
              <a:rPr lang="ta-IN" sz="2000" dirty="0">
                <a:latin typeface="Calibri"/>
                <a:cs typeface="Calibri"/>
              </a:rPr>
              <a:t>PMN 47%, </a:t>
            </a:r>
            <a:r>
              <a:rPr lang="hr-HR" sz="2000" dirty="0" err="1">
                <a:latin typeface="Calibri"/>
                <a:cs typeface="Calibri"/>
              </a:rPr>
              <a:t>mono</a:t>
            </a:r>
            <a:r>
              <a:rPr lang="ta-IN" sz="2000" dirty="0">
                <a:latin typeface="Calibri"/>
                <a:cs typeface="Calibri"/>
              </a:rPr>
              <a:t> 53% </a:t>
            </a:r>
            <a:r>
              <a:rPr lang="hr-HR" sz="2000" dirty="0">
                <a:latin typeface="Calibri"/>
                <a:cs typeface="Calibri"/>
              </a:rPr>
              <a:t>), </a:t>
            </a:r>
            <a:r>
              <a:rPr lang="hr-HR" sz="2000" dirty="0" err="1">
                <a:latin typeface="Calibri"/>
                <a:cs typeface="Calibri"/>
              </a:rPr>
              <a:t>Er</a:t>
            </a:r>
            <a:r>
              <a:rPr lang="hr-HR" sz="2000" dirty="0">
                <a:latin typeface="Calibri"/>
                <a:cs typeface="Calibri"/>
              </a:rPr>
              <a:t> 853/mm</a:t>
            </a:r>
            <a:r>
              <a:rPr lang="hr-HR" sz="2000" baseline="30000" dirty="0">
                <a:latin typeface="Calibri"/>
                <a:cs typeface="Calibri"/>
              </a:rPr>
              <a:t>3</a:t>
            </a:r>
            <a:endParaRPr lang="ta-IN" sz="2000" baseline="300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000" dirty="0">
                <a:latin typeface="Calibri"/>
                <a:cs typeface="Calibri"/>
              </a:rPr>
              <a:t>Proteini 1.58 g/</a:t>
            </a:r>
            <a:r>
              <a:rPr lang="ta-IN" sz="2000" dirty="0">
                <a:latin typeface="Calibri"/>
                <a:cs typeface="Calibri"/>
              </a:rPr>
              <a:t>L</a:t>
            </a:r>
            <a:endParaRPr lang="ta-IN" sz="2000" baseline="300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latin typeface="Calibri"/>
                <a:cs typeface="Calibri"/>
              </a:rPr>
              <a:t>GUL 2</a:t>
            </a:r>
            <a:r>
              <a:rPr lang="hr-HR" sz="2000" dirty="0">
                <a:latin typeface="Calibri"/>
                <a:cs typeface="Calibri"/>
              </a:rPr>
              <a:t>.</a:t>
            </a:r>
            <a:r>
              <a:rPr lang="ta-IN" sz="2000" dirty="0">
                <a:latin typeface="Calibri"/>
                <a:cs typeface="Calibri"/>
              </a:rPr>
              <a:t>9</a:t>
            </a:r>
            <a:r>
              <a:rPr lang="hr-HR" sz="2000" dirty="0">
                <a:latin typeface="Calibri"/>
                <a:cs typeface="Calibri"/>
              </a:rPr>
              <a:t>/GUK 5.6</a:t>
            </a:r>
            <a:r>
              <a:rPr lang="ta-IN" sz="2000" dirty="0">
                <a:latin typeface="Calibri"/>
                <a:cs typeface="Calibri"/>
              </a:rPr>
              <a:t> mmol/L </a:t>
            </a:r>
            <a:r>
              <a:rPr lang="hr-HR" sz="2000" dirty="0">
                <a:latin typeface="Calibri"/>
                <a:cs typeface="Calibri"/>
              </a:rPr>
              <a:t>(</a:t>
            </a:r>
            <a:r>
              <a:rPr lang="ta-IN" sz="2000" dirty="0">
                <a:latin typeface="Calibri"/>
                <a:cs typeface="Calibri"/>
              </a:rPr>
              <a:t>51%</a:t>
            </a:r>
            <a:r>
              <a:rPr lang="hr-HR" sz="2000" dirty="0">
                <a:latin typeface="Calibri"/>
                <a:cs typeface="Calibri"/>
              </a:rPr>
              <a:t>)</a:t>
            </a:r>
            <a:endParaRPr lang="ta-IN" sz="20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latin typeface="Calibri"/>
                <a:cs typeface="Calibri"/>
              </a:rPr>
              <a:t>Cl 126 mmol/L</a:t>
            </a:r>
            <a:endParaRPr lang="hr-HR" sz="20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000" dirty="0">
                <a:latin typeface="Calibri"/>
                <a:cs typeface="Calibri"/>
              </a:rPr>
              <a:t>Bakteriologija: Gram-negativni štapići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hr-HR" sz="20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cs typeface="Calibri"/>
              </a:rPr>
              <a:t>PCR </a:t>
            </a:r>
            <a:r>
              <a:rPr lang="ta-IN" sz="2000" i="1" dirty="0">
                <a:cs typeface="Calibri"/>
              </a:rPr>
              <a:t>Listeria </a:t>
            </a:r>
            <a:r>
              <a:rPr lang="hr-HR" sz="2000" i="1" dirty="0">
                <a:cs typeface="Calibri"/>
              </a:rPr>
              <a:t>m</a:t>
            </a:r>
            <a:r>
              <a:rPr lang="ta-IN" sz="2000" i="1" dirty="0">
                <a:cs typeface="Calibri"/>
              </a:rPr>
              <a:t>onocytogenes</a:t>
            </a:r>
            <a:endParaRPr lang="ta-IN" sz="20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cs typeface="Calibri"/>
              </a:rPr>
              <a:t>PCR: HSV </a:t>
            </a:r>
            <a:r>
              <a:rPr lang="hr-HR" sz="2000" dirty="0">
                <a:cs typeface="Calibri"/>
              </a:rPr>
              <a:t>1/2</a:t>
            </a:r>
            <a:r>
              <a:rPr lang="ta-IN" sz="2000" dirty="0">
                <a:cs typeface="Calibri"/>
              </a:rPr>
              <a:t>, entero</a:t>
            </a:r>
            <a:r>
              <a:rPr lang="hr-HR" sz="2000" dirty="0">
                <a:cs typeface="Calibri"/>
              </a:rPr>
              <a:t>virusi</a:t>
            </a:r>
            <a:r>
              <a:rPr lang="ta-IN" sz="2000" dirty="0">
                <a:cs typeface="Calibri"/>
              </a:rPr>
              <a:t>, VZV</a:t>
            </a:r>
          </a:p>
          <a:p>
            <a:pPr>
              <a:buFont typeface="Wingdings" panose="05000000000000000000" pitchFamily="2" charset="2"/>
              <a:buChar char="§"/>
            </a:pPr>
            <a:endParaRPr lang="hr-HR" sz="2400" dirty="0">
              <a:latin typeface="Calibri"/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PCR na WNV urin i serum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Serologija na WNV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Serologija </a:t>
            </a:r>
            <a:r>
              <a:rPr lang="hr-HR" sz="2400" dirty="0">
                <a:cs typeface="Calibri"/>
              </a:rPr>
              <a:t>na KME</a:t>
            </a:r>
            <a:endParaRPr lang="hr-HR" sz="2400" dirty="0">
              <a:latin typeface="Calibri"/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Anti HIV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TPHA neg.</a:t>
            </a:r>
            <a:endParaRPr lang="ta-IN" sz="2400" dirty="0">
              <a:solidFill>
                <a:srgbClr val="FF0000"/>
              </a:solidFill>
              <a:latin typeface="Calibri"/>
              <a:cs typeface="Calibri"/>
            </a:endParaRPr>
          </a:p>
          <a:p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xmlns="" id="{BEBFF322-4530-4EF9-8D66-C513812E3F8F}"/>
              </a:ext>
            </a:extLst>
          </p:cNvPr>
          <p:cNvSpPr txBox="1"/>
          <p:nvPr/>
        </p:nvSpPr>
        <p:spPr>
          <a:xfrm>
            <a:off x="5034224" y="5951133"/>
            <a:ext cx="3765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Th. </a:t>
            </a:r>
            <a:r>
              <a:rPr lang="hr-HR" dirty="0" err="1"/>
              <a:t>Meropenem</a:t>
            </a:r>
            <a:r>
              <a:rPr lang="hr-HR" dirty="0"/>
              <a:t> + </a:t>
            </a:r>
            <a:r>
              <a:rPr lang="hr-HR" dirty="0" err="1"/>
              <a:t>ampicilin</a:t>
            </a:r>
            <a:r>
              <a:rPr lang="hr-HR" dirty="0"/>
              <a:t> + </a:t>
            </a:r>
            <a:r>
              <a:rPr lang="hr-HR" dirty="0" err="1"/>
              <a:t>aciklovir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335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M, 59 god.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CSL: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latin typeface="Calibri"/>
                <a:cs typeface="Calibri"/>
              </a:rPr>
              <a:t>1520 stanica/mm</a:t>
            </a:r>
            <a:r>
              <a:rPr lang="ta-IN" sz="2000" baseline="30000" dirty="0">
                <a:latin typeface="Calibri"/>
                <a:cs typeface="Calibri"/>
              </a:rPr>
              <a:t>3</a:t>
            </a:r>
            <a:r>
              <a:rPr lang="ta-IN" sz="2000" dirty="0">
                <a:latin typeface="Calibri"/>
                <a:cs typeface="Calibri"/>
              </a:rPr>
              <a:t> </a:t>
            </a:r>
            <a:r>
              <a:rPr lang="hr-HR" sz="2000" dirty="0">
                <a:latin typeface="Calibri"/>
                <a:cs typeface="Calibri"/>
              </a:rPr>
              <a:t>(</a:t>
            </a:r>
            <a:r>
              <a:rPr lang="ta-IN" sz="2000" dirty="0">
                <a:latin typeface="Calibri"/>
                <a:cs typeface="Calibri"/>
              </a:rPr>
              <a:t>PMN 47%, </a:t>
            </a:r>
            <a:r>
              <a:rPr lang="hr-HR" sz="2000" dirty="0" err="1">
                <a:latin typeface="Calibri"/>
                <a:cs typeface="Calibri"/>
              </a:rPr>
              <a:t>mono</a:t>
            </a:r>
            <a:r>
              <a:rPr lang="ta-IN" sz="2000" dirty="0">
                <a:latin typeface="Calibri"/>
                <a:cs typeface="Calibri"/>
              </a:rPr>
              <a:t> 53% </a:t>
            </a:r>
            <a:r>
              <a:rPr lang="hr-HR" sz="2000" dirty="0">
                <a:latin typeface="Calibri"/>
                <a:cs typeface="Calibri"/>
              </a:rPr>
              <a:t>), </a:t>
            </a:r>
            <a:r>
              <a:rPr lang="hr-HR" sz="2000" dirty="0" err="1">
                <a:latin typeface="Calibri"/>
                <a:cs typeface="Calibri"/>
              </a:rPr>
              <a:t>Er</a:t>
            </a:r>
            <a:r>
              <a:rPr lang="hr-HR" sz="2000" dirty="0">
                <a:latin typeface="Calibri"/>
                <a:cs typeface="Calibri"/>
              </a:rPr>
              <a:t> 853/mm</a:t>
            </a:r>
            <a:r>
              <a:rPr lang="hr-HR" sz="2000" baseline="30000" dirty="0">
                <a:latin typeface="Calibri"/>
                <a:cs typeface="Calibri"/>
              </a:rPr>
              <a:t>3</a:t>
            </a:r>
            <a:endParaRPr lang="ta-IN" sz="2000" baseline="300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000" dirty="0">
                <a:latin typeface="Calibri"/>
                <a:cs typeface="Calibri"/>
              </a:rPr>
              <a:t>Proteini 1.58 g/</a:t>
            </a:r>
            <a:r>
              <a:rPr lang="ta-IN" sz="2000" dirty="0">
                <a:latin typeface="Calibri"/>
                <a:cs typeface="Calibri"/>
              </a:rPr>
              <a:t>L</a:t>
            </a:r>
            <a:endParaRPr lang="ta-IN" sz="2000" baseline="300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latin typeface="Calibri"/>
                <a:cs typeface="Calibri"/>
              </a:rPr>
              <a:t>GUL 2,9</a:t>
            </a:r>
            <a:r>
              <a:rPr lang="hr-HR" sz="2000" dirty="0">
                <a:latin typeface="Calibri"/>
                <a:cs typeface="Calibri"/>
              </a:rPr>
              <a:t>/GUK 5.6</a:t>
            </a:r>
            <a:r>
              <a:rPr lang="ta-IN" sz="2000" dirty="0">
                <a:latin typeface="Calibri"/>
                <a:cs typeface="Calibri"/>
              </a:rPr>
              <a:t> mmol/L </a:t>
            </a:r>
            <a:r>
              <a:rPr lang="hr-HR" sz="2000" dirty="0">
                <a:latin typeface="Calibri"/>
                <a:cs typeface="Calibri"/>
              </a:rPr>
              <a:t>(</a:t>
            </a:r>
            <a:r>
              <a:rPr lang="ta-IN" sz="2000" dirty="0">
                <a:latin typeface="Calibri"/>
                <a:cs typeface="Calibri"/>
              </a:rPr>
              <a:t>51%</a:t>
            </a:r>
            <a:r>
              <a:rPr lang="hr-HR" sz="2000" dirty="0">
                <a:latin typeface="Calibri"/>
                <a:cs typeface="Calibri"/>
              </a:rPr>
              <a:t>)</a:t>
            </a:r>
            <a:endParaRPr lang="ta-IN" sz="20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latin typeface="Calibri"/>
                <a:cs typeface="Calibri"/>
              </a:rPr>
              <a:t>Cl 126 mmol/L</a:t>
            </a:r>
            <a:endParaRPr lang="hr-HR" sz="2000" dirty="0">
              <a:latin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000" dirty="0">
                <a:latin typeface="Calibri"/>
                <a:cs typeface="Calibri"/>
              </a:rPr>
              <a:t>Bakteriologija: Gram-negativni štapići, </a:t>
            </a:r>
            <a:r>
              <a:rPr lang="hr-HR" sz="2000" b="1" dirty="0">
                <a:latin typeface="Calibri"/>
                <a:cs typeface="Calibri"/>
              </a:rPr>
              <a:t>kultura sterilna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solidFill>
                  <a:srgbClr val="000000"/>
                </a:solidFill>
                <a:cs typeface="Calibri"/>
              </a:rPr>
              <a:t>Likvor </a:t>
            </a:r>
            <a:r>
              <a:rPr lang="ta-IN" sz="2000" b="1" dirty="0">
                <a:solidFill>
                  <a:srgbClr val="000000"/>
                </a:solidFill>
                <a:cs typeface="Calibri"/>
              </a:rPr>
              <a:t>16Sr DNA</a:t>
            </a:r>
            <a:r>
              <a:rPr lang="hr-HR" sz="2000" b="1" dirty="0">
                <a:solidFill>
                  <a:srgbClr val="000000"/>
                </a:solidFill>
                <a:cs typeface="Calibri"/>
              </a:rPr>
              <a:t> </a:t>
            </a:r>
            <a:r>
              <a:rPr lang="ta-IN" sz="2000" b="1" dirty="0">
                <a:solidFill>
                  <a:srgbClr val="000000"/>
                </a:solidFill>
                <a:cs typeface="Calibri"/>
              </a:rPr>
              <a:t>– neg</a:t>
            </a:r>
            <a:r>
              <a:rPr lang="hr-HR" sz="2000" dirty="0">
                <a:solidFill>
                  <a:srgbClr val="000000"/>
                </a:solidFill>
                <a:cs typeface="Calibri"/>
              </a:rPr>
              <a:t>.</a:t>
            </a:r>
            <a:endParaRPr lang="hr-HR" sz="2400" dirty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cs typeface="Calibri"/>
              </a:rPr>
              <a:t>PCR </a:t>
            </a:r>
            <a:r>
              <a:rPr lang="ta-IN" sz="2000" b="1" i="1" dirty="0">
                <a:cs typeface="Calibri"/>
              </a:rPr>
              <a:t>Listeria </a:t>
            </a:r>
            <a:r>
              <a:rPr lang="hr-HR" sz="2000" b="1" i="1" dirty="0">
                <a:cs typeface="Calibri"/>
              </a:rPr>
              <a:t>m</a:t>
            </a:r>
            <a:r>
              <a:rPr lang="ta-IN" sz="2000" b="1" i="1" dirty="0">
                <a:cs typeface="Calibri"/>
              </a:rPr>
              <a:t>onocytogenes </a:t>
            </a:r>
            <a:r>
              <a:rPr lang="mr-IN" sz="2000" b="1" dirty="0">
                <a:cs typeface="Calibri"/>
              </a:rPr>
              <a:t>–</a:t>
            </a:r>
            <a:r>
              <a:rPr lang="ta-IN" sz="2000" b="1" dirty="0">
                <a:cs typeface="Calibri"/>
              </a:rPr>
              <a:t> neg</a:t>
            </a:r>
            <a:r>
              <a:rPr lang="hr-HR" sz="2000" b="1" dirty="0">
                <a:cs typeface="Calibri"/>
              </a:rPr>
              <a:t>.</a:t>
            </a:r>
            <a:endParaRPr lang="ta-IN" sz="2000" b="1" dirty="0">
              <a:cs typeface="Calibri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a-IN" sz="2000" dirty="0">
                <a:cs typeface="Calibri"/>
              </a:rPr>
              <a:t>PCR: HSV </a:t>
            </a:r>
            <a:r>
              <a:rPr lang="hr-HR" sz="2000" dirty="0">
                <a:cs typeface="Calibri"/>
              </a:rPr>
              <a:t>1/2</a:t>
            </a:r>
            <a:r>
              <a:rPr lang="ta-IN" sz="2000" dirty="0">
                <a:cs typeface="Calibri"/>
              </a:rPr>
              <a:t>, entero</a:t>
            </a:r>
            <a:r>
              <a:rPr lang="hr-HR" sz="2000" dirty="0">
                <a:cs typeface="Calibri"/>
              </a:rPr>
              <a:t>virusi</a:t>
            </a:r>
            <a:r>
              <a:rPr lang="ta-IN" sz="2000" dirty="0">
                <a:cs typeface="Calibri"/>
              </a:rPr>
              <a:t>, VZV </a:t>
            </a:r>
            <a:r>
              <a:rPr lang="mr-IN" sz="2000" dirty="0">
                <a:cs typeface="Calibri"/>
              </a:rPr>
              <a:t>–</a:t>
            </a:r>
            <a:r>
              <a:rPr lang="ta-IN" sz="2000" dirty="0">
                <a:cs typeface="Calibri"/>
              </a:rPr>
              <a:t> </a:t>
            </a:r>
            <a:r>
              <a:rPr lang="ta-IN" sz="2000" b="1" dirty="0">
                <a:cs typeface="Calibri"/>
              </a:rPr>
              <a:t>neg</a:t>
            </a:r>
            <a:r>
              <a:rPr lang="hr-HR" sz="2000" b="1" dirty="0">
                <a:cs typeface="Calibri"/>
              </a:rPr>
              <a:t>.</a:t>
            </a:r>
            <a:endParaRPr lang="ta-IN" sz="2000" b="1" dirty="0"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endParaRPr lang="hr-HR" sz="2400" dirty="0"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cs typeface="Calibri"/>
              </a:rPr>
              <a:t>2 seta </a:t>
            </a:r>
            <a:r>
              <a:rPr lang="hr-HR" sz="2400" dirty="0" err="1">
                <a:cs typeface="Calibri"/>
              </a:rPr>
              <a:t>hemokultura</a:t>
            </a:r>
            <a:r>
              <a:rPr lang="hr-HR" sz="2400" dirty="0">
                <a:cs typeface="Calibri"/>
              </a:rPr>
              <a:t> sterilni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 err="1">
                <a:cs typeface="Calibri"/>
              </a:rPr>
              <a:t>Urinokultura</a:t>
            </a:r>
            <a:r>
              <a:rPr lang="hr-HR" sz="2400" dirty="0">
                <a:cs typeface="Calibri"/>
              </a:rPr>
              <a:t> sterilna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Serologija </a:t>
            </a:r>
            <a:r>
              <a:rPr lang="hr-HR" sz="2400" dirty="0">
                <a:cs typeface="Calibri"/>
              </a:rPr>
              <a:t>na KME neg. </a:t>
            </a:r>
            <a:endParaRPr lang="hr-HR" sz="2400" dirty="0">
              <a:solidFill>
                <a:srgbClr val="FF0000"/>
              </a:solidFill>
              <a:latin typeface="Calibri"/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/>
                <a:cs typeface="Calibri"/>
              </a:rPr>
              <a:t>Anti HIV, TPHA </a:t>
            </a:r>
            <a:r>
              <a:rPr lang="hr-HR" sz="2400" dirty="0" err="1">
                <a:latin typeface="Calibri"/>
                <a:cs typeface="Calibri"/>
              </a:rPr>
              <a:t>neg</a:t>
            </a:r>
            <a:r>
              <a:rPr lang="hr-HR" sz="2400" dirty="0">
                <a:latin typeface="Calibri"/>
                <a:cs typeface="Calibri"/>
              </a:rPr>
              <a:t>.</a:t>
            </a:r>
            <a:endParaRPr lang="ta-IN" sz="2400" dirty="0">
              <a:solidFill>
                <a:srgbClr val="FF0000"/>
              </a:solidFill>
              <a:latin typeface="Calibri"/>
              <a:cs typeface="Calibri"/>
            </a:endParaRPr>
          </a:p>
          <a:p>
            <a:endParaRPr lang="hr-HR" dirty="0"/>
          </a:p>
        </p:txBody>
      </p:sp>
      <p:graphicFrame>
        <p:nvGraphicFramePr>
          <p:cNvPr id="5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8883077"/>
              </p:ext>
            </p:extLst>
          </p:nvPr>
        </p:nvGraphicFramePr>
        <p:xfrm>
          <a:off x="4495800" y="4437795"/>
          <a:ext cx="4407567" cy="229547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3987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77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910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96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D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atum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T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ip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Re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zultat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4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14.09.2018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.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Calibri"/>
                          <a:cs typeface="Calibri"/>
                        </a:rPr>
                        <a:t>serum</a:t>
                      </a:r>
                      <a:endParaRPr lang="hr-HR" sz="18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g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ranično</a:t>
                      </a:r>
                      <a:endParaRPr lang="hr-HR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38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14.09.2018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.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urin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/>
                          <a:cs typeface="Calibri"/>
                        </a:rPr>
                        <a:t>pozitivan </a:t>
                      </a:r>
                      <a:r>
                        <a:rPr lang="hr-HR" sz="1800" dirty="0"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(Ct 29,45 ± 0,3)</a:t>
                      </a: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4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12.10.2018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.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serum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neg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ativan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96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12.10.2018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.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urin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neg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ativan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Rezervirano mjesto sadržaja 6"/>
          <p:cNvSpPr>
            <a:spLocks noGrp="1"/>
          </p:cNvSpPr>
          <p:nvPr>
            <p:ph idx="1"/>
          </p:nvPr>
        </p:nvSpPr>
        <p:spPr>
          <a:xfrm>
            <a:off x="4879313" y="3962527"/>
            <a:ext cx="2228850" cy="47526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800" dirty="0">
                <a:latin typeface="Calibri"/>
                <a:cs typeface="Calibri"/>
              </a:rPr>
              <a:t>PC</a:t>
            </a:r>
            <a:r>
              <a:rPr lang="ta-IN" sz="2800" dirty="0">
                <a:latin typeface="Calibri"/>
                <a:cs typeface="Calibri"/>
              </a:rPr>
              <a:t>R</a:t>
            </a:r>
            <a:r>
              <a:rPr lang="hr-HR" sz="2800" dirty="0">
                <a:latin typeface="Calibri"/>
                <a:cs typeface="Calibri"/>
              </a:rPr>
              <a:t> WNV </a:t>
            </a:r>
          </a:p>
        </p:txBody>
      </p:sp>
      <p:graphicFrame>
        <p:nvGraphicFramePr>
          <p:cNvPr id="7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068682"/>
              </p:ext>
            </p:extLst>
          </p:nvPr>
        </p:nvGraphicFramePr>
        <p:xfrm>
          <a:off x="4511865" y="1575173"/>
          <a:ext cx="4407568" cy="2232323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2884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74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22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94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13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Dat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um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+mn-ea"/>
                          <a:cs typeface="Calibri"/>
                        </a:rPr>
                        <a:t>T</a:t>
                      </a:r>
                      <a:r>
                        <a:rPr lang="ta-IN" sz="1800" dirty="0">
                          <a:effectLst/>
                          <a:latin typeface="Calibri"/>
                          <a:ea typeface="+mn-ea"/>
                          <a:cs typeface="Calibri"/>
                        </a:rPr>
                        <a:t>ip</a:t>
                      </a:r>
                      <a:r>
                        <a:rPr lang="ta-IN" sz="1800" baseline="0" dirty="0"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WNV</a:t>
                      </a:r>
                      <a:r>
                        <a:rPr lang="hr-HR" sz="1800" baseline="0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hr-HR" sz="1800" baseline="0" dirty="0" err="1">
                          <a:effectLst/>
                          <a:latin typeface="Calibri"/>
                          <a:cs typeface="Calibri"/>
                        </a:rPr>
                        <a:t>IgM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WNV </a:t>
                      </a:r>
                      <a:r>
                        <a:rPr lang="hr-HR" sz="1800" dirty="0" err="1">
                          <a:effectLst/>
                          <a:latin typeface="Calibri"/>
                          <a:cs typeface="Calibri"/>
                        </a:rPr>
                        <a:t>IgG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76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14.09.2018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.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a-IN" sz="1800" dirty="0">
                          <a:effectLst/>
                          <a:latin typeface="Calibri"/>
                          <a:ea typeface="+mn-ea"/>
                          <a:cs typeface="Calibri"/>
                        </a:rPr>
                        <a:t>I</a:t>
                      </a:r>
                      <a:r>
                        <a:rPr lang="ta-IN" sz="1800" baseline="0" dirty="0">
                          <a:effectLst/>
                          <a:latin typeface="Calibri"/>
                          <a:ea typeface="+mn-ea"/>
                          <a:cs typeface="Calibri"/>
                        </a:rPr>
                        <a:t> serum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nega</a:t>
                      </a:r>
                      <a:r>
                        <a:rPr lang="ta-IN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tivan</a:t>
                      </a:r>
                      <a:r>
                        <a:rPr lang="hr-HR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 (0,49)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negativ</a:t>
                      </a:r>
                      <a:r>
                        <a:rPr lang="ta-IN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an</a:t>
                      </a:r>
                      <a:r>
                        <a:rPr lang="hr-HR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 (&lt;2)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76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14.09.2018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.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a-IN" sz="1800" dirty="0">
                          <a:effectLst/>
                          <a:latin typeface="Calibri"/>
                          <a:ea typeface="+mn-ea"/>
                          <a:cs typeface="Calibri"/>
                        </a:rPr>
                        <a:t>Likvor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negativ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an</a:t>
                      </a: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 (0,11)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negativ</a:t>
                      </a:r>
                      <a:r>
                        <a:rPr lang="ta-IN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an</a:t>
                      </a:r>
                      <a:r>
                        <a:rPr lang="hr-HR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 (&lt;2)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76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2</a:t>
                      </a:r>
                      <a:r>
                        <a:rPr lang="hr-HR" sz="1800" dirty="0">
                          <a:effectLst/>
                          <a:latin typeface="Calibri"/>
                          <a:cs typeface="Calibri"/>
                        </a:rPr>
                        <a:t>8.09.2018</a:t>
                      </a:r>
                      <a:r>
                        <a:rPr lang="ta-IN" sz="1800" dirty="0">
                          <a:effectLst/>
                          <a:latin typeface="Calibri"/>
                          <a:cs typeface="Calibri"/>
                        </a:rPr>
                        <a:t>.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a-IN" sz="1800" dirty="0">
                          <a:effectLst/>
                          <a:latin typeface="Calibri"/>
                          <a:ea typeface="+mn-ea"/>
                          <a:cs typeface="Calibri"/>
                        </a:rPr>
                        <a:t>II</a:t>
                      </a:r>
                      <a:r>
                        <a:rPr lang="ta-IN" sz="1800" baseline="0" dirty="0">
                          <a:effectLst/>
                          <a:latin typeface="Calibri"/>
                          <a:ea typeface="+mn-ea"/>
                          <a:cs typeface="Calibri"/>
                        </a:rPr>
                        <a:t> serum</a:t>
                      </a:r>
                      <a:endParaRPr lang="hr-HR" sz="18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po</a:t>
                      </a:r>
                      <a:r>
                        <a:rPr lang="ta-IN" sz="18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zitivan</a:t>
                      </a: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hr-HR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(5,05)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po</a:t>
                      </a:r>
                      <a:r>
                        <a:rPr lang="ta-IN" sz="18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zitivan</a:t>
                      </a: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hr-HR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(66,36)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95800" y="1049745"/>
            <a:ext cx="3438526" cy="5619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a-IN" sz="2800" dirty="0">
                <a:latin typeface="Calibri"/>
                <a:cs typeface="Calibri"/>
              </a:rPr>
              <a:t>S</a:t>
            </a:r>
            <a:r>
              <a:rPr lang="en-US" sz="2800" dirty="0" err="1">
                <a:latin typeface="Calibri"/>
                <a:cs typeface="Calibri"/>
              </a:rPr>
              <a:t>erolo</a:t>
            </a:r>
            <a:r>
              <a:rPr lang="ta-IN" sz="2800" dirty="0">
                <a:latin typeface="Calibri"/>
                <a:cs typeface="Calibri"/>
              </a:rPr>
              <a:t>ški odgovor:</a:t>
            </a:r>
            <a:endParaRPr lang="en-US" sz="28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xmlns="" id="{1B22D4FE-1A77-4E92-B565-4001AB43CC49}"/>
              </a:ext>
            </a:extLst>
          </p:cNvPr>
          <p:cNvSpPr txBox="1"/>
          <p:nvPr/>
        </p:nvSpPr>
        <p:spPr>
          <a:xfrm>
            <a:off x="457200" y="6135799"/>
            <a:ext cx="1751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Th. </a:t>
            </a:r>
            <a:r>
              <a:rPr lang="hr-HR" dirty="0" err="1"/>
              <a:t>Meropenem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145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1799</Words>
  <Application>Microsoft Office PowerPoint</Application>
  <PresentationFormat>On-screen Show (4:3)</PresentationFormat>
  <Paragraphs>329</Paragraphs>
  <Slides>21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Prikaz bolesnika  Zavod za intenzivno liječenje i neuroinfektologiju Klinike za infektivne bolesti „Dr. F. Mihaljević”, Zagreb</vt:lpstr>
      <vt:lpstr>Prikaz bolesnika, M, 59 god. </vt:lpstr>
      <vt:lpstr>Prikaz bolesnika, M, 59 god. </vt:lpstr>
      <vt:lpstr>Prikaz bolesnika, M, 59 god. </vt:lpstr>
      <vt:lpstr>Prikaz bolesnika, M, 59 god. </vt:lpstr>
      <vt:lpstr>Prikaz bolesnika, M, 59 god. </vt:lpstr>
      <vt:lpstr>Prikaz bolesnika, M, 59 god. </vt:lpstr>
      <vt:lpstr>Prikaz bolesnika, M, 59 god. </vt:lpstr>
      <vt:lpstr>M, 59 god. </vt:lpstr>
      <vt:lpstr>Tijek liječenja</vt:lpstr>
      <vt:lpstr>PowerPoint Presentation</vt:lpstr>
      <vt:lpstr>VIRUS ZAPADNOG NILA</vt:lpstr>
      <vt:lpstr>VIRUS ZAPADNOG NILA</vt:lpstr>
      <vt:lpstr>VIRUS ZAPADNOG NILA</vt:lpstr>
      <vt:lpstr>TRANSMISIJA</vt:lpstr>
      <vt:lpstr>VIRUS ZAPADNOG NILA</vt:lpstr>
      <vt:lpstr>NEUROINVAZIVNI WNV</vt:lpstr>
      <vt:lpstr>NEUROINVAZIVNI WNV U BOLESNIKA S TRANSPLANTIRANIM SOLIDNIM ORGANOM</vt:lpstr>
      <vt:lpstr>EPIDEMIOLOGIJA NI WNV INFEKCIJA U HRVATSKOJ, 2012. – LISTOPAD, 2018.</vt:lpstr>
      <vt:lpstr>Neuroinvasive WNV infections at the ICM and NI Department, UHID, Zagreb, Croatia - 2018 </vt:lpstr>
      <vt:lpstr>Zahvala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SEVERE CASE OF NEUROINVASIVE WNV INFECTION IN A PATIENT WITH A  KIDNEY TRANSPLANT</dc:title>
  <dc:creator>kreso</dc:creator>
  <cp:lastModifiedBy>Vladimir Krajinovic</cp:lastModifiedBy>
  <cp:revision>138</cp:revision>
  <dcterms:created xsi:type="dcterms:W3CDTF">2018-11-12T19:16:55Z</dcterms:created>
  <dcterms:modified xsi:type="dcterms:W3CDTF">2019-01-17T21:11:22Z</dcterms:modified>
</cp:coreProperties>
</file>