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6" r:id="rId2"/>
    <p:sldId id="287" r:id="rId3"/>
    <p:sldId id="288" r:id="rId4"/>
    <p:sldId id="289" r:id="rId5"/>
    <p:sldId id="290" r:id="rId6"/>
    <p:sldId id="291" r:id="rId7"/>
    <p:sldId id="263" r:id="rId8"/>
    <p:sldId id="264" r:id="rId9"/>
    <p:sldId id="265" r:id="rId10"/>
    <p:sldId id="295" r:id="rId11"/>
    <p:sldId id="266" r:id="rId12"/>
    <p:sldId id="311" r:id="rId13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162" autoAdjust="0"/>
  </p:normalViewPr>
  <p:slideViewPr>
    <p:cSldViewPr>
      <p:cViewPr>
        <p:scale>
          <a:sx n="60" d="100"/>
          <a:sy n="60" d="100"/>
        </p:scale>
        <p:origin x="-912" y="20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91589-548F-400D-851B-7D854DE690C4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F202372F-F74A-4A58-B20B-5FA2CD3083E8}">
      <dgm:prSet phldrT="[Text]" custT="1"/>
      <dgm:spPr/>
      <dgm:t>
        <a:bodyPr/>
        <a:lstStyle/>
        <a:p>
          <a:r>
            <a:rPr lang="hr-HR" sz="1600" dirty="0" err="1" smtClean="0"/>
            <a:t>ceftriakson</a:t>
          </a:r>
          <a:r>
            <a:rPr lang="hr-HR" sz="1600" dirty="0" smtClean="0"/>
            <a:t> (1 doza)</a:t>
          </a:r>
          <a:endParaRPr lang="hr-HR" sz="1600" dirty="0"/>
        </a:p>
      </dgm:t>
    </dgm:pt>
    <dgm:pt modelId="{73A16D82-9C33-40FA-B81C-EFB3D6F82048}" type="parTrans" cxnId="{E9016059-54D3-43DA-BDA2-EC17D01DF90B}">
      <dgm:prSet/>
      <dgm:spPr/>
      <dgm:t>
        <a:bodyPr/>
        <a:lstStyle/>
        <a:p>
          <a:endParaRPr lang="hr-HR"/>
        </a:p>
      </dgm:t>
    </dgm:pt>
    <dgm:pt modelId="{F8A5F951-DD3E-4EE2-9BD4-A43CC28E11D3}" type="sibTrans" cxnId="{E9016059-54D3-43DA-BDA2-EC17D01DF90B}">
      <dgm:prSet custT="1"/>
      <dgm:spPr/>
      <dgm:t>
        <a:bodyPr/>
        <a:lstStyle/>
        <a:p>
          <a:endParaRPr lang="hr-HR" sz="1800"/>
        </a:p>
      </dgm:t>
    </dgm:pt>
    <dgm:pt modelId="{3E313637-B4DD-40B0-938F-EC67FD4ABE51}">
      <dgm:prSet phldrT="[Text]" custT="1"/>
      <dgm:spPr/>
      <dgm:t>
        <a:bodyPr/>
        <a:lstStyle/>
        <a:p>
          <a:r>
            <a:rPr lang="hr-HR" sz="1600" dirty="0" err="1" smtClean="0"/>
            <a:t>azitromicin</a:t>
          </a:r>
          <a:r>
            <a:rPr lang="hr-HR" sz="1600" dirty="0" smtClean="0"/>
            <a:t> (5 dana)</a:t>
          </a:r>
          <a:endParaRPr lang="hr-HR" sz="1600" dirty="0"/>
        </a:p>
      </dgm:t>
    </dgm:pt>
    <dgm:pt modelId="{0BED7578-20BE-4E15-871C-7591354B64F2}" type="parTrans" cxnId="{C383E5E3-11BC-4536-AEEB-7D8E85609916}">
      <dgm:prSet/>
      <dgm:spPr/>
      <dgm:t>
        <a:bodyPr/>
        <a:lstStyle/>
        <a:p>
          <a:endParaRPr lang="hr-HR"/>
        </a:p>
      </dgm:t>
    </dgm:pt>
    <dgm:pt modelId="{AA2A7DAF-28EF-4C96-AC76-92D63B7A0661}" type="sibTrans" cxnId="{C383E5E3-11BC-4536-AEEB-7D8E85609916}">
      <dgm:prSet custT="1"/>
      <dgm:spPr/>
      <dgm:t>
        <a:bodyPr/>
        <a:lstStyle/>
        <a:p>
          <a:endParaRPr lang="hr-HR" sz="1800"/>
        </a:p>
      </dgm:t>
    </dgm:pt>
    <dgm:pt modelId="{E0785A93-BC4C-4313-B72B-15189F1B6EA6}">
      <dgm:prSet phldrT="[Text]" custT="1"/>
      <dgm:spPr/>
      <dgm:t>
        <a:bodyPr/>
        <a:lstStyle/>
        <a:p>
          <a:r>
            <a:rPr lang="hr-HR" sz="1600" dirty="0" err="1" smtClean="0"/>
            <a:t>cefuroksim</a:t>
          </a:r>
          <a:r>
            <a:rPr lang="hr-HR" sz="1600" dirty="0" smtClean="0"/>
            <a:t>-</a:t>
          </a:r>
          <a:r>
            <a:rPr lang="hr-HR" sz="1600" dirty="0" err="1" smtClean="0"/>
            <a:t>aksetil</a:t>
          </a:r>
          <a:r>
            <a:rPr lang="hr-HR" sz="1600" dirty="0" smtClean="0"/>
            <a:t> (11. ili 12. dan terapije)</a:t>
          </a:r>
          <a:endParaRPr lang="hr-HR" sz="1600" dirty="0"/>
        </a:p>
      </dgm:t>
    </dgm:pt>
    <dgm:pt modelId="{DB6CC89F-95D9-42C3-A863-8530236FEA70}" type="parTrans" cxnId="{F556A80A-0922-4A11-8260-CBDDCA722803}">
      <dgm:prSet/>
      <dgm:spPr/>
      <dgm:t>
        <a:bodyPr/>
        <a:lstStyle/>
        <a:p>
          <a:endParaRPr lang="hr-HR"/>
        </a:p>
      </dgm:t>
    </dgm:pt>
    <dgm:pt modelId="{28EEE7B6-4FEF-4FFF-A73B-AE18623CE054}" type="sibTrans" cxnId="{F556A80A-0922-4A11-8260-CBDDCA722803}">
      <dgm:prSet/>
      <dgm:spPr/>
      <dgm:t>
        <a:bodyPr/>
        <a:lstStyle/>
        <a:p>
          <a:endParaRPr lang="hr-HR"/>
        </a:p>
      </dgm:t>
    </dgm:pt>
    <dgm:pt modelId="{3E5EA5FB-9B61-4C43-A2C1-CCE1E5D5D6C6}" type="pres">
      <dgm:prSet presAssocID="{92B91589-548F-400D-851B-7D854DE690C4}" presName="Name0" presStyleCnt="0">
        <dgm:presLayoutVars>
          <dgm:dir/>
          <dgm:resizeHandles val="exact"/>
        </dgm:presLayoutVars>
      </dgm:prSet>
      <dgm:spPr/>
    </dgm:pt>
    <dgm:pt modelId="{40520E88-9F1A-48F8-B40A-39F37F494365}" type="pres">
      <dgm:prSet presAssocID="{F202372F-F74A-4A58-B20B-5FA2CD3083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343814-A3C0-4991-9449-A29175693C17}" type="pres">
      <dgm:prSet presAssocID="{F8A5F951-DD3E-4EE2-9BD4-A43CC28E11D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D982C6E-CAAF-49DE-9313-9F9D5FA8F951}" type="pres">
      <dgm:prSet presAssocID="{F8A5F951-DD3E-4EE2-9BD4-A43CC28E11D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31F6DFA-33B0-4D90-9F6D-EA7F96A201A8}" type="pres">
      <dgm:prSet presAssocID="{3E313637-B4DD-40B0-938F-EC67FD4ABE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2290CF-6572-4E36-844C-D399F0E91628}" type="pres">
      <dgm:prSet presAssocID="{AA2A7DAF-28EF-4C96-AC76-92D63B7A066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27FF2E0-4895-4140-9A0E-063AB3206593}" type="pres">
      <dgm:prSet presAssocID="{AA2A7DAF-28EF-4C96-AC76-92D63B7A066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941122E-2AD5-4CDB-9A80-81DB2D36BB0D}" type="pres">
      <dgm:prSet presAssocID="{E0785A93-BC4C-4313-B72B-15189F1B6E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9016059-54D3-43DA-BDA2-EC17D01DF90B}" srcId="{92B91589-548F-400D-851B-7D854DE690C4}" destId="{F202372F-F74A-4A58-B20B-5FA2CD3083E8}" srcOrd="0" destOrd="0" parTransId="{73A16D82-9C33-40FA-B81C-EFB3D6F82048}" sibTransId="{F8A5F951-DD3E-4EE2-9BD4-A43CC28E11D3}"/>
    <dgm:cxn modelId="{905DA34F-0AA2-40A5-A39F-2852AF4F940E}" type="presOf" srcId="{F202372F-F74A-4A58-B20B-5FA2CD3083E8}" destId="{40520E88-9F1A-48F8-B40A-39F37F494365}" srcOrd="0" destOrd="0" presId="urn:microsoft.com/office/officeart/2005/8/layout/process1"/>
    <dgm:cxn modelId="{3E55E25A-D8B7-4BCE-8C27-A6C9DEB6D778}" type="presOf" srcId="{92B91589-548F-400D-851B-7D854DE690C4}" destId="{3E5EA5FB-9B61-4C43-A2C1-CCE1E5D5D6C6}" srcOrd="0" destOrd="0" presId="urn:microsoft.com/office/officeart/2005/8/layout/process1"/>
    <dgm:cxn modelId="{23B12A8A-BCFC-411E-89AD-620413D51AA9}" type="presOf" srcId="{3E313637-B4DD-40B0-938F-EC67FD4ABE51}" destId="{531F6DFA-33B0-4D90-9F6D-EA7F96A201A8}" srcOrd="0" destOrd="0" presId="urn:microsoft.com/office/officeart/2005/8/layout/process1"/>
    <dgm:cxn modelId="{9C41D2C8-645A-488F-909E-88B639E0AE86}" type="presOf" srcId="{F8A5F951-DD3E-4EE2-9BD4-A43CC28E11D3}" destId="{0D982C6E-CAAF-49DE-9313-9F9D5FA8F951}" srcOrd="1" destOrd="0" presId="urn:microsoft.com/office/officeart/2005/8/layout/process1"/>
    <dgm:cxn modelId="{F556A80A-0922-4A11-8260-CBDDCA722803}" srcId="{92B91589-548F-400D-851B-7D854DE690C4}" destId="{E0785A93-BC4C-4313-B72B-15189F1B6EA6}" srcOrd="2" destOrd="0" parTransId="{DB6CC89F-95D9-42C3-A863-8530236FEA70}" sibTransId="{28EEE7B6-4FEF-4FFF-A73B-AE18623CE054}"/>
    <dgm:cxn modelId="{E44A3B6B-DFE8-4D5D-B808-553714721839}" type="presOf" srcId="{AA2A7DAF-28EF-4C96-AC76-92D63B7A0661}" destId="{722290CF-6572-4E36-844C-D399F0E91628}" srcOrd="0" destOrd="0" presId="urn:microsoft.com/office/officeart/2005/8/layout/process1"/>
    <dgm:cxn modelId="{C383E5E3-11BC-4536-AEEB-7D8E85609916}" srcId="{92B91589-548F-400D-851B-7D854DE690C4}" destId="{3E313637-B4DD-40B0-938F-EC67FD4ABE51}" srcOrd="1" destOrd="0" parTransId="{0BED7578-20BE-4E15-871C-7591354B64F2}" sibTransId="{AA2A7DAF-28EF-4C96-AC76-92D63B7A0661}"/>
    <dgm:cxn modelId="{9DAF4D90-DE9A-45C4-9E20-105427A45B71}" type="presOf" srcId="{AA2A7DAF-28EF-4C96-AC76-92D63B7A0661}" destId="{627FF2E0-4895-4140-9A0E-063AB3206593}" srcOrd="1" destOrd="0" presId="urn:microsoft.com/office/officeart/2005/8/layout/process1"/>
    <dgm:cxn modelId="{2F445632-CD12-48B4-8D37-50F30FFEF5B8}" type="presOf" srcId="{E0785A93-BC4C-4313-B72B-15189F1B6EA6}" destId="{1941122E-2AD5-4CDB-9A80-81DB2D36BB0D}" srcOrd="0" destOrd="0" presId="urn:microsoft.com/office/officeart/2005/8/layout/process1"/>
    <dgm:cxn modelId="{7CB49A8C-048E-4B60-BCA2-6F46AB9F6131}" type="presOf" srcId="{F8A5F951-DD3E-4EE2-9BD4-A43CC28E11D3}" destId="{03343814-A3C0-4991-9449-A29175693C17}" srcOrd="0" destOrd="0" presId="urn:microsoft.com/office/officeart/2005/8/layout/process1"/>
    <dgm:cxn modelId="{8D21D0DB-5CF6-4536-BC1F-2E1D627F886C}" type="presParOf" srcId="{3E5EA5FB-9B61-4C43-A2C1-CCE1E5D5D6C6}" destId="{40520E88-9F1A-48F8-B40A-39F37F494365}" srcOrd="0" destOrd="0" presId="urn:microsoft.com/office/officeart/2005/8/layout/process1"/>
    <dgm:cxn modelId="{C00ECE17-EEA7-4ECC-87FE-33F38CBFA424}" type="presParOf" srcId="{3E5EA5FB-9B61-4C43-A2C1-CCE1E5D5D6C6}" destId="{03343814-A3C0-4991-9449-A29175693C17}" srcOrd="1" destOrd="0" presId="urn:microsoft.com/office/officeart/2005/8/layout/process1"/>
    <dgm:cxn modelId="{E76F5279-4389-4D7D-AF1F-B1D90DE98F6F}" type="presParOf" srcId="{03343814-A3C0-4991-9449-A29175693C17}" destId="{0D982C6E-CAAF-49DE-9313-9F9D5FA8F951}" srcOrd="0" destOrd="0" presId="urn:microsoft.com/office/officeart/2005/8/layout/process1"/>
    <dgm:cxn modelId="{5C961448-7C3A-4EAB-BF79-C9E6B47A49BB}" type="presParOf" srcId="{3E5EA5FB-9B61-4C43-A2C1-CCE1E5D5D6C6}" destId="{531F6DFA-33B0-4D90-9F6D-EA7F96A201A8}" srcOrd="2" destOrd="0" presId="urn:microsoft.com/office/officeart/2005/8/layout/process1"/>
    <dgm:cxn modelId="{E7DB8A67-5BC0-4D99-B1A2-1E25BCD0EF7B}" type="presParOf" srcId="{3E5EA5FB-9B61-4C43-A2C1-CCE1E5D5D6C6}" destId="{722290CF-6572-4E36-844C-D399F0E91628}" srcOrd="3" destOrd="0" presId="urn:microsoft.com/office/officeart/2005/8/layout/process1"/>
    <dgm:cxn modelId="{B1DE31A1-0FA6-4D9A-AA65-3727CFA11279}" type="presParOf" srcId="{722290CF-6572-4E36-844C-D399F0E91628}" destId="{627FF2E0-4895-4140-9A0E-063AB3206593}" srcOrd="0" destOrd="0" presId="urn:microsoft.com/office/officeart/2005/8/layout/process1"/>
    <dgm:cxn modelId="{5BC2D285-3DE4-41D3-9A23-7E8C5D13FE32}" type="presParOf" srcId="{3E5EA5FB-9B61-4C43-A2C1-CCE1E5D5D6C6}" destId="{1941122E-2AD5-4CDB-9A80-81DB2D36BB0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20E88-9F1A-48F8-B40A-39F37F494365}">
      <dsp:nvSpPr>
        <dsp:cNvPr id="0" name=""/>
        <dsp:cNvSpPr/>
      </dsp:nvSpPr>
      <dsp:spPr>
        <a:xfrm>
          <a:off x="7024" y="234187"/>
          <a:ext cx="2099694" cy="12598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/>
            <a:t>ceftriakson</a:t>
          </a:r>
          <a:r>
            <a:rPr lang="hr-HR" sz="1600" kern="1200" dirty="0" smtClean="0"/>
            <a:t> (1 doza)</a:t>
          </a:r>
          <a:endParaRPr lang="hr-HR" sz="1600" kern="1200" dirty="0"/>
        </a:p>
      </dsp:txBody>
      <dsp:txXfrm>
        <a:off x="43923" y="271086"/>
        <a:ext cx="2025896" cy="1186018"/>
      </dsp:txXfrm>
    </dsp:sp>
    <dsp:sp modelId="{03343814-A3C0-4991-9449-A29175693C17}">
      <dsp:nvSpPr>
        <dsp:cNvPr id="0" name=""/>
        <dsp:cNvSpPr/>
      </dsp:nvSpPr>
      <dsp:spPr>
        <a:xfrm>
          <a:off x="2316688" y="603733"/>
          <a:ext cx="445135" cy="52072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2316688" y="707878"/>
        <a:ext cx="311595" cy="312434"/>
      </dsp:txXfrm>
    </dsp:sp>
    <dsp:sp modelId="{531F6DFA-33B0-4D90-9F6D-EA7F96A201A8}">
      <dsp:nvSpPr>
        <dsp:cNvPr id="0" name=""/>
        <dsp:cNvSpPr/>
      </dsp:nvSpPr>
      <dsp:spPr>
        <a:xfrm>
          <a:off x="2946596" y="234187"/>
          <a:ext cx="2099694" cy="12598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/>
            <a:t>azitromicin</a:t>
          </a:r>
          <a:r>
            <a:rPr lang="hr-HR" sz="1600" kern="1200" dirty="0" smtClean="0"/>
            <a:t> (5 dana)</a:t>
          </a:r>
          <a:endParaRPr lang="hr-HR" sz="1600" kern="1200" dirty="0"/>
        </a:p>
      </dsp:txBody>
      <dsp:txXfrm>
        <a:off x="2983495" y="271086"/>
        <a:ext cx="2025896" cy="1186018"/>
      </dsp:txXfrm>
    </dsp:sp>
    <dsp:sp modelId="{722290CF-6572-4E36-844C-D399F0E91628}">
      <dsp:nvSpPr>
        <dsp:cNvPr id="0" name=""/>
        <dsp:cNvSpPr/>
      </dsp:nvSpPr>
      <dsp:spPr>
        <a:xfrm>
          <a:off x="5256260" y="603733"/>
          <a:ext cx="445135" cy="52072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>
        <a:off x="5256260" y="707878"/>
        <a:ext cx="311595" cy="312434"/>
      </dsp:txXfrm>
    </dsp:sp>
    <dsp:sp modelId="{1941122E-2AD5-4CDB-9A80-81DB2D36BB0D}">
      <dsp:nvSpPr>
        <dsp:cNvPr id="0" name=""/>
        <dsp:cNvSpPr/>
      </dsp:nvSpPr>
      <dsp:spPr>
        <a:xfrm>
          <a:off x="5886168" y="234187"/>
          <a:ext cx="2099694" cy="125981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err="1" smtClean="0"/>
            <a:t>cefuroksim</a:t>
          </a:r>
          <a:r>
            <a:rPr lang="hr-HR" sz="1600" kern="1200" dirty="0" smtClean="0"/>
            <a:t>-</a:t>
          </a:r>
          <a:r>
            <a:rPr lang="hr-HR" sz="1600" kern="1200" dirty="0" err="1" smtClean="0"/>
            <a:t>aksetil</a:t>
          </a:r>
          <a:r>
            <a:rPr lang="hr-HR" sz="1600" kern="1200" dirty="0" smtClean="0"/>
            <a:t> (11. ili 12. dan terapije)</a:t>
          </a:r>
          <a:endParaRPr lang="hr-HR" sz="1600" kern="1200" dirty="0"/>
        </a:p>
      </dsp:txBody>
      <dsp:txXfrm>
        <a:off x="5923067" y="271086"/>
        <a:ext cx="2025896" cy="1186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75AF1-FF89-485D-A23A-C589E15AD9EA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12F6A-2F91-4824-9C67-BEFFF8940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FAC81F-89DC-40AD-A874-3E2818A4E0D7}" type="slidenum">
              <a:rPr lang="hr-HR" altLang="en-US"/>
              <a:pPr/>
              <a:t>2</a:t>
            </a:fld>
            <a:endParaRPr lang="hr-HR" alt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77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35545A-3620-4541-8D7F-D830D5EAFBB2}" type="slidenum">
              <a:rPr lang="hr-HR" altLang="en-US"/>
              <a:pPr/>
              <a:t>3</a:t>
            </a:fld>
            <a:endParaRPr lang="hr-HR" alt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61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4FBDC4-107A-4771-9B76-01BFFDC15395}" type="slidenum">
              <a:rPr lang="hr-HR" altLang="en-US"/>
              <a:pPr/>
              <a:t>4</a:t>
            </a:fld>
            <a:endParaRPr lang="hr-HR" alt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232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C0F44-3902-4DE4-B276-F7E3D171FC48}" type="slidenum">
              <a:rPr lang="hr-HR" altLang="en-US"/>
              <a:pPr/>
              <a:t>5</a:t>
            </a:fld>
            <a:endParaRPr lang="hr-HR" alt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0B1CF6-7419-4C91-8DF9-EB8C8D740367}" type="slidenum">
              <a:rPr lang="hr-HR" altLang="en-US"/>
              <a:pPr/>
              <a:t>6</a:t>
            </a:fld>
            <a:endParaRPr lang="hr-HR" altLang="en-US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55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33DF-3158-4355-9B4C-93611ABE78CF}" type="datetimeFigureOut">
              <a:rPr lang="hr-HR" smtClean="0"/>
              <a:t>14.1.2019.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6570-E6F1-4A73-ABF9-1B377DB5E5DD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33DF-3158-4355-9B4C-93611ABE78CF}" type="datetimeFigureOut">
              <a:rPr lang="hr-HR" smtClean="0"/>
              <a:t>14.1.2019.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6570-E6F1-4A73-ABF9-1B377DB5E5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33DF-3158-4355-9B4C-93611ABE78CF}" type="datetimeFigureOut">
              <a:rPr lang="hr-HR" smtClean="0"/>
              <a:t>14.1.2019.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6570-E6F1-4A73-ABF9-1B377DB5E5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33DF-3158-4355-9B4C-93611ABE78CF}" type="datetimeFigureOut">
              <a:rPr lang="hr-HR" smtClean="0"/>
              <a:t>14.1.2019.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6570-E6F1-4A73-ABF9-1B377DB5E5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33DF-3158-4355-9B4C-93611ABE78CF}" type="datetimeFigureOut">
              <a:rPr lang="hr-HR" smtClean="0"/>
              <a:t>14.1.2019.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6570-E6F1-4A73-ABF9-1B377DB5E5DD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33DF-3158-4355-9B4C-93611ABE78CF}" type="datetimeFigureOut">
              <a:rPr lang="hr-HR" smtClean="0"/>
              <a:t>14.1.2019.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6570-E6F1-4A73-ABF9-1B377DB5E5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33DF-3158-4355-9B4C-93611ABE78CF}" type="datetimeFigureOut">
              <a:rPr lang="hr-HR" smtClean="0"/>
              <a:t>14.1.2019.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6570-E6F1-4A73-ABF9-1B377DB5E5DD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33DF-3158-4355-9B4C-93611ABE78CF}" type="datetimeFigureOut">
              <a:rPr lang="hr-HR" smtClean="0"/>
              <a:t>14.1.2019.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6570-E6F1-4A73-ABF9-1B377DB5E5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33DF-3158-4355-9B4C-93611ABE78CF}" type="datetimeFigureOut">
              <a:rPr lang="hr-HR" smtClean="0"/>
              <a:t>14.1.2019.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6570-E6F1-4A73-ABF9-1B377DB5E5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33DF-3158-4355-9B4C-93611ABE78CF}" type="datetimeFigureOut">
              <a:rPr lang="hr-HR" smtClean="0"/>
              <a:t>14.1.2019.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6570-E6F1-4A73-ABF9-1B377DB5E5DD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33DF-3158-4355-9B4C-93611ABE78CF}" type="datetimeFigureOut">
              <a:rPr lang="hr-HR" smtClean="0"/>
              <a:t>14.1.2019.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6570-E6F1-4A73-ABF9-1B377DB5E5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DAE33DF-3158-4355-9B4C-93611ABE78CF}" type="datetimeFigureOut">
              <a:rPr lang="hr-HR" smtClean="0"/>
              <a:t>14.1.2019.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56B6570-E6F1-4A73-ABF9-1B377DB5E5D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sz="4400" b="1" dirty="0" smtClean="0"/>
              <a:t>Prikaz </a:t>
            </a:r>
            <a:r>
              <a:rPr lang="hr-HR" sz="4400" b="1" dirty="0" smtClean="0"/>
              <a:t>BOLESNIKA</a:t>
            </a:r>
            <a:r>
              <a:rPr lang="hr-HR" sz="4400" b="1" dirty="0" smtClean="0"/>
              <a:t> 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/>
              <a:t>ODJEL ZA MALU DJECU S </a:t>
            </a:r>
            <a:r>
              <a:rPr lang="hr-HR" sz="2800" dirty="0" smtClean="0"/>
              <a:t>JIL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8712968" cy="3816424"/>
          </a:xfrm>
        </p:spPr>
        <p:txBody>
          <a:bodyPr>
            <a:normAutofit/>
          </a:bodyPr>
          <a:lstStyle/>
          <a:p>
            <a:pPr algn="ctr"/>
            <a:r>
              <a:rPr lang="hr-HR" sz="1800" dirty="0"/>
              <a:t>ZAVOD ZA INFEKTIVNE BOLESTI </a:t>
            </a:r>
            <a:r>
              <a:rPr lang="hr-HR" sz="1800" dirty="0" smtClean="0"/>
              <a:t>DJECE</a:t>
            </a:r>
          </a:p>
          <a:p>
            <a:pPr algn="ctr"/>
            <a:r>
              <a:rPr lang="hr-HR" sz="1800" dirty="0" smtClean="0"/>
              <a:t>KLINIKA ZA INFEKTIVNE BOLESTI „DR. FRAN MIHALJEVIĆ”</a:t>
            </a:r>
            <a:r>
              <a:rPr lang="hr-HR" sz="1800" dirty="0"/>
              <a:t/>
            </a:r>
            <a:br>
              <a:rPr lang="hr-HR" sz="1800" dirty="0"/>
            </a:br>
            <a:endParaRPr lang="en-US" sz="1800" dirty="0" smtClean="0"/>
          </a:p>
          <a:p>
            <a:pPr algn="ctr"/>
            <a:endParaRPr lang="en-US" sz="1800" dirty="0"/>
          </a:p>
          <a:p>
            <a:pPr algn="ctr"/>
            <a:r>
              <a:rPr lang="hr-HR" sz="1400" dirty="0" smtClean="0"/>
              <a:t>16.11.2018.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216731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1424"/>
          </a:xfrm>
        </p:spPr>
        <p:txBody>
          <a:bodyPr>
            <a:normAutofit/>
          </a:bodyPr>
          <a:lstStyle/>
          <a:p>
            <a:r>
              <a:rPr lang="en-US" sz="2400" b="1" dirty="0"/>
              <a:t>Detection of immunological response following a bite from </a:t>
            </a:r>
            <a:r>
              <a:rPr lang="en-US" sz="2400" b="1"/>
              <a:t>a </a:t>
            </a:r>
            <a:r>
              <a:rPr lang="en-US" sz="2400" b="1" smtClean="0"/>
              <a:t>tick infected </a:t>
            </a:r>
            <a:r>
              <a:rPr lang="en-US" sz="2400" b="1" dirty="0" smtClean="0"/>
              <a:t>with </a:t>
            </a:r>
            <a:r>
              <a:rPr lang="en-US" sz="2400" b="1" i="1" dirty="0" err="1"/>
              <a:t>Borrelia</a:t>
            </a:r>
            <a:r>
              <a:rPr lang="en-US" sz="2400" b="1" i="1" dirty="0"/>
              <a:t> </a:t>
            </a:r>
            <a:r>
              <a:rPr lang="en-US" sz="2400" b="1" i="1" dirty="0" err="1"/>
              <a:t>burgdorferi</a:t>
            </a:r>
            <a:r>
              <a:rPr lang="en-US" sz="2400" b="1" i="1" dirty="0"/>
              <a:t/>
            </a:r>
            <a:br>
              <a:rPr lang="en-US" sz="2400" b="1" i="1" dirty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85" y="2050579"/>
            <a:ext cx="6117006" cy="3458889"/>
          </a:xfrm>
        </p:spPr>
      </p:pic>
      <p:sp>
        <p:nvSpPr>
          <p:cNvPr id="5" name="TextBox 4"/>
          <p:cNvSpPr txBox="1"/>
          <p:nvPr/>
        </p:nvSpPr>
        <p:spPr>
          <a:xfrm>
            <a:off x="2555776" y="5519737"/>
            <a:ext cx="4330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https</a:t>
            </a:r>
            <a:r>
              <a:rPr lang="en-US" sz="800" dirty="0"/>
              <a:t>://www.biomerieux-diagnostics.com/vidasr-lyme-panel</a:t>
            </a:r>
          </a:p>
        </p:txBody>
      </p:sp>
    </p:spTree>
    <p:extLst>
      <p:ext uri="{BB962C8B-B14F-4D97-AF65-F5344CB8AC3E}">
        <p14:creationId xmlns:p14="http://schemas.microsoft.com/office/powerpoint/2010/main" val="28309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ČETVRT</a:t>
            </a:r>
            <a:r>
              <a:rPr lang="en-US" dirty="0" smtClean="0"/>
              <a:t>I</a:t>
            </a:r>
            <a:r>
              <a:rPr lang="hr-HR" dirty="0" smtClean="0"/>
              <a:t> POSJET, 23.10.2018.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10. tjedan </a:t>
            </a:r>
            <a:r>
              <a:rPr lang="en-US" dirty="0" err="1" smtClean="0"/>
              <a:t>trudnoće</a:t>
            </a:r>
            <a:endParaRPr lang="en-US" dirty="0" smtClean="0"/>
          </a:p>
          <a:p>
            <a:r>
              <a:rPr lang="en-US" dirty="0" err="1"/>
              <a:t>u</a:t>
            </a:r>
            <a:r>
              <a:rPr lang="en-US" dirty="0" err="1" smtClean="0"/>
              <a:t>pućena</a:t>
            </a:r>
            <a:r>
              <a:rPr lang="en-US" dirty="0" smtClean="0"/>
              <a:t> od </a:t>
            </a:r>
            <a:r>
              <a:rPr lang="en-US" dirty="0" err="1" smtClean="0"/>
              <a:t>ginekologa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8462724"/>
              </p:ext>
            </p:extLst>
          </p:nvPr>
        </p:nvGraphicFramePr>
        <p:xfrm>
          <a:off x="693912" y="2848744"/>
          <a:ext cx="7992888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673850"/>
              </p:ext>
            </p:extLst>
          </p:nvPr>
        </p:nvGraphicFramePr>
        <p:xfrm>
          <a:off x="1642356" y="5003011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18.9.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ELISA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Negativna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b="1" dirty="0" smtClean="0"/>
                        <a:t>25.9.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WB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1" dirty="0" smtClean="0"/>
                        <a:t>Pozitivan</a:t>
                      </a:r>
                      <a:endParaRPr lang="hr-H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6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81" y="692696"/>
            <a:ext cx="5928638" cy="5496272"/>
          </a:xfrm>
        </p:spPr>
      </p:pic>
    </p:spTree>
    <p:extLst>
      <p:ext uri="{BB962C8B-B14F-4D97-AF65-F5344CB8AC3E}">
        <p14:creationId xmlns:p14="http://schemas.microsoft.com/office/powerpoint/2010/main" val="248908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000" dirty="0" smtClean="0">
                <a:solidFill>
                  <a:srgbClr val="D2533C"/>
                </a:solidFill>
              </a:rPr>
              <a:t>PRVI POSJET, </a:t>
            </a:r>
            <a:r>
              <a:rPr lang="en-US" altLang="en-US" sz="4000" dirty="0">
                <a:solidFill>
                  <a:srgbClr val="D2533C"/>
                </a:solidFill>
              </a:rPr>
              <a:t>18.9.2018.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292934"/>
                </a:solidFill>
              </a:rPr>
              <a:t>34-godišnja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trudnica</a:t>
            </a:r>
            <a:r>
              <a:rPr lang="en-US" altLang="en-US" sz="2400" dirty="0">
                <a:solidFill>
                  <a:srgbClr val="292934"/>
                </a:solidFill>
              </a:rPr>
              <a:t> </a:t>
            </a:r>
            <a:r>
              <a:rPr lang="en-US" altLang="en-US" sz="2400" dirty="0" smtClean="0">
                <a:solidFill>
                  <a:srgbClr val="292934"/>
                </a:solidFill>
              </a:rPr>
              <a:t>u </a:t>
            </a:r>
            <a:r>
              <a:rPr lang="en-US" altLang="en-US" sz="2400" dirty="0">
                <a:solidFill>
                  <a:srgbClr val="292934"/>
                </a:solidFill>
              </a:rPr>
              <a:t>5.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tjednu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trudnoće</a:t>
            </a:r>
            <a:endParaRPr lang="en-US" altLang="en-US" sz="2400" dirty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solidFill>
                  <a:srgbClr val="292934"/>
                </a:solidFill>
              </a:rPr>
              <a:t>ubod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nepoznatog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>
                <a:solidFill>
                  <a:srgbClr val="292934"/>
                </a:solidFill>
              </a:rPr>
              <a:t>insekta</a:t>
            </a:r>
            <a:r>
              <a:rPr lang="en-US" altLang="en-US" sz="2400" dirty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za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lijevu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potkoljenicu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prije</a:t>
            </a:r>
            <a:r>
              <a:rPr lang="en-US" altLang="en-US" sz="2400" dirty="0" smtClean="0">
                <a:solidFill>
                  <a:srgbClr val="292934"/>
                </a:solidFill>
              </a:rPr>
              <a:t> 10-ak dana </a:t>
            </a: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solidFill>
                  <a:srgbClr val="292934"/>
                </a:solidFill>
              </a:rPr>
              <a:t>dan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ranije</a:t>
            </a:r>
            <a:r>
              <a:rPr lang="en-US" altLang="en-US" sz="2400" dirty="0" smtClean="0">
                <a:solidFill>
                  <a:srgbClr val="292934"/>
                </a:solidFill>
              </a:rPr>
              <a:t> (17.9.)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oko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ubodnog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mjesta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pojavilo</a:t>
            </a:r>
            <a:r>
              <a:rPr lang="en-US" altLang="en-US" sz="2400" dirty="0" smtClean="0">
                <a:solidFill>
                  <a:srgbClr val="292934"/>
                </a:solidFill>
              </a:rPr>
              <a:t> se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crvenilo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ovalnog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oblika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sa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>
                <a:solidFill>
                  <a:srgbClr val="292934"/>
                </a:solidFill>
              </a:rPr>
              <a:t>središnjom</a:t>
            </a:r>
            <a:r>
              <a:rPr lang="en-US" altLang="en-US" sz="2400" dirty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papulom</a:t>
            </a:r>
            <a:endParaRPr lang="en-US" altLang="en-US" sz="2400" dirty="0" smtClean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solidFill>
                  <a:srgbClr val="292934"/>
                </a:solidFill>
              </a:rPr>
              <a:t>žali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>
                <a:solidFill>
                  <a:srgbClr val="292934"/>
                </a:solidFill>
              </a:rPr>
              <a:t>se </a:t>
            </a:r>
            <a:r>
              <a:rPr lang="en-US" altLang="en-US" sz="2400" dirty="0" err="1">
                <a:solidFill>
                  <a:srgbClr val="292934"/>
                </a:solidFill>
              </a:rPr>
              <a:t>na</a:t>
            </a:r>
            <a:r>
              <a:rPr lang="en-US" altLang="en-US" sz="2400" dirty="0">
                <a:solidFill>
                  <a:srgbClr val="292934"/>
                </a:solidFill>
              </a:rPr>
              <a:t> </a:t>
            </a:r>
            <a:r>
              <a:rPr lang="en-US" altLang="en-US" sz="2400" dirty="0" err="1">
                <a:solidFill>
                  <a:srgbClr val="292934"/>
                </a:solidFill>
              </a:rPr>
              <a:t>blagi</a:t>
            </a:r>
            <a:r>
              <a:rPr lang="en-US" altLang="en-US" sz="2400" dirty="0">
                <a:solidFill>
                  <a:srgbClr val="292934"/>
                </a:solidFill>
              </a:rPr>
              <a:t> </a:t>
            </a:r>
            <a:r>
              <a:rPr lang="en-US" altLang="en-US" sz="2400" dirty="0" err="1">
                <a:solidFill>
                  <a:srgbClr val="292934"/>
                </a:solidFill>
              </a:rPr>
              <a:t>svrbež</a:t>
            </a:r>
            <a:endParaRPr lang="en-US" altLang="en-US" sz="2400" dirty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292934"/>
                </a:solidFill>
              </a:rPr>
              <a:t>cijelo</a:t>
            </a:r>
            <a:r>
              <a:rPr lang="en-US" altLang="en-US" sz="2400" dirty="0">
                <a:solidFill>
                  <a:srgbClr val="292934"/>
                </a:solidFill>
              </a:rPr>
              <a:t> </a:t>
            </a:r>
            <a:r>
              <a:rPr lang="en-US" altLang="en-US" sz="2400" dirty="0" err="1">
                <a:solidFill>
                  <a:srgbClr val="292934"/>
                </a:solidFill>
              </a:rPr>
              <a:t>vrijeme</a:t>
            </a:r>
            <a:r>
              <a:rPr lang="en-US" altLang="en-US" sz="2400" dirty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afebrilna</a:t>
            </a:r>
            <a:endParaRPr lang="en-US" altLang="en-US" sz="2400" dirty="0" smtClean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EPIDEMIOLOŠKA </a:t>
            </a:r>
            <a:r>
              <a:rPr lang="hr-HR" alt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ANAMNEZA</a:t>
            </a:r>
            <a:endParaRPr lang="en-US" alt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solidFill>
                  <a:srgbClr val="292934"/>
                </a:solidFill>
              </a:rPr>
              <a:t>živi</a:t>
            </a:r>
            <a:r>
              <a:rPr lang="en-US" altLang="en-US" sz="2400" dirty="0" smtClean="0">
                <a:solidFill>
                  <a:srgbClr val="292934"/>
                </a:solidFill>
              </a:rPr>
              <a:t> u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Zagrebu</a:t>
            </a:r>
            <a:r>
              <a:rPr lang="en-US" altLang="en-US" sz="2400" dirty="0" smtClean="0">
                <a:solidFill>
                  <a:srgbClr val="292934"/>
                </a:solidFill>
              </a:rPr>
              <a:t>,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radi</a:t>
            </a:r>
            <a:r>
              <a:rPr lang="en-US" altLang="en-US" sz="2400" dirty="0" smtClean="0">
                <a:solidFill>
                  <a:srgbClr val="292934"/>
                </a:solidFill>
              </a:rPr>
              <a:t> u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Križevcima</a:t>
            </a:r>
            <a:r>
              <a:rPr lang="en-US" altLang="en-US" sz="2400" dirty="0" smtClean="0">
                <a:solidFill>
                  <a:srgbClr val="292934"/>
                </a:solidFill>
              </a:rPr>
              <a:t>,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često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boravi</a:t>
            </a:r>
            <a:r>
              <a:rPr lang="en-US" altLang="en-US" sz="2400" dirty="0" smtClean="0">
                <a:solidFill>
                  <a:srgbClr val="292934"/>
                </a:solidFill>
              </a:rPr>
              <a:t> u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prirodi</a:t>
            </a:r>
            <a:endParaRPr lang="en-US" altLang="en-US" sz="2400" dirty="0" smtClean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07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DOSADAŠNJE BOLESTI</a:t>
            </a: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92934"/>
                </a:solidFill>
              </a:rPr>
              <a:t>do </a:t>
            </a:r>
            <a:r>
              <a:rPr lang="en-US" altLang="en-US" sz="2400" dirty="0" err="1">
                <a:solidFill>
                  <a:srgbClr val="292934"/>
                </a:solidFill>
              </a:rPr>
              <a:t>sada</a:t>
            </a:r>
            <a:r>
              <a:rPr lang="en-US" altLang="en-US" sz="2400" dirty="0">
                <a:solidFill>
                  <a:srgbClr val="292934"/>
                </a:solidFill>
              </a:rPr>
              <a:t> </a:t>
            </a:r>
            <a:r>
              <a:rPr lang="en-US" altLang="en-US" sz="2400" dirty="0" err="1">
                <a:solidFill>
                  <a:srgbClr val="292934"/>
                </a:solidFill>
              </a:rPr>
              <a:t>nije</a:t>
            </a:r>
            <a:r>
              <a:rPr lang="en-US" altLang="en-US" sz="2400" dirty="0">
                <a:solidFill>
                  <a:srgbClr val="292934"/>
                </a:solidFill>
              </a:rPr>
              <a:t> </a:t>
            </a:r>
            <a:r>
              <a:rPr lang="en-US" altLang="en-US" sz="2400" dirty="0" err="1">
                <a:solidFill>
                  <a:srgbClr val="292934"/>
                </a:solidFill>
              </a:rPr>
              <a:t>teže</a:t>
            </a:r>
            <a:r>
              <a:rPr lang="en-US" altLang="en-US" sz="2400" dirty="0">
                <a:solidFill>
                  <a:srgbClr val="292934"/>
                </a:solidFill>
              </a:rPr>
              <a:t> </a:t>
            </a:r>
            <a:r>
              <a:rPr lang="en-US" altLang="en-US" sz="2400" dirty="0" err="1">
                <a:solidFill>
                  <a:srgbClr val="292934"/>
                </a:solidFill>
              </a:rPr>
              <a:t>bolovala</a:t>
            </a:r>
            <a:endParaRPr lang="en-US" altLang="en-US" sz="2400" dirty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accent5">
                    <a:lumMod val="75000"/>
                  </a:schemeClr>
                </a:solidFill>
              </a:rPr>
              <a:t>LIJEKOVI</a:t>
            </a: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92934"/>
                </a:solidFill>
              </a:rPr>
              <a:t> </a:t>
            </a:r>
            <a:r>
              <a:rPr lang="en-US" altLang="en-US" sz="2400" dirty="0" smtClean="0">
                <a:solidFill>
                  <a:srgbClr val="292934"/>
                </a:solidFill>
              </a:rPr>
              <a:t>ne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konzumira</a:t>
            </a:r>
            <a:endParaRPr lang="en-US" altLang="en-US" sz="2400" dirty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chemeClr val="accent5">
                    <a:lumMod val="75000"/>
                  </a:schemeClr>
                </a:solidFill>
              </a:rPr>
              <a:t>ALERGIJE NA LIJEKOVE</a:t>
            </a:r>
          </a:p>
          <a:p>
            <a:pPr marL="344488" indent="-34290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92934"/>
                </a:solidFill>
              </a:rPr>
              <a:t>d</a:t>
            </a:r>
            <a:r>
              <a:rPr lang="en-US" altLang="en-US" sz="2400" dirty="0" smtClean="0">
                <a:solidFill>
                  <a:srgbClr val="292934"/>
                </a:solidFill>
              </a:rPr>
              <a:t>o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sada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nije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manifestirala</a:t>
            </a:r>
            <a:endParaRPr lang="en-US" altLang="en-US" sz="2400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10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676400"/>
            <a:ext cx="39322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28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8335" y="533400"/>
            <a:ext cx="8867329" cy="58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588" indent="0" algn="ctr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</a:pP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Temp (</a:t>
            </a:r>
            <a:r>
              <a:rPr lang="en-US" altLang="en-US" sz="2000" dirty="0" err="1" smtClean="0">
                <a:solidFill>
                  <a:schemeClr val="bg1">
                    <a:lumMod val="50000"/>
                  </a:schemeClr>
                </a:solidFill>
              </a:rPr>
              <a:t>uho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) 37 C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en-US" sz="2000" dirty="0" err="1" smtClean="0">
                <a:solidFill>
                  <a:schemeClr val="bg1">
                    <a:lumMod val="50000"/>
                  </a:schemeClr>
                </a:solidFill>
              </a:rPr>
              <a:t>SpO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99%,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c/p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90/min</a:t>
            </a:r>
            <a:b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</a:rPr>
              <a:t>Bistre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</a:rPr>
              <a:t>svijesti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en-US" sz="2000" dirty="0" err="1" smtClean="0">
                <a:solidFill>
                  <a:schemeClr val="bg1">
                    <a:lumMod val="50000"/>
                  </a:schemeClr>
                </a:solidFill>
              </a:rPr>
              <a:t>kontaktibilna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</a:rPr>
              <a:t>orijentirana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</a:rPr>
              <a:t>afebrilna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</a:rPr>
              <a:t>eupnoična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</a:rPr>
              <a:t>kardiopulmonalno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000" dirty="0" err="1" smtClean="0">
                <a:solidFill>
                  <a:schemeClr val="bg1">
                    <a:lumMod val="50000"/>
                  </a:schemeClr>
                </a:solidFill>
              </a:rPr>
              <a:t>kompenzirana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</a:rPr>
              <a:t>pokretna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</a:rPr>
              <a:t>dobrog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</a:rPr>
              <a:t>općeg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000" dirty="0" err="1" smtClean="0">
                <a:solidFill>
                  <a:schemeClr val="bg1">
                    <a:lumMod val="50000"/>
                  </a:schemeClr>
                </a:solidFill>
              </a:rPr>
              <a:t>stanja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b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</a:rPr>
              <a:t>MS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neg. </a:t>
            </a:r>
            <a:r>
              <a:rPr lang="en-US" altLang="en-US" sz="2000" dirty="0">
                <a:solidFill>
                  <a:schemeClr val="tx1"/>
                </a:solidFill>
              </a:rPr>
              <a:t>Na </a:t>
            </a:r>
            <a:r>
              <a:rPr lang="en-US" altLang="en-US" sz="2000" dirty="0" err="1">
                <a:solidFill>
                  <a:schemeClr val="tx1"/>
                </a:solidFill>
              </a:rPr>
              <a:t>koži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lijeve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potkoljenice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i="1" dirty="0">
                <a:solidFill>
                  <a:schemeClr val="tx1"/>
                </a:solidFill>
              </a:rPr>
              <a:t>target type </a:t>
            </a:r>
            <a:r>
              <a:rPr lang="en-US" altLang="en-US" sz="2000" dirty="0" err="1">
                <a:solidFill>
                  <a:schemeClr val="tx1"/>
                </a:solidFill>
              </a:rPr>
              <a:t>crvenilo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promjera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</a:rPr>
              <a:t>12x5 cm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sa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rubnim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ovalnim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 smtClean="0">
                <a:solidFill>
                  <a:schemeClr val="tx1"/>
                </a:solidFill>
              </a:rPr>
              <a:t>crvenilom</a:t>
            </a:r>
            <a:r>
              <a:rPr lang="en-US" altLang="en-US" sz="2000" dirty="0" smtClean="0">
                <a:solidFill>
                  <a:schemeClr val="tx1"/>
                </a:solidFill>
              </a:rPr>
              <a:t>, </a:t>
            </a:r>
            <a:r>
              <a:rPr lang="en-US" altLang="en-US" sz="2000" dirty="0">
                <a:solidFill>
                  <a:schemeClr val="tx1"/>
                </a:solidFill>
              </a:rPr>
              <a:t>u </a:t>
            </a:r>
            <a:r>
              <a:rPr lang="en-US" altLang="en-US" sz="2000" dirty="0" err="1">
                <a:solidFill>
                  <a:schemeClr val="tx1"/>
                </a:solidFill>
              </a:rPr>
              <a:t>središtu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makula</a:t>
            </a:r>
            <a:r>
              <a:rPr lang="en-US" altLang="en-US" sz="2000" dirty="0">
                <a:solidFill>
                  <a:schemeClr val="tx1"/>
                </a:solidFill>
              </a:rPr>
              <a:t> 1 cm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</a:rPr>
              <a:t>Ostalo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</a:rPr>
              <a:t>b.o.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7"/>
          <a:stretch/>
        </p:blipFill>
        <p:spPr bwMode="auto">
          <a:xfrm>
            <a:off x="1300498" y="2240739"/>
            <a:ext cx="6635080" cy="398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9208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ln/>
        </p:spPr>
        <p:txBody>
          <a:bodyPr/>
          <a:lstStyle/>
          <a:p>
            <a:r>
              <a:rPr lang="en-US" dirty="0" smtClean="0"/>
              <a:t>LABORATORIJSKE PRETRAGE</a:t>
            </a:r>
            <a:endParaRPr lang="en-US" dirty="0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569897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292934"/>
                </a:solidFill>
              </a:rPr>
              <a:t>CRP </a:t>
            </a:r>
            <a:r>
              <a:rPr lang="en-US" altLang="en-US" sz="2400" dirty="0">
                <a:solidFill>
                  <a:srgbClr val="292934"/>
                </a:solidFill>
              </a:rPr>
              <a:t>1,3</a:t>
            </a: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92934"/>
                </a:solidFill>
              </a:rPr>
              <a:t>L 12,5 (ne 68,7, </a:t>
            </a:r>
            <a:r>
              <a:rPr lang="en-US" altLang="en-US" sz="2400" dirty="0" err="1">
                <a:solidFill>
                  <a:srgbClr val="292934"/>
                </a:solidFill>
              </a:rPr>
              <a:t>ly</a:t>
            </a:r>
            <a:r>
              <a:rPr lang="en-US" altLang="en-US" sz="2400" dirty="0">
                <a:solidFill>
                  <a:srgbClr val="292934"/>
                </a:solidFill>
              </a:rPr>
              <a:t> 25,4, </a:t>
            </a:r>
            <a:r>
              <a:rPr lang="en-US" altLang="en-US" sz="2400" dirty="0" err="1">
                <a:solidFill>
                  <a:srgbClr val="292934"/>
                </a:solidFill>
              </a:rPr>
              <a:t>mo</a:t>
            </a:r>
            <a:r>
              <a:rPr lang="en-US" altLang="en-US" sz="2400" dirty="0">
                <a:solidFill>
                  <a:srgbClr val="292934"/>
                </a:solidFill>
              </a:rPr>
              <a:t> 4,8, </a:t>
            </a:r>
            <a:r>
              <a:rPr lang="en-US" altLang="en-US" sz="2400" dirty="0" err="1">
                <a:solidFill>
                  <a:srgbClr val="292934"/>
                </a:solidFill>
              </a:rPr>
              <a:t>eo</a:t>
            </a:r>
            <a:r>
              <a:rPr lang="en-US" altLang="en-US" sz="2400" dirty="0">
                <a:solidFill>
                  <a:srgbClr val="292934"/>
                </a:solidFill>
              </a:rPr>
              <a:t> 0,8, </a:t>
            </a:r>
            <a:r>
              <a:rPr lang="en-US" altLang="en-US" sz="2400" dirty="0" err="1">
                <a:solidFill>
                  <a:srgbClr val="292934"/>
                </a:solidFill>
              </a:rPr>
              <a:t>ba</a:t>
            </a:r>
            <a:r>
              <a:rPr lang="en-US" altLang="en-US" sz="2400" dirty="0">
                <a:solidFill>
                  <a:srgbClr val="292934"/>
                </a:solidFill>
              </a:rPr>
              <a:t> 0,3</a:t>
            </a:r>
            <a:r>
              <a:rPr lang="en-US" altLang="en-US" sz="2400" dirty="0" smtClean="0">
                <a:solidFill>
                  <a:srgbClr val="292934"/>
                </a:solidFill>
              </a:rPr>
              <a:t>)%</a:t>
            </a: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292934"/>
                </a:solidFill>
              </a:rPr>
              <a:t>E </a:t>
            </a:r>
            <a:r>
              <a:rPr lang="en-US" altLang="en-US" sz="2400" dirty="0">
                <a:solidFill>
                  <a:srgbClr val="292934"/>
                </a:solidFill>
              </a:rPr>
              <a:t>5,24, </a:t>
            </a:r>
            <a:r>
              <a:rPr lang="en-US" altLang="en-US" sz="2400" dirty="0" err="1">
                <a:solidFill>
                  <a:srgbClr val="292934"/>
                </a:solidFill>
              </a:rPr>
              <a:t>Hgb</a:t>
            </a:r>
            <a:r>
              <a:rPr lang="en-US" altLang="en-US" sz="2400" dirty="0">
                <a:solidFill>
                  <a:srgbClr val="292934"/>
                </a:solidFill>
              </a:rPr>
              <a:t> 112, </a:t>
            </a:r>
            <a:r>
              <a:rPr lang="en-US" altLang="en-US" sz="2400" dirty="0" err="1">
                <a:solidFill>
                  <a:srgbClr val="292934"/>
                </a:solidFill>
              </a:rPr>
              <a:t>Hct</a:t>
            </a:r>
            <a:r>
              <a:rPr lang="en-US" altLang="en-US" sz="2400" dirty="0">
                <a:solidFill>
                  <a:srgbClr val="292934"/>
                </a:solidFill>
              </a:rPr>
              <a:t> 0,349, MCV </a:t>
            </a:r>
            <a:r>
              <a:rPr lang="en-US" altLang="en-US" sz="2400" dirty="0" smtClean="0">
                <a:solidFill>
                  <a:srgbClr val="292934"/>
                </a:solidFill>
              </a:rPr>
              <a:t>66,5</a:t>
            </a: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solidFill>
                  <a:srgbClr val="292934"/>
                </a:solidFill>
              </a:rPr>
              <a:t>Trc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>
                <a:solidFill>
                  <a:srgbClr val="292934"/>
                </a:solidFill>
              </a:rPr>
              <a:t>278</a:t>
            </a: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292934"/>
                </a:solidFill>
              </a:rPr>
              <a:t>BUN 4,8, </a:t>
            </a:r>
            <a:r>
              <a:rPr lang="en-US" altLang="en-US" sz="2400" dirty="0" err="1">
                <a:solidFill>
                  <a:srgbClr val="292934"/>
                </a:solidFill>
              </a:rPr>
              <a:t>kreatinin</a:t>
            </a:r>
            <a:r>
              <a:rPr lang="en-US" altLang="en-US" sz="2400" dirty="0">
                <a:solidFill>
                  <a:srgbClr val="292934"/>
                </a:solidFill>
              </a:rPr>
              <a:t> 76, bilirubin 8, AST 15, ALT 15, GGT 10, ALP 52, LDH 155</a:t>
            </a: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292934"/>
                </a:solidFill>
              </a:rPr>
              <a:t>serologija</a:t>
            </a:r>
            <a:r>
              <a:rPr lang="en-US" altLang="en-US" sz="2400" dirty="0">
                <a:solidFill>
                  <a:srgbClr val="292934"/>
                </a:solidFill>
              </a:rPr>
              <a:t> </a:t>
            </a:r>
            <a:r>
              <a:rPr lang="en-US" altLang="en-US" sz="2400" i="1" dirty="0">
                <a:solidFill>
                  <a:srgbClr val="292934"/>
                </a:solidFill>
              </a:rPr>
              <a:t>B. </a:t>
            </a:r>
            <a:r>
              <a:rPr lang="en-US" altLang="en-US" sz="2400" i="1" dirty="0" err="1">
                <a:solidFill>
                  <a:srgbClr val="292934"/>
                </a:solidFill>
              </a:rPr>
              <a:t>burgdorferi</a:t>
            </a:r>
            <a:r>
              <a:rPr lang="en-US" altLang="en-US" sz="2400" i="1" dirty="0">
                <a:solidFill>
                  <a:srgbClr val="292934"/>
                </a:solidFill>
              </a:rPr>
              <a:t> </a:t>
            </a:r>
            <a:br>
              <a:rPr lang="en-US" altLang="en-US" sz="2400" i="1" dirty="0">
                <a:solidFill>
                  <a:srgbClr val="292934"/>
                </a:solidFill>
              </a:rPr>
            </a:br>
            <a:endParaRPr lang="en-US" altLang="en-US" sz="2400" i="1" dirty="0">
              <a:solidFill>
                <a:srgbClr val="292934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11560" y="2216645"/>
            <a:ext cx="1152128" cy="432048"/>
          </a:xfrm>
          <a:prstGeom prst="ellipse">
            <a:avLst/>
          </a:prstGeom>
          <a:solidFill>
            <a:schemeClr val="accent5">
              <a:alpha val="2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1560" y="3210630"/>
            <a:ext cx="1152128" cy="432048"/>
          </a:xfrm>
          <a:prstGeom prst="ellipse">
            <a:avLst/>
          </a:prstGeom>
          <a:solidFill>
            <a:schemeClr val="accent5">
              <a:alpha val="2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801936" y="3642678"/>
            <a:ext cx="4104456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Oval Callout 3"/>
          <p:cNvSpPr/>
          <p:nvPr/>
        </p:nvSpPr>
        <p:spPr>
          <a:xfrm>
            <a:off x="7392267" y="96046"/>
            <a:ext cx="1475656" cy="7170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10-ak dana </a:t>
            </a:r>
            <a:r>
              <a:rPr lang="en-US" sz="1000" dirty="0" err="1" smtClean="0"/>
              <a:t>nakon</a:t>
            </a:r>
            <a:r>
              <a:rPr lang="en-US" sz="1000" dirty="0" smtClean="0"/>
              <a:t> </a:t>
            </a:r>
            <a:r>
              <a:rPr lang="en-US" sz="1000" dirty="0" err="1" smtClean="0"/>
              <a:t>ugriza</a:t>
            </a:r>
            <a:endParaRPr lang="en-US" sz="1000" dirty="0"/>
          </a:p>
        </p:txBody>
      </p:sp>
      <p:sp>
        <p:nvSpPr>
          <p:cNvPr id="9" name="Right Brace 8"/>
          <p:cNvSpPr/>
          <p:nvPr/>
        </p:nvSpPr>
        <p:spPr>
          <a:xfrm>
            <a:off x="6228184" y="2216645"/>
            <a:ext cx="360040" cy="186042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48264" y="2852936"/>
            <a:ext cx="191965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UREDAN NALAZ?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05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4000">
                <a:solidFill>
                  <a:srgbClr val="D2533C"/>
                </a:solidFill>
              </a:rPr>
              <a:t>TERAPIJA?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512291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82563" indent="-1809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i="1" dirty="0" err="1">
                <a:solidFill>
                  <a:srgbClr val="292934"/>
                </a:solidFill>
              </a:rPr>
              <a:t>c</a:t>
            </a:r>
            <a:r>
              <a:rPr lang="en-US" altLang="en-US" sz="2400" i="1" dirty="0" err="1" smtClean="0">
                <a:solidFill>
                  <a:srgbClr val="292934"/>
                </a:solidFill>
              </a:rPr>
              <a:t>eftriakson</a:t>
            </a:r>
            <a:r>
              <a:rPr lang="en-US" altLang="en-US" sz="2400" i="1" dirty="0" smtClean="0">
                <a:solidFill>
                  <a:srgbClr val="292934"/>
                </a:solidFill>
              </a:rPr>
              <a:t> </a:t>
            </a:r>
            <a:r>
              <a:rPr lang="en-US" altLang="en-US" sz="2400" i="1" dirty="0">
                <a:solidFill>
                  <a:srgbClr val="292934"/>
                </a:solidFill>
              </a:rPr>
              <a:t>1x2 g u 100 ml F.O</a:t>
            </a:r>
            <a:r>
              <a:rPr lang="en-US" altLang="en-US" sz="2400" i="1" dirty="0" smtClean="0">
                <a:solidFill>
                  <a:srgbClr val="292934"/>
                </a:solidFill>
              </a:rPr>
              <a:t>. iv.</a:t>
            </a: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292934"/>
                </a:solidFill>
              </a:rPr>
              <a:t>p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rovesti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terapijju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ceftriaksonom</a:t>
            </a:r>
            <a:r>
              <a:rPr lang="en-US" altLang="en-US" sz="2400" dirty="0" smtClean="0">
                <a:solidFill>
                  <a:srgbClr val="292934"/>
                </a:solidFill>
              </a:rPr>
              <a:t> </a:t>
            </a:r>
            <a:r>
              <a:rPr lang="en-US" altLang="en-US" sz="2400" dirty="0" err="1">
                <a:solidFill>
                  <a:srgbClr val="292934"/>
                </a:solidFill>
              </a:rPr>
              <a:t>parenteralno</a:t>
            </a:r>
            <a:r>
              <a:rPr lang="en-US" altLang="en-US" sz="2400" dirty="0">
                <a:solidFill>
                  <a:srgbClr val="292934"/>
                </a:solidFill>
              </a:rPr>
              <a:t> </a:t>
            </a:r>
            <a:r>
              <a:rPr lang="en-US" altLang="en-US" sz="2400" dirty="0" err="1">
                <a:solidFill>
                  <a:srgbClr val="292934"/>
                </a:solidFill>
              </a:rPr>
              <a:t>tijekom</a:t>
            </a:r>
            <a:r>
              <a:rPr lang="en-US" altLang="en-US" sz="2400" dirty="0">
                <a:solidFill>
                  <a:srgbClr val="292934"/>
                </a:solidFill>
              </a:rPr>
              <a:t> 1-2 </a:t>
            </a:r>
            <a:r>
              <a:rPr lang="en-US" altLang="en-US" sz="2400" dirty="0" err="1">
                <a:solidFill>
                  <a:srgbClr val="292934"/>
                </a:solidFill>
              </a:rPr>
              <a:t>tjedna</a:t>
            </a:r>
            <a:r>
              <a:rPr lang="en-US" altLang="en-US" sz="2400" dirty="0">
                <a:solidFill>
                  <a:srgbClr val="292934"/>
                </a:solidFill>
              </a:rPr>
              <a:t>, a </a:t>
            </a:r>
            <a:r>
              <a:rPr lang="en-US" altLang="en-US" sz="2400" dirty="0" err="1">
                <a:solidFill>
                  <a:srgbClr val="292934"/>
                </a:solidFill>
              </a:rPr>
              <a:t>potom</a:t>
            </a:r>
            <a:r>
              <a:rPr lang="en-US" altLang="en-US" sz="2400" dirty="0">
                <a:solidFill>
                  <a:srgbClr val="292934"/>
                </a:solidFill>
              </a:rPr>
              <a:t> </a:t>
            </a:r>
            <a:r>
              <a:rPr lang="en-US" altLang="en-US" sz="2400" dirty="0" err="1">
                <a:solidFill>
                  <a:srgbClr val="292934"/>
                </a:solidFill>
              </a:rPr>
              <a:t>prelazak</a:t>
            </a:r>
            <a:r>
              <a:rPr lang="en-US" altLang="en-US" sz="2400" dirty="0">
                <a:solidFill>
                  <a:srgbClr val="292934"/>
                </a:solidFill>
              </a:rPr>
              <a:t> </a:t>
            </a:r>
            <a:r>
              <a:rPr lang="en-US" altLang="en-US" sz="2400" dirty="0" err="1">
                <a:solidFill>
                  <a:srgbClr val="292934"/>
                </a:solidFill>
              </a:rPr>
              <a:t>na</a:t>
            </a:r>
            <a:r>
              <a:rPr lang="en-US" altLang="en-US" sz="2400" dirty="0">
                <a:solidFill>
                  <a:srgbClr val="292934"/>
                </a:solidFill>
              </a:rPr>
              <a:t> </a:t>
            </a:r>
            <a:r>
              <a:rPr lang="en-US" altLang="en-US" sz="2400" dirty="0" err="1">
                <a:solidFill>
                  <a:srgbClr val="292934"/>
                </a:solidFill>
              </a:rPr>
              <a:t>peroralnu</a:t>
            </a:r>
            <a:r>
              <a:rPr lang="en-US" altLang="en-US" sz="2400" dirty="0">
                <a:solidFill>
                  <a:srgbClr val="292934"/>
                </a:solidFill>
              </a:rPr>
              <a:t> </a:t>
            </a:r>
            <a:r>
              <a:rPr lang="en-US" altLang="en-US" sz="2400" dirty="0" err="1" smtClean="0">
                <a:solidFill>
                  <a:srgbClr val="292934"/>
                </a:solidFill>
              </a:rPr>
              <a:t>terapiju</a:t>
            </a:r>
            <a:endParaRPr lang="en-US" altLang="en-US" sz="2400" dirty="0" smtClean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 sz="2400" dirty="0" smtClean="0">
              <a:solidFill>
                <a:srgbClr val="292934"/>
              </a:solidFill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29293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05" y="2000064"/>
            <a:ext cx="2718048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8957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TERAPIJA?</a:t>
            </a: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876800"/>
          </a:xfrm>
        </p:spPr>
        <p:txBody>
          <a:bodyPr/>
          <a:lstStyle/>
          <a:p>
            <a:r>
              <a:rPr lang="en-US" dirty="0"/>
              <a:t>c</a:t>
            </a:r>
            <a:r>
              <a:rPr lang="hr-HR" dirty="0" err="1" smtClean="0"/>
              <a:t>ca</a:t>
            </a:r>
            <a:r>
              <a:rPr lang="hr-HR" dirty="0"/>
              <a:t>. </a:t>
            </a:r>
            <a:r>
              <a:rPr lang="hr-HR" dirty="0" smtClean="0"/>
              <a:t>1 </a:t>
            </a:r>
            <a:r>
              <a:rPr lang="hr-HR" dirty="0"/>
              <a:t>h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primjene</a:t>
            </a:r>
            <a:r>
              <a:rPr lang="en-US" dirty="0" smtClean="0"/>
              <a:t> </a:t>
            </a:r>
            <a:r>
              <a:rPr lang="en-US" dirty="0" err="1" smtClean="0"/>
              <a:t>parenteralne</a:t>
            </a:r>
            <a:r>
              <a:rPr lang="en-US" dirty="0" smtClean="0"/>
              <a:t> </a:t>
            </a:r>
            <a:r>
              <a:rPr lang="en-US" dirty="0" err="1" smtClean="0"/>
              <a:t>antimikrobne</a:t>
            </a:r>
            <a:r>
              <a:rPr lang="en-US" dirty="0" smtClean="0"/>
              <a:t> </a:t>
            </a:r>
            <a:r>
              <a:rPr lang="en-US" dirty="0" err="1" smtClean="0"/>
              <a:t>terapije</a:t>
            </a:r>
            <a:r>
              <a:rPr lang="en-US" dirty="0" smtClean="0"/>
              <a:t> </a:t>
            </a:r>
            <a:r>
              <a:rPr lang="en-US" dirty="0" err="1" smtClean="0"/>
              <a:t>pojavljuju</a:t>
            </a:r>
            <a:r>
              <a:rPr lang="en-US" dirty="0" smtClean="0"/>
              <a:t> se </a:t>
            </a:r>
            <a:r>
              <a:rPr lang="hr-HR" dirty="0" err="1" smtClean="0"/>
              <a:t>manj</a:t>
            </a:r>
            <a:r>
              <a:rPr lang="en-US" dirty="0" smtClean="0"/>
              <a:t>e</a:t>
            </a:r>
            <a:r>
              <a:rPr lang="hr-HR" dirty="0" smtClean="0"/>
              <a:t> </a:t>
            </a:r>
            <a:r>
              <a:rPr lang="hr-HR" dirty="0" err="1" smtClean="0"/>
              <a:t>urtik</a:t>
            </a:r>
            <a:r>
              <a:rPr lang="en-US" dirty="0" smtClean="0"/>
              <a:t>e </a:t>
            </a:r>
            <a:r>
              <a:rPr lang="hr-HR" dirty="0" smtClean="0"/>
              <a:t>po </a:t>
            </a:r>
            <a:r>
              <a:rPr lang="hr-HR" dirty="0"/>
              <a:t>potkoljenicama, natkoljenicama i leđima koje </a:t>
            </a:r>
            <a:r>
              <a:rPr lang="hr-HR" dirty="0" err="1" smtClean="0"/>
              <a:t>konfluiraju</a:t>
            </a:r>
            <a:r>
              <a:rPr lang="en-US" dirty="0" smtClean="0"/>
              <a:t> </a:t>
            </a:r>
            <a:r>
              <a:rPr lang="en-US" dirty="0" err="1" smtClean="0"/>
              <a:t>praćene</a:t>
            </a:r>
            <a:r>
              <a:rPr lang="en-US" dirty="0" smtClean="0"/>
              <a:t> </a:t>
            </a:r>
            <a:r>
              <a:rPr lang="en-US" dirty="0" err="1" smtClean="0"/>
              <a:t>jakim</a:t>
            </a:r>
            <a:r>
              <a:rPr lang="en-US" dirty="0" smtClean="0"/>
              <a:t> </a:t>
            </a:r>
            <a:r>
              <a:rPr lang="en-US" dirty="0" err="1" smtClean="0"/>
              <a:t>svrbežom</a:t>
            </a:r>
            <a:endParaRPr lang="hr-HR" dirty="0"/>
          </a:p>
          <a:p>
            <a:r>
              <a:rPr lang="en-US" dirty="0" err="1"/>
              <a:t>t</a:t>
            </a:r>
            <a:r>
              <a:rPr lang="en-US" dirty="0" err="1" smtClean="0"/>
              <a:t>h</a:t>
            </a:r>
            <a:r>
              <a:rPr lang="en-US" dirty="0" smtClean="0"/>
              <a:t>: </a:t>
            </a:r>
            <a:r>
              <a:rPr lang="en-US" dirty="0" err="1" smtClean="0"/>
              <a:t>kortikosteroid</a:t>
            </a:r>
            <a:r>
              <a:rPr lang="en-US" dirty="0" smtClean="0"/>
              <a:t> (</a:t>
            </a:r>
            <a:r>
              <a:rPr lang="hr-HR" dirty="0" err="1" smtClean="0"/>
              <a:t>SoluMedrol</a:t>
            </a:r>
            <a:r>
              <a:rPr lang="hr-HR" dirty="0" smtClean="0"/>
              <a:t> 1x80 mg u 100 ml F.O.</a:t>
            </a:r>
            <a:r>
              <a:rPr lang="en-US" dirty="0" smtClean="0"/>
              <a:t> iv.)</a:t>
            </a:r>
            <a:r>
              <a:rPr lang="hr-HR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0" b="957"/>
          <a:stretch/>
        </p:blipFill>
        <p:spPr>
          <a:xfrm>
            <a:off x="5148064" y="1844824"/>
            <a:ext cx="3689655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97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9745">
            <a:off x="5580112" y="3383258"/>
            <a:ext cx="2857500" cy="2857500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6000"/>
              </a:schemeClr>
            </a:glow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DRUG</a:t>
            </a:r>
            <a:r>
              <a:rPr lang="en-US" dirty="0" smtClean="0"/>
              <a:t>I</a:t>
            </a:r>
            <a:r>
              <a:rPr lang="hr-HR" dirty="0" smtClean="0"/>
              <a:t> POSJET, 19.9.2018.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hr-HR" dirty="0" smtClean="0"/>
              <a:t>febrilna, bez novih tegoba</a:t>
            </a:r>
          </a:p>
          <a:p>
            <a:r>
              <a:rPr lang="en-US" dirty="0" err="1"/>
              <a:t>l</a:t>
            </a:r>
            <a:r>
              <a:rPr lang="en-US" dirty="0" err="1" smtClean="0"/>
              <a:t>okalni</a:t>
            </a:r>
            <a:r>
              <a:rPr lang="en-US" dirty="0" smtClean="0"/>
              <a:t> status bez </a:t>
            </a:r>
            <a:r>
              <a:rPr lang="en-US" dirty="0" err="1" smtClean="0"/>
              <a:t>promjene</a:t>
            </a:r>
            <a:endParaRPr lang="hr-HR" dirty="0" smtClean="0"/>
          </a:p>
          <a:p>
            <a:endParaRPr lang="en-US" dirty="0" smtClean="0"/>
          </a:p>
          <a:p>
            <a:r>
              <a:rPr lang="hr-HR" dirty="0" smtClean="0"/>
              <a:t>Th: </a:t>
            </a:r>
            <a:r>
              <a:rPr lang="en-US" i="1" dirty="0" err="1"/>
              <a:t>a</a:t>
            </a:r>
            <a:r>
              <a:rPr lang="hr-HR" i="1" dirty="0" err="1" smtClean="0"/>
              <a:t>zitromicin</a:t>
            </a:r>
            <a:r>
              <a:rPr lang="hr-HR" i="1" dirty="0" smtClean="0"/>
              <a:t> 1x1</a:t>
            </a:r>
            <a:r>
              <a:rPr lang="en-US" i="1" dirty="0" smtClean="0"/>
              <a:t> </a:t>
            </a:r>
            <a:r>
              <a:rPr lang="hr-HR" i="1" dirty="0" smtClean="0"/>
              <a:t>g, a potom 1x500 mg tijekom 4 dana (ukupno trajanje liječenja 5 dana)</a:t>
            </a:r>
          </a:p>
          <a:p>
            <a:r>
              <a:rPr lang="hr-HR" dirty="0" smtClean="0"/>
              <a:t>Preporuka: kontrola za 10 dana</a:t>
            </a:r>
          </a:p>
        </p:txBody>
      </p:sp>
    </p:spTree>
    <p:extLst>
      <p:ext uri="{BB962C8B-B14F-4D97-AF65-F5344CB8AC3E}">
        <p14:creationId xmlns:p14="http://schemas.microsoft.com/office/powerpoint/2010/main" val="22751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TREĆ</a:t>
            </a:r>
            <a:r>
              <a:rPr lang="en-US" dirty="0" smtClean="0"/>
              <a:t>I</a:t>
            </a:r>
            <a:r>
              <a:rPr lang="hr-HR" dirty="0" smtClean="0"/>
              <a:t> POSJET, 26.9.2018.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r-HR" dirty="0"/>
              <a:t>r</a:t>
            </a:r>
            <a:r>
              <a:rPr lang="hr-HR" dirty="0" smtClean="0"/>
              <a:t>egresija crvenila na koži lijeve potkoljenice – još uvijek vidljivo diskretno</a:t>
            </a:r>
            <a:r>
              <a:rPr lang="en-US" dirty="0" smtClean="0"/>
              <a:t> </a:t>
            </a:r>
            <a:r>
              <a:rPr lang="en-US" dirty="0" err="1" smtClean="0"/>
              <a:t>crvenilo</a:t>
            </a:r>
            <a:r>
              <a:rPr lang="hr-HR" dirty="0" smtClean="0"/>
              <a:t> do 4 cm u promjeru</a:t>
            </a:r>
          </a:p>
          <a:p>
            <a:pPr lvl="1"/>
            <a:r>
              <a:rPr lang="hr-HR" dirty="0"/>
              <a:t>n</a:t>
            </a:r>
            <a:r>
              <a:rPr lang="hr-HR" dirty="0" smtClean="0"/>
              <a:t>ema drugih tegoba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pristigli nalazi serologije na </a:t>
            </a:r>
            <a:r>
              <a:rPr lang="hr-HR" i="1" dirty="0" smtClean="0"/>
              <a:t>B. </a:t>
            </a:r>
            <a:r>
              <a:rPr lang="hr-HR" i="1" dirty="0" err="1" smtClean="0"/>
              <a:t>burgdorferi</a:t>
            </a:r>
            <a:endParaRPr lang="hr-HR" i="1" dirty="0" smtClean="0"/>
          </a:p>
          <a:p>
            <a:pPr marL="274320" lvl="1" indent="0">
              <a:buNone/>
            </a:pPr>
            <a:endParaRPr lang="hr-HR" i="1" dirty="0"/>
          </a:p>
          <a:p>
            <a:pPr lvl="1"/>
            <a:endParaRPr lang="hr-HR" i="1" dirty="0" smtClean="0"/>
          </a:p>
          <a:p>
            <a:pPr lvl="1"/>
            <a:endParaRPr lang="hr-HR" i="1" dirty="0"/>
          </a:p>
          <a:p>
            <a:pPr lvl="1"/>
            <a:endParaRPr lang="hr-HR" i="1" dirty="0" smtClean="0"/>
          </a:p>
          <a:p>
            <a:pPr marL="274320" lvl="1" indent="0">
              <a:buNone/>
            </a:pPr>
            <a:r>
              <a:rPr lang="hr-HR" i="1" dirty="0" smtClean="0"/>
              <a:t>Preporuka: kontrolna parna serologija za 7-14 dana!</a:t>
            </a:r>
            <a:endParaRPr lang="hr-HR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173593"/>
              </p:ext>
            </p:extLst>
          </p:nvPr>
        </p:nvGraphicFramePr>
        <p:xfrm>
          <a:off x="971600" y="3789040"/>
          <a:ext cx="74888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903"/>
                <a:gridCol w="1832903"/>
                <a:gridCol w="2225409"/>
                <a:gridCol w="15976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B. </a:t>
                      </a:r>
                      <a:r>
                        <a:rPr lang="en-US" b="1" i="1" dirty="0" err="1" smtClean="0">
                          <a:solidFill>
                            <a:schemeClr val="tx1"/>
                          </a:solidFill>
                        </a:rPr>
                        <a:t>burgdorferi</a:t>
                      </a:r>
                      <a:endParaRPr lang="hr-HR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1" dirty="0" err="1" smtClean="0">
                          <a:solidFill>
                            <a:schemeClr val="tx1"/>
                          </a:solidFill>
                        </a:rPr>
                        <a:t>Ig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hr-H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0" dirty="0" smtClean="0">
                          <a:solidFill>
                            <a:schemeClr val="tx1"/>
                          </a:solidFill>
                        </a:rPr>
                        <a:t>negativno</a:t>
                      </a:r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ELISA</a:t>
                      </a:r>
                      <a:endParaRPr lang="hr-H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B. </a:t>
                      </a:r>
                      <a:r>
                        <a:rPr lang="en-US" b="1" i="1" dirty="0" err="1" smtClean="0">
                          <a:solidFill>
                            <a:schemeClr val="tx1"/>
                          </a:solidFill>
                        </a:rPr>
                        <a:t>burgdorferi</a:t>
                      </a:r>
                      <a:endParaRPr lang="hr-HR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b="1" dirty="0" err="1" smtClean="0"/>
                        <a:t>Ig</a:t>
                      </a:r>
                      <a:r>
                        <a:rPr lang="en-US" b="1" dirty="0" smtClean="0"/>
                        <a:t>G</a:t>
                      </a:r>
                      <a:endParaRPr lang="hr-HR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negativno</a:t>
                      </a:r>
                      <a:endParaRPr lang="hr-H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ELISA</a:t>
                      </a:r>
                      <a:endParaRPr lang="hr-H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4175956" y="3145416"/>
            <a:ext cx="792088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68044" y="2636912"/>
            <a:ext cx="1872208" cy="508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  <a:r>
              <a:rPr lang="en-US" dirty="0" smtClean="0"/>
              <a:t>d 3.-6. </a:t>
            </a:r>
            <a:r>
              <a:rPr lang="en-US" dirty="0" err="1" smtClean="0"/>
              <a:t>tjedna</a:t>
            </a:r>
            <a:endParaRPr lang="en-US" dirty="0"/>
          </a:p>
        </p:txBody>
      </p:sp>
      <p:cxnSp>
        <p:nvCxnSpPr>
          <p:cNvPr id="8" name="Straight Arrow Connector 7"/>
          <p:cNvCxnSpPr>
            <a:stCxn id="9" idx="1"/>
          </p:cNvCxnSpPr>
          <p:nvPr/>
        </p:nvCxnSpPr>
        <p:spPr>
          <a:xfrm flipH="1" flipV="1">
            <a:off x="3299048" y="4358446"/>
            <a:ext cx="984920" cy="6246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83968" y="4728868"/>
            <a:ext cx="1872208" cy="508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od 6. </a:t>
            </a:r>
            <a:r>
              <a:rPr lang="en-US" dirty="0" err="1" smtClean="0"/>
              <a:t>tjedna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695</TotalTime>
  <Words>416</Words>
  <Application>Microsoft Office PowerPoint</Application>
  <PresentationFormat>On-screen Show (4:3)</PresentationFormat>
  <Paragraphs>87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Clarity</vt:lpstr>
      <vt:lpstr>Prikaz BOLESNIKA  ODJEL ZA MALU DJECU S JIL</vt:lpstr>
      <vt:lpstr>PRVI POSJET, 18.9.2018.</vt:lpstr>
      <vt:lpstr>PowerPoint Presentation</vt:lpstr>
      <vt:lpstr>PowerPoint Presentation</vt:lpstr>
      <vt:lpstr>LABORATORIJSKE PRETRAGE</vt:lpstr>
      <vt:lpstr>TERAPIJA?</vt:lpstr>
      <vt:lpstr>TERAPIJA?</vt:lpstr>
      <vt:lpstr>DRUGI POSJET, 19.9.2018.</vt:lpstr>
      <vt:lpstr>TREĆI POSJET, 26.9.2018.</vt:lpstr>
      <vt:lpstr>Detection of immunological response following a bite from a tick infected with Borrelia burgdorferi </vt:lpstr>
      <vt:lpstr>ČETVRTI POSJET, 23.10.2018.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Prikaz VI/P</dc:title>
  <dc:creator>Doktori</dc:creator>
  <cp:lastModifiedBy>Vladimir Krajinovic</cp:lastModifiedBy>
  <cp:revision>87</cp:revision>
  <dcterms:created xsi:type="dcterms:W3CDTF">2018-11-12T17:03:33Z</dcterms:created>
  <dcterms:modified xsi:type="dcterms:W3CDTF">2019-01-14T21:09:57Z</dcterms:modified>
</cp:coreProperties>
</file>