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41.xml" ContentType="application/vnd.openxmlformats-officedocument.presentationml.notesSlide+xml"/>
  <Override PartName="/ppt/charts/chart41.xml" ContentType="application/vnd.openxmlformats-officedocument.drawingml.chart+xml"/>
  <Override PartName="/ppt/notesSlides/notesSlide42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drawings/drawing1.xml" ContentType="application/vnd.openxmlformats-officedocument.drawingml.chartshapes+xml"/>
  <Override PartName="/ppt/charts/chart44.xml" ContentType="application/vnd.openxmlformats-officedocument.drawingml.chart+xml"/>
  <Override PartName="/ppt/drawings/drawing2.xml" ContentType="application/vnd.openxmlformats-officedocument.drawingml.chartshapes+xml"/>
  <Override PartName="/ppt/charts/chart45.xml" ContentType="application/vnd.openxmlformats-officedocument.drawingml.chart+xml"/>
  <Override PartName="/ppt/drawings/drawing3.xml" ContentType="application/vnd.openxmlformats-officedocument.drawingml.chartshapes+xml"/>
  <Override PartName="/ppt/charts/chart46.xml" ContentType="application/vnd.openxmlformats-officedocument.drawingml.chart+xml"/>
  <Override PartName="/ppt/drawings/drawing4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tags/tag2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85" r:id="rId2"/>
    <p:sldId id="382" r:id="rId3"/>
    <p:sldId id="659" r:id="rId4"/>
    <p:sldId id="658" r:id="rId5"/>
    <p:sldId id="657" r:id="rId6"/>
    <p:sldId id="367" r:id="rId7"/>
    <p:sldId id="488" r:id="rId8"/>
    <p:sldId id="258" r:id="rId9"/>
    <p:sldId id="369" r:id="rId10"/>
    <p:sldId id="648" r:id="rId11"/>
    <p:sldId id="649" r:id="rId12"/>
    <p:sldId id="267" r:id="rId13"/>
    <p:sldId id="370" r:id="rId14"/>
    <p:sldId id="650" r:id="rId15"/>
    <p:sldId id="651" r:id="rId16"/>
    <p:sldId id="652" r:id="rId17"/>
    <p:sldId id="256" r:id="rId18"/>
    <p:sldId id="444" r:id="rId19"/>
    <p:sldId id="653" r:id="rId20"/>
    <p:sldId id="275" r:id="rId21"/>
    <p:sldId id="596" r:id="rId22"/>
    <p:sldId id="486" r:id="rId23"/>
    <p:sldId id="487" r:id="rId24"/>
    <p:sldId id="654" r:id="rId25"/>
    <p:sldId id="504" r:id="rId26"/>
    <p:sldId id="490" r:id="rId27"/>
    <p:sldId id="655" r:id="rId28"/>
    <p:sldId id="383" r:id="rId29"/>
    <p:sldId id="493" r:id="rId30"/>
    <p:sldId id="494" r:id="rId31"/>
    <p:sldId id="656" r:id="rId32"/>
    <p:sldId id="612" r:id="rId33"/>
    <p:sldId id="660" r:id="rId34"/>
    <p:sldId id="380" r:id="rId35"/>
    <p:sldId id="377" r:id="rId36"/>
    <p:sldId id="661" r:id="rId37"/>
    <p:sldId id="371" r:id="rId38"/>
    <p:sldId id="451" r:id="rId39"/>
    <p:sldId id="662" r:id="rId40"/>
    <p:sldId id="663" r:id="rId41"/>
    <p:sldId id="392" r:id="rId42"/>
    <p:sldId id="664" r:id="rId43"/>
    <p:sldId id="500" r:id="rId44"/>
    <p:sldId id="501" r:id="rId45"/>
    <p:sldId id="373" r:id="rId46"/>
    <p:sldId id="374" r:id="rId47"/>
    <p:sldId id="375" r:id="rId48"/>
    <p:sldId id="498" r:id="rId49"/>
    <p:sldId id="604" r:id="rId50"/>
    <p:sldId id="513" r:id="rId51"/>
    <p:sldId id="416" r:id="rId52"/>
    <p:sldId id="510" r:id="rId53"/>
    <p:sldId id="506" r:id="rId54"/>
    <p:sldId id="507" r:id="rId55"/>
    <p:sldId id="478" r:id="rId56"/>
    <p:sldId id="512" r:id="rId57"/>
    <p:sldId id="508" r:id="rId58"/>
    <p:sldId id="419" r:id="rId59"/>
    <p:sldId id="453" r:id="rId60"/>
    <p:sldId id="466" r:id="rId61"/>
    <p:sldId id="469" r:id="rId62"/>
    <p:sldId id="515" r:id="rId63"/>
    <p:sldId id="472" r:id="rId64"/>
    <p:sldId id="609" r:id="rId65"/>
    <p:sldId id="468" r:id="rId66"/>
  </p:sldIdLst>
  <p:sldSz cx="9144000" cy="6858000" type="screen4x3"/>
  <p:notesSz cx="7010400" cy="9296400"/>
  <p:custDataLst>
    <p:tags r:id="rId69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FB09"/>
    <a:srgbClr val="505050"/>
    <a:srgbClr val="5A5A5A"/>
    <a:srgbClr val="7D7D7D"/>
    <a:srgbClr val="23327D"/>
    <a:srgbClr val="192355"/>
    <a:srgbClr val="283C8C"/>
    <a:srgbClr val="AEB9E8"/>
    <a:srgbClr val="508278"/>
    <a:srgbClr val="3C6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78" autoAdjust="0"/>
  </p:normalViewPr>
  <p:slideViewPr>
    <p:cSldViewPr snapToGrid="0">
      <p:cViewPr varScale="1">
        <p:scale>
          <a:sx n="57" d="100"/>
          <a:sy n="57" d="100"/>
        </p:scale>
        <p:origin x="-98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98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DD-47CB-BA3F-1E5547DC827E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D-4595-99AA-808FBA90036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D-47CB-BA3F-1E5547DC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18403399889"/>
          <c:y val="0.18333009603222508"/>
          <c:w val="0.48286688690303919"/>
          <c:h val="0.595081267819608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bNAb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61-45D4-A970-C9867F01A3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3BNC117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61-45D4-A970-C9867F01A3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3BNC117 + 10-1074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361-45D4-A970-C9867F01A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69408"/>
        <c:axId val="214371328"/>
      </c:lineChart>
      <c:catAx>
        <c:axId val="21436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+mj-lt"/>
                  </a:defRPr>
                </a:pPr>
                <a:r>
                  <a:rPr lang="en-GB" sz="1400" b="0" dirty="0">
                    <a:latin typeface="+mj-lt"/>
                  </a:rPr>
                  <a:t>Weeks of ATI</a:t>
                </a:r>
                <a:endParaRPr lang="en-US" sz="1400" b="0" dirty="0">
                  <a:latin typeface="+mj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sr-Latn-RS"/>
          </a:p>
        </c:txPr>
        <c:crossAx val="214371328"/>
        <c:crosses val="autoZero"/>
        <c:auto val="1"/>
        <c:lblAlgn val="ctr"/>
        <c:lblOffset val="100"/>
        <c:noMultiLvlLbl val="0"/>
      </c:catAx>
      <c:valAx>
        <c:axId val="21437132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+mj-lt"/>
                  </a:defRPr>
                </a:pPr>
                <a:r>
                  <a:rPr lang="en-GB" sz="1200" b="0" dirty="0">
                    <a:latin typeface="+mj-lt"/>
                  </a:rPr>
                  <a:t>% individuals below 200 copies/ml</a:t>
                </a:r>
                <a:endParaRPr lang="en-US" sz="12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4.7600077881059237E-2"/>
              <c:y val="0.139279677379820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sr-Latn-RS"/>
          </a:p>
        </c:txPr>
        <c:crossAx val="214369408"/>
        <c:crosses val="autoZero"/>
        <c:crossBetween val="midCat"/>
        <c:majorUnit val="25"/>
      </c:valAx>
    </c:plotArea>
    <c:legend>
      <c:legendPos val="r"/>
      <c:layout>
        <c:manualLayout>
          <c:xMode val="edge"/>
          <c:yMode val="edge"/>
          <c:x val="0.64057619184978232"/>
          <c:y val="0.18006302331550506"/>
          <c:w val="0.35494799868766402"/>
          <c:h val="0.25619509595129247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52550464398094E-2"/>
                  <c:y val="5.341884086723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EE-45A7-9C0A-23FB745B6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2752321990469E-3"/>
                  <c:y val="7.122512115631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50685275702588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EE-45A7-9C0A-23FB745B6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79552"/>
        <c:axId val="214681088"/>
      </c:barChart>
      <c:catAx>
        <c:axId val="2146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4681088"/>
        <c:crosses val="autoZero"/>
        <c:auto val="1"/>
        <c:lblAlgn val="ctr"/>
        <c:lblOffset val="100"/>
        <c:noMultiLvlLbl val="0"/>
      </c:catAx>
      <c:valAx>
        <c:axId val="2146810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467955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1225121156314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765729495049247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0E-478A-909C-CF4551DD6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20768630704907E-7"/>
                  <c:y val="6.232198101177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0E-478A-909C-CF4551DD6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20768622201755E-7"/>
                  <c:y val="6.232198101177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50E-478A-909C-CF4551DD6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2752321989619E-3"/>
                  <c:y val="8.0128261300853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00444969044995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0E-478A-909C-CF4551DD6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122304"/>
        <c:axId val="215123840"/>
      </c:barChart>
      <c:catAx>
        <c:axId val="21512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123840"/>
        <c:crosses val="autoZero"/>
        <c:auto val="1"/>
        <c:lblAlgn val="ctr"/>
        <c:lblOffset val="100"/>
        <c:noMultiLvlLbl val="0"/>
      </c:catAx>
      <c:valAx>
        <c:axId val="21512384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12230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20768626453331E-7"/>
                  <c:y val="8.903140144539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21-4756-BF7D-47997503D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550464398094E-2"/>
                  <c:y val="7.122512115631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121-4756-BF7D-47997503D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915672084315E-2"/>
                  <c:y val="6.2321981011775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72336832509906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121-4756-BF7D-47997503D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612560578157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21-4756-BF7D-47997503D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438080"/>
        <c:axId val="215439616"/>
      </c:barChart>
      <c:catAx>
        <c:axId val="2154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439616"/>
        <c:crosses val="autoZero"/>
        <c:auto val="1"/>
        <c:lblAlgn val="ctr"/>
        <c:lblOffset val="100"/>
        <c:noMultiLvlLbl val="0"/>
      </c:catAx>
      <c:valAx>
        <c:axId val="21543961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4380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6404398853548E-3"/>
                  <c:y val="6.2321981011775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838101971829338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7BF-4EE5-B728-0AAF2103D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550464398007E-2"/>
                  <c:y val="5.341884086723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10474448609434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7BF-4EE5-B728-0AAF2103D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915672084315E-2"/>
                  <c:y val="8.0128261300853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5219402169621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7BF-4EE5-B728-0AAF2103D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200128"/>
        <c:axId val="215201664"/>
      </c:barChart>
      <c:catAx>
        <c:axId val="2152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201664"/>
        <c:crosses val="autoZero"/>
        <c:auto val="1"/>
        <c:lblAlgn val="ctr"/>
        <c:lblOffset val="100"/>
        <c:noMultiLvlLbl val="0"/>
      </c:catAx>
      <c:valAx>
        <c:axId val="21520166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2001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550464398094E-2"/>
                  <c:y val="7.1225121156314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5B2-4172-8CF2-FA1E0F67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6404398853548E-3"/>
                  <c:y val="3.5612560578157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5219402169621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5B2-4172-8CF2-FA1E0F67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67094204336178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B2-4172-8CF2-FA1E0F67D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252992"/>
        <c:axId val="215254528"/>
      </c:barChart>
      <c:catAx>
        <c:axId val="2152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254528"/>
        <c:crosses val="autoZero"/>
        <c:auto val="1"/>
        <c:lblAlgn val="ctr"/>
        <c:lblOffset val="100"/>
        <c:noMultiLvlLbl val="0"/>
      </c:catAx>
      <c:valAx>
        <c:axId val="2152545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25299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550464398094E-2"/>
                  <c:y val="3.5612560578157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DCF-4081-8C2C-2D83C2D40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29190904283447E-2"/>
                  <c:y val="6.2321981011775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838101971829338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DCF-4081-8C2C-2D83C2D40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329408"/>
        <c:axId val="215347584"/>
      </c:barChart>
      <c:catAx>
        <c:axId val="2153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347584"/>
        <c:crosses val="autoZero"/>
        <c:auto val="1"/>
        <c:lblAlgn val="ctr"/>
        <c:lblOffset val="100"/>
        <c:noMultiLvlLbl val="0"/>
      </c:catAx>
      <c:valAx>
        <c:axId val="2153475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32940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832448"/>
        <c:axId val="215833984"/>
      </c:barChart>
      <c:catAx>
        <c:axId val="21583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833984"/>
        <c:crosses val="autoZero"/>
        <c:auto val="1"/>
        <c:lblAlgn val="ctr"/>
        <c:lblOffset val="100"/>
        <c:noMultiLvlLbl val="0"/>
      </c:catAx>
      <c:valAx>
        <c:axId val="21583398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8324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759100245127391E-3"/>
                  <c:y val="1.7806630806407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5219402169621"/>
                      <c:h val="0.15749654915690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BA7-4D40-BD31-F8EABAC17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2752321990469E-3"/>
                  <c:y val="1.7806630806407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50685275702588"/>
                      <c:h val="0.15749654915690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BA7-4D40-BD31-F8EABAC171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537920"/>
        <c:axId val="215552000"/>
      </c:barChart>
      <c:catAx>
        <c:axId val="2155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552000"/>
        <c:crosses val="autoZero"/>
        <c:auto val="1"/>
        <c:lblAlgn val="ctr"/>
        <c:lblOffset val="100"/>
        <c:noMultiLvlLbl val="0"/>
      </c:catAx>
      <c:valAx>
        <c:axId val="21555200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53792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759100245127825E-3"/>
                  <c:y val="8.0128261300853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9C4-45C9-A8BE-7EB6980BC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20768630704907E-7"/>
                  <c:y val="5.341884086723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72336832509906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C4-45C9-A8BE-7EB6980BC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2752321990469E-3"/>
                  <c:y val="5.3418840867235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10474448609434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C4-45C9-A8BE-7EB6980BC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46545573536684E-2"/>
                  <c:y val="2.67097709509465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1449903731254"/>
                      <c:h val="0.16639968930143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C4-45C9-A8BE-7EB6980BC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587840"/>
        <c:axId val="215614208"/>
      </c:barChart>
      <c:catAx>
        <c:axId val="2155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614208"/>
        <c:crosses val="autoZero"/>
        <c:auto val="1"/>
        <c:lblAlgn val="ctr"/>
        <c:lblOffset val="100"/>
        <c:noMultiLvlLbl val="0"/>
      </c:catAx>
      <c:valAx>
        <c:axId val="21561420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5878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26-4B32-990D-4F30D192346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26-4B32-990D-4F30D19234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D-47CB-BA3F-1E5547DC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759100245127825E-3"/>
                  <c:y val="7.122512115631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CAC-4D2A-A464-AA2DC176F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232198101177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AC-4D2A-A464-AA2DC176F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29190904283447E-2"/>
                  <c:y val="6.232198101177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5219402169621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CAC-4D2A-A464-AA2DC176F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5694336"/>
        <c:axId val="215708416"/>
      </c:barChart>
      <c:catAx>
        <c:axId val="2156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708416"/>
        <c:crosses val="autoZero"/>
        <c:auto val="1"/>
        <c:lblAlgn val="ctr"/>
        <c:lblOffset val="100"/>
        <c:noMultiLvlLbl val="0"/>
      </c:catAx>
      <c:valAx>
        <c:axId val="21570841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56943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520768626453331E-7"/>
                  <c:y val="8.0128261300853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55219402169621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F70-4026-BA58-793DD3045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28825696597143E-2"/>
                  <c:y val="7.1225121156314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910474448609434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70-4026-BA58-793DD3045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28825696597143E-2"/>
                  <c:y val="7.122512115631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828469253895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F70-4026-BA58-793DD3045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271488"/>
        <c:axId val="216289664"/>
      </c:barChart>
      <c:catAx>
        <c:axId val="21627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289664"/>
        <c:crosses val="autoZero"/>
        <c:auto val="1"/>
        <c:lblAlgn val="ctr"/>
        <c:lblOffset val="100"/>
        <c:noMultiLvlLbl val="0"/>
      </c:catAx>
      <c:valAx>
        <c:axId val="21628966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27148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04241925380628"/>
          <c:y val="9.1241531420853353E-2"/>
          <c:w val="0.75218916792205703"/>
          <c:h val="0.81751693715829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&lt;LLOQ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766404398853114E-3"/>
                  <c:y val="7.12251211563145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0EC-4702-8144-E14934092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0F-4D35-BA0A-89EF3E324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LLOQ - 1x PA-IC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915672084315E-2"/>
                  <c:y val="7.122512115631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99964355729813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EC-4702-8144-E14934092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F-4D35-BA0A-89EF3E324F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1x -4x PA-IC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52915672084315E-2"/>
                  <c:y val="6.2321981011775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127591878949717"/>
                      <c:h val="0.21091539002413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0EC-4702-8144-E14934092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0F-4D35-BA0A-89EF3E324F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 4x PA-IC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0F-4D35-BA0A-89EF3E324F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103168"/>
        <c:axId val="216109056"/>
      </c:barChart>
      <c:catAx>
        <c:axId val="2161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109056"/>
        <c:crosses val="autoZero"/>
        <c:auto val="1"/>
        <c:lblAlgn val="ctr"/>
        <c:lblOffset val="100"/>
        <c:noMultiLvlLbl val="0"/>
      </c:catAx>
      <c:valAx>
        <c:axId val="21610905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1031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27330794878333"/>
          <c:y val="0.18565840143855319"/>
          <c:w val="0.67675781765863785"/>
          <c:h val="0.645253145263830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1:16 PLGA/NMP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A5-4D0F-A644-E42FF8D665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1:8 PLGA/NMP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A5-4D0F-A644-E42FF8D665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1:4 PLGA/NMP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A5-4D0F-A644-E42FF8D6653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1:2 PLGA/NMP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7A5-4D0F-A644-E42FF8D66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377600"/>
        <c:axId val="216388352"/>
      </c:lineChart>
      <c:catAx>
        <c:axId val="21637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Time (days)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388352"/>
        <c:crosses val="autoZero"/>
        <c:auto val="1"/>
        <c:lblAlgn val="ctr"/>
        <c:lblOffset val="100"/>
        <c:noMultiLvlLbl val="0"/>
      </c:catAx>
      <c:valAx>
        <c:axId val="216388352"/>
        <c:scaling>
          <c:orientation val="minMax"/>
          <c:max val="1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dirty="0"/>
                  <a:t>Cumulative Release</a:t>
                </a:r>
                <a:r>
                  <a:rPr lang="en-US" sz="1200" baseline="0" dirty="0"/>
                  <a:t> of </a:t>
                </a:r>
                <a:r>
                  <a:rPr lang="en-US" sz="1200" baseline="0" dirty="0" err="1"/>
                  <a:t>DTG</a:t>
                </a:r>
                <a:r>
                  <a:rPr lang="en-US" sz="1200" baseline="0" dirty="0"/>
                  <a:t> (%)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4.3524625453426891E-2"/>
              <c:y val="0.181031951471716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637760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738290379851023E-3"/>
          <c:y val="2.3946555812759302E-2"/>
          <c:w val="0.99252341924029797"/>
          <c:h val="0.13598375405315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95443973928608E-2"/>
          <c:y val="9.1632317701125343E-2"/>
          <c:w val="0.91776237611731626"/>
          <c:h val="0.838047931456670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Sheet1!$A$25:$B$25</c:f>
              <c:numCache>
                <c:formatCode>General</c:formatCode>
                <c:ptCount val="2"/>
                <c:pt idx="0">
                  <c:v>74.5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4-43B7-977D-CEF2963E51F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Sheet1!$A$26:$B$26</c:f>
              <c:numCache>
                <c:formatCode>General</c:formatCode>
                <c:ptCount val="2"/>
                <c:pt idx="0">
                  <c:v>14.5</c:v>
                </c:pt>
                <c:pt idx="1">
                  <c:v>14.5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74-43B7-977D-CEF2963E51F8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Sheet1!$A$27:$B$27</c:f>
              <c:numCache>
                <c:formatCode>General</c:formatCode>
                <c:ptCount val="2"/>
                <c:pt idx="0">
                  <c:v>2.9</c:v>
                </c:pt>
                <c:pt idx="1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74-43B7-977D-CEF2963E5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8263552"/>
        <c:axId val="178265088"/>
      </c:barChart>
      <c:catAx>
        <c:axId val="1782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8265088"/>
        <c:crosses val="autoZero"/>
        <c:auto val="1"/>
        <c:lblAlgn val="ctr"/>
        <c:lblOffset val="100"/>
        <c:noMultiLvlLbl val="0"/>
      </c:catAx>
      <c:valAx>
        <c:axId val="17826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7826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/>
                </a:solidFill>
                <a:latin typeface="+mj-lt"/>
              </a:rPr>
              <a:t>TDF/3TC/EFV (n=303)</a:t>
            </a:r>
          </a:p>
        </c:rich>
      </c:tx>
      <c:layout>
        <c:manualLayout>
          <c:xMode val="edge"/>
          <c:yMode val="edge"/>
          <c:x val="0.3326879907635934"/>
          <c:y val="3.30220200041379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RNA &lt;50 copies/mL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&lt;100K</c:v>
                </c:pt>
                <c:pt idx="1">
                  <c:v>100-500K</c:v>
                </c:pt>
                <c:pt idx="2">
                  <c:v>&gt;500K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0.83499999999999996</c:v>
                </c:pt>
                <c:pt idx="1">
                  <c:v>0.64</c:v>
                </c:pt>
                <c:pt idx="2">
                  <c:v>0.56699999999999995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94-4B1F-B5D1-2DB9EEA1B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RNA 50-200 copies/mL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&lt;100K</c:v>
                </c:pt>
                <c:pt idx="1">
                  <c:v>100-500K</c:v>
                </c:pt>
                <c:pt idx="2">
                  <c:v>&gt;500K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8.6999999999999994E-2</c:v>
                </c:pt>
                <c:pt idx="1">
                  <c:v>0.124</c:v>
                </c:pt>
                <c:pt idx="2">
                  <c:v>0.22700000000000001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94-4B1F-B5D1-2DB9EEA1B0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9931008"/>
        <c:axId val="219932544"/>
      </c:barChart>
      <c:catAx>
        <c:axId val="21993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9932544"/>
        <c:crosses val="autoZero"/>
        <c:auto val="1"/>
        <c:lblAlgn val="ctr"/>
        <c:lblOffset val="100"/>
        <c:noMultiLvlLbl val="0"/>
      </c:catAx>
      <c:valAx>
        <c:axId val="2199325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99310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/>
                </a:solidFill>
                <a:latin typeface="+mj-lt"/>
              </a:rPr>
              <a:t>TDF/3TC/DTG (n=310)</a:t>
            </a:r>
          </a:p>
        </c:rich>
      </c:tx>
      <c:layout>
        <c:manualLayout>
          <c:xMode val="edge"/>
          <c:yMode val="edge"/>
          <c:x val="0.31637095138804"/>
          <c:y val="4.717431429162566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RNA &lt;50 copies/mL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&lt;100K</c:v>
                </c:pt>
                <c:pt idx="1">
                  <c:v>100-500K</c:v>
                </c:pt>
                <c:pt idx="2">
                  <c:v>&gt;500K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0.91300000000000003</c:v>
                </c:pt>
                <c:pt idx="1">
                  <c:v>0.75</c:v>
                </c:pt>
                <c:pt idx="2">
                  <c:v>0.54800000000000004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7F-4D45-A01B-80584FB1B2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RNA 50-200 copies/mL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&lt;100K</c:v>
                </c:pt>
                <c:pt idx="1">
                  <c:v>100-500K</c:v>
                </c:pt>
                <c:pt idx="2">
                  <c:v>&gt;500K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1.9E-2</c:v>
                </c:pt>
                <c:pt idx="1">
                  <c:v>0.14499999999999999</c:v>
                </c:pt>
                <c:pt idx="2">
                  <c:v>0.29099999999999998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7F-4D45-A01B-80584FB1B2D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4041216"/>
        <c:axId val="224047104"/>
      </c:barChart>
      <c:catAx>
        <c:axId val="2240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24047104"/>
        <c:crosses val="autoZero"/>
        <c:auto val="1"/>
        <c:lblAlgn val="ctr"/>
        <c:lblOffset val="100"/>
        <c:noMultiLvlLbl val="0"/>
      </c:catAx>
      <c:valAx>
        <c:axId val="2240471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240412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600"/>
              <a:t>Virologic Outcome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B/F/TAF (n=320)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HIV-1 RNA &lt;50 copies/mL</c:v>
                </c:pt>
                <c:pt idx="1">
                  <c:v>HIV-1 RNA &gt;50 copies/mL</c:v>
                </c:pt>
                <c:pt idx="2">
                  <c:v>No Virologic Data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4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8E-440F-A010-94F0C142EC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 + F/TAF (n=325)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HIV-1 RNA &lt;50 copies/mL</c:v>
                </c:pt>
                <c:pt idx="1">
                  <c:v>HIV-1 RNA &gt;50 copies/mL</c:v>
                </c:pt>
                <c:pt idx="2">
                  <c:v>No Virologic Data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86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8E-440F-A010-94F0C142E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211548416"/>
        <c:axId val="212066688"/>
      </c:barChart>
      <c:catAx>
        <c:axId val="2115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5000"/>
              </a:lnSpc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2066688"/>
        <c:crosses val="autoZero"/>
        <c:auto val="1"/>
        <c:lblAlgn val="ctr"/>
        <c:lblOffset val="100"/>
        <c:noMultiLvlLbl val="0"/>
      </c:catAx>
      <c:valAx>
        <c:axId val="212066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dirty="0"/>
                  <a:t>Proportion of participants,</a:t>
                </a:r>
                <a:r>
                  <a:rPr lang="en-US" sz="1200" baseline="0" dirty="0"/>
                  <a:t> %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8028073279023015E-2"/>
              <c:y val="0.18922398621390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1154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6394247685013E-2"/>
          <c:y val="0.1604808221396907"/>
          <c:w val="0.91085895961359076"/>
          <c:h val="0.316794822549865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-30</c:v>
                </c:pt>
                <c:pt idx="1">
                  <c:v>-20</c:v>
                </c:pt>
                <c:pt idx="2">
                  <c:v>-10</c:v>
                </c:pt>
                <c:pt idx="3">
                  <c:v>0</c:v>
                </c:pt>
                <c:pt idx="4">
                  <c:v>10</c:v>
                </c:pt>
                <c:pt idx="5">
                  <c:v>20</c:v>
                </c:pt>
                <c:pt idx="6">
                  <c:v>30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2B-4C68-B646-64C4842B1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586560"/>
        <c:axId val="224001024"/>
      </c:lineChart>
      <c:catAx>
        <c:axId val="223586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dirty="0"/>
                  <a:t>Treatment difference, % (95% CI)</a:t>
                </a:r>
              </a:p>
            </c:rich>
          </c:tx>
          <c:layout>
            <c:manualLayout>
              <c:xMode val="edge"/>
              <c:yMode val="edge"/>
              <c:x val="0.12615807006663038"/>
              <c:y val="0.792935617078983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1"/>
            </a:pPr>
            <a:endParaRPr lang="sr-Latn-RS"/>
          </a:p>
        </c:txPr>
        <c:crossAx val="224001024"/>
        <c:crosses val="autoZero"/>
        <c:auto val="1"/>
        <c:lblAlgn val="ctr"/>
        <c:lblOffset val="100"/>
        <c:noMultiLvlLbl val="0"/>
      </c:catAx>
      <c:valAx>
        <c:axId val="22400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3586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07011621864933"/>
          <c:y val="2.2029848527576112E-2"/>
          <c:w val="0.8043101979049333"/>
          <c:h val="0.826916169249411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A5353, &lt; 100k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5">
                  <c:v>8</c:v>
                </c:pt>
                <c:pt idx="7">
                  <c:v>12</c:v>
                </c:pt>
                <c:pt idx="9">
                  <c:v>16</c:v>
                </c:pt>
                <c:pt idx="13">
                  <c:v>24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43-4432-965C-AD501CABC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A5353, &gt; 100k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5">
                  <c:v>8</c:v>
                </c:pt>
                <c:pt idx="7">
                  <c:v>12</c:v>
                </c:pt>
                <c:pt idx="9">
                  <c:v>16</c:v>
                </c:pt>
                <c:pt idx="13">
                  <c:v>24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43-4432-965C-AD501CABCE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SPRING-1 /SINGLE, &lt; 100K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5">
                  <c:v>8</c:v>
                </c:pt>
                <c:pt idx="7">
                  <c:v>12</c:v>
                </c:pt>
                <c:pt idx="9">
                  <c:v>16</c:v>
                </c:pt>
                <c:pt idx="13">
                  <c:v>24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43-4432-965C-AD501CABCE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SPRING-1 / SINGLE, &gt; 100K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5">
                  <c:v>8</c:v>
                </c:pt>
                <c:pt idx="7">
                  <c:v>12</c:v>
                </c:pt>
                <c:pt idx="9">
                  <c:v>16</c:v>
                </c:pt>
                <c:pt idx="13">
                  <c:v>24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F43-4432-965C-AD501CABC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35712"/>
        <c:axId val="234437632"/>
      </c:lineChart>
      <c:catAx>
        <c:axId val="23443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+mj-lt"/>
                  </a:defRPr>
                </a:pPr>
                <a:r>
                  <a:rPr lang="en-US" sz="1400" b="0" dirty="0">
                    <a:latin typeface="+mj-lt"/>
                  </a:rPr>
                  <a:t>weeks</a:t>
                </a:r>
              </a:p>
            </c:rich>
          </c:tx>
          <c:layout>
            <c:manualLayout>
              <c:xMode val="edge"/>
              <c:yMode val="edge"/>
              <c:x val="0.49139835845811702"/>
              <c:y val="0.92828605495623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sr-Latn-RS"/>
          </a:p>
        </c:txPr>
        <c:crossAx val="234437632"/>
        <c:crosses val="autoZero"/>
        <c:auto val="1"/>
        <c:lblAlgn val="ctr"/>
        <c:lblOffset val="100"/>
        <c:noMultiLvlLbl val="0"/>
      </c:catAx>
      <c:valAx>
        <c:axId val="234437632"/>
        <c:scaling>
          <c:orientation val="minMax"/>
          <c:max val="5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+mj-lt"/>
                  </a:defRPr>
                </a:pPr>
                <a:r>
                  <a:rPr lang="en-US" sz="1400" b="0" dirty="0">
                    <a:latin typeface="+mj-lt"/>
                  </a:rPr>
                  <a:t>Viral Load (log </a:t>
                </a:r>
                <a:r>
                  <a:rPr lang="en-US" sz="1400" b="0" baseline="-25000" dirty="0">
                    <a:latin typeface="+mj-lt"/>
                  </a:rPr>
                  <a:t>10</a:t>
                </a:r>
                <a:r>
                  <a:rPr lang="en-US" sz="1400" b="0" dirty="0">
                    <a:latin typeface="+mj-lt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6.49276920063575E-3"/>
              <c:y val="0.351377548678195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+mj-lt"/>
              </a:defRPr>
            </a:pPr>
            <a:endParaRPr lang="sr-Latn-RS"/>
          </a:p>
        </c:txPr>
        <c:crossAx val="23443571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26-4B32-990D-4F30D192346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26-4B32-990D-4F30D19234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D-47CB-BA3F-1E5547DC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06569323449165E-2"/>
          <c:y val="4.6293203891112703E-2"/>
          <c:w val="0.94049343067655089"/>
          <c:h val="0.907413592217774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9DF-48A4-90DD-A90801B4D1C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DF-48A4-90DD-A90801B4D1CA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93</c:v>
                </c:pt>
                <c:pt idx="3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DF-48A4-90DD-A90801B4D1CA}"/>
            </c:ext>
          </c:extLst>
        </c:ser>
        <c:ser>
          <c:idx val="1"/>
          <c:order val="1"/>
          <c:spPr>
            <a:ln>
              <a:noFill/>
            </a:ln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91</c:v>
                </c:pt>
                <c:pt idx="3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DF-48A4-90DD-A90801B4D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34457728"/>
        <c:axId val="234463616"/>
      </c:barChart>
      <c:catAx>
        <c:axId val="2344577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234463616"/>
        <c:crosses val="autoZero"/>
        <c:auto val="1"/>
        <c:lblAlgn val="ctr"/>
        <c:lblOffset val="100"/>
        <c:noMultiLvlLbl val="0"/>
      </c:catAx>
      <c:valAx>
        <c:axId val="23446361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tx1"/>
                </a:solidFill>
                <a:latin typeface="+mn-lt"/>
              </a:defRPr>
            </a:pPr>
            <a:endParaRPr lang="sr-Latn-RS"/>
          </a:p>
        </c:txPr>
        <c:crossAx val="23445772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398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1436913317617E-2"/>
          <c:y val="6.1873940243089925E-2"/>
          <c:w val="0.88348667622400934"/>
          <c:h val="0.74380290602707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A9-4E8F-9EE3-8B461C747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A9-4E8F-9EE3-8B461C74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68384"/>
        <c:axId val="131570304"/>
      </c:lineChart>
      <c:catAx>
        <c:axId val="13156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 dirty="0"/>
                  <a:t>study week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out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 b="0">
                <a:latin typeface="+mj-lt"/>
              </a:defRPr>
            </a:pPr>
            <a:endParaRPr lang="sr-Latn-RS"/>
          </a:p>
        </c:txPr>
        <c:crossAx val="131570304"/>
        <c:crosses val="autoZero"/>
        <c:auto val="1"/>
        <c:lblAlgn val="ctr"/>
        <c:lblOffset val="100"/>
        <c:noMultiLvlLbl val="0"/>
      </c:catAx>
      <c:valAx>
        <c:axId val="1315703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 b="0" baseline="0">
                <a:latin typeface="+mn-lt"/>
              </a:defRPr>
            </a:pPr>
            <a:endParaRPr lang="sr-Latn-RS"/>
          </a:p>
        </c:txPr>
        <c:crossAx val="131568384"/>
        <c:crosses val="autoZero"/>
        <c:crossBetween val="between"/>
        <c:majorUnit val="25"/>
        <c:minorUnit val="1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+mj-lt"/>
              </a:defRPr>
            </a:pPr>
            <a:r>
              <a:rPr lang="en-US" sz="1200" b="0" dirty="0">
                <a:latin typeface="+mj-lt"/>
              </a:rPr>
              <a:t>&lt;6 years</a:t>
            </a:r>
          </a:p>
        </c:rich>
      </c:tx>
      <c:layout>
        <c:manualLayout>
          <c:xMode val="edge"/>
          <c:yMode val="edge"/>
          <c:x val="0.40861220858442004"/>
          <c:y val="4.10814181952512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903888440214954"/>
          <c:y val="7.0090075052839762E-2"/>
          <c:w val="0.7967935602283146"/>
          <c:h val="0.73472304978097458"/>
        </c:manualLayout>
      </c:layout>
      <c:lineChart>
        <c:grouping val="standard"/>
        <c:varyColors val="0"/>
        <c:ser>
          <c:idx val="4"/>
          <c:order val="4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A7-44B8-8653-C58ACDDDF390}"/>
            </c:ext>
          </c:extLst>
        </c:ser>
        <c:ser>
          <c:idx val="5"/>
          <c:order val="5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DA7-44B8-8653-C58ACDDDF390}"/>
            </c:ext>
          </c:extLst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DA7-44B8-8653-C58ACDDDF390}"/>
            </c:ext>
          </c:extLst>
        </c:ser>
        <c:ser>
          <c:idx val="7"/>
          <c:order val="7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DA7-44B8-8653-C58ACDDDF390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DA7-44B8-8653-C58ACDDDF390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A7-44B8-8653-C58ACDDDF390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DA7-44B8-8653-C58ACDDDF3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DA7-44B8-8653-C58ACDDD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82784"/>
        <c:axId val="241784320"/>
      </c:lineChart>
      <c:catAx>
        <c:axId val="2417827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>
                <a:latin typeface="+mj-lt"/>
              </a:defRPr>
            </a:pPr>
            <a:endParaRPr lang="sr-Latn-RS"/>
          </a:p>
        </c:txPr>
        <c:crossAx val="241784320"/>
        <c:crosses val="autoZero"/>
        <c:auto val="1"/>
        <c:lblAlgn val="ctr"/>
        <c:lblOffset val="100"/>
        <c:noMultiLvlLbl val="0"/>
      </c:catAx>
      <c:valAx>
        <c:axId val="241784320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800" b="1"/>
            </a:pPr>
            <a:endParaRPr lang="sr-Latn-RS"/>
          </a:p>
        </c:txPr>
        <c:crossAx val="24178278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+mj-lt"/>
              </a:defRPr>
            </a:pPr>
            <a:r>
              <a:rPr lang="en-US" sz="1200" b="0" dirty="0">
                <a:latin typeface="+mj-lt"/>
              </a:rPr>
              <a:t>≥6 years</a:t>
            </a:r>
          </a:p>
        </c:rich>
      </c:tx>
      <c:layout>
        <c:manualLayout>
          <c:xMode val="edge"/>
          <c:yMode val="edge"/>
          <c:x val="0.42861678784935381"/>
          <c:y val="4.10814181952512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77235357625775"/>
          <c:y val="7.830635869189001E-2"/>
          <c:w val="0.75198370410227577"/>
          <c:h val="0.73061490796144946"/>
        </c:manualLayout>
      </c:layout>
      <c:lineChart>
        <c:grouping val="standar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43-42C5-BA02-26C396AE56EF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143-42C5-BA02-26C396AE56EF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143-42C5-BA02-26C396AE56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143-42C5-BA02-26C396AE5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816704"/>
        <c:axId val="241818240"/>
      </c:lineChart>
      <c:catAx>
        <c:axId val="24181670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>
                <a:latin typeface="+mj-lt"/>
              </a:defRPr>
            </a:pPr>
            <a:endParaRPr lang="sr-Latn-RS"/>
          </a:p>
        </c:txPr>
        <c:crossAx val="241818240"/>
        <c:crosses val="autoZero"/>
        <c:auto val="1"/>
        <c:lblAlgn val="ctr"/>
        <c:lblOffset val="100"/>
        <c:noMultiLvlLbl val="0"/>
      </c:catAx>
      <c:valAx>
        <c:axId val="241818240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+mj-lt"/>
                  </a:defRPr>
                </a:pPr>
                <a:r>
                  <a:rPr lang="en-GB" sz="1200" b="0" dirty="0">
                    <a:latin typeface="+mj-lt"/>
                  </a:rPr>
                  <a:t>copies/ml</a:t>
                </a:r>
                <a:endParaRPr lang="en-US" sz="12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42982937948943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 baseline="0">
                <a:latin typeface="Franklin Gothic Medium Cond" panose="020B0606030402020204" pitchFamily="34" charset="0"/>
              </a:defRPr>
            </a:pPr>
            <a:endParaRPr lang="sr-Latn-RS"/>
          </a:p>
        </c:txPr>
        <c:crossAx val="24181670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US" sz="1200" b="0" dirty="0">
                <a:latin typeface="+mj-lt"/>
              </a:rPr>
              <a:t>≥500 cells/mm</a:t>
            </a:r>
            <a:r>
              <a:rPr lang="en-US" sz="1200" b="0" baseline="30000" dirty="0">
                <a:latin typeface="+mj-lt"/>
              </a:rPr>
              <a:t>3</a:t>
            </a:r>
          </a:p>
        </c:rich>
      </c:tx>
      <c:layout>
        <c:manualLayout>
          <c:xMode val="edge"/>
          <c:yMode val="edge"/>
          <c:x val="0.32322965665457282"/>
          <c:y val="4.10814181952512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11558690980151"/>
          <c:y val="6.1873940243089925E-2"/>
          <c:w val="0.75783345689611714"/>
          <c:h val="0.74704747523954995"/>
        </c:manualLayout>
      </c:layout>
      <c:lineChart>
        <c:grouping val="standard"/>
        <c:varyColors val="0"/>
        <c:ser>
          <c:idx val="4"/>
          <c:order val="4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57-4A0E-9006-B8782B3FE9D7}"/>
            </c:ext>
          </c:extLst>
        </c:ser>
        <c:ser>
          <c:idx val="5"/>
          <c:order val="5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57-4A0E-9006-B8782B3FE9D7}"/>
            </c:ext>
          </c:extLst>
        </c:ser>
        <c:ser>
          <c:idx val="6"/>
          <c:order val="6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57-4A0E-9006-B8782B3FE9D7}"/>
            </c:ext>
          </c:extLst>
        </c:ser>
        <c:ser>
          <c:idx val="7"/>
          <c:order val="7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57-4A0E-9006-B8782B3FE9D7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C57-4A0E-9006-B8782B3FE9D7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C57-4A0E-9006-B8782B3FE9D7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C57-4A0E-9006-B8782B3FE9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C57-4A0E-9006-B8782B3FE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204608"/>
        <c:axId val="235206144"/>
      </c:lineChart>
      <c:catAx>
        <c:axId val="23520460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>
                <a:latin typeface="+mj-lt"/>
              </a:defRPr>
            </a:pPr>
            <a:endParaRPr lang="sr-Latn-RS"/>
          </a:p>
        </c:txPr>
        <c:crossAx val="235206144"/>
        <c:crosses val="autoZero"/>
        <c:auto val="1"/>
        <c:lblAlgn val="ctr"/>
        <c:lblOffset val="100"/>
        <c:noMultiLvlLbl val="0"/>
      </c:catAx>
      <c:valAx>
        <c:axId val="235206144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800" b="1"/>
            </a:pPr>
            <a:endParaRPr lang="sr-Latn-RS"/>
          </a:p>
        </c:txPr>
        <c:crossAx val="23520460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+mj-lt"/>
              </a:defRPr>
            </a:pPr>
            <a:r>
              <a:rPr lang="en-US" sz="1200" b="0" dirty="0">
                <a:latin typeface="+mj-lt"/>
              </a:rPr>
              <a:t>&lt;500 cells/mm</a:t>
            </a:r>
            <a:r>
              <a:rPr lang="en-US" sz="1200" b="0" baseline="30000" dirty="0">
                <a:latin typeface="+mj-lt"/>
              </a:rPr>
              <a:t>3</a:t>
            </a:r>
          </a:p>
        </c:rich>
      </c:tx>
      <c:layout>
        <c:manualLayout>
          <c:xMode val="edge"/>
          <c:yMode val="edge"/>
          <c:x val="0.32322965665457282"/>
          <c:y val="4.10814181952512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54760602841745"/>
          <c:y val="6.1873940243089925E-2"/>
          <c:w val="0.73706001490088924"/>
          <c:h val="0.74293933342002483"/>
        </c:manualLayout>
      </c:layout>
      <c:lineChart>
        <c:grouping val="standar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CC-45EE-80F8-253E49FF2B0D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CC-45EE-80F8-253E49FF2B0D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DTG+3TC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4CC-45EE-80F8-253E49FF2B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4CC-45EE-80F8-253E49FF2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099264"/>
        <c:axId val="235100800"/>
      </c:lineChart>
      <c:catAx>
        <c:axId val="23509926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>
                <a:latin typeface="+mj-lt"/>
              </a:defRPr>
            </a:pPr>
            <a:endParaRPr lang="sr-Latn-RS"/>
          </a:p>
        </c:txPr>
        <c:crossAx val="235100800"/>
        <c:crosses val="autoZero"/>
        <c:auto val="1"/>
        <c:lblAlgn val="ctr"/>
        <c:lblOffset val="100"/>
        <c:noMultiLvlLbl val="0"/>
      </c:catAx>
      <c:valAx>
        <c:axId val="235100800"/>
        <c:scaling>
          <c:orientation val="minMax"/>
          <c:max val="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+mj-lt"/>
                  </a:defRPr>
                </a:pPr>
                <a:r>
                  <a:rPr lang="en-GB" sz="1200" b="0" dirty="0">
                    <a:latin typeface="+mj-lt"/>
                  </a:rPr>
                  <a:t>copies/ml</a:t>
                </a:r>
                <a:endParaRPr lang="en-US" sz="12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"/>
              <c:y val="0.306009522474654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000" b="0">
                <a:latin typeface="+mj-lt"/>
              </a:defRPr>
            </a:pPr>
            <a:endParaRPr lang="sr-Latn-RS"/>
          </a:p>
        </c:txPr>
        <c:crossAx val="235099264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n-US" sz="1400" b="0" dirty="0">
                <a:latin typeface="+mj-lt"/>
              </a:rPr>
              <a:t>Baseline OSS (%)</a:t>
            </a:r>
          </a:p>
        </c:rich>
      </c:tx>
      <c:layout>
        <c:manualLayout>
          <c:xMode val="edge"/>
          <c:yMode val="edge"/>
          <c:x val="0.33350496605073854"/>
          <c:y val="7.27273004924077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56071283048374"/>
          <c:y val="0.21404770758204059"/>
          <c:w val="0.82527161244614555"/>
          <c:h val="0.5748190216441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+mj-lt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0.3</c:v>
                </c:pt>
                <c:pt idx="2">
                  <c:v>0.45</c:v>
                </c:pt>
                <c:pt idx="3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5-4759-AE47-1B07817627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781696"/>
        <c:axId val="235488768"/>
      </c:barChart>
      <c:catAx>
        <c:axId val="2127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+mj-lt"/>
              </a:defRPr>
            </a:pPr>
            <a:endParaRPr lang="sr-Latn-RS"/>
          </a:p>
        </c:txPr>
        <c:crossAx val="235488768"/>
        <c:crosses val="autoZero"/>
        <c:auto val="1"/>
        <c:lblAlgn val="ctr"/>
        <c:lblOffset val="100"/>
        <c:noMultiLvlLbl val="0"/>
      </c:catAx>
      <c:valAx>
        <c:axId val="235488768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sr-Latn-RS"/>
          </a:p>
        </c:txPr>
        <c:crossAx val="2127816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400" b="0" dirty="0">
                <a:latin typeface="+mj-lt"/>
              </a:rPr>
              <a:t>Phenotypic/Genotypic Resistance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21655701016458"/>
          <c:y val="0.16017935483918444"/>
          <c:w val="0.81899323756198827"/>
          <c:h val="0.55701297511425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fld id="{9AC88741-3D74-4592-A06E-123AFE4A3940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BF-4FF0-94B1-9E39F28C39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+mj-lt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NRTI    N=37</c:v>
                </c:pt>
                <c:pt idx="1">
                  <c:v>NNRTI   N=37</c:v>
                </c:pt>
                <c:pt idx="2">
                  <c:v>PI
N=36</c:v>
                </c:pt>
                <c:pt idx="3">
                  <c:v>INI
N=27</c:v>
                </c:pt>
                <c:pt idx="4">
                  <c:v>MVC
N=35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</c:v>
                </c:pt>
                <c:pt idx="1">
                  <c:v>93</c:v>
                </c:pt>
                <c:pt idx="2">
                  <c:v>90</c:v>
                </c:pt>
                <c:pt idx="3">
                  <c:v>68</c:v>
                </c:pt>
                <c:pt idx="4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BF-4FF0-94B1-9E39F28C39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5574784"/>
        <c:axId val="235577728"/>
      </c:barChart>
      <c:catAx>
        <c:axId val="23557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+mj-lt"/>
              </a:defRPr>
            </a:pPr>
            <a:endParaRPr lang="sr-Latn-RS"/>
          </a:p>
        </c:txPr>
        <c:crossAx val="235577728"/>
        <c:crosses val="autoZero"/>
        <c:auto val="1"/>
        <c:lblAlgn val="ctr"/>
        <c:lblOffset val="100"/>
        <c:noMultiLvlLbl val="0"/>
      </c:catAx>
      <c:valAx>
        <c:axId val="23557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latin typeface="+mj-lt"/>
              </a:defRPr>
            </a:pPr>
            <a:endParaRPr lang="sr-Latn-RS"/>
          </a:p>
        </c:txPr>
        <c:crossAx val="23557478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D 0</c:v>
                </c:pt>
                <c:pt idx="1">
                  <c:v>D 7</c:v>
                </c:pt>
                <c:pt idx="2">
                  <c:v>D 14</c:v>
                </c:pt>
                <c:pt idx="3">
                  <c:v>D 21</c:v>
                </c:pt>
                <c:pt idx="4">
                  <c:v>Wk 5</c:v>
                </c:pt>
                <c:pt idx="5">
                  <c:v>Wk 9</c:v>
                </c:pt>
                <c:pt idx="6">
                  <c:v>Wk 13</c:v>
                </c:pt>
                <c:pt idx="7">
                  <c:v>Wk 17</c:v>
                </c:pt>
                <c:pt idx="8">
                  <c:v>Wk 21</c:v>
                </c:pt>
                <c:pt idx="9">
                  <c:v>Wk 25</c:v>
                </c:pt>
                <c:pt idx="10">
                  <c:v>Wk 36</c:v>
                </c:pt>
                <c:pt idx="11">
                  <c:v>Wk 48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3.9</c:v>
                </c:pt>
                <c:pt idx="1">
                  <c:v>3.7</c:v>
                </c:pt>
                <c:pt idx="2">
                  <c:v>4.0999999999999996</c:v>
                </c:pt>
                <c:pt idx="3">
                  <c:v>3.4</c:v>
                </c:pt>
                <c:pt idx="4">
                  <c:v>3.8</c:v>
                </c:pt>
                <c:pt idx="5">
                  <c:v>3.8</c:v>
                </c:pt>
                <c:pt idx="6">
                  <c:v>3.3</c:v>
                </c:pt>
                <c:pt idx="7">
                  <c:v>3.4</c:v>
                </c:pt>
                <c:pt idx="8">
                  <c:v>2.9</c:v>
                </c:pt>
                <c:pt idx="9">
                  <c:v>2.8</c:v>
                </c:pt>
                <c:pt idx="10">
                  <c:v>2.2000000000000002</c:v>
                </c:pt>
                <c:pt idx="11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DA-4589-BD93-2216D01E8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782720"/>
        <c:axId val="202822016"/>
      </c:lineChart>
      <c:catAx>
        <c:axId val="2387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02822016"/>
        <c:crosses val="autoZero"/>
        <c:auto val="1"/>
        <c:lblAlgn val="ctr"/>
        <c:lblOffset val="100"/>
        <c:noMultiLvlLbl val="0"/>
      </c:catAx>
      <c:valAx>
        <c:axId val="202822016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387827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sr-Latn-R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D 0</c:v>
                </c:pt>
                <c:pt idx="1">
                  <c:v>D 7</c:v>
                </c:pt>
                <c:pt idx="2">
                  <c:v>D 14</c:v>
                </c:pt>
                <c:pt idx="3">
                  <c:v>D 21</c:v>
                </c:pt>
                <c:pt idx="4">
                  <c:v>Wk 5</c:v>
                </c:pt>
                <c:pt idx="5">
                  <c:v>Wk 9</c:v>
                </c:pt>
                <c:pt idx="6">
                  <c:v>Wk 13</c:v>
                </c:pt>
                <c:pt idx="7">
                  <c:v>Wk 17</c:v>
                </c:pt>
                <c:pt idx="8">
                  <c:v>Wk 21</c:v>
                </c:pt>
                <c:pt idx="9">
                  <c:v>Wk 25</c:v>
                </c:pt>
                <c:pt idx="10">
                  <c:v>Wk 36</c:v>
                </c:pt>
                <c:pt idx="11">
                  <c:v>Wk 48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3.7</c:v>
                </c:pt>
                <c:pt idx="1">
                  <c:v>3.5</c:v>
                </c:pt>
                <c:pt idx="2">
                  <c:v>3.4</c:v>
                </c:pt>
                <c:pt idx="3">
                  <c:v>1.9</c:v>
                </c:pt>
                <c:pt idx="4">
                  <c:v>1.3</c:v>
                </c:pt>
                <c:pt idx="5">
                  <c:v>1.4</c:v>
                </c:pt>
                <c:pt idx="6">
                  <c:v>1.3</c:v>
                </c:pt>
                <c:pt idx="7">
                  <c:v>1.33</c:v>
                </c:pt>
                <c:pt idx="8">
                  <c:v>1.5</c:v>
                </c:pt>
                <c:pt idx="9">
                  <c:v>1.4</c:v>
                </c:pt>
                <c:pt idx="10">
                  <c:v>1.3</c:v>
                </c:pt>
                <c:pt idx="11">
                  <c:v>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DA-4589-BD93-2216D01E8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70560"/>
        <c:axId val="203172096"/>
      </c:lineChart>
      <c:catAx>
        <c:axId val="2031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03172096"/>
        <c:crosses val="autoZero"/>
        <c:auto val="1"/>
        <c:lblAlgn val="ctr"/>
        <c:lblOffset val="100"/>
        <c:noMultiLvlLbl val="0"/>
      </c:catAx>
      <c:valAx>
        <c:axId val="203172096"/>
        <c:scaling>
          <c:orientation val="minMax"/>
          <c:max val="4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031705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26-4B32-990D-4F30D192346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26-4B32-990D-4F30D19234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D-47CB-BA3F-1E5547DC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D 0</c:v>
                </c:pt>
                <c:pt idx="1">
                  <c:v>D 7</c:v>
                </c:pt>
                <c:pt idx="2">
                  <c:v>D 14</c:v>
                </c:pt>
                <c:pt idx="3">
                  <c:v>D 21</c:v>
                </c:pt>
                <c:pt idx="4">
                  <c:v>Wk 5</c:v>
                </c:pt>
                <c:pt idx="5">
                  <c:v>Wk 9</c:v>
                </c:pt>
                <c:pt idx="6">
                  <c:v>Wk 13</c:v>
                </c:pt>
                <c:pt idx="7">
                  <c:v>Wk 17</c:v>
                </c:pt>
                <c:pt idx="8">
                  <c:v>Wk 21</c:v>
                </c:pt>
                <c:pt idx="9">
                  <c:v>Wk 25</c:v>
                </c:pt>
                <c:pt idx="10">
                  <c:v>Wk 36</c:v>
                </c:pt>
                <c:pt idx="11">
                  <c:v>Wk 48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4.3</c:v>
                </c:pt>
                <c:pt idx="2">
                  <c:v>4.2</c:v>
                </c:pt>
                <c:pt idx="3">
                  <c:v>3</c:v>
                </c:pt>
                <c:pt idx="4">
                  <c:v>2</c:v>
                </c:pt>
                <c:pt idx="5">
                  <c:v>1.3</c:v>
                </c:pt>
                <c:pt idx="6">
                  <c:v>1.3</c:v>
                </c:pt>
                <c:pt idx="7">
                  <c:v>1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  <c:pt idx="11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DA-4589-BD93-2216D01E8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221632"/>
        <c:axId val="203096448"/>
      </c:lineChart>
      <c:catAx>
        <c:axId val="2032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03096448"/>
        <c:crosses val="autoZero"/>
        <c:auto val="1"/>
        <c:lblAlgn val="ctr"/>
        <c:lblOffset val="100"/>
        <c:noMultiLvlLbl val="0"/>
      </c:catAx>
      <c:valAx>
        <c:axId val="203096448"/>
        <c:scaling>
          <c:orientation val="minMax"/>
          <c:max val="5"/>
          <c:min val="1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03221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/>
      </a:pPr>
      <a:endParaRPr lang="sr-Latn-R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85480792173701"/>
          <c:y val="0.14499047727337341"/>
          <c:w val="0.44008983536148888"/>
          <c:h val="0.753834768848839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M184IN controlled by Prior VF</c:v>
                </c:pt>
                <c:pt idx="1">
                  <c:v>M184IN controlled by TAMs</c:v>
                </c:pt>
                <c:pt idx="2">
                  <c:v>M184IN controlled by CD4 Nadir (div.by 200)</c:v>
                </c:pt>
                <c:pt idx="3">
                  <c:v>M184IN controlled byVL before 1st ART above 100 000</c:v>
                </c:pt>
                <c:pt idx="4">
                  <c:v>M184IN controlled by Caucasian race</c:v>
                </c:pt>
                <c:pt idx="5">
                  <c:v>M184IN controlled by Female Sex</c:v>
                </c:pt>
                <c:pt idx="6">
                  <c:v>M184IN controlled by Age (div. by 10)</c:v>
                </c:pt>
                <c:pt idx="7">
                  <c:v>M184 univariate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B-47F9-9115-638F471EF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136576"/>
        <c:axId val="202273920"/>
      </c:barChart>
      <c:catAx>
        <c:axId val="202136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sr-Latn-RS"/>
          </a:p>
        </c:txPr>
        <c:crossAx val="202273920"/>
        <c:crosses val="autoZero"/>
        <c:auto val="1"/>
        <c:lblAlgn val="ctr"/>
        <c:lblOffset val="100"/>
        <c:noMultiLvlLbl val="0"/>
      </c:catAx>
      <c:valAx>
        <c:axId val="202273920"/>
        <c:scaling>
          <c:orientation val="minMax"/>
          <c:max val="9"/>
          <c:min val="-3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+mj-lt"/>
                  </a:defRPr>
                </a:pPr>
                <a:r>
                  <a:rPr lang="en-US" sz="1200" b="0" dirty="0">
                    <a:latin typeface="+mj-lt"/>
                  </a:rPr>
                  <a:t>Beta coefficient (95% of CI)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1100" b="0">
                <a:latin typeface="+mj-lt"/>
              </a:defRPr>
            </a:pPr>
            <a:endParaRPr lang="sr-Latn-RS"/>
          </a:p>
        </c:txPr>
        <c:crossAx val="20213657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72128688056458"/>
          <c:y val="6.5421751968503944E-2"/>
          <c:w val="0.77778439202339456"/>
          <c:h val="0.623117372047244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DTG-1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48</c:v>
                </c:pt>
                <c:pt idx="2">
                  <c:v>96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305-4F54-92BD-6DD76109A1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DTG-D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48</c:v>
                </c:pt>
                <c:pt idx="2">
                  <c:v>96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05-4F54-92BD-6DD76109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45824"/>
        <c:axId val="132154496"/>
      </c:lineChart>
      <c:catAx>
        <c:axId val="1320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32154496"/>
        <c:crossesAt val="-0.5"/>
        <c:auto val="1"/>
        <c:lblAlgn val="ctr"/>
        <c:lblOffset val="100"/>
        <c:noMultiLvlLbl val="0"/>
      </c:catAx>
      <c:valAx>
        <c:axId val="132154496"/>
        <c:scaling>
          <c:orientation val="minMax"/>
          <c:max val="2"/>
          <c:min val="-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/>
                  <a:t>Extimated weight changes according to modelled slopes – Mean (95% CI)</a:t>
                </a:r>
              </a:p>
            </c:rich>
          </c:tx>
          <c:layout>
            <c:manualLayout>
              <c:xMode val="edge"/>
              <c:yMode val="edge"/>
              <c:x val="2.8429014137149503E-2"/>
              <c:y val="4.354675196850393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accent5"/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3204582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192313350211"/>
          <c:y val="9.6784776902887212E-2"/>
          <c:w val="0.70041855387545549"/>
          <c:h val="0.61422408136482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D:A:D 5-year CVD risk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8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B07-4A12-9DA7-095B493B76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D:A:D 10-year CVD risk2</c:v>
                </c:pt>
              </c:strCache>
            </c:strRef>
          </c:tx>
          <c:spPr>
            <a:ln w="19050">
              <a:noFill/>
            </a:ln>
          </c:spP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B07-4A12-9DA7-095B493B7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198208"/>
        <c:axId val="223310976"/>
      </c:scatterChart>
      <c:valAx>
        <c:axId val="223198208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crossAx val="223310976"/>
        <c:crosses val="autoZero"/>
        <c:crossBetween val="midCat"/>
        <c:majorUnit val="10"/>
      </c:valAx>
      <c:valAx>
        <c:axId val="223310976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Observed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2319820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000" b="0">
          <a:latin typeface="+mj-lt"/>
        </a:defRPr>
      </a:pPr>
      <a:endParaRPr lang="sr-Latn-RS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192313350211"/>
          <c:y val="9.6784776902887226E-2"/>
          <c:w val="0.70041855387545549"/>
          <c:h val="0.61422408136482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FRS 10-year CVD risk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8"/>
            <c:spPr>
              <a:solidFill>
                <a:schemeClr val="accent4"/>
              </a:solidFill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8A-4FB6-88E0-F457983E3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434048"/>
        <c:axId val="244436352"/>
      </c:scatterChart>
      <c:valAx>
        <c:axId val="244434048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crossAx val="244436352"/>
        <c:crosses val="autoZero"/>
        <c:crossBetween val="midCat"/>
        <c:majorUnit val="10"/>
      </c:valAx>
      <c:valAx>
        <c:axId val="244436352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Observed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accent1">
                <a:lumMod val="50000"/>
              </a:schemeClr>
            </a:solidFill>
          </a:ln>
        </c:spPr>
        <c:crossAx val="24443404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000" b="0">
          <a:latin typeface="+mj-lt"/>
        </a:defRPr>
      </a:pPr>
      <a:endParaRPr lang="sr-Latn-R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192313350211"/>
          <c:y val="9.6784776902887226E-2"/>
          <c:w val="0.70041855387545549"/>
          <c:h val="0.61422408136482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 10-year CVD risk 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3"/>
              </a:solidFill>
              <a:ln w="15875"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07-427B-9F54-49AF37F64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56064"/>
        <c:axId val="244058368"/>
      </c:scatterChart>
      <c:valAx>
        <c:axId val="244056064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crossAx val="244058368"/>
        <c:crosses val="autoZero"/>
        <c:crossBetween val="midCat"/>
        <c:majorUnit val="10"/>
      </c:valAx>
      <c:valAx>
        <c:axId val="244058368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Observed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4405606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000" b="0">
          <a:latin typeface="+mj-lt"/>
        </a:defRPr>
      </a:pPr>
      <a:endParaRPr lang="sr-Latn-R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192313350211"/>
          <c:y val="9.6784776902887226E-2"/>
          <c:w val="0.70041855387545549"/>
          <c:h val="0.61422408136482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PCE 10-year CVD risk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26-4CE3-9980-9105DC640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95616"/>
        <c:axId val="244110464"/>
      </c:scatterChart>
      <c:valAx>
        <c:axId val="244095616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Expected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crossAx val="244110464"/>
        <c:crosses val="autoZero"/>
        <c:crossBetween val="midCat"/>
        <c:majorUnit val="10"/>
      </c:valAx>
      <c:valAx>
        <c:axId val="244110464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Observed Patients with CVD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4409561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000" b="0">
          <a:latin typeface="+mj-lt"/>
        </a:defRPr>
      </a:pPr>
      <a:endParaRPr lang="sr-Latn-R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12486516564027E-2"/>
          <c:y val="8.9498385714384121E-2"/>
          <c:w val="0.86695358796692079"/>
          <c:h val="0.736188780395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cholesterol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1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EF-425F-844C-96CDF93CA7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HDL-cholesterol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EF-425F-844C-96CDF93CA7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LDL-cholesterol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EF-425F-844C-96CDF93CA7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triglyserides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24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EF-425F-844C-96CDF93CA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862144"/>
        <c:axId val="243872512"/>
      </c:lineChart>
      <c:catAx>
        <c:axId val="243862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/>
                  <a:t>Weeks on </a:t>
                </a:r>
                <a:r>
                  <a:rPr lang="en-US" dirty="0" err="1"/>
                  <a:t>TAF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43872512"/>
        <c:crosses val="autoZero"/>
        <c:auto val="1"/>
        <c:lblAlgn val="ctr"/>
        <c:lblOffset val="100"/>
        <c:noMultiLvlLbl val="0"/>
      </c:catAx>
      <c:valAx>
        <c:axId val="243872512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Change of lipids (mg/dl)</a:t>
                </a:r>
              </a:p>
            </c:rich>
          </c:tx>
          <c:layout>
            <c:manualLayout>
              <c:xMode val="edge"/>
              <c:yMode val="edge"/>
              <c:x val="0"/>
              <c:y val="0.225288047398299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4386214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04707312296583"/>
          <c:y val="6.2485301193912065E-3"/>
          <c:w val="0.7959058537540683"/>
          <c:h val="6.78317305279565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sr-Latn-R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BMD left hip</a:t>
            </a:r>
          </a:p>
        </c:rich>
      </c:tx>
      <c:layout>
        <c:manualLayout>
          <c:xMode val="edge"/>
          <c:yMode val="edge"/>
          <c:x val="0.41375100401606424"/>
          <c:y val="9.98217468805704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19024128008096"/>
          <c:y val="0.2322014962033489"/>
          <c:w val="0.64928767036650592"/>
          <c:h val="0.49443232697517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circle"/>
            <c:size val="8"/>
          </c:marker>
          <c:dLbls>
            <c:dLbl>
              <c:idx val="1"/>
              <c:layout>
                <c:manualLayout>
                  <c:x val="0"/>
                  <c:y val="2.139037433155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3-48CD-9A85-27AECB3CB025}"/>
                </c:ext>
              </c:extLst>
            </c:dLbl>
            <c:dLbl>
              <c:idx val="2"/>
              <c:layout>
                <c:manualLayout>
                  <c:x val="-6.4257028112449828E-3"/>
                  <c:y val="3.9215686274509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3-48CD-9A85-27AECB3CB025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2.1</c:v>
                </c:pt>
                <c:pt idx="2">
                  <c:v>2.7</c:v>
                </c:pt>
                <c:pt idx="3">
                  <c:v>1.9000000000000001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903-48CD-9A85-27AECB3CB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square"/>
            <c:size val="8"/>
          </c:marker>
          <c:dLbls>
            <c:dLbl>
              <c:idx val="1"/>
              <c:layout>
                <c:manualLayout>
                  <c:x val="-9.6385542168674759E-3"/>
                  <c:y val="-4.634581105169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3-48CD-9A85-27AECB3CB025}"/>
                </c:ext>
              </c:extLst>
            </c:dLbl>
            <c:dLbl>
              <c:idx val="2"/>
              <c:layout>
                <c:manualLayout>
                  <c:x val="0"/>
                  <c:y val="-3.921568627450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3-48CD-9A85-27AECB3CB025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3.5</c:v>
                </c:pt>
                <c:pt idx="2">
                  <c:v>4.9000000000000004</c:v>
                </c:pt>
                <c:pt idx="3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903-48CD-9A85-27AECB3CB0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4987392"/>
        <c:axId val="244989312"/>
      </c:lineChart>
      <c:catAx>
        <c:axId val="24498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Study week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sr-Latn-RS"/>
          </a:p>
        </c:txPr>
        <c:crossAx val="244989312"/>
        <c:crossesAt val="-2"/>
        <c:auto val="1"/>
        <c:lblAlgn val="ctr"/>
        <c:lblOffset val="100"/>
        <c:noMultiLvlLbl val="0"/>
      </c:catAx>
      <c:valAx>
        <c:axId val="244989312"/>
        <c:scaling>
          <c:orientation val="minMax"/>
          <c:max val="10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change in BMD</a:t>
                </a:r>
              </a:p>
            </c:rich>
          </c:tx>
          <c:layout>
            <c:manualLayout>
              <c:xMode val="edge"/>
              <c:yMode val="edge"/>
              <c:x val="9.2655851753470575E-2"/>
              <c:y val="0.2143761842603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sr-Latn-RS"/>
          </a:p>
        </c:txPr>
        <c:crossAx val="244987392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200" b="0">
          <a:latin typeface="+mj-lt"/>
        </a:defRPr>
      </a:pPr>
      <a:endParaRPr lang="sr-Latn-R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BMD spine</a:t>
            </a:r>
          </a:p>
        </c:rich>
      </c:tx>
      <c:layout>
        <c:manualLayout>
          <c:xMode val="edge"/>
          <c:yMode val="edge"/>
          <c:x val="0.48129834567945523"/>
          <c:y val="9.26916221033868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612026856551839"/>
          <c:y val="0.2250713714261654"/>
          <c:w val="0.62195277982051789"/>
          <c:h val="0.49086726458657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circle"/>
            <c:size val="8"/>
          </c:marker>
          <c:dLbls>
            <c:dLbl>
              <c:idx val="1"/>
              <c:layout>
                <c:manualLayout>
                  <c:x val="0"/>
                  <c:y val="2.1390374331550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76-4109-BB36-C2015EFA4D3E}"/>
                </c:ext>
              </c:extLst>
            </c:dLbl>
            <c:dLbl>
              <c:idx val="2"/>
              <c:layout>
                <c:manualLayout>
                  <c:x val="-6.4257028112449845E-3"/>
                  <c:y val="3.9215686274509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76-4109-BB36-C2015EFA4D3E}"/>
                </c:ext>
              </c:extLst>
            </c:dLbl>
            <c:dLbl>
              <c:idx val="3"/>
              <c:layout>
                <c:manualLayout>
                  <c:x val="0"/>
                  <c:y val="3.2085561497326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76-4109-BB36-C2015EFA4D3E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3.1</c:v>
                </c:pt>
                <c:pt idx="2">
                  <c:v>2.9</c:v>
                </c:pt>
                <c:pt idx="3">
                  <c:v>2.7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76-4109-BB36-C2015EFA4D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square"/>
            <c:size val="8"/>
          </c:marker>
          <c:dLbls>
            <c:dLbl>
              <c:idx val="1"/>
              <c:layout>
                <c:manualLayout>
                  <c:x val="-9.6385542168674811E-3"/>
                  <c:y val="-4.634581105169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76-4109-BB36-C2015EFA4D3E}"/>
                </c:ext>
              </c:extLst>
            </c:dLbl>
            <c:dLbl>
              <c:idx val="2"/>
              <c:layout>
                <c:manualLayout>
                  <c:x val="0"/>
                  <c:y val="-3.921568627450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6-4109-BB36-C2015EFA4D3E}"/>
                </c:ext>
              </c:extLst>
            </c:dLbl>
            <c:dLbl>
              <c:idx val="3"/>
              <c:layout>
                <c:manualLayout>
                  <c:x val="0"/>
                  <c:y val="2.8520499108734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6-4109-BB36-C2015EFA4D3E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48</c:v>
                </c:pt>
                <c:pt idx="2">
                  <c:v>96</c:v>
                </c:pt>
                <c:pt idx="3">
                  <c:v>144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6.3</c:v>
                </c:pt>
                <c:pt idx="2">
                  <c:v>7.4</c:v>
                </c:pt>
                <c:pt idx="3">
                  <c:v>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776-4109-BB36-C2015EFA4D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4031872"/>
        <c:axId val="244033792"/>
      </c:lineChart>
      <c:catAx>
        <c:axId val="244031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Study week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sr-Latn-RS"/>
          </a:p>
        </c:txPr>
        <c:crossAx val="244033792"/>
        <c:crossesAt val="-6"/>
        <c:auto val="1"/>
        <c:lblAlgn val="ctr"/>
        <c:lblOffset val="100"/>
        <c:noMultiLvlLbl val="0"/>
      </c:catAx>
      <c:valAx>
        <c:axId val="244033792"/>
        <c:scaling>
          <c:orientation val="minMax"/>
          <c:max val="12"/>
          <c:min val="-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 change in BMD</a:t>
                </a:r>
              </a:p>
            </c:rich>
          </c:tx>
          <c:layout>
            <c:manualLayout>
              <c:xMode val="edge"/>
              <c:yMode val="edge"/>
              <c:x val="0.17665154042532838"/>
              <c:y val="0.200115934706022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sr-Latn-RS"/>
          </a:p>
        </c:txPr>
        <c:crossAx val="244031872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200" b="0">
          <a:latin typeface="+mj-lt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26-4B32-990D-4F30D192346A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26-4B32-990D-4F30D19234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D-47CB-BA3F-1E5547DC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Grade 3/4 Adverse Events</c:v>
                </c:pt>
                <c:pt idx="1">
                  <c:v>Serious Adverse Events</c:v>
                </c:pt>
                <c:pt idx="2">
                  <c:v>Fractures</c:v>
                </c:pt>
                <c:pt idx="3">
                  <c:v>Creatinine Elevations (Grade 3+)</c:v>
                </c:pt>
                <c:pt idx="4">
                  <c:v>Creatinine Elevations (Grades 1-4)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9.4</c:v>
                </c:pt>
                <c:pt idx="2">
                  <c:v>3.7</c:v>
                </c:pt>
                <c:pt idx="3">
                  <c:v>0.1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8D-492F-9D13-CE6B9DE943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Grade 3/4 Adverse Events</c:v>
                </c:pt>
                <c:pt idx="1">
                  <c:v>Serious Adverse Events</c:v>
                </c:pt>
                <c:pt idx="2">
                  <c:v>Fractures</c:v>
                </c:pt>
                <c:pt idx="3">
                  <c:v>Creatinine Elevations (Grade 3+)</c:v>
                </c:pt>
                <c:pt idx="4">
                  <c:v>Creatinine Elevations (Grades 1-4)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16.8</c:v>
                </c:pt>
                <c:pt idx="1">
                  <c:v>10.1</c:v>
                </c:pt>
                <c:pt idx="2">
                  <c:v>3.3</c:v>
                </c:pt>
                <c:pt idx="3">
                  <c:v>0.1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8D-492F-9D13-CE6B9DE943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0293888"/>
        <c:axId val="238530944"/>
      </c:barChart>
      <c:catAx>
        <c:axId val="1702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38530944"/>
        <c:crosses val="autoZero"/>
        <c:auto val="1"/>
        <c:lblAlgn val="ctr"/>
        <c:lblOffset val="100"/>
        <c:noMultiLvlLbl val="0"/>
      </c:catAx>
      <c:valAx>
        <c:axId val="238530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% Events/Total People</a:t>
                </a:r>
              </a:p>
            </c:rich>
          </c:tx>
          <c:layout>
            <c:manualLayout>
              <c:xMode val="edge"/>
              <c:yMode val="edge"/>
              <c:x val="1.0534236267870579E-2"/>
              <c:y val="0.192327722653407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702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sr-Latn-R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the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Ritonavir or cobicistat</c:v>
                </c:pt>
                <c:pt idx="2">
                  <c:v>NNRTI</c:v>
                </c:pt>
                <c:pt idx="3">
                  <c:v>INI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D-4B5C-8E39-A7590F2118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Within the target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Ritonavir or cobicistat</c:v>
                </c:pt>
                <c:pt idx="2">
                  <c:v>NNRTI</c:v>
                </c:pt>
                <c:pt idx="3">
                  <c:v>INI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0.43</c:v>
                </c:pt>
                <c:pt idx="1">
                  <c:v>0.35</c:v>
                </c:pt>
                <c:pt idx="2">
                  <c:v>0.4</c:v>
                </c:pt>
                <c:pt idx="3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7D-4B5C-8E39-A7590F2118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Above the target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Ritonavir or cobicistat</c:v>
                </c:pt>
                <c:pt idx="2">
                  <c:v>NNRTI</c:v>
                </c:pt>
                <c:pt idx="3">
                  <c:v>INI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0.05</c:v>
                </c:pt>
                <c:pt idx="2">
                  <c:v>0.2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7D-4B5C-8E39-A7590F211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187648"/>
        <c:axId val="172189184"/>
      </c:barChart>
      <c:catAx>
        <c:axId val="1721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72189184"/>
        <c:crosses val="autoZero"/>
        <c:auto val="1"/>
        <c:lblAlgn val="ctr"/>
        <c:lblOffset val="100"/>
        <c:noMultiLvlLbl val="0"/>
      </c:catAx>
      <c:valAx>
        <c:axId val="172189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+mj-lt"/>
                  </a:rPr>
                  <a:t>Distribution according to </a:t>
                </a:r>
                <a:r>
                  <a:rPr lang="en-US" sz="1200" dirty="0" err="1">
                    <a:solidFill>
                      <a:schemeClr val="tx1"/>
                    </a:solidFill>
                    <a:latin typeface="+mj-lt"/>
                  </a:rPr>
                  <a:t>AGNP</a:t>
                </a:r>
                <a:r>
                  <a:rPr lang="en-US" sz="1200" dirty="0">
                    <a:solidFill>
                      <a:schemeClr val="tx1"/>
                    </a:solidFill>
                    <a:latin typeface="+mj-lt"/>
                  </a:rPr>
                  <a:t> guidelines</a:t>
                </a:r>
                <a:r>
                  <a:rPr lang="en-US" sz="1200" baseline="0" dirty="0">
                    <a:solidFill>
                      <a:schemeClr val="tx1"/>
                    </a:solidFill>
                    <a:latin typeface="+mj-lt"/>
                  </a:rPr>
                  <a:t> (%)</a:t>
                </a:r>
                <a:endParaRPr lang="en-US" sz="1200" dirty="0">
                  <a:solidFill>
                    <a:schemeClr val="tx1"/>
                  </a:solidFill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4.418262150220913E-3"/>
              <c:y val="0.121027805118110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1721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0027246720327"/>
          <c:y val="5.703136193341686E-2"/>
          <c:w val="0.81918923286731327"/>
          <c:h val="0.66391701037370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Observed: All Patients</c:v>
                </c:pt>
                <c:pt idx="1">
                  <c:v>Predicted: All Patients with PVCC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A2-440F-AC3D-EBC45DD9B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485952"/>
        <c:axId val="245487488"/>
      </c:barChart>
      <c:catAx>
        <c:axId val="24548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45487488"/>
        <c:crosses val="autoZero"/>
        <c:auto val="1"/>
        <c:lblAlgn val="ctr"/>
        <c:lblOffset val="100"/>
        <c:noMultiLvlLbl val="0"/>
      </c:catAx>
      <c:valAx>
        <c:axId val="245487488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r-Latn-RS"/>
          </a:p>
        </c:txPr>
        <c:crossAx val="24548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6394247685013E-2"/>
          <c:y val="0.1604808221396907"/>
          <c:w val="0.91085895961358987"/>
          <c:h val="0.38149289668458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-0.1</c:v>
                </c:pt>
                <c:pt idx="1">
                  <c:v>-0.05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34-498E-A735-55E24F8F9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92928"/>
        <c:axId val="213308160"/>
      </c:lineChart>
      <c:catAx>
        <c:axId val="2132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100" b="0">
                <a:latin typeface="+mj-lt"/>
              </a:defRPr>
            </a:pPr>
            <a:endParaRPr lang="sr-Latn-RS"/>
          </a:p>
        </c:txPr>
        <c:crossAx val="213308160"/>
        <c:crosses val="autoZero"/>
        <c:auto val="1"/>
        <c:lblAlgn val="ctr"/>
        <c:lblOffset val="100"/>
        <c:noMultiLvlLbl val="0"/>
      </c:catAx>
      <c:valAx>
        <c:axId val="21330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292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6394247685013E-2"/>
          <c:y val="0.1604808221396907"/>
          <c:w val="0.91085895961358987"/>
          <c:h val="0.38149289668458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-0.1</c:v>
                </c:pt>
                <c:pt idx="1">
                  <c:v>-0.05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C3-49B6-A2F6-81796C5F3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44128"/>
        <c:axId val="214145664"/>
      </c:lineChart>
      <c:catAx>
        <c:axId val="2141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100" b="0">
                <a:latin typeface="+mj-lt"/>
              </a:defRPr>
            </a:pPr>
            <a:endParaRPr lang="sr-Latn-RS"/>
          </a:p>
        </c:txPr>
        <c:crossAx val="214145664"/>
        <c:crosses val="autoZero"/>
        <c:auto val="1"/>
        <c:lblAlgn val="ctr"/>
        <c:lblOffset val="100"/>
        <c:noMultiLvlLbl val="0"/>
      </c:catAx>
      <c:valAx>
        <c:axId val="214145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1441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6394247685013E-2"/>
          <c:y val="0.1604808221396907"/>
          <c:w val="0.91085895961358987"/>
          <c:h val="0.38149289668458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-0.1</c:v>
                </c:pt>
                <c:pt idx="1">
                  <c:v>-0.05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625-4334-97D1-46EE6ADA3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38144"/>
        <c:axId val="213930752"/>
      </c:lineChart>
      <c:catAx>
        <c:axId val="21363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100" b="0">
                <a:latin typeface="+mj-lt"/>
              </a:defRPr>
            </a:pPr>
            <a:endParaRPr lang="sr-Latn-RS"/>
          </a:p>
        </c:txPr>
        <c:crossAx val="213930752"/>
        <c:crosses val="autoZero"/>
        <c:auto val="1"/>
        <c:lblAlgn val="ctr"/>
        <c:lblOffset val="100"/>
        <c:noMultiLvlLbl val="0"/>
      </c:catAx>
      <c:valAx>
        <c:axId val="21393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6381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6394247685013E-2"/>
          <c:y val="0.1604808221396907"/>
          <c:w val="0.91085895961358987"/>
          <c:h val="0.38149289668458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-0.1</c:v>
                </c:pt>
                <c:pt idx="1">
                  <c:v>-0.05</c:v>
                </c:pt>
                <c:pt idx="2">
                  <c:v>0</c:v>
                </c:pt>
                <c:pt idx="3">
                  <c:v>0.05</c:v>
                </c:pt>
                <c:pt idx="4">
                  <c:v>0.1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B44-44C9-BFB8-35908D77C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62816"/>
        <c:axId val="213764352"/>
      </c:lineChart>
      <c:catAx>
        <c:axId val="2137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100" b="0">
                <a:latin typeface="+mj-lt"/>
              </a:defRPr>
            </a:pPr>
            <a:endParaRPr lang="sr-Latn-RS"/>
          </a:p>
        </c:txPr>
        <c:crossAx val="213764352"/>
        <c:crosses val="autoZero"/>
        <c:auto val="1"/>
        <c:lblAlgn val="ctr"/>
        <c:lblOffset val="100"/>
        <c:noMultiLvlLbl val="0"/>
      </c:catAx>
      <c:valAx>
        <c:axId val="21376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762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3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3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2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3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2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3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0.20649</cdr:x>
      <cdr:y>0.10937</cdr:y>
    </cdr:from>
    <cdr:to>
      <cdr:x>0.89381</cdr:x>
      <cdr:y>0.71094</cdr:y>
    </cdr:to>
    <cdr:sp macro="" textlink="">
      <cdr:nvSpPr>
        <cdr:cNvPr id="2" name="Straight Connector 2"/>
        <cdr:cNvSpPr/>
      </cdr:nvSpPr>
      <cdr:spPr bwMode="gray">
        <a:xfrm xmlns:a="http://schemas.openxmlformats.org/drawingml/2006/main" flipV="1">
          <a:off x="666750" y="266699"/>
          <a:ext cx="2219325" cy="1466850"/>
        </a:xfrm>
        <a:prstGeom xmlns:a="http://schemas.openxmlformats.org/drawingml/2006/main" prst="line">
          <a:avLst/>
        </a:prstGeom>
        <a:ln xmlns:a="http://schemas.openxmlformats.org/drawingml/2006/main" w="9525" cap="sq">
          <a:solidFill>
            <a:schemeClr val="tx1"/>
          </a:solidFill>
          <a:prstDash val="dash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91440" tIns="0" rIns="91440" bIns="0" rtlCol="0" anchor="ctr"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696913"/>
            <a:ext cx="29686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4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7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1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83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9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33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6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7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26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6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26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39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23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34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1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98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35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94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C13A5-511F-4D4F-B778-6AB8785834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2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52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43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9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7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58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94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48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87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1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7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42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1223D-0A70-E74B-8D26-22E4084A67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3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Results of multivariable analysis performed using multiple linear regression. All variables listed were included in the final multivariate analysis</a:t>
            </a:r>
          </a:p>
          <a:p>
            <a:pPr defTabSz="9144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Dependent variable was percent weight change. So B of 0.36 means that compared to men, transgender women had 0.36% greater weight gain.</a:t>
            </a:r>
          </a:p>
          <a:p>
            <a:pPr defTabSz="9144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Every 1 additional year was associated with1.13% greater weight gain</a:t>
            </a:r>
          </a:p>
          <a:p>
            <a:pPr defTabSz="914400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INSTI was associated with 4.41% greater weight gain than NNRTI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="" xmlns:a16="http://schemas.microsoft.com/office/drawing/2014/main" id="{A1A41A0E-B05D-4E46-8258-5B81A799B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1868F6-00F0-42D5-A421-B17C1A4609FD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F0DA02F5-211D-4D7B-8AAE-27654FA60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FEF8FCB4-2F8B-41A3-877D-E56892513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C13A5-511F-4D4F-B778-6AB8785834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study showed that in real-life setting, psychotropic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concentrations are likely to be associated with a higher rate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sub-therapeutic concentrations compared with HIV-negative patients.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results were not related to patients’ compliance or to drug-drug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interactions. Therapeutic drug monitoring also of antidepressants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antipsychotics can significantly contribute to the optimal management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such patients by allowing the rational selection of the best psychotropic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dose in individual cases.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A9C1-5F2A-7543-8A01-CA6BBA680EE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3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Micronutrient deficiencies have been found in morbidly obese patients prior to bariatric</a:t>
            </a:r>
          </a:p>
          <a:p>
            <a:r>
              <a:rPr lang="en-US" dirty="0"/>
              <a:t>Surgery – need to be corrected before the surgery takes place with vitamins and minerals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4B851-2940-3B4A-9B54-857EA491111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28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7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BBE4E-8AFD-45B3-8A52-6FC96354F4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3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0350" y="3429000"/>
            <a:ext cx="8623300" cy="1671918"/>
          </a:xfrm>
        </p:spPr>
        <p:txBody>
          <a:bodyPr rIns="0" anchor="b"/>
          <a:lstStyle>
            <a:lvl1pPr algn="ctr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0350" y="5377760"/>
            <a:ext cx="8623300" cy="1219890"/>
          </a:xfrm>
        </p:spPr>
        <p:txBody>
          <a:bodyPr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710F06F-4D22-46D4-BD68-602DFA909886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452674" y="1321805"/>
            <a:ext cx="5643326" cy="5275844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813"/>
            </a:lvl2pPr>
            <a:lvl3pPr marL="914378" indent="0">
              <a:buNone/>
              <a:defRPr sz="2375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6184900" y="1321805"/>
            <a:ext cx="2506426" cy="5275843"/>
          </a:xfr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188"/>
            </a:lvl2pPr>
            <a:lvl3pPr marL="914378" indent="0">
              <a:buNone/>
              <a:defRPr sz="1000"/>
            </a:lvl3pPr>
            <a:lvl4pPr marL="1371566" indent="0">
              <a:buNone/>
              <a:defRPr sz="875"/>
            </a:lvl4pPr>
            <a:lvl5pPr marL="1828754" indent="0">
              <a:buNone/>
              <a:defRPr sz="875"/>
            </a:lvl5pPr>
            <a:lvl6pPr marL="2285943" indent="0">
              <a:buNone/>
              <a:defRPr sz="875"/>
            </a:lvl6pPr>
            <a:lvl7pPr marL="2743132" indent="0">
              <a:buNone/>
              <a:defRPr sz="875"/>
            </a:lvl7pPr>
            <a:lvl8pPr marL="3200320" indent="0">
              <a:buNone/>
              <a:defRPr sz="875"/>
            </a:lvl8pPr>
            <a:lvl9pPr marL="3657509" indent="0">
              <a:buNone/>
              <a:defRPr sz="875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2F57F9-9FC3-43D8-85D3-AF8E3BBD3DDA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169864" y="196850"/>
            <a:ext cx="8804274" cy="7985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73062" y="5380617"/>
            <a:ext cx="8397876" cy="1217033"/>
          </a:xfrm>
        </p:spPr>
        <p:txBody>
          <a:bodyPr rIns="91440" bIns="9144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0185B5-B378-4107-9500-76AE6EAA89F1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373062" y="4258235"/>
            <a:ext cx="8397876" cy="1122382"/>
          </a:xfrm>
        </p:spPr>
        <p:txBody>
          <a:bodyPr anchor="b"/>
          <a:lstStyle>
            <a:lvl1pPr algn="ctr"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7419-0706-4687-B803-8DCE26BE903D}" type="datetime1">
              <a:rPr lang="en-US" smtClean="0"/>
              <a:t>1/17/2019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774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5CD2366-81B7-495F-A17D-8BFC4759EDF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E9CA654-8A08-4DFD-886B-5DF4816AA0D5}" type="datetime1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B978933-6A8B-4940-916F-5EA633675622}" type="datetime1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452673" y="1321806"/>
            <a:ext cx="4074877" cy="52758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616451" y="1321806"/>
            <a:ext cx="4074876" cy="52758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46CF7F5-7D77-4E8B-9398-27FB46635DBF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169862" y="196850"/>
            <a:ext cx="8804275" cy="7985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452673" y="1683944"/>
            <a:ext cx="4074877" cy="4913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 bwMode="gray">
          <a:xfrm>
            <a:off x="4616451" y="1683944"/>
            <a:ext cx="4074876" cy="49137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9863" y="196850"/>
            <a:ext cx="8804275" cy="7985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452673" y="1321806"/>
            <a:ext cx="4074877" cy="330994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400" b="1" baseline="0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4616451" y="1321806"/>
            <a:ext cx="4074876" cy="330994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13" b="1"/>
            </a:lvl3pPr>
            <a:lvl4pPr marL="1371566" indent="0">
              <a:buNone/>
              <a:defRPr sz="1625" b="1"/>
            </a:lvl4pPr>
            <a:lvl5pPr marL="1828754" indent="0">
              <a:buNone/>
              <a:defRPr sz="1625" b="1"/>
            </a:lvl5pPr>
            <a:lvl6pPr marL="2285943" indent="0">
              <a:buNone/>
              <a:defRPr sz="1625" b="1"/>
            </a:lvl6pPr>
            <a:lvl7pPr marL="2743132" indent="0">
              <a:buNone/>
              <a:defRPr sz="1625" b="1"/>
            </a:lvl7pPr>
            <a:lvl8pPr marL="3200320" indent="0">
              <a:buNone/>
              <a:defRPr sz="1625" b="1"/>
            </a:lvl8pPr>
            <a:lvl9pPr marL="3657509" indent="0">
              <a:buNone/>
              <a:defRPr sz="1625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8DE9A0-C584-4FE3-B9DE-05EC9E3BD74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69862" y="196850"/>
            <a:ext cx="3180241" cy="798513"/>
          </a:xfrm>
        </p:spPr>
        <p:txBody>
          <a:bodyPr anchor="ctr"/>
          <a:lstStyle>
            <a:lvl1pPr algn="l">
              <a:defRPr sz="3200" b="1"/>
            </a:lvl1pPr>
          </a:lstStyle>
          <a:p>
            <a:r>
              <a:rPr lang="en-US" dirty="0"/>
              <a:t>Add title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76639" y="260350"/>
            <a:ext cx="5114688" cy="6337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452673" y="1321806"/>
            <a:ext cx="3025540" cy="5275843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188"/>
            </a:lvl2pPr>
            <a:lvl3pPr marL="914378" indent="0">
              <a:buNone/>
              <a:defRPr sz="1000"/>
            </a:lvl3pPr>
            <a:lvl4pPr marL="1371566" indent="0">
              <a:buNone/>
              <a:defRPr sz="875"/>
            </a:lvl4pPr>
            <a:lvl5pPr marL="1828754" indent="0">
              <a:buNone/>
              <a:defRPr sz="875"/>
            </a:lvl5pPr>
            <a:lvl6pPr marL="2285943" indent="0">
              <a:buNone/>
              <a:defRPr sz="875"/>
            </a:lvl6pPr>
            <a:lvl7pPr marL="2743132" indent="0">
              <a:buNone/>
              <a:defRPr sz="875"/>
            </a:lvl7pPr>
            <a:lvl8pPr marL="3200320" indent="0">
              <a:buNone/>
              <a:defRPr sz="875"/>
            </a:lvl8pPr>
            <a:lvl9pPr marL="3657509" indent="0">
              <a:buNone/>
              <a:defRPr sz="875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A9925E3-2F80-4E5A-8285-3E8AE4031B5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69862" y="196850"/>
            <a:ext cx="8804275" cy="798514"/>
          </a:xfrm>
          <a:prstGeom prst="rect">
            <a:avLst/>
          </a:prstGeom>
        </p:spPr>
        <p:txBody>
          <a:bodyPr vert="horz" lIns="0" tIns="91440" rIns="0" bIns="0" rtlCol="0" anchor="ctr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2675" y="1321806"/>
            <a:ext cx="8238652" cy="527584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0350" y="6688138"/>
            <a:ext cx="758875" cy="169863"/>
          </a:xfrm>
          <a:prstGeom prst="rect">
            <a:avLst/>
          </a:prstGeom>
        </p:spPr>
        <p:txBody>
          <a:bodyPr vert="horz" lIns="0" tIns="0" rIns="0" bIns="27432" rtlCol="0" anchor="b">
            <a:noAutofit/>
          </a:bodyPr>
          <a:lstStyle>
            <a:lvl1pPr algn="l">
              <a:lnSpc>
                <a:spcPct val="80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696D6A16-60BD-4870-97DF-3FD9377AF784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147763" y="6688138"/>
            <a:ext cx="6848474" cy="169863"/>
          </a:xfrm>
          <a:prstGeom prst="rect">
            <a:avLst/>
          </a:prstGeom>
        </p:spPr>
        <p:txBody>
          <a:bodyPr vert="horz" lIns="0" tIns="0" rIns="0" bIns="27432" rtlCol="0" anchor="b">
            <a:noAutofit/>
          </a:bodyPr>
          <a:lstStyle>
            <a:lvl1pPr algn="ctr">
              <a:lnSpc>
                <a:spcPct val="8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31390" y="6688138"/>
            <a:ext cx="352260" cy="169863"/>
          </a:xfrm>
          <a:prstGeom prst="rect">
            <a:avLst/>
          </a:prstGeom>
        </p:spPr>
        <p:txBody>
          <a:bodyPr vert="horz" lIns="0" tIns="0" rIns="0" bIns="27432" rtlCol="0" anchor="b">
            <a:noAutofit/>
          </a:bodyPr>
          <a:lstStyle>
            <a:lvl1pPr algn="r">
              <a:lnSpc>
                <a:spcPct val="80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54" r:id="rId5"/>
    <p:sldLayoutId id="2147483655" r:id="rId6"/>
    <p:sldLayoutId id="2147483652" r:id="rId7"/>
    <p:sldLayoutId id="2147483653" r:id="rId8"/>
    <p:sldLayoutId id="2147483661" r:id="rId9"/>
    <p:sldLayoutId id="2147483657" r:id="rId10"/>
  </p:sldLayoutIdLst>
  <p:hf hdr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378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13716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13716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80160" indent="-13716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7320" indent="-137160" algn="l" defTabSz="914378" rtl="0" eaLnBrk="1" latinLnBrk="0" hangingPunct="1">
        <a:lnSpc>
          <a:spcPct val="90000"/>
        </a:lnSpc>
        <a:spcBef>
          <a:spcPts val="3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likovni rezultat za Mike  Youle: ARV Therapies and Therapeutic Strategies â Independent Reporting on HIV Glasgow 2018; From Conference to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76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448175"/>
            <a:ext cx="2362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PrEP 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675" y="1321806"/>
            <a:ext cx="8521462" cy="961415"/>
          </a:xfrm>
        </p:spPr>
        <p:txBody>
          <a:bodyPr/>
          <a:lstStyle/>
          <a:p>
            <a:r>
              <a:rPr lang="en-US" sz="2000" dirty="0"/>
              <a:t>Review of 2306 studies screened, 201 assessed for inclusion</a:t>
            </a:r>
          </a:p>
          <a:p>
            <a:r>
              <a:rPr lang="en-US" sz="2000" dirty="0"/>
              <a:t>13 RCT included, 15,678 participants, 22,250 </a:t>
            </a:r>
            <a:r>
              <a:rPr lang="en-US" sz="2000" dirty="0" err="1"/>
              <a:t>pt</a:t>
            </a:r>
            <a:r>
              <a:rPr lang="en-US" sz="2000" dirty="0"/>
              <a:t>/years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Pilkington et al  Glasgow HIV 2018.  Poster 0143.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58E6B5F-DF55-4C27-A0F2-63324CD07E80}"/>
              </a:ext>
            </a:extLst>
          </p:cNvPr>
          <p:cNvGrpSpPr/>
          <p:nvPr/>
        </p:nvGrpSpPr>
        <p:grpSpPr>
          <a:xfrm>
            <a:off x="-31371" y="2223874"/>
            <a:ext cx="4935173" cy="4091905"/>
            <a:chOff x="-31371" y="2223874"/>
            <a:chExt cx="4935173" cy="4091905"/>
          </a:xfrm>
        </p:grpSpPr>
        <p:sp>
          <p:nvSpPr>
            <p:cNvPr id="8" name="TextBox 7"/>
            <p:cNvSpPr txBox="1"/>
            <p:nvPr/>
          </p:nvSpPr>
          <p:spPr>
            <a:xfrm>
              <a:off x="695141" y="2223874"/>
              <a:ext cx="3253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Serious Adverse Events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DB9FF33-E1C0-4D80-BCAB-C5F01E223008}"/>
                </a:ext>
              </a:extLst>
            </p:cNvPr>
            <p:cNvSpPr/>
            <p:nvPr/>
          </p:nvSpPr>
          <p:spPr bwMode="gray">
            <a:xfrm>
              <a:off x="260351" y="2615854"/>
              <a:ext cx="4119306" cy="4623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="" xmlns:a16="http://schemas.microsoft.com/office/drawing/2014/main" id="{02998602-ED9A-4C7D-9702-5894C96C1A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7159559"/>
                </p:ext>
              </p:extLst>
            </p:nvPr>
          </p:nvGraphicFramePr>
          <p:xfrm>
            <a:off x="1371600" y="5298838"/>
            <a:ext cx="2688081" cy="870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8D5377F7-74AF-4118-B588-C4345D617D04}"/>
                </a:ext>
              </a:extLst>
            </p:cNvPr>
            <p:cNvCxnSpPr/>
            <p:nvPr/>
          </p:nvCxnSpPr>
          <p:spPr bwMode="gray">
            <a:xfrm rot="16200000" flipH="1">
              <a:off x="1628155" y="4670284"/>
              <a:ext cx="219492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D26EE49-9065-41C0-B153-F87FE678859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495860" y="3692372"/>
              <a:ext cx="26986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BBB09C08-A022-4AA7-A8EA-CBE402B067D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528763" y="3842542"/>
              <a:ext cx="239077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triangl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D264EE3-BEBF-4AC0-99B9-785A30326842}"/>
                </a:ext>
              </a:extLst>
            </p:cNvPr>
            <p:cNvSpPr/>
            <p:nvPr/>
          </p:nvSpPr>
          <p:spPr bwMode="gray">
            <a:xfrm>
              <a:off x="2572000" y="3660093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40ABFA5C-EF2E-46F3-86B4-910E2D574845}"/>
                </a:ext>
              </a:extLst>
            </p:cNvPr>
            <p:cNvSpPr txBox="1">
              <a:spLocks/>
            </p:cNvSpPr>
            <p:nvPr/>
          </p:nvSpPr>
          <p:spPr>
            <a:xfrm>
              <a:off x="-8381" y="3561566"/>
              <a:ext cx="1423859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West African Study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5A56C95E-8881-4DAE-9AE6-3F15D98FF0DC}"/>
                </a:ext>
              </a:extLst>
            </p:cNvPr>
            <p:cNvSpPr txBox="1">
              <a:spLocks/>
            </p:cNvSpPr>
            <p:nvPr/>
          </p:nvSpPr>
          <p:spPr>
            <a:xfrm>
              <a:off x="-31371" y="3705226"/>
              <a:ext cx="144685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Uganda Study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0CD93064-24F3-4431-BAC3-AC0B515B64F2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3848887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FEM-</a:t>
              </a:r>
              <a:r>
                <a:rPr lang="en-US" sz="1050" dirty="0" err="1">
                  <a:latin typeface="+mj-lt"/>
                </a:rPr>
                <a:t>PrEP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9BDBA47-A0ED-41FB-BA62-9C582B3B1C5A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3992547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IPERGAY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2FB062BE-FF19-4E92-92ED-BEBBD399443B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199888"/>
              <a:ext cx="1354017" cy="11022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Kenya Study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BA6DB69C-FD85-4156-8061-6BCA5B1E1371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25584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PrEPare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F3CFB8C-1FCC-47CD-BA9B-298299BD0542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39950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iPREX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1C90D656-1A6C-4095-B700-650F3028B418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54316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-2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F5F4607-97CD-4CD2-B12A-55C9D789CC87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68682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VOICE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38E91123-D717-48B8-B9C0-94D12BC960AC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83048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Partners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003D46A5-43B0-4751-B784-096E3FD80457}"/>
                </a:ext>
              </a:extLst>
            </p:cNvPr>
            <p:cNvSpPr txBox="1">
              <a:spLocks/>
            </p:cNvSpPr>
            <p:nvPr/>
          </p:nvSpPr>
          <p:spPr>
            <a:xfrm>
              <a:off x="61461" y="4974146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BKK</a:t>
              </a:r>
              <a:r>
                <a:rPr lang="en-US" sz="1050" dirty="0">
                  <a:latin typeface="+mj-lt"/>
                </a:rPr>
                <a:t> </a:t>
              </a:r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Study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40C51873-6C5C-47A0-9A9E-BAF6F1055D7C}"/>
                </a:ext>
              </a:extLst>
            </p:cNvPr>
            <p:cNvSpPr txBox="1"/>
            <p:nvPr/>
          </p:nvSpPr>
          <p:spPr>
            <a:xfrm>
              <a:off x="61461" y="5117805"/>
              <a:ext cx="1354017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US Safety Study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77F4003-0ADC-4A1E-B97E-0FAFA103B12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95885" y="3978212"/>
              <a:ext cx="47594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E11C8B9-7B05-40AE-B585-3102D0EB86DD}"/>
                </a:ext>
              </a:extLst>
            </p:cNvPr>
            <p:cNvSpPr/>
            <p:nvPr/>
          </p:nvSpPr>
          <p:spPr bwMode="gray">
            <a:xfrm>
              <a:off x="2900613" y="3945933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3717B1C-69F8-4006-8EE5-781687AE59A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381250" y="4100576"/>
              <a:ext cx="112395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E9EE8EF4-FF03-41A9-8027-1C53D80197E0}"/>
                </a:ext>
              </a:extLst>
            </p:cNvPr>
            <p:cNvSpPr/>
            <p:nvPr/>
          </p:nvSpPr>
          <p:spPr bwMode="gray">
            <a:xfrm>
              <a:off x="2910798" y="4068297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55C8489B-033F-453C-B850-CFDCFA073D0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262188" y="4238960"/>
              <a:ext cx="165735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20B2BE-90BC-4309-9229-C596D094830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171700" y="4377072"/>
              <a:ext cx="1747838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B153DAC-5A9A-4810-A0C4-1C4B31C3248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100263" y="4492742"/>
              <a:ext cx="665459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84FFC7D-2EF3-44E8-9B52-B047C0A2F754}"/>
                </a:ext>
              </a:extLst>
            </p:cNvPr>
            <p:cNvSpPr/>
            <p:nvPr/>
          </p:nvSpPr>
          <p:spPr bwMode="gray">
            <a:xfrm>
              <a:off x="2382870" y="4460463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949F7A6C-3E32-4F23-9C73-EE5AC8F87B7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305050" y="4641956"/>
              <a:ext cx="46543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853EF75-DC5F-49AC-8E18-151A495184B7}"/>
                </a:ext>
              </a:extLst>
            </p:cNvPr>
            <p:cNvSpPr/>
            <p:nvPr/>
          </p:nvSpPr>
          <p:spPr bwMode="gray">
            <a:xfrm>
              <a:off x="2506695" y="4609677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2468E94-1130-4CA3-A3B9-3CF114E0A7E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492079" y="4794356"/>
              <a:ext cx="598784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CE47F73D-06A2-4365-8E44-E1FD8CCB7E6C}"/>
                </a:ext>
              </a:extLst>
            </p:cNvPr>
            <p:cNvSpPr/>
            <p:nvPr/>
          </p:nvSpPr>
          <p:spPr bwMode="gray">
            <a:xfrm>
              <a:off x="2765162" y="4762077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ED7E315-8ACC-407C-B58E-CD2762C3792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37094" y="4941994"/>
              <a:ext cx="568069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D2B05B8-308E-43E3-9DB4-007E74FA5FCD}"/>
                </a:ext>
              </a:extLst>
            </p:cNvPr>
            <p:cNvSpPr/>
            <p:nvPr/>
          </p:nvSpPr>
          <p:spPr bwMode="gray">
            <a:xfrm>
              <a:off x="2894062" y="4909715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A25AB80-5A76-472C-8EBE-D07F7BD4C26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71789" y="5094760"/>
              <a:ext cx="720178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3DAF57D-C56C-4370-B9BA-3A853BD41855}"/>
                </a:ext>
              </a:extLst>
            </p:cNvPr>
            <p:cNvSpPr/>
            <p:nvPr/>
          </p:nvSpPr>
          <p:spPr bwMode="gray">
            <a:xfrm>
              <a:off x="2931878" y="5062481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8AA64DD5-2A5D-4A1C-A46F-1683E59CD90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506695" y="5248610"/>
              <a:ext cx="1412843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7F36B4C-269C-4505-9B98-6D59A9BC4C70}"/>
                </a:ext>
              </a:extLst>
            </p:cNvPr>
            <p:cNvSpPr/>
            <p:nvPr/>
          </p:nvSpPr>
          <p:spPr bwMode="gray">
            <a:xfrm>
              <a:off x="3180569" y="5216331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Diamond 37">
              <a:extLst>
                <a:ext uri="{FF2B5EF4-FFF2-40B4-BE49-F238E27FC236}">
                  <a16:creationId xmlns="" xmlns:a16="http://schemas.microsoft.com/office/drawing/2014/main" id="{DC8DBA44-F4CB-461A-8CAC-389A95019F87}"/>
                </a:ext>
              </a:extLst>
            </p:cNvPr>
            <p:cNvSpPr/>
            <p:nvPr/>
          </p:nvSpPr>
          <p:spPr bwMode="gray">
            <a:xfrm>
              <a:off x="2734907" y="5421368"/>
              <a:ext cx="125487" cy="11574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6C727D6-1F6B-4721-952B-CC0CD8636012}"/>
                </a:ext>
              </a:extLst>
            </p:cNvPr>
            <p:cNvSpPr/>
            <p:nvPr/>
          </p:nvSpPr>
          <p:spPr>
            <a:xfrm>
              <a:off x="1867305" y="6054169"/>
              <a:ext cx="17347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378"/>
              <a:r>
                <a:rPr lang="en-GB" sz="1100" dirty="0">
                  <a:solidFill>
                    <a:prstClr val="black"/>
                  </a:solidFill>
                </a:rPr>
                <a:t>Risk Difference (95% CI)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19BCC5E-A1C3-4057-971C-C54B231DEBA5}"/>
                </a:ext>
              </a:extLst>
            </p:cNvPr>
            <p:cNvSpPr/>
            <p:nvPr/>
          </p:nvSpPr>
          <p:spPr>
            <a:xfrm>
              <a:off x="1733098" y="2659586"/>
              <a:ext cx="838691" cy="449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Control:</a:t>
              </a:r>
            </a:p>
            <a:p>
              <a:pPr lvl="0" algn="r" defTabSz="914378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16.8%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CE6D9606-F9DA-4FF8-BD54-801E7B3E6FD5}"/>
                </a:ext>
              </a:extLst>
            </p:cNvPr>
            <p:cNvSpPr/>
            <p:nvPr/>
          </p:nvSpPr>
          <p:spPr>
            <a:xfrm>
              <a:off x="1612872" y="3143610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prstClr val="black"/>
                  </a:solidFill>
                </a:rPr>
                <a:t>More risk on</a:t>
              </a:r>
              <a:br>
                <a:rPr lang="en-GB" sz="1100" dirty="0">
                  <a:solidFill>
                    <a:prstClr val="black"/>
                  </a:solidFill>
                </a:rPr>
              </a:br>
              <a:r>
                <a:rPr lang="en-GB" sz="1400" dirty="0">
                  <a:solidFill>
                    <a:prstClr val="black"/>
                  </a:solidFill>
                </a:rPr>
                <a:t>Control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E8258E5-89BB-440C-8E8F-313FB034791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261872" y="3572821"/>
              <a:ext cx="309067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485C183E-8597-4173-AEEA-2423B115059D}"/>
                </a:ext>
              </a:extLst>
            </p:cNvPr>
            <p:cNvSpPr/>
            <p:nvPr/>
          </p:nvSpPr>
          <p:spPr>
            <a:xfrm>
              <a:off x="2826459" y="2659586"/>
              <a:ext cx="838691" cy="449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 err="1">
                  <a:solidFill>
                    <a:schemeClr val="bg1"/>
                  </a:solidFill>
                </a:rPr>
                <a:t>PrEP</a:t>
              </a:r>
              <a:r>
                <a:rPr lang="en-GB" sz="1100" dirty="0">
                  <a:solidFill>
                    <a:schemeClr val="bg1"/>
                  </a:solidFill>
                </a:rPr>
                <a:t>:</a:t>
              </a:r>
            </a:p>
            <a:p>
              <a:pPr lvl="0" defTabSz="914378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17.4%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1F34DE16-B15F-4BF7-900A-A52728B4C234}"/>
                </a:ext>
              </a:extLst>
            </p:cNvPr>
            <p:cNvSpPr/>
            <p:nvPr/>
          </p:nvSpPr>
          <p:spPr>
            <a:xfrm>
              <a:off x="2826459" y="3143610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>
                  <a:solidFill>
                    <a:prstClr val="black"/>
                  </a:solidFill>
                </a:rPr>
                <a:t>More risk on</a:t>
              </a:r>
              <a:br>
                <a:rPr lang="en-GB" sz="1100" dirty="0">
                  <a:solidFill>
                    <a:prstClr val="black"/>
                  </a:solidFill>
                </a:rPr>
              </a:br>
              <a:r>
                <a:rPr lang="en-GB" sz="1400" dirty="0" err="1">
                  <a:solidFill>
                    <a:prstClr val="black"/>
                  </a:solidFill>
                </a:rPr>
                <a:t>PrEP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DC83D1EF-109F-4F71-883B-F673541BCB3F}"/>
                </a:ext>
              </a:extLst>
            </p:cNvPr>
            <p:cNvSpPr/>
            <p:nvPr/>
          </p:nvSpPr>
          <p:spPr>
            <a:xfrm>
              <a:off x="382279" y="2659586"/>
              <a:ext cx="1000595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%Events</a:t>
              </a:r>
            </a:p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/Total people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9FC884B0-A684-4019-9EBB-15292ECF2728}"/>
                </a:ext>
              </a:extLst>
            </p:cNvPr>
            <p:cNvSpPr/>
            <p:nvPr/>
          </p:nvSpPr>
          <p:spPr>
            <a:xfrm>
              <a:off x="3978549" y="5284738"/>
              <a:ext cx="925253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/>
                <a:t>RD = 0%</a:t>
              </a:r>
              <a:br>
                <a:rPr lang="en-GB" sz="1100" dirty="0"/>
              </a:br>
              <a:r>
                <a:rPr lang="en-GB" sz="1100" dirty="0"/>
                <a:t>(-1% to 2%)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B8D35A8-0CA3-4424-97DD-D07723B4FC88}"/>
                </a:ext>
              </a:extLst>
            </p:cNvPr>
            <p:cNvSpPr/>
            <p:nvPr/>
          </p:nvSpPr>
          <p:spPr>
            <a:xfrm>
              <a:off x="3978549" y="5635835"/>
              <a:ext cx="696024" cy="227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accent1"/>
                  </a:solidFill>
                </a:rPr>
                <a:t>p = 0.53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EE03DF6-1FE6-4D7F-9ABF-86560C4A5E69}"/>
              </a:ext>
            </a:extLst>
          </p:cNvPr>
          <p:cNvGrpSpPr/>
          <p:nvPr/>
        </p:nvGrpSpPr>
        <p:grpSpPr>
          <a:xfrm>
            <a:off x="4194848" y="2223874"/>
            <a:ext cx="4860212" cy="4091905"/>
            <a:chOff x="4194848" y="2223874"/>
            <a:chExt cx="4860212" cy="4091905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AC767B2-813A-4A0E-AEDC-9C72385BEE15}"/>
                </a:ext>
              </a:extLst>
            </p:cNvPr>
            <p:cNvSpPr txBox="1"/>
            <p:nvPr/>
          </p:nvSpPr>
          <p:spPr>
            <a:xfrm>
              <a:off x="4194848" y="4766582"/>
              <a:ext cx="1418373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BKK</a:t>
              </a:r>
              <a:r>
                <a:rPr lang="en-US" sz="1050" dirty="0">
                  <a:latin typeface="+mj-lt"/>
                </a:rPr>
                <a:t> </a:t>
              </a:r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Study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DB267B4-692C-4A3D-817C-5C9318DE16DC}"/>
                </a:ext>
              </a:extLst>
            </p:cNvPr>
            <p:cNvGrpSpPr/>
            <p:nvPr/>
          </p:nvGrpSpPr>
          <p:grpSpPr>
            <a:xfrm>
              <a:off x="4388304" y="2223874"/>
              <a:ext cx="4666756" cy="4091905"/>
              <a:chOff x="4388304" y="2223874"/>
              <a:chExt cx="4666756" cy="4091905"/>
            </a:xfrm>
          </p:grpSpPr>
          <p:sp>
            <p:nvSpPr>
              <p:cNvPr id="11" name="TextBox 10"/>
              <p:cNvSpPr txBox="1">
                <a:spLocks noChangeAspect="1"/>
              </p:cNvSpPr>
              <p:nvPr/>
            </p:nvSpPr>
            <p:spPr>
              <a:xfrm>
                <a:off x="5668265" y="2223874"/>
                <a:ext cx="23078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Bone Fractures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9E070156-8AB2-4167-8CC5-B8E995A30A8C}"/>
                  </a:ext>
                </a:extLst>
              </p:cNvPr>
              <p:cNvSpPr/>
              <p:nvPr/>
            </p:nvSpPr>
            <p:spPr bwMode="gray">
              <a:xfrm>
                <a:off x="4458094" y="2615854"/>
                <a:ext cx="4425943" cy="4623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9" name="Chart 48">
                <a:extLst>
                  <a:ext uri="{FF2B5EF4-FFF2-40B4-BE49-F238E27FC236}">
                    <a16:creationId xmlns="" xmlns:a16="http://schemas.microsoft.com/office/drawing/2014/main" id="{C8C7A542-9BB0-43A1-8B6D-0715639FCB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96401299"/>
                  </p:ext>
                </p:extLst>
              </p:nvPr>
            </p:nvGraphicFramePr>
            <p:xfrm>
              <a:off x="5569344" y="5298838"/>
              <a:ext cx="2688081" cy="8705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D8AF5991-8A0C-43A1-99C4-CAB179A215AE}"/>
                  </a:ext>
                </a:extLst>
              </p:cNvPr>
              <p:cNvCxnSpPr/>
              <p:nvPr/>
            </p:nvCxnSpPr>
            <p:spPr bwMode="gray">
              <a:xfrm rot="16200000" flipH="1">
                <a:off x="5825899" y="4670284"/>
                <a:ext cx="219492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586EDCF2-C3D8-4BAB-84A0-113D491C4B5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459932" y="3829543"/>
                <a:ext cx="598093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23A96C1B-E48C-4318-9C65-1751BCAE0451}"/>
                  </a:ext>
                </a:extLst>
              </p:cNvPr>
              <p:cNvSpPr/>
              <p:nvPr/>
            </p:nvSpPr>
            <p:spPr bwMode="gray">
              <a:xfrm>
                <a:off x="6721675" y="3797264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8BD8D6A8-8553-4702-9F88-6EBA8A8A1F1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933676" y="4153916"/>
                <a:ext cx="196731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A0ACF7BE-6CC5-45E5-B220-67374018F23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774656" y="4486550"/>
                <a:ext cx="250723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6759E6D-7A30-49FB-ACBD-EEB4A12B7A32}"/>
                  </a:ext>
                </a:extLst>
              </p:cNvPr>
              <p:cNvSpPr/>
              <p:nvPr/>
            </p:nvSpPr>
            <p:spPr bwMode="gray">
              <a:xfrm>
                <a:off x="6856839" y="4454271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48C66E15-EDDA-4515-B4E5-C82591A6BBB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77050" y="4633092"/>
                <a:ext cx="888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ECFB1033-F9FE-41F4-9B34-296DDC78E8E8}"/>
                  </a:ext>
                </a:extLst>
              </p:cNvPr>
              <p:cNvSpPr/>
              <p:nvPr/>
            </p:nvSpPr>
            <p:spPr bwMode="gray">
              <a:xfrm>
                <a:off x="6887834" y="4600813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283553E6-D240-43BB-8D83-C43CFCEAF61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781353" y="4910087"/>
                <a:ext cx="552897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2277337-9527-4FB5-A744-77B8684551EE}"/>
                  </a:ext>
                </a:extLst>
              </p:cNvPr>
              <p:cNvSpPr/>
              <p:nvPr/>
            </p:nvSpPr>
            <p:spPr bwMode="gray">
              <a:xfrm>
                <a:off x="7033558" y="4875332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DD2E2294-ACA1-4151-8B76-1C7156DE36E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986588" y="5046143"/>
                <a:ext cx="88582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560F197D-689B-46D4-ABE6-5F66C85ED69F}"/>
                  </a:ext>
                </a:extLst>
              </p:cNvPr>
              <p:cNvSpPr/>
              <p:nvPr/>
            </p:nvSpPr>
            <p:spPr bwMode="gray">
              <a:xfrm>
                <a:off x="7392127" y="5013864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Diamond 61">
                <a:extLst>
                  <a:ext uri="{FF2B5EF4-FFF2-40B4-BE49-F238E27FC236}">
                    <a16:creationId xmlns="" xmlns:a16="http://schemas.microsoft.com/office/drawing/2014/main" id="{012AB383-FA7C-473E-BBE2-D823F4ED9B9B}"/>
                  </a:ext>
                </a:extLst>
              </p:cNvPr>
              <p:cNvSpPr/>
              <p:nvPr/>
            </p:nvSpPr>
            <p:spPr bwMode="gray">
              <a:xfrm>
                <a:off x="6873303" y="5336879"/>
                <a:ext cx="145256" cy="137101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2C9A30-D486-4390-B3C1-81BFB0AFBF10}"/>
                  </a:ext>
                </a:extLst>
              </p:cNvPr>
              <p:cNvSpPr/>
              <p:nvPr/>
            </p:nvSpPr>
            <p:spPr>
              <a:xfrm>
                <a:off x="6065049" y="6054169"/>
                <a:ext cx="173477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378"/>
                <a:r>
                  <a:rPr lang="en-GB" sz="1100" dirty="0">
                    <a:solidFill>
                      <a:prstClr val="black"/>
                    </a:solidFill>
                  </a:rPr>
                  <a:t>Risk Difference (95% CI)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BA3C221C-5D8F-4C12-A48A-9433B6FAC0BE}"/>
                  </a:ext>
                </a:extLst>
              </p:cNvPr>
              <p:cNvSpPr/>
              <p:nvPr/>
            </p:nvSpPr>
            <p:spPr>
              <a:xfrm>
                <a:off x="6059081" y="2659586"/>
                <a:ext cx="710452" cy="449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Control:</a:t>
                </a:r>
              </a:p>
              <a:p>
                <a:pPr lvl="0" algn="r" defTabSz="914378">
                  <a:lnSpc>
                    <a:spcPct val="80000"/>
                  </a:lnSpc>
                </a:pPr>
                <a:r>
                  <a:rPr lang="en-GB" sz="1800" dirty="0">
                    <a:solidFill>
                      <a:schemeClr val="bg1"/>
                    </a:solidFill>
                  </a:rPr>
                  <a:t>3.3%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D2F93E81-1E20-48DF-B383-418B545F7DA6}"/>
                  </a:ext>
                </a:extLst>
              </p:cNvPr>
              <p:cNvSpPr/>
              <p:nvPr/>
            </p:nvSpPr>
            <p:spPr>
              <a:xfrm>
                <a:off x="5810616" y="3143610"/>
                <a:ext cx="9589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prstClr val="black"/>
                    </a:solidFill>
                  </a:rPr>
                  <a:t>More risk on</a:t>
                </a:r>
                <a:br>
                  <a:rPr lang="en-GB" sz="1100" dirty="0">
                    <a:solidFill>
                      <a:prstClr val="black"/>
                    </a:solidFill>
                  </a:rPr>
                </a:br>
                <a:r>
                  <a:rPr lang="en-GB" sz="1400" dirty="0">
                    <a:solidFill>
                      <a:prstClr val="black"/>
                    </a:solidFill>
                  </a:rPr>
                  <a:t>Control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D11BAC69-17EC-4D96-9A98-E6F492D992F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459616" y="3572821"/>
                <a:ext cx="309067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53D9546-FD0C-4E35-9FC3-3A0A08EA79B1}"/>
                  </a:ext>
                </a:extLst>
              </p:cNvPr>
              <p:cNvSpPr/>
              <p:nvPr/>
            </p:nvSpPr>
            <p:spPr>
              <a:xfrm>
                <a:off x="7024203" y="2659586"/>
                <a:ext cx="710451" cy="449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 err="1">
                    <a:solidFill>
                      <a:schemeClr val="bg1"/>
                    </a:solidFill>
                  </a:rPr>
                  <a:t>PrEP</a:t>
                </a:r>
                <a:r>
                  <a:rPr lang="en-GB" sz="1100" dirty="0">
                    <a:solidFill>
                      <a:schemeClr val="bg1"/>
                    </a:solidFill>
                  </a:rPr>
                  <a:t>:</a:t>
                </a:r>
              </a:p>
              <a:p>
                <a:pPr lvl="0" defTabSz="914378">
                  <a:lnSpc>
                    <a:spcPct val="80000"/>
                  </a:lnSpc>
                </a:pPr>
                <a:r>
                  <a:rPr lang="en-GB" sz="1800" dirty="0">
                    <a:solidFill>
                      <a:schemeClr val="bg1"/>
                    </a:solidFill>
                  </a:rPr>
                  <a:t>3.7%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DE72180-3D9B-4740-962C-038BA2BF6035}"/>
                  </a:ext>
                </a:extLst>
              </p:cNvPr>
              <p:cNvSpPr/>
              <p:nvPr/>
            </p:nvSpPr>
            <p:spPr>
              <a:xfrm>
                <a:off x="7024203" y="3143610"/>
                <a:ext cx="9589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prstClr val="black"/>
                    </a:solidFill>
                  </a:rPr>
                  <a:t>More risk on</a:t>
                </a:r>
                <a:br>
                  <a:rPr lang="en-GB" sz="1100" dirty="0">
                    <a:solidFill>
                      <a:prstClr val="black"/>
                    </a:solidFill>
                  </a:rPr>
                </a:br>
                <a:r>
                  <a:rPr lang="en-GB" sz="1400" dirty="0" err="1">
                    <a:solidFill>
                      <a:prstClr val="black"/>
                    </a:solidFill>
                  </a:rPr>
                  <a:t>PrEP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DAFE6169-581C-40CB-816C-DEECCB04C195}"/>
                  </a:ext>
                </a:extLst>
              </p:cNvPr>
              <p:cNvSpPr/>
              <p:nvPr/>
            </p:nvSpPr>
            <p:spPr>
              <a:xfrm>
                <a:off x="4580023" y="2659586"/>
                <a:ext cx="1000595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%Events</a:t>
                </a:r>
              </a:p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/Total people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71E53836-51E1-4820-B310-2FF7510A8601}"/>
                  </a:ext>
                </a:extLst>
              </p:cNvPr>
              <p:cNvSpPr/>
              <p:nvPr/>
            </p:nvSpPr>
            <p:spPr>
              <a:xfrm>
                <a:off x="8176293" y="5284738"/>
                <a:ext cx="878767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/>
                  <a:t>RD = 0%</a:t>
                </a:r>
                <a:br>
                  <a:rPr lang="en-GB" sz="1100" dirty="0"/>
                </a:br>
                <a:r>
                  <a:rPr lang="en-GB" sz="1100" dirty="0"/>
                  <a:t>(0% to 1%)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8FAA984A-668D-44ED-9A73-30095CDAA343}"/>
                  </a:ext>
                </a:extLst>
              </p:cNvPr>
              <p:cNvSpPr/>
              <p:nvPr/>
            </p:nvSpPr>
            <p:spPr>
              <a:xfrm>
                <a:off x="8176293" y="5635835"/>
                <a:ext cx="696024" cy="22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accent1"/>
                    </a:solidFill>
                  </a:rPr>
                  <a:t>p = 0.50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227BF091-C8BB-4115-AD84-7248619A0D9B}"/>
                  </a:ext>
                </a:extLst>
              </p:cNvPr>
              <p:cNvSpPr/>
              <p:nvPr/>
            </p:nvSpPr>
            <p:spPr bwMode="gray">
              <a:xfrm>
                <a:off x="6880837" y="3957038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DA631A86-85EC-4126-997E-136B1F41096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53238" y="4311301"/>
                <a:ext cx="276384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AB107B8D-9499-44FC-A760-59198F236ADF}"/>
                  </a:ext>
                </a:extLst>
              </p:cNvPr>
              <p:cNvSpPr/>
              <p:nvPr/>
            </p:nvSpPr>
            <p:spPr bwMode="gray">
              <a:xfrm>
                <a:off x="6966944" y="4279022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4C7D0717-35F6-43A5-AA9D-A8E0F16EF0B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65144" y="4765152"/>
                <a:ext cx="16976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728CD80-3CDF-4C24-A158-74CA2FAB6761}"/>
                  </a:ext>
                </a:extLst>
              </p:cNvPr>
              <p:cNvSpPr/>
              <p:nvPr/>
            </p:nvSpPr>
            <p:spPr bwMode="gray">
              <a:xfrm>
                <a:off x="6904464" y="4732873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38B6EDC6-6E74-424E-A2C4-3068DE36DEA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961062" y="5525226"/>
                <a:ext cx="3152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8535485B-B3BC-4B41-B38A-EB315FDB1018}"/>
                  </a:ext>
                </a:extLst>
              </p:cNvPr>
              <p:cNvSpPr txBox="1"/>
              <p:nvPr/>
            </p:nvSpPr>
            <p:spPr>
              <a:xfrm>
                <a:off x="4525842" y="3698739"/>
                <a:ext cx="1087379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IPERGAY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E58C682D-B68C-4852-8211-B551B4FDC93B}"/>
                  </a:ext>
                </a:extLst>
              </p:cNvPr>
              <p:cNvSpPr txBox="1"/>
              <p:nvPr/>
            </p:nvSpPr>
            <p:spPr>
              <a:xfrm>
                <a:off x="4525842" y="3853102"/>
                <a:ext cx="1087379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>
                    <a:latin typeface="+mj-lt"/>
                  </a:rPr>
                  <a:t>FEM-</a:t>
                </a:r>
                <a:r>
                  <a:rPr lang="en-US" sz="1050" dirty="0" err="1">
                    <a:latin typeface="+mj-lt"/>
                  </a:rPr>
                  <a:t>PrEP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410FA323-B32B-4A19-B9D5-B044A8DF2D73}"/>
                  </a:ext>
                </a:extLst>
              </p:cNvPr>
              <p:cNvSpPr txBox="1"/>
              <p:nvPr/>
            </p:nvSpPr>
            <p:spPr>
              <a:xfrm>
                <a:off x="4859217" y="4007465"/>
                <a:ext cx="75400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PrEPare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3A6F2870-7D58-43A4-8686-CB97BEBDEC08}"/>
                  </a:ext>
                </a:extLst>
              </p:cNvPr>
              <p:cNvSpPr txBox="1"/>
              <p:nvPr/>
            </p:nvSpPr>
            <p:spPr>
              <a:xfrm>
                <a:off x="4859217" y="4161828"/>
                <a:ext cx="75400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>
                    <a:latin typeface="+mj-lt"/>
                  </a:rPr>
                  <a:t>PROUD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A7F24582-0FF9-4171-A2C4-3FF4EEEBF836}"/>
                  </a:ext>
                </a:extLst>
              </p:cNvPr>
              <p:cNvSpPr txBox="1"/>
              <p:nvPr/>
            </p:nvSpPr>
            <p:spPr>
              <a:xfrm>
                <a:off x="4859217" y="4316191"/>
                <a:ext cx="75400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TDF</a:t>
                </a:r>
                <a:r>
                  <a:rPr lang="en-US" sz="1050" dirty="0">
                    <a:latin typeface="+mj-lt"/>
                  </a:rPr>
                  <a:t> - 2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473E101-926D-41F9-81F3-C1FB05D3035C}"/>
                  </a:ext>
                </a:extLst>
              </p:cNvPr>
              <p:cNvSpPr txBox="1"/>
              <p:nvPr/>
            </p:nvSpPr>
            <p:spPr>
              <a:xfrm>
                <a:off x="4859217" y="4470554"/>
                <a:ext cx="75400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>
                    <a:latin typeface="+mj-lt"/>
                  </a:rPr>
                  <a:t>VOICE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2AB66697-8D14-44AD-B678-BC874E597AB8}"/>
                  </a:ext>
                </a:extLst>
              </p:cNvPr>
              <p:cNvSpPr txBox="1"/>
              <p:nvPr/>
            </p:nvSpPr>
            <p:spPr>
              <a:xfrm>
                <a:off x="4859217" y="4624917"/>
                <a:ext cx="75400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iPREX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068FC934-10D5-49F1-9012-8ECE463D0633}"/>
                  </a:ext>
                </a:extLst>
              </p:cNvPr>
              <p:cNvSpPr txBox="1"/>
              <p:nvPr/>
            </p:nvSpPr>
            <p:spPr>
              <a:xfrm>
                <a:off x="4388304" y="4915338"/>
                <a:ext cx="1224918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50" dirty="0">
                    <a:latin typeface="+mj-lt"/>
                  </a:rPr>
                  <a:t>US Safety Study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72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PrEP Safety (cont’d)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Pilkington et al  Glasgow HIV 2018.  Poster 0143.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5A3C756-2506-4062-A323-BA7D6E7D3035}"/>
              </a:ext>
            </a:extLst>
          </p:cNvPr>
          <p:cNvGrpSpPr/>
          <p:nvPr/>
        </p:nvGrpSpPr>
        <p:grpSpPr>
          <a:xfrm>
            <a:off x="-90486" y="1455778"/>
            <a:ext cx="4947802" cy="4091905"/>
            <a:chOff x="-90486" y="1455778"/>
            <a:chExt cx="4947802" cy="409190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9C17129-23FC-4119-9957-503310F5D520}"/>
                </a:ext>
              </a:extLst>
            </p:cNvPr>
            <p:cNvSpPr txBox="1"/>
            <p:nvPr/>
          </p:nvSpPr>
          <p:spPr>
            <a:xfrm>
              <a:off x="1086741" y="1455778"/>
              <a:ext cx="3253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Grade 3+ Creatinine Increase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9633EA5-87B7-469C-8418-FC696DA9B292}"/>
                </a:ext>
              </a:extLst>
            </p:cNvPr>
            <p:cNvSpPr/>
            <p:nvPr/>
          </p:nvSpPr>
          <p:spPr bwMode="gray">
            <a:xfrm>
              <a:off x="260351" y="1847758"/>
              <a:ext cx="4119306" cy="4623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="" xmlns:a16="http://schemas.microsoft.com/office/drawing/2014/main" id="{DA3D14FE-3165-48F0-A472-6383BBA770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0457143"/>
                </p:ext>
              </p:extLst>
            </p:nvPr>
          </p:nvGraphicFramePr>
          <p:xfrm>
            <a:off x="1371600" y="4530742"/>
            <a:ext cx="2688081" cy="870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704382E-783D-4A79-8C04-82C4D12468E7}"/>
                </a:ext>
              </a:extLst>
            </p:cNvPr>
            <p:cNvCxnSpPr/>
            <p:nvPr/>
          </p:nvCxnSpPr>
          <p:spPr bwMode="gray">
            <a:xfrm rot="16200000" flipH="1">
              <a:off x="1628155" y="3902188"/>
              <a:ext cx="219492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687C006-8D01-45D5-A51C-77C112BF1DF1}"/>
                </a:ext>
              </a:extLst>
            </p:cNvPr>
            <p:cNvSpPr txBox="1"/>
            <p:nvPr/>
          </p:nvSpPr>
          <p:spPr>
            <a:xfrm>
              <a:off x="74542" y="2940340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IPERGAY</a:t>
              </a:r>
              <a:endParaRPr lang="en-US" sz="1050" dirty="0">
                <a:latin typeface="+mj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3D4D272-C0EC-47F9-95D5-6237B1AEF01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63131" y="3229177"/>
              <a:ext cx="10388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5CAE1F79-2652-4764-A4D8-C63D07D877E2}"/>
                </a:ext>
              </a:extLst>
            </p:cNvPr>
            <p:cNvSpPr/>
            <p:nvPr/>
          </p:nvSpPr>
          <p:spPr bwMode="gray">
            <a:xfrm>
              <a:off x="2686049" y="3206318"/>
              <a:ext cx="460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2EEA7D2-B817-4393-AF02-29582DEBD75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157412" y="3706607"/>
              <a:ext cx="1845469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59A547A-71A6-428F-A052-DFA5CF56240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88431" y="3861954"/>
              <a:ext cx="46258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48AB549-F5F5-4ABC-9CE2-3B27FE9DD44B}"/>
                </a:ext>
              </a:extLst>
            </p:cNvPr>
            <p:cNvSpPr/>
            <p:nvPr/>
          </p:nvSpPr>
          <p:spPr bwMode="gray">
            <a:xfrm>
              <a:off x="2686563" y="3841743"/>
              <a:ext cx="4609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DB7F314E-03F8-4B11-9D09-674ECBA1E71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702653" y="3996899"/>
              <a:ext cx="6670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5C2C041-1D07-457A-86AE-C47CE10379E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27569" y="4131035"/>
              <a:ext cx="187069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39AEBDD-BF94-46FB-A2CF-55331EAB3EC8}"/>
                </a:ext>
              </a:extLst>
            </p:cNvPr>
            <p:cNvSpPr/>
            <p:nvPr/>
          </p:nvSpPr>
          <p:spPr bwMode="gray">
            <a:xfrm>
              <a:off x="2693071" y="4234297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ACA4D09C-FC0D-407F-8043-5CA894EF50C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88431" y="4530742"/>
              <a:ext cx="762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5E56B29-B2E2-4A58-8EEE-DABEC85BF668}"/>
                </a:ext>
              </a:extLst>
            </p:cNvPr>
            <p:cNvSpPr/>
            <p:nvPr/>
          </p:nvSpPr>
          <p:spPr bwMode="gray">
            <a:xfrm>
              <a:off x="2693071" y="4371647"/>
              <a:ext cx="65094" cy="645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Diamond 29">
              <a:extLst>
                <a:ext uri="{FF2B5EF4-FFF2-40B4-BE49-F238E27FC236}">
                  <a16:creationId xmlns="" xmlns:a16="http://schemas.microsoft.com/office/drawing/2014/main" id="{57C8AA79-A888-4E21-8659-23D28E54DAD3}"/>
                </a:ext>
              </a:extLst>
            </p:cNvPr>
            <p:cNvSpPr/>
            <p:nvPr/>
          </p:nvSpPr>
          <p:spPr bwMode="gray">
            <a:xfrm>
              <a:off x="2686049" y="4679886"/>
              <a:ext cx="76202" cy="11574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A7CC0EB-8DBA-4CDE-90EC-DAF92D7005A9}"/>
                </a:ext>
              </a:extLst>
            </p:cNvPr>
            <p:cNvSpPr/>
            <p:nvPr/>
          </p:nvSpPr>
          <p:spPr>
            <a:xfrm>
              <a:off x="1867305" y="5286073"/>
              <a:ext cx="173477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378"/>
              <a:r>
                <a:rPr lang="en-GB" sz="1100" dirty="0">
                  <a:solidFill>
                    <a:prstClr val="black"/>
                  </a:solidFill>
                </a:rPr>
                <a:t>Risk Difference (95% CI)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00A3315-5875-437A-9219-0EF877E0C674}"/>
                </a:ext>
              </a:extLst>
            </p:cNvPr>
            <p:cNvSpPr/>
            <p:nvPr/>
          </p:nvSpPr>
          <p:spPr>
            <a:xfrm>
              <a:off x="1861338" y="1891490"/>
              <a:ext cx="710451" cy="449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Control:</a:t>
              </a:r>
            </a:p>
            <a:p>
              <a:pPr lvl="0" algn="r" defTabSz="914378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0.1%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34649BF-5367-4E6A-819E-4C7431EA708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261872" y="2804725"/>
              <a:ext cx="309067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  <a:headEnd type="none"/>
              <a:tailEnd type="non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C1429490-E303-4AE1-A232-2A42CF9D24B4}"/>
                </a:ext>
              </a:extLst>
            </p:cNvPr>
            <p:cNvSpPr/>
            <p:nvPr/>
          </p:nvSpPr>
          <p:spPr>
            <a:xfrm>
              <a:off x="2826459" y="1891490"/>
              <a:ext cx="710451" cy="449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 err="1">
                  <a:solidFill>
                    <a:schemeClr val="bg1"/>
                  </a:solidFill>
                </a:rPr>
                <a:t>PrEP</a:t>
              </a:r>
              <a:r>
                <a:rPr lang="en-GB" sz="1100" dirty="0">
                  <a:solidFill>
                    <a:schemeClr val="bg1"/>
                  </a:solidFill>
                </a:rPr>
                <a:t>:</a:t>
              </a:r>
            </a:p>
            <a:p>
              <a:pPr lvl="0" defTabSz="914378">
                <a:lnSpc>
                  <a:spcPct val="80000"/>
                </a:lnSpc>
              </a:pPr>
              <a:r>
                <a:rPr lang="en-GB" sz="1800" dirty="0">
                  <a:solidFill>
                    <a:schemeClr val="bg1"/>
                  </a:solidFill>
                </a:rPr>
                <a:t>0.1%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914A636-015C-41F2-8AE3-E6BAC967758D}"/>
                </a:ext>
              </a:extLst>
            </p:cNvPr>
            <p:cNvSpPr/>
            <p:nvPr/>
          </p:nvSpPr>
          <p:spPr>
            <a:xfrm>
              <a:off x="382279" y="1891490"/>
              <a:ext cx="1000595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%Events</a:t>
              </a:r>
            </a:p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bg1"/>
                  </a:solidFill>
                </a:rPr>
                <a:t>/Total people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71E5574A-256E-45AD-8E44-48171EF278B1}"/>
                </a:ext>
              </a:extLst>
            </p:cNvPr>
            <p:cNvSpPr/>
            <p:nvPr/>
          </p:nvSpPr>
          <p:spPr>
            <a:xfrm>
              <a:off x="3978549" y="4516642"/>
              <a:ext cx="878767" cy="3631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/>
                <a:t>RD = 0%</a:t>
              </a:r>
              <a:br>
                <a:rPr lang="en-GB" sz="1100" dirty="0"/>
              </a:br>
              <a:r>
                <a:rPr lang="en-GB" sz="1100" dirty="0"/>
                <a:t>(0% to 0%)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050DFD74-DD05-4BD5-B8DC-152BC6899877}"/>
                </a:ext>
              </a:extLst>
            </p:cNvPr>
            <p:cNvSpPr/>
            <p:nvPr/>
          </p:nvSpPr>
          <p:spPr>
            <a:xfrm>
              <a:off x="3978549" y="4867739"/>
              <a:ext cx="696024" cy="227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>
                  <a:solidFill>
                    <a:schemeClr val="accent1"/>
                  </a:solidFill>
                </a:rPr>
                <a:t>p = 0.68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866BFD31-985E-4222-AACF-B70DBFF1AC3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702719" y="3587712"/>
              <a:ext cx="4762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BED819F4-E169-4909-9008-DE7647CC914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504950" y="3470863"/>
              <a:ext cx="242887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46E61763-A4D6-4411-8A86-A29F6CA396C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504950" y="3352025"/>
              <a:ext cx="2428875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F826E6D-560B-4F60-A7B5-C899186B44E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51225" y="3110114"/>
              <a:ext cx="144363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DF59FD0-F706-4DA7-AC6F-9006D053CB9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624138" y="2995814"/>
              <a:ext cx="188118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B163A1FF-3BEE-44AC-8BC5-7AFE03A6A401}"/>
                </a:ext>
              </a:extLst>
            </p:cNvPr>
            <p:cNvSpPr txBox="1">
              <a:spLocks/>
            </p:cNvSpPr>
            <p:nvPr/>
          </p:nvSpPr>
          <p:spPr>
            <a:xfrm>
              <a:off x="74542" y="3054640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PROUD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9234BBD-813F-405D-8439-29355E0EC604}"/>
                </a:ext>
              </a:extLst>
            </p:cNvPr>
            <p:cNvSpPr txBox="1">
              <a:spLocks/>
            </p:cNvSpPr>
            <p:nvPr/>
          </p:nvSpPr>
          <p:spPr>
            <a:xfrm>
              <a:off x="-8380" y="3173703"/>
              <a:ext cx="1423858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West African Study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3A96AF89-F89C-4386-AC0A-04A1D1E62150}"/>
                </a:ext>
              </a:extLst>
            </p:cNvPr>
            <p:cNvSpPr txBox="1">
              <a:spLocks/>
            </p:cNvSpPr>
            <p:nvPr/>
          </p:nvSpPr>
          <p:spPr>
            <a:xfrm>
              <a:off x="74542" y="3296551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Kenya Study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FB0598DA-8244-4064-9016-686349BAEB34}"/>
                </a:ext>
              </a:extLst>
            </p:cNvPr>
            <p:cNvSpPr txBox="1">
              <a:spLocks/>
            </p:cNvSpPr>
            <p:nvPr/>
          </p:nvSpPr>
          <p:spPr>
            <a:xfrm>
              <a:off x="-90486" y="3415389"/>
              <a:ext cx="1505964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Uganda Study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F08443FE-3D67-4C16-9F25-E1C893A6725B}"/>
                </a:ext>
              </a:extLst>
            </p:cNvPr>
            <p:cNvSpPr txBox="1">
              <a:spLocks/>
            </p:cNvSpPr>
            <p:nvPr/>
          </p:nvSpPr>
          <p:spPr>
            <a:xfrm>
              <a:off x="74542" y="3532238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FEM-</a:t>
              </a:r>
              <a:r>
                <a:rPr lang="en-US" sz="1050" dirty="0" err="1">
                  <a:latin typeface="+mj-lt"/>
                </a:rPr>
                <a:t>PrEP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787DE729-F01E-4982-B965-2E35BED5D4B8}"/>
                </a:ext>
              </a:extLst>
            </p:cNvPr>
            <p:cNvSpPr txBox="1">
              <a:spLocks/>
            </p:cNvSpPr>
            <p:nvPr/>
          </p:nvSpPr>
          <p:spPr>
            <a:xfrm>
              <a:off x="74542" y="3651133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PrEPare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EA4B70DC-8CC4-42FF-AB35-B22FA2797A3C}"/>
                </a:ext>
              </a:extLst>
            </p:cNvPr>
            <p:cNvSpPr txBox="1">
              <a:spLocks/>
            </p:cNvSpPr>
            <p:nvPr/>
          </p:nvSpPr>
          <p:spPr>
            <a:xfrm>
              <a:off x="74542" y="3809128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iPREX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F7C0EF98-76A2-40FC-839D-4DC63924548B}"/>
                </a:ext>
              </a:extLst>
            </p:cNvPr>
            <p:cNvSpPr txBox="1">
              <a:spLocks/>
            </p:cNvSpPr>
            <p:nvPr/>
          </p:nvSpPr>
          <p:spPr>
            <a:xfrm>
              <a:off x="271544" y="3941425"/>
              <a:ext cx="1155127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- 2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D6D34793-CAFF-4F3C-B83C-AA5F64B37B24}"/>
                </a:ext>
              </a:extLst>
            </p:cNvPr>
            <p:cNvSpPr txBox="1">
              <a:spLocks/>
            </p:cNvSpPr>
            <p:nvPr/>
          </p:nvSpPr>
          <p:spPr>
            <a:xfrm>
              <a:off x="85736" y="4075561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US Safety Study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537062B3-2A35-4B2A-859B-A46C986AFF4A}"/>
                </a:ext>
              </a:extLst>
            </p:cNvPr>
            <p:cNvSpPr txBox="1">
              <a:spLocks/>
            </p:cNvSpPr>
            <p:nvPr/>
          </p:nvSpPr>
          <p:spPr>
            <a:xfrm>
              <a:off x="85736" y="4211102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VOICE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34C8FDB3-1EAC-4C20-8FEB-578CD6622FCB}"/>
                </a:ext>
              </a:extLst>
            </p:cNvPr>
            <p:cNvSpPr txBox="1">
              <a:spLocks/>
            </p:cNvSpPr>
            <p:nvPr/>
          </p:nvSpPr>
          <p:spPr>
            <a:xfrm>
              <a:off x="271544" y="4348451"/>
              <a:ext cx="1155127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Partners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EC212C62-F7A4-4CFA-BE0C-AF35A8F3B634}"/>
                </a:ext>
              </a:extLst>
            </p:cNvPr>
            <p:cNvSpPr txBox="1">
              <a:spLocks/>
            </p:cNvSpPr>
            <p:nvPr/>
          </p:nvSpPr>
          <p:spPr>
            <a:xfrm>
              <a:off x="85736" y="4475268"/>
              <a:ext cx="1340936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BKK</a:t>
              </a:r>
              <a:r>
                <a:rPr lang="en-US" sz="1050" dirty="0">
                  <a:latin typeface="+mj-lt"/>
                </a:rPr>
                <a:t> </a:t>
              </a:r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Study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CBCEC100-69B6-4073-A54A-613719AF6BAF}"/>
                </a:ext>
              </a:extLst>
            </p:cNvPr>
            <p:cNvSpPr/>
            <p:nvPr/>
          </p:nvSpPr>
          <p:spPr>
            <a:xfrm>
              <a:off x="1612872" y="2375514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914378">
                <a:lnSpc>
                  <a:spcPct val="80000"/>
                </a:lnSpc>
              </a:pPr>
              <a:r>
                <a:rPr lang="en-GB" sz="1100" dirty="0">
                  <a:solidFill>
                    <a:prstClr val="black"/>
                  </a:solidFill>
                </a:rPr>
                <a:t>More risk on</a:t>
              </a:r>
              <a:br>
                <a:rPr lang="en-GB" sz="1100" dirty="0">
                  <a:solidFill>
                    <a:prstClr val="black"/>
                  </a:solidFill>
                </a:rPr>
              </a:br>
              <a:r>
                <a:rPr lang="en-GB" sz="1400" dirty="0">
                  <a:solidFill>
                    <a:prstClr val="black"/>
                  </a:solidFill>
                </a:rPr>
                <a:t>Control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4AFA0924-B91B-447F-AD69-671918FCD0FA}"/>
                </a:ext>
              </a:extLst>
            </p:cNvPr>
            <p:cNvSpPr/>
            <p:nvPr/>
          </p:nvSpPr>
          <p:spPr>
            <a:xfrm>
              <a:off x="2826459" y="2375514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378">
                <a:lnSpc>
                  <a:spcPct val="80000"/>
                </a:lnSpc>
              </a:pPr>
              <a:r>
                <a:rPr lang="en-GB" sz="1100" dirty="0">
                  <a:solidFill>
                    <a:prstClr val="black"/>
                  </a:solidFill>
                </a:rPr>
                <a:t>More risk on</a:t>
              </a:r>
              <a:br>
                <a:rPr lang="en-GB" sz="1100" dirty="0">
                  <a:solidFill>
                    <a:prstClr val="black"/>
                  </a:solidFill>
                </a:rPr>
              </a:br>
              <a:r>
                <a:rPr lang="en-GB" sz="1400" dirty="0" err="1">
                  <a:solidFill>
                    <a:prstClr val="black"/>
                  </a:solidFill>
                </a:rPr>
                <a:t>PrEP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732D62-8530-481E-A0BD-08E7A4D39A7A}"/>
              </a:ext>
            </a:extLst>
          </p:cNvPr>
          <p:cNvGrpSpPr/>
          <p:nvPr/>
        </p:nvGrpSpPr>
        <p:grpSpPr>
          <a:xfrm>
            <a:off x="4106565" y="1455778"/>
            <a:ext cx="4948495" cy="4091905"/>
            <a:chOff x="4106565" y="1455778"/>
            <a:chExt cx="4948495" cy="4091905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370D4EE7-C72C-4C49-87F7-50A31F7AB719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2948294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West African Study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C590ADF2-13BE-454B-A6EA-7196237E4239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3209830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FEM-</a:t>
              </a:r>
              <a:r>
                <a:rPr lang="en-US" sz="1050" dirty="0" err="1">
                  <a:latin typeface="+mj-lt"/>
                </a:rPr>
                <a:t>PrEP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77B4DFA4-B31D-4957-9F72-5AD848CF93C2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3471367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Uganda Study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13328B5C-CB0A-41A9-A818-A69D32FDC797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3732905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IAVI</a:t>
              </a:r>
              <a:r>
                <a:rPr lang="en-US" sz="1050" dirty="0">
                  <a:latin typeface="+mj-lt"/>
                </a:rPr>
                <a:t> Kenya Study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C4E998A8-24EB-40E9-BACB-D3DE7E211668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3863673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US Safety Study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E524D6D7-DB52-4651-A6B8-15198C5BF6DE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3994441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- 2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E6644CDE-4506-4574-A34F-2D7C615E713F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4125209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Partners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D74F2F81-959A-4E24-9055-9303E2391521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4255977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iPREX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A948346D-9BE5-4D94-BDD7-7A738416CAA5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4386745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>
                  <a:latin typeface="+mj-lt"/>
                </a:rPr>
                <a:t>VOICE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CC1C3132-5387-4DE5-BA9F-39E45AF9EDFE}"/>
                </a:ext>
              </a:extLst>
            </p:cNvPr>
            <p:cNvSpPr txBox="1">
              <a:spLocks/>
            </p:cNvSpPr>
            <p:nvPr/>
          </p:nvSpPr>
          <p:spPr>
            <a:xfrm>
              <a:off x="4106565" y="4517516"/>
              <a:ext cx="1634672" cy="11094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050" dirty="0" err="1">
                  <a:latin typeface="+mj-lt"/>
                </a:rPr>
                <a:t>BKK</a:t>
              </a:r>
              <a:r>
                <a:rPr lang="en-US" sz="1050" dirty="0">
                  <a:latin typeface="+mj-lt"/>
                </a:rPr>
                <a:t> </a:t>
              </a:r>
              <a:r>
                <a:rPr lang="en-US" sz="1050" dirty="0" err="1">
                  <a:latin typeface="+mj-lt"/>
                </a:rPr>
                <a:t>TDF</a:t>
              </a:r>
              <a:r>
                <a:rPr lang="en-US" sz="1050" dirty="0">
                  <a:latin typeface="+mj-lt"/>
                </a:rPr>
                <a:t> Study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D442BB0-00C9-4D30-B455-445DDBC79433}"/>
                </a:ext>
              </a:extLst>
            </p:cNvPr>
            <p:cNvGrpSpPr/>
            <p:nvPr/>
          </p:nvGrpSpPr>
          <p:grpSpPr>
            <a:xfrm>
              <a:off x="4458094" y="1455778"/>
              <a:ext cx="4596966" cy="4091905"/>
              <a:chOff x="4458094" y="1455778"/>
              <a:chExt cx="4596966" cy="4091905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46BBA04-2306-4727-95B1-0A297023F0A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314576" y="1455778"/>
                <a:ext cx="32357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+mj-lt"/>
                  </a:rPr>
                  <a:t>Grade 1-4 Creatinine Increase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951E6C52-0DB7-42D1-A933-E3FF1621FE4C}"/>
                  </a:ext>
                </a:extLst>
              </p:cNvPr>
              <p:cNvSpPr/>
              <p:nvPr/>
            </p:nvSpPr>
            <p:spPr bwMode="gray">
              <a:xfrm>
                <a:off x="4458094" y="1847758"/>
                <a:ext cx="4425943" cy="46238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41" name="Chart 40">
                <a:extLst>
                  <a:ext uri="{FF2B5EF4-FFF2-40B4-BE49-F238E27FC236}">
                    <a16:creationId xmlns="" xmlns:a16="http://schemas.microsoft.com/office/drawing/2014/main" id="{9F59D06E-49A5-4669-ADC7-5CE5401339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54189819"/>
                  </p:ext>
                </p:extLst>
              </p:nvPr>
            </p:nvGraphicFramePr>
            <p:xfrm>
              <a:off x="5569344" y="4530742"/>
              <a:ext cx="2688081" cy="8705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260D49C4-47FE-495D-A5E4-97C5C7ED8F74}"/>
                  </a:ext>
                </a:extLst>
              </p:cNvPr>
              <p:cNvCxnSpPr/>
              <p:nvPr/>
            </p:nvCxnSpPr>
            <p:spPr bwMode="gray">
              <a:xfrm rot="16200000" flipH="1">
                <a:off x="5825899" y="3902188"/>
                <a:ext cx="219492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26807CF0-88F9-4F58-8FC1-585A20BB8BE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649178" y="3003768"/>
                <a:ext cx="47090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09FDEB2-2D41-432D-A30F-F1087B73D985}"/>
                  </a:ext>
                </a:extLst>
              </p:cNvPr>
              <p:cNvSpPr/>
              <p:nvPr/>
            </p:nvSpPr>
            <p:spPr bwMode="gray">
              <a:xfrm flipH="1">
                <a:off x="6853999" y="2980908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EAA7BABD-84B1-44D8-82B8-939046FF43C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7014763" y="3402737"/>
                <a:ext cx="1176737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334F8A63-518B-45E9-A76C-4F0A54BC868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924675" y="4339968"/>
                <a:ext cx="20002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7" name="Diamond 46">
                <a:extLst>
                  <a:ext uri="{FF2B5EF4-FFF2-40B4-BE49-F238E27FC236}">
                    <a16:creationId xmlns="" xmlns:a16="http://schemas.microsoft.com/office/drawing/2014/main" id="{604B7094-4FE8-4840-8A20-F4A786E172CA}"/>
                  </a:ext>
                </a:extLst>
              </p:cNvPr>
              <p:cNvSpPr/>
              <p:nvPr/>
            </p:nvSpPr>
            <p:spPr bwMode="gray">
              <a:xfrm>
                <a:off x="6916104" y="4755937"/>
                <a:ext cx="272095" cy="137101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F970A6BF-80C5-44D3-A1C4-3BF5551CA7C6}"/>
                  </a:ext>
                </a:extLst>
              </p:cNvPr>
              <p:cNvSpPr/>
              <p:nvPr/>
            </p:nvSpPr>
            <p:spPr>
              <a:xfrm>
                <a:off x="6065049" y="5286073"/>
                <a:ext cx="173477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378"/>
                <a:r>
                  <a:rPr lang="en-GB" sz="1100" dirty="0">
                    <a:solidFill>
                      <a:prstClr val="black"/>
                    </a:solidFill>
                  </a:rPr>
                  <a:t>Risk Difference (95% CI)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2BD44491-547C-43B7-A816-BAFC2F51AE9F}"/>
                  </a:ext>
                </a:extLst>
              </p:cNvPr>
              <p:cNvSpPr/>
              <p:nvPr/>
            </p:nvSpPr>
            <p:spPr>
              <a:xfrm>
                <a:off x="6059081" y="1891490"/>
                <a:ext cx="710452" cy="449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Control:</a:t>
                </a:r>
              </a:p>
              <a:p>
                <a:pPr lvl="0" algn="r" defTabSz="914378">
                  <a:lnSpc>
                    <a:spcPct val="80000"/>
                  </a:lnSpc>
                </a:pPr>
                <a:r>
                  <a:rPr lang="en-GB" sz="1800" dirty="0">
                    <a:solidFill>
                      <a:schemeClr val="bg1"/>
                    </a:solidFill>
                  </a:rPr>
                  <a:t>2.3%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D2C60B1C-9EC5-4A4B-AE95-5DE0A476CA9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459616" y="2804725"/>
                <a:ext cx="309067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headEnd type="none"/>
                <a:tailEnd type="non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8CFAD720-D80B-46EF-A699-B94D71707809}"/>
                  </a:ext>
                </a:extLst>
              </p:cNvPr>
              <p:cNvSpPr/>
              <p:nvPr/>
            </p:nvSpPr>
            <p:spPr>
              <a:xfrm>
                <a:off x="7024203" y="1891490"/>
                <a:ext cx="710451" cy="449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 err="1">
                    <a:solidFill>
                      <a:schemeClr val="bg1"/>
                    </a:solidFill>
                  </a:rPr>
                  <a:t>PrEP</a:t>
                </a:r>
                <a:r>
                  <a:rPr lang="en-GB" sz="1100" dirty="0">
                    <a:solidFill>
                      <a:schemeClr val="bg1"/>
                    </a:solidFill>
                  </a:rPr>
                  <a:t>:</a:t>
                </a:r>
              </a:p>
              <a:p>
                <a:pPr lvl="0" defTabSz="914378">
                  <a:lnSpc>
                    <a:spcPct val="80000"/>
                  </a:lnSpc>
                </a:pPr>
                <a:r>
                  <a:rPr lang="en-GB" sz="1800" dirty="0">
                    <a:solidFill>
                      <a:schemeClr val="bg1"/>
                    </a:solidFill>
                  </a:rPr>
                  <a:t>4.3%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0B5DB6A1-2FC5-49DA-B099-7695A1E34EAE}"/>
                  </a:ext>
                </a:extLst>
              </p:cNvPr>
              <p:cNvSpPr/>
              <p:nvPr/>
            </p:nvSpPr>
            <p:spPr>
              <a:xfrm>
                <a:off x="4580023" y="1891490"/>
                <a:ext cx="1000595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%Events</a:t>
                </a:r>
              </a:p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bg1"/>
                    </a:solidFill>
                  </a:rPr>
                  <a:t>/Total people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86D535F-F8C9-464B-A3AD-CA041C160EDF}"/>
                  </a:ext>
                </a:extLst>
              </p:cNvPr>
              <p:cNvSpPr/>
              <p:nvPr/>
            </p:nvSpPr>
            <p:spPr>
              <a:xfrm>
                <a:off x="8176293" y="4516642"/>
                <a:ext cx="878767" cy="3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/>
                  <a:t>RD = 2%</a:t>
                </a:r>
                <a:br>
                  <a:rPr lang="en-GB" sz="1100" dirty="0"/>
                </a:br>
                <a:r>
                  <a:rPr lang="en-GB" sz="1100" dirty="0"/>
                  <a:t>(0% to 3%)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1DF02725-1610-4C80-B81A-8563B12D9A69}"/>
                  </a:ext>
                </a:extLst>
              </p:cNvPr>
              <p:cNvSpPr/>
              <p:nvPr/>
            </p:nvSpPr>
            <p:spPr>
              <a:xfrm>
                <a:off x="8176293" y="4867739"/>
                <a:ext cx="696024" cy="227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schemeClr val="accent1"/>
                    </a:solidFill>
                  </a:rPr>
                  <a:t>p = 0.04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DD09E70B-E091-4D15-BB6B-93F0067B6FD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443663" y="3975723"/>
                <a:ext cx="54292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5D76E6E5-B57E-4BE8-8A9D-6376C6F9074E}"/>
                  </a:ext>
                </a:extLst>
              </p:cNvPr>
              <p:cNvSpPr/>
              <p:nvPr/>
            </p:nvSpPr>
            <p:spPr bwMode="gray">
              <a:xfrm>
                <a:off x="6679143" y="3943444"/>
                <a:ext cx="65094" cy="6455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6A7A48C3-600C-4511-891A-EE0303C48A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381" y="3079062"/>
                <a:ext cx="1188856" cy="11094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050" dirty="0">
                    <a:latin typeface="+mj-lt"/>
                  </a:rPr>
                  <a:t>PROUD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="" xmlns:a16="http://schemas.microsoft.com/office/drawing/2014/main" id="{FC7DA00C-AA69-4812-97C5-108314B92CA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53238" y="3139925"/>
                <a:ext cx="13335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2DF3C7D5-DADC-46C0-A84A-1FDEF29707E8}"/>
                  </a:ext>
                </a:extLst>
              </p:cNvPr>
              <p:cNvSpPr/>
              <p:nvPr/>
            </p:nvSpPr>
            <p:spPr bwMode="gray">
              <a:xfrm flipH="1">
                <a:off x="6897330" y="3117065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47E6E263-C1CB-48E0-85E7-FEA9DB8F66B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905625" y="3269274"/>
                <a:ext cx="461963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30CD62D8-DA06-473E-8CF6-78C48EE7C5BD}"/>
                  </a:ext>
                </a:extLst>
              </p:cNvPr>
              <p:cNvSpPr/>
              <p:nvPr/>
            </p:nvSpPr>
            <p:spPr bwMode="gray">
              <a:xfrm flipH="1">
                <a:off x="7109262" y="3246414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B2F6D506-7628-49C0-886C-874C163111F0}"/>
                  </a:ext>
                </a:extLst>
              </p:cNvPr>
              <p:cNvSpPr/>
              <p:nvPr/>
            </p:nvSpPr>
            <p:spPr bwMode="gray">
              <a:xfrm flipH="1">
                <a:off x="7656786" y="3379877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A8581BC0-FC89-4380-A61C-80E28D9BF78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188869" y="3525475"/>
                <a:ext cx="2002631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B72BAD84-1B07-4D8B-91B0-9FDB4F05E39A}"/>
                  </a:ext>
                </a:extLst>
              </p:cNvPr>
              <p:cNvSpPr/>
              <p:nvPr/>
            </p:nvSpPr>
            <p:spPr bwMode="gray">
              <a:xfrm flipH="1">
                <a:off x="7732986" y="3504495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3FB5C86B-6F61-4A14-923A-F1B1F67F9614}"/>
                  </a:ext>
                </a:extLst>
              </p:cNvPr>
              <p:cNvSpPr/>
              <p:nvPr/>
            </p:nvSpPr>
            <p:spPr bwMode="gray">
              <a:xfrm flipH="1">
                <a:off x="7885386" y="3637738"/>
                <a:ext cx="46102" cy="457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0ED83FDA-A60A-466A-860E-137EEFAEFBF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379369" y="3655886"/>
                <a:ext cx="1812131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="" xmlns:a16="http://schemas.microsoft.com/office/drawing/2014/main" id="{E8779E4E-F3D8-4187-B32E-057642A190D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457950" y="3782092"/>
                <a:ext cx="173355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  <a:tailEnd type="triangle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="" xmlns:a16="http://schemas.microsoft.com/office/drawing/2014/main" id="{3E899F65-2B2F-40B9-A808-1B666201AC2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97330" y="4104447"/>
                <a:ext cx="89258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5FC13F11-B691-4847-A576-4A5D67F41206}"/>
                  </a:ext>
                </a:extLst>
              </p:cNvPr>
              <p:cNvSpPr/>
              <p:nvPr/>
            </p:nvSpPr>
            <p:spPr bwMode="gray">
              <a:xfrm flipH="1">
                <a:off x="6921780" y="4082074"/>
                <a:ext cx="45117" cy="447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167E4BF3-C2C0-443D-87CB-A072CD35C81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894948" y="4221354"/>
                <a:ext cx="129255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49168FA9-1E3E-44F0-BD68-2D85881CA7EA}"/>
                  </a:ext>
                </a:extLst>
              </p:cNvPr>
              <p:cNvSpPr/>
              <p:nvPr/>
            </p:nvSpPr>
            <p:spPr bwMode="gray">
              <a:xfrm flipH="1">
                <a:off x="6939717" y="4198981"/>
                <a:ext cx="45117" cy="447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DB4C8329-F214-4879-B328-5DC989922FF9}"/>
                  </a:ext>
                </a:extLst>
              </p:cNvPr>
              <p:cNvSpPr/>
              <p:nvPr/>
            </p:nvSpPr>
            <p:spPr bwMode="gray">
              <a:xfrm flipH="1">
                <a:off x="6998619" y="4319016"/>
                <a:ext cx="45117" cy="447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6B80903F-D7C0-4035-BCB1-393713DE72C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984834" y="4456316"/>
                <a:ext cx="147010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479558B2-C639-49D0-A22F-3D95DB9BA8C7}"/>
                  </a:ext>
                </a:extLst>
              </p:cNvPr>
              <p:cNvSpPr/>
              <p:nvPr/>
            </p:nvSpPr>
            <p:spPr bwMode="gray">
              <a:xfrm flipH="1">
                <a:off x="7035780" y="4433943"/>
                <a:ext cx="45117" cy="447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AF3C273B-09B0-4126-B64D-67B6F87EF92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7434768" y="4572990"/>
                <a:ext cx="38287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BCC90BB3-AB6F-4407-8C95-EF4EC5850B65}"/>
                  </a:ext>
                </a:extLst>
              </p:cNvPr>
              <p:cNvSpPr/>
              <p:nvPr/>
            </p:nvSpPr>
            <p:spPr bwMode="gray">
              <a:xfrm flipH="1">
                <a:off x="7600152" y="4550617"/>
                <a:ext cx="45117" cy="4474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39CA21BF-2024-456B-9D64-4BAC55E86F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381" y="3340598"/>
                <a:ext cx="1188856" cy="11094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IPERGAY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15FFFA44-0FA2-40D5-A740-067EFA17B2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2381" y="3602136"/>
                <a:ext cx="1188856" cy="11094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050" dirty="0" err="1">
                    <a:latin typeface="+mj-lt"/>
                  </a:rPr>
                  <a:t>PrEPare</a:t>
                </a:r>
                <a:endParaRPr lang="en-US" sz="1050" dirty="0">
                  <a:latin typeface="+mj-lt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05846CD1-4D60-4224-8C77-B07B3C610C7D}"/>
                  </a:ext>
                </a:extLst>
              </p:cNvPr>
              <p:cNvSpPr/>
              <p:nvPr/>
            </p:nvSpPr>
            <p:spPr>
              <a:xfrm>
                <a:off x="5810616" y="2375514"/>
                <a:ext cx="9589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prstClr val="black"/>
                    </a:solidFill>
                  </a:rPr>
                  <a:t>More risk on</a:t>
                </a:r>
                <a:br>
                  <a:rPr lang="en-GB" sz="1100" dirty="0">
                    <a:solidFill>
                      <a:prstClr val="black"/>
                    </a:solidFill>
                  </a:rPr>
                </a:br>
                <a:r>
                  <a:rPr lang="en-GB" sz="1400" dirty="0">
                    <a:solidFill>
                      <a:prstClr val="black"/>
                    </a:solidFill>
                  </a:rPr>
                  <a:t>Control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940A60D1-084D-4D1E-B561-7D84CE6D0B87}"/>
                  </a:ext>
                </a:extLst>
              </p:cNvPr>
              <p:cNvSpPr/>
              <p:nvPr/>
            </p:nvSpPr>
            <p:spPr>
              <a:xfrm>
                <a:off x="7024203" y="2375514"/>
                <a:ext cx="9589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378">
                  <a:lnSpc>
                    <a:spcPct val="80000"/>
                  </a:lnSpc>
                </a:pPr>
                <a:r>
                  <a:rPr lang="en-GB" sz="1100" dirty="0">
                    <a:solidFill>
                      <a:prstClr val="black"/>
                    </a:solidFill>
                  </a:rPr>
                  <a:t>More risk on</a:t>
                </a:r>
                <a:br>
                  <a:rPr lang="en-GB" sz="1100" dirty="0">
                    <a:solidFill>
                      <a:prstClr val="black"/>
                    </a:solidFill>
                  </a:rPr>
                </a:br>
                <a:r>
                  <a:rPr lang="en-GB" sz="1400" dirty="0" err="1">
                    <a:solidFill>
                      <a:prstClr val="black"/>
                    </a:solidFill>
                  </a:rPr>
                  <a:t>PrEP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25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HIV Infection in PrEP Users vs Non-Users, Boston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521462" cy="5275844"/>
          </a:xfrm>
        </p:spPr>
        <p:txBody>
          <a:bodyPr/>
          <a:lstStyle/>
          <a:p>
            <a:r>
              <a:rPr lang="en-US" sz="2000" dirty="0"/>
              <a:t>Between 2012 and 2017, 16,128 HIV-uninfected patients tested </a:t>
            </a:r>
            <a:br>
              <a:rPr lang="en-US" sz="2000" dirty="0"/>
            </a:br>
            <a:r>
              <a:rPr lang="en-US" sz="2000" dirty="0"/>
              <a:t>for HIV &gt;1 time</a:t>
            </a:r>
          </a:p>
          <a:p>
            <a:pPr lvl="1"/>
            <a:r>
              <a:rPr lang="en-US" sz="1600" dirty="0"/>
              <a:t>3,965 initiated PrEP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Incident HIV Infection: 163 (1.34%) Non-Users vs 17 (0.43%) Users</a:t>
            </a:r>
          </a:p>
          <a:p>
            <a:pPr lvl="1"/>
            <a:r>
              <a:rPr lang="en-US" sz="1600" dirty="0"/>
              <a:t>12 discontinued PrEP &gt;1 month prior to infection, 1 infection during 1 month hiatus, </a:t>
            </a:r>
            <a:br>
              <a:rPr lang="en-US" sz="1600" dirty="0"/>
            </a:br>
            <a:r>
              <a:rPr lang="en-US" sz="1600" dirty="0"/>
              <a:t>3 possible acute infections, 1 who missed doses infected with virus with M184V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5287" y="2159553"/>
            <a:ext cx="6793426" cy="3286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Characteristics of PrEP Users vs Non-Users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9pPr>
          </a:lstStyle>
          <a:p>
            <a:r>
              <a:rPr lang="en-US" dirty="0"/>
              <a:t>Mayer K, et al. HIVR4P 2018, October 21-25, 2018.  Madrid, Spain. Abs OA23.04LB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922F0F9-54AB-4A12-B6D6-C2B5AF9B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918680"/>
              </p:ext>
            </p:extLst>
          </p:nvPr>
        </p:nvGraphicFramePr>
        <p:xfrm>
          <a:off x="1436875" y="2445828"/>
          <a:ext cx="6270251" cy="3026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04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66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94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0007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70191" marR="70191" marT="14038" marB="140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PrEP users</a:t>
                      </a:r>
                    </a:p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(N=3,965)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+mj-lt"/>
                        </a:rPr>
                        <a:t>PrEP non-users</a:t>
                      </a:r>
                    </a:p>
                    <a:p>
                      <a:pPr algn="ctr"/>
                      <a:r>
                        <a:rPr lang="en-US" sz="1200" b="0" dirty="0">
                          <a:latin typeface="+mj-lt"/>
                        </a:rPr>
                        <a:t>(N=12,163)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+mj-lt"/>
                        </a:rPr>
                        <a:t>p-value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70191" marR="70191" marT="14038" marB="1403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Gender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262">
                <a:tc>
                  <a:txBody>
                    <a:bodyPr/>
                    <a:lstStyle/>
                    <a:p>
                      <a:pPr marL="274320"/>
                      <a:r>
                        <a:rPr lang="en-US" sz="1100" dirty="0"/>
                        <a:t>Male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Female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 response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81.5%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1.4%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17.1%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61.0%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15.0%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24.0%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&lt;0.001</a:t>
                      </a:r>
                    </a:p>
                  </a:txBody>
                  <a:tcPr marL="70191" marR="70191" marT="14038" marB="1403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j-lt"/>
                        </a:rPr>
                        <a:t>Race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2262">
                <a:tc>
                  <a:txBody>
                    <a:bodyPr/>
                    <a:lstStyle/>
                    <a:p>
                      <a:pPr marL="274320"/>
                      <a:r>
                        <a:rPr lang="en-US" sz="1100" dirty="0"/>
                        <a:t>White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Black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Multiracial and other 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73.0%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6.0%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21.0%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70.7%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7.9%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22.4%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&lt;0.001</a:t>
                      </a:r>
                    </a:p>
                  </a:txBody>
                  <a:tcPr marL="70191" marR="70191" marT="14038" marB="1403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Ethnicity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pPr marL="274320"/>
                      <a:r>
                        <a:rPr lang="en-US" sz="1100" dirty="0" err="1"/>
                        <a:t>Latinx</a:t>
                      </a:r>
                      <a:endParaRPr lang="en-US" sz="1100" dirty="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12%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0.008</a:t>
                      </a:r>
                    </a:p>
                  </a:txBody>
                  <a:tcPr marL="70191" marR="70191" marT="14038" marB="1403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753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70191" marR="70191" marT="14038" marB="1403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2262">
                <a:tc>
                  <a:txBody>
                    <a:bodyPr/>
                    <a:lstStyle/>
                    <a:p>
                      <a:pPr marL="274320"/>
                      <a:r>
                        <a:rPr lang="en-US" sz="1100" dirty="0"/>
                        <a:t>&lt;25 years old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25-50 years old</a:t>
                      </a:r>
                    </a:p>
                    <a:p>
                      <a:pPr marL="27432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&gt;50 years old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86.0%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3.2%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81%</a:t>
                      </a: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6.5%</a:t>
                      </a:r>
                    </a:p>
                  </a:txBody>
                  <a:tcPr marL="70191" marR="70191" marT="14038" marB="1403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&lt;0.001</a:t>
                      </a:r>
                    </a:p>
                  </a:txBody>
                  <a:tcPr marL="70191" marR="70191" marT="14038" marB="1403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25C4136-517B-4CB5-8204-31606A4FC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10" y="4029634"/>
            <a:ext cx="3897190" cy="2358465"/>
          </a:xfrm>
        </p:spPr>
        <p:txBody>
          <a:bodyPr/>
          <a:lstStyle/>
          <a:p>
            <a:pPr algn="l"/>
            <a:r>
              <a:rPr lang="en-US" sz="2800" cap="none" dirty="0" err="1"/>
              <a:t>bNAbS</a:t>
            </a:r>
            <a:r>
              <a:rPr lang="en-US" sz="2800" cap="none" dirty="0"/>
              <a:t> FOR PASSIVE IMMUNOTHERAPY PREVENTION </a:t>
            </a:r>
            <a:br>
              <a:rPr lang="en-US" sz="2800" cap="none" dirty="0"/>
            </a:br>
            <a:r>
              <a:rPr lang="en-US" sz="2800" cap="none" dirty="0"/>
              <a:t>OF VIROLOGIC </a:t>
            </a:r>
            <a:br>
              <a:rPr lang="en-US" sz="2800" cap="none" dirty="0"/>
            </a:br>
            <a:r>
              <a:rPr lang="en-US" sz="2800" cap="none" dirty="0"/>
              <a:t>REBOUND AND INFECTION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t="4356" r="7445" b="12257"/>
          <a:stretch/>
        </p:blipFill>
        <p:spPr>
          <a:xfrm>
            <a:off x="4215388" y="4309656"/>
            <a:ext cx="4663436" cy="21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bNAb Combinations Delay </a:t>
            </a:r>
            <a:br>
              <a:rPr lang="en-US" dirty="0"/>
            </a:br>
            <a:r>
              <a:rPr lang="en-US" dirty="0"/>
              <a:t>Virologic Rebound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="" xmlns:a16="http://schemas.microsoft.com/office/drawing/2014/main" id="{19E24754-88B3-47EF-83FA-7E4E74DB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85814"/>
            <a:ext cx="2365272" cy="1222741"/>
          </a:xfrm>
        </p:spPr>
        <p:txBody>
          <a:bodyPr/>
          <a:lstStyle/>
          <a:p>
            <a:r>
              <a:rPr lang="en-US" sz="1600" dirty="0" err="1"/>
              <a:t>VL</a:t>
            </a:r>
            <a:r>
              <a:rPr lang="en-US" sz="1600" dirty="0"/>
              <a:t> &lt;50</a:t>
            </a:r>
          </a:p>
          <a:p>
            <a:r>
              <a:rPr lang="en-US" sz="1600" dirty="0"/>
              <a:t>Virus sensitive </a:t>
            </a:r>
            <a:br>
              <a:rPr lang="en-US" sz="1600" dirty="0"/>
            </a:br>
            <a:r>
              <a:rPr lang="en-US" sz="1600" dirty="0"/>
              <a:t>to both </a:t>
            </a:r>
            <a:r>
              <a:rPr lang="en-US" sz="1600" dirty="0" err="1"/>
              <a:t>bNAbs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350" y="6447809"/>
            <a:ext cx="8235656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9pPr>
          </a:lstStyle>
          <a:p>
            <a:r>
              <a:rPr lang="en-US" dirty="0"/>
              <a:t>Mendoza P, et al.  HIVR4P 2018, October 21-25, 2018.  Madrid, Spain. Abs OA08.01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DDDFDCB-3242-4488-9370-176F0C1245AD}"/>
              </a:ext>
            </a:extLst>
          </p:cNvPr>
          <p:cNvGrpSpPr/>
          <p:nvPr/>
        </p:nvGrpSpPr>
        <p:grpSpPr>
          <a:xfrm>
            <a:off x="460427" y="3083547"/>
            <a:ext cx="8223146" cy="3459672"/>
            <a:chOff x="342900" y="2915728"/>
            <a:chExt cx="8223146" cy="3459672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0FFE9BB5-21E6-4E97-B0CA-E1BE517062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7792793"/>
                </p:ext>
              </p:extLst>
            </p:nvPr>
          </p:nvGraphicFramePr>
          <p:xfrm>
            <a:off x="342900" y="2915728"/>
            <a:ext cx="6250557" cy="3459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0840D2B-8988-48F8-8E2B-DBFA2D7173A7}"/>
                </a:ext>
              </a:extLst>
            </p:cNvPr>
            <p:cNvSpPr txBox="1"/>
            <p:nvPr/>
          </p:nvSpPr>
          <p:spPr bwMode="gray">
            <a:xfrm>
              <a:off x="4175199" y="4942943"/>
              <a:ext cx="4390847" cy="474453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n=11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Median time to rebound 21 weeks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9EA1A0C-D09F-4CC8-B76A-6DE593942EF8}"/>
                </a:ext>
              </a:extLst>
            </p:cNvPr>
            <p:cNvSpPr txBox="1"/>
            <p:nvPr/>
          </p:nvSpPr>
          <p:spPr bwMode="gray">
            <a:xfrm>
              <a:off x="2829469" y="3571337"/>
              <a:ext cx="1423358" cy="293298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i="1" dirty="0">
                  <a:latin typeface="+mj-lt"/>
                </a:rPr>
                <a:t>P</a:t>
              </a:r>
              <a:r>
                <a:rPr lang="en-GB" sz="1600" dirty="0">
                  <a:latin typeface="+mj-lt"/>
                </a:rPr>
                <a:t> = 0.0003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118ECE04-FE2F-47D3-A32A-F4BEF00DE996}"/>
                </a:ext>
              </a:extLst>
            </p:cNvPr>
            <p:cNvSpPr/>
            <p:nvPr/>
          </p:nvSpPr>
          <p:spPr bwMode="gray">
            <a:xfrm>
              <a:off x="1426866" y="3572189"/>
              <a:ext cx="617974" cy="2024743"/>
            </a:xfrm>
            <a:custGeom>
              <a:avLst/>
              <a:gdLst>
                <a:gd name="connsiteX0" fmla="*/ 0 w 617974"/>
                <a:gd name="connsiteY0" fmla="*/ 10048 h 2024743"/>
                <a:gd name="connsiteX1" fmla="*/ 85411 w 617974"/>
                <a:gd name="connsiteY1" fmla="*/ 0 h 2024743"/>
                <a:gd name="connsiteX2" fmla="*/ 95459 w 617974"/>
                <a:gd name="connsiteY2" fmla="*/ 45218 h 2024743"/>
                <a:gd name="connsiteX3" fmla="*/ 110532 w 617974"/>
                <a:gd name="connsiteY3" fmla="*/ 55266 h 2024743"/>
                <a:gd name="connsiteX4" fmla="*/ 105508 w 617974"/>
                <a:gd name="connsiteY4" fmla="*/ 150725 h 2024743"/>
                <a:gd name="connsiteX5" fmla="*/ 170822 w 617974"/>
                <a:gd name="connsiteY5" fmla="*/ 165798 h 2024743"/>
                <a:gd name="connsiteX6" fmla="*/ 160774 w 617974"/>
                <a:gd name="connsiteY6" fmla="*/ 261257 h 2024743"/>
                <a:gd name="connsiteX7" fmla="*/ 185894 w 617974"/>
                <a:gd name="connsiteY7" fmla="*/ 306475 h 2024743"/>
                <a:gd name="connsiteX8" fmla="*/ 200967 w 617974"/>
                <a:gd name="connsiteY8" fmla="*/ 683288 h 2024743"/>
                <a:gd name="connsiteX9" fmla="*/ 205991 w 617974"/>
                <a:gd name="connsiteY9" fmla="*/ 758651 h 2024743"/>
                <a:gd name="connsiteX10" fmla="*/ 200967 w 617974"/>
                <a:gd name="connsiteY10" fmla="*/ 808892 h 2024743"/>
                <a:gd name="connsiteX11" fmla="*/ 226088 w 617974"/>
                <a:gd name="connsiteY11" fmla="*/ 839037 h 2024743"/>
                <a:gd name="connsiteX12" fmla="*/ 221064 w 617974"/>
                <a:gd name="connsiteY12" fmla="*/ 924448 h 2024743"/>
                <a:gd name="connsiteX13" fmla="*/ 251209 w 617974"/>
                <a:gd name="connsiteY13" fmla="*/ 959618 h 2024743"/>
                <a:gd name="connsiteX14" fmla="*/ 236136 w 617974"/>
                <a:gd name="connsiteY14" fmla="*/ 1045029 h 2024743"/>
                <a:gd name="connsiteX15" fmla="*/ 266281 w 617974"/>
                <a:gd name="connsiteY15" fmla="*/ 1070149 h 2024743"/>
                <a:gd name="connsiteX16" fmla="*/ 291402 w 617974"/>
                <a:gd name="connsiteY16" fmla="*/ 1230923 h 2024743"/>
                <a:gd name="connsiteX17" fmla="*/ 321547 w 617974"/>
                <a:gd name="connsiteY17" fmla="*/ 1296237 h 2024743"/>
                <a:gd name="connsiteX18" fmla="*/ 316523 w 617974"/>
                <a:gd name="connsiteY18" fmla="*/ 1693147 h 2024743"/>
                <a:gd name="connsiteX19" fmla="*/ 376813 w 617974"/>
                <a:gd name="connsiteY19" fmla="*/ 1733341 h 2024743"/>
                <a:gd name="connsiteX20" fmla="*/ 401934 w 617974"/>
                <a:gd name="connsiteY20" fmla="*/ 1778558 h 2024743"/>
                <a:gd name="connsiteX21" fmla="*/ 422031 w 617974"/>
                <a:gd name="connsiteY21" fmla="*/ 1833824 h 2024743"/>
                <a:gd name="connsiteX22" fmla="*/ 417007 w 617974"/>
                <a:gd name="connsiteY22" fmla="*/ 1894114 h 2024743"/>
                <a:gd name="connsiteX23" fmla="*/ 477297 w 617974"/>
                <a:gd name="connsiteY23" fmla="*/ 1894114 h 2024743"/>
                <a:gd name="connsiteX24" fmla="*/ 492369 w 617974"/>
                <a:gd name="connsiteY24" fmla="*/ 1954404 h 2024743"/>
                <a:gd name="connsiteX25" fmla="*/ 567732 w 617974"/>
                <a:gd name="connsiteY25" fmla="*/ 1944356 h 2024743"/>
                <a:gd name="connsiteX26" fmla="*/ 602901 w 617974"/>
                <a:gd name="connsiteY26" fmla="*/ 1979525 h 2024743"/>
                <a:gd name="connsiteX27" fmla="*/ 617974 w 617974"/>
                <a:gd name="connsiteY27" fmla="*/ 2024743 h 202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7974" h="2024743">
                  <a:moveTo>
                    <a:pt x="0" y="10048"/>
                  </a:moveTo>
                  <a:lnTo>
                    <a:pt x="85411" y="0"/>
                  </a:lnTo>
                  <a:lnTo>
                    <a:pt x="95459" y="45218"/>
                  </a:lnTo>
                  <a:lnTo>
                    <a:pt x="110532" y="55266"/>
                  </a:lnTo>
                  <a:lnTo>
                    <a:pt x="105508" y="150725"/>
                  </a:lnTo>
                  <a:lnTo>
                    <a:pt x="170822" y="165798"/>
                  </a:lnTo>
                  <a:lnTo>
                    <a:pt x="160774" y="261257"/>
                  </a:lnTo>
                  <a:lnTo>
                    <a:pt x="185894" y="306475"/>
                  </a:lnTo>
                  <a:lnTo>
                    <a:pt x="200967" y="683288"/>
                  </a:lnTo>
                  <a:lnTo>
                    <a:pt x="205991" y="758651"/>
                  </a:lnTo>
                  <a:lnTo>
                    <a:pt x="200967" y="808892"/>
                  </a:lnTo>
                  <a:lnTo>
                    <a:pt x="226088" y="839037"/>
                  </a:lnTo>
                  <a:lnTo>
                    <a:pt x="221064" y="924448"/>
                  </a:lnTo>
                  <a:lnTo>
                    <a:pt x="251209" y="959618"/>
                  </a:lnTo>
                  <a:lnTo>
                    <a:pt x="236136" y="1045029"/>
                  </a:lnTo>
                  <a:lnTo>
                    <a:pt x="266281" y="1070149"/>
                  </a:lnTo>
                  <a:lnTo>
                    <a:pt x="291402" y="1230923"/>
                  </a:lnTo>
                  <a:lnTo>
                    <a:pt x="321547" y="1296237"/>
                  </a:lnTo>
                  <a:cubicBezTo>
                    <a:pt x="319872" y="1428540"/>
                    <a:pt x="318198" y="1560844"/>
                    <a:pt x="316523" y="1693147"/>
                  </a:cubicBezTo>
                  <a:lnTo>
                    <a:pt x="376813" y="1733341"/>
                  </a:lnTo>
                  <a:lnTo>
                    <a:pt x="401934" y="1778558"/>
                  </a:lnTo>
                  <a:lnTo>
                    <a:pt x="422031" y="1833824"/>
                  </a:lnTo>
                  <a:lnTo>
                    <a:pt x="417007" y="1894114"/>
                  </a:lnTo>
                  <a:lnTo>
                    <a:pt x="477297" y="1894114"/>
                  </a:lnTo>
                  <a:cubicBezTo>
                    <a:pt x="487705" y="1961770"/>
                    <a:pt x="471771" y="1975007"/>
                    <a:pt x="492369" y="1954404"/>
                  </a:cubicBezTo>
                  <a:lnTo>
                    <a:pt x="567732" y="1944356"/>
                  </a:lnTo>
                  <a:lnTo>
                    <a:pt x="602901" y="1979525"/>
                  </a:lnTo>
                  <a:lnTo>
                    <a:pt x="617974" y="2024743"/>
                  </a:lnTo>
                </a:path>
              </a:pathLst>
            </a:cu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A007D5A9-A4B2-43E0-B3A4-66FAAADA61EB}"/>
                </a:ext>
              </a:extLst>
            </p:cNvPr>
            <p:cNvSpPr/>
            <p:nvPr/>
          </p:nvSpPr>
          <p:spPr bwMode="gray">
            <a:xfrm>
              <a:off x="1436914" y="3577213"/>
              <a:ext cx="1934308" cy="2009671"/>
            </a:xfrm>
            <a:custGeom>
              <a:avLst/>
              <a:gdLst>
                <a:gd name="connsiteX0" fmla="*/ 0 w 1934308"/>
                <a:gd name="connsiteY0" fmla="*/ 0 h 2009671"/>
                <a:gd name="connsiteX1" fmla="*/ 286378 w 1934308"/>
                <a:gd name="connsiteY1" fmla="*/ 10049 h 2009671"/>
                <a:gd name="connsiteX2" fmla="*/ 286378 w 1934308"/>
                <a:gd name="connsiteY2" fmla="*/ 150725 h 2009671"/>
                <a:gd name="connsiteX3" fmla="*/ 502418 w 1934308"/>
                <a:gd name="connsiteY3" fmla="*/ 160774 h 2009671"/>
                <a:gd name="connsiteX4" fmla="*/ 507442 w 1934308"/>
                <a:gd name="connsiteY4" fmla="*/ 763675 h 2009671"/>
                <a:gd name="connsiteX5" fmla="*/ 597877 w 1934308"/>
                <a:gd name="connsiteY5" fmla="*/ 793820 h 2009671"/>
                <a:gd name="connsiteX6" fmla="*/ 607926 w 1934308"/>
                <a:gd name="connsiteY6" fmla="*/ 1090246 h 2009671"/>
                <a:gd name="connsiteX7" fmla="*/ 904352 w 1934308"/>
                <a:gd name="connsiteY7" fmla="*/ 1095271 h 2009671"/>
                <a:gd name="connsiteX8" fmla="*/ 904352 w 1934308"/>
                <a:gd name="connsiteY8" fmla="*/ 1381649 h 2009671"/>
                <a:gd name="connsiteX9" fmla="*/ 1009860 w 1934308"/>
                <a:gd name="connsiteY9" fmla="*/ 1391697 h 2009671"/>
                <a:gd name="connsiteX10" fmla="*/ 994787 w 1934308"/>
                <a:gd name="connsiteY10" fmla="*/ 1557495 h 2009671"/>
                <a:gd name="connsiteX11" fmla="*/ 1115367 w 1934308"/>
                <a:gd name="connsiteY11" fmla="*/ 1552471 h 2009671"/>
                <a:gd name="connsiteX12" fmla="*/ 1100295 w 1934308"/>
                <a:gd name="connsiteY12" fmla="*/ 1703196 h 2009671"/>
                <a:gd name="connsiteX13" fmla="*/ 1602712 w 1934308"/>
                <a:gd name="connsiteY13" fmla="*/ 1718268 h 2009671"/>
                <a:gd name="connsiteX14" fmla="*/ 1612761 w 1934308"/>
                <a:gd name="connsiteY14" fmla="*/ 1879042 h 2009671"/>
                <a:gd name="connsiteX15" fmla="*/ 1934308 w 1934308"/>
                <a:gd name="connsiteY15" fmla="*/ 1868994 h 2009671"/>
                <a:gd name="connsiteX16" fmla="*/ 1934308 w 1934308"/>
                <a:gd name="connsiteY16" fmla="*/ 2009671 h 200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4308" h="2009671">
                  <a:moveTo>
                    <a:pt x="0" y="0"/>
                  </a:moveTo>
                  <a:lnTo>
                    <a:pt x="286378" y="10049"/>
                  </a:lnTo>
                  <a:lnTo>
                    <a:pt x="286378" y="150725"/>
                  </a:lnTo>
                  <a:lnTo>
                    <a:pt x="502418" y="160774"/>
                  </a:lnTo>
                  <a:cubicBezTo>
                    <a:pt x="504093" y="361741"/>
                    <a:pt x="505767" y="562708"/>
                    <a:pt x="507442" y="763675"/>
                  </a:cubicBezTo>
                  <a:lnTo>
                    <a:pt x="597877" y="793820"/>
                  </a:lnTo>
                  <a:lnTo>
                    <a:pt x="607926" y="1090246"/>
                  </a:lnTo>
                  <a:lnTo>
                    <a:pt x="904352" y="1095271"/>
                  </a:lnTo>
                  <a:lnTo>
                    <a:pt x="904352" y="1381649"/>
                  </a:lnTo>
                  <a:lnTo>
                    <a:pt x="1009860" y="1391697"/>
                  </a:lnTo>
                  <a:lnTo>
                    <a:pt x="994787" y="1557495"/>
                  </a:lnTo>
                  <a:lnTo>
                    <a:pt x="1115367" y="1552471"/>
                  </a:lnTo>
                  <a:lnTo>
                    <a:pt x="1100295" y="1703196"/>
                  </a:lnTo>
                  <a:lnTo>
                    <a:pt x="1602712" y="1718268"/>
                  </a:lnTo>
                  <a:lnTo>
                    <a:pt x="1612761" y="1879042"/>
                  </a:lnTo>
                  <a:lnTo>
                    <a:pt x="1934308" y="1868994"/>
                  </a:lnTo>
                  <a:lnTo>
                    <a:pt x="1934308" y="2009671"/>
                  </a:lnTo>
                </a:path>
              </a:pathLst>
            </a:cu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06D34131-2A1C-4B70-8E04-13BA46298BA5}"/>
                </a:ext>
              </a:extLst>
            </p:cNvPr>
            <p:cNvSpPr/>
            <p:nvPr/>
          </p:nvSpPr>
          <p:spPr bwMode="gray">
            <a:xfrm>
              <a:off x="1431890" y="3592286"/>
              <a:ext cx="3024554" cy="1642905"/>
            </a:xfrm>
            <a:custGeom>
              <a:avLst/>
              <a:gdLst>
                <a:gd name="connsiteX0" fmla="*/ 3024554 w 3024554"/>
                <a:gd name="connsiteY0" fmla="*/ 1642905 h 1642905"/>
                <a:gd name="connsiteX1" fmla="*/ 2637692 w 3024554"/>
                <a:gd name="connsiteY1" fmla="*/ 1627833 h 1642905"/>
                <a:gd name="connsiteX2" fmla="*/ 2632668 w 3024554"/>
                <a:gd name="connsiteY2" fmla="*/ 1462035 h 1642905"/>
                <a:gd name="connsiteX3" fmla="*/ 2230734 w 3024554"/>
                <a:gd name="connsiteY3" fmla="*/ 1446962 h 1642905"/>
                <a:gd name="connsiteX4" fmla="*/ 2235758 w 3024554"/>
                <a:gd name="connsiteY4" fmla="*/ 1281165 h 1642905"/>
                <a:gd name="connsiteX5" fmla="*/ 2125226 w 3024554"/>
                <a:gd name="connsiteY5" fmla="*/ 1266092 h 1642905"/>
                <a:gd name="connsiteX6" fmla="*/ 2125226 w 3024554"/>
                <a:gd name="connsiteY6" fmla="*/ 914400 h 1642905"/>
                <a:gd name="connsiteX7" fmla="*/ 2024743 w 3024554"/>
                <a:gd name="connsiteY7" fmla="*/ 919424 h 1642905"/>
                <a:gd name="connsiteX8" fmla="*/ 2024743 w 3024554"/>
                <a:gd name="connsiteY8" fmla="*/ 728505 h 1642905"/>
                <a:gd name="connsiteX9" fmla="*/ 1929284 w 3024554"/>
                <a:gd name="connsiteY9" fmla="*/ 708409 h 1642905"/>
                <a:gd name="connsiteX10" fmla="*/ 1914211 w 3024554"/>
                <a:gd name="connsiteY10" fmla="*/ 547635 h 1642905"/>
                <a:gd name="connsiteX11" fmla="*/ 1527350 w 3024554"/>
                <a:gd name="connsiteY11" fmla="*/ 522514 h 1642905"/>
                <a:gd name="connsiteX12" fmla="*/ 1517301 w 3024554"/>
                <a:gd name="connsiteY12" fmla="*/ 361740 h 1642905"/>
                <a:gd name="connsiteX13" fmla="*/ 708409 w 3024554"/>
                <a:gd name="connsiteY13" fmla="*/ 351692 h 1642905"/>
                <a:gd name="connsiteX14" fmla="*/ 708409 w 3024554"/>
                <a:gd name="connsiteY14" fmla="*/ 180870 h 1642905"/>
                <a:gd name="connsiteX15" fmla="*/ 507442 w 3024554"/>
                <a:gd name="connsiteY15" fmla="*/ 175846 h 1642905"/>
                <a:gd name="connsiteX16" fmla="*/ 522514 w 3024554"/>
                <a:gd name="connsiteY16" fmla="*/ 0 h 1642905"/>
                <a:gd name="connsiteX17" fmla="*/ 0 w 3024554"/>
                <a:gd name="connsiteY17" fmla="*/ 0 h 164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24554" h="1642905">
                  <a:moveTo>
                    <a:pt x="3024554" y="1642905"/>
                  </a:moveTo>
                  <a:lnTo>
                    <a:pt x="2637692" y="1627833"/>
                  </a:lnTo>
                  <a:lnTo>
                    <a:pt x="2632668" y="1462035"/>
                  </a:lnTo>
                  <a:lnTo>
                    <a:pt x="2230734" y="1446962"/>
                  </a:lnTo>
                  <a:lnTo>
                    <a:pt x="2235758" y="1281165"/>
                  </a:lnTo>
                  <a:lnTo>
                    <a:pt x="2125226" y="1266092"/>
                  </a:lnTo>
                  <a:lnTo>
                    <a:pt x="2125226" y="914400"/>
                  </a:lnTo>
                  <a:lnTo>
                    <a:pt x="2024743" y="919424"/>
                  </a:lnTo>
                  <a:lnTo>
                    <a:pt x="2024743" y="728505"/>
                  </a:lnTo>
                  <a:lnTo>
                    <a:pt x="1929284" y="708409"/>
                  </a:lnTo>
                  <a:lnTo>
                    <a:pt x="1914211" y="547635"/>
                  </a:lnTo>
                  <a:lnTo>
                    <a:pt x="1527350" y="522514"/>
                  </a:lnTo>
                  <a:lnTo>
                    <a:pt x="1517301" y="361740"/>
                  </a:lnTo>
                  <a:lnTo>
                    <a:pt x="708409" y="351692"/>
                  </a:lnTo>
                  <a:lnTo>
                    <a:pt x="708409" y="180870"/>
                  </a:lnTo>
                  <a:lnTo>
                    <a:pt x="507442" y="175846"/>
                  </a:lnTo>
                  <a:lnTo>
                    <a:pt x="522514" y="0"/>
                  </a:lnTo>
                  <a:lnTo>
                    <a:pt x="0" y="0"/>
                  </a:lnTo>
                </a:path>
              </a:pathLst>
            </a:custGeom>
            <a:ln w="19050" cap="sq">
              <a:solidFill>
                <a:schemeClr val="accent3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4CD1825-A804-4C1F-9575-7FF30C290895}"/>
              </a:ext>
            </a:extLst>
          </p:cNvPr>
          <p:cNvGrpSpPr/>
          <p:nvPr/>
        </p:nvGrpSpPr>
        <p:grpSpPr>
          <a:xfrm>
            <a:off x="2162367" y="1331386"/>
            <a:ext cx="6835585" cy="1565310"/>
            <a:chOff x="1819467" y="1331386"/>
            <a:chExt cx="6835585" cy="1565310"/>
          </a:xfrm>
        </p:grpSpPr>
        <p:cxnSp>
          <p:nvCxnSpPr>
            <p:cNvPr id="54" name="Connector: Elbow 53">
              <a:extLst>
                <a:ext uri="{FF2B5EF4-FFF2-40B4-BE49-F238E27FC236}">
                  <a16:creationId xmlns="" xmlns:a16="http://schemas.microsoft.com/office/drawing/2014/main" id="{B5DA0D1D-3B4F-4331-A056-C643F336C721}"/>
                </a:ext>
              </a:extLst>
            </p:cNvPr>
            <p:cNvCxnSpPr>
              <a:cxnSpLocks/>
            </p:cNvCxnSpPr>
            <p:nvPr/>
          </p:nvCxnSpPr>
          <p:spPr bwMode="gray">
            <a:xfrm rot="16200000" flipH="1">
              <a:off x="3932690" y="1438117"/>
              <a:ext cx="12700" cy="2428352"/>
            </a:xfrm>
            <a:prstGeom prst="bentConnector3">
              <a:avLst>
                <a:gd name="adj1" fmla="val 1273173"/>
              </a:avLst>
            </a:prstGeom>
            <a:ln w="19050" cap="sq">
              <a:solidFill>
                <a:schemeClr val="tx1"/>
              </a:solidFill>
              <a:miter lim="800000"/>
              <a:headEnd type="triangle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971E5DA-EEE3-4A2F-BD8A-1C4A7B7608FE}"/>
                </a:ext>
              </a:extLst>
            </p:cNvPr>
            <p:cNvSpPr/>
            <p:nvPr/>
          </p:nvSpPr>
          <p:spPr bwMode="gray">
            <a:xfrm>
              <a:off x="1986223" y="2106804"/>
              <a:ext cx="1165605" cy="160774"/>
            </a:xfrm>
            <a:prstGeom prst="rect">
              <a:avLst/>
            </a:prstGeom>
            <a:gradFill flip="none" rotWithShape="1">
              <a:gsLst>
                <a:gs pos="300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50" dirty="0">
                  <a:solidFill>
                    <a:schemeClr val="tx1"/>
                  </a:solidFill>
                  <a:latin typeface="+mj-lt"/>
                </a:rPr>
                <a:t>ART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251BA23-D7B4-4953-9031-6B514FA371A4}"/>
                </a:ext>
              </a:extLst>
            </p:cNvPr>
            <p:cNvSpPr/>
            <p:nvPr/>
          </p:nvSpPr>
          <p:spPr bwMode="gray">
            <a:xfrm>
              <a:off x="3131736" y="2106804"/>
              <a:ext cx="5087812" cy="160774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ATI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69AF725-8AAD-467B-8387-C9FD044412C5}"/>
                </a:ext>
              </a:extLst>
            </p:cNvPr>
            <p:cNvSpPr/>
            <p:nvPr/>
          </p:nvSpPr>
          <p:spPr bwMode="gray">
            <a:xfrm>
              <a:off x="3600658" y="2271858"/>
              <a:ext cx="4618889" cy="1607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Rebound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46CE07C-B89D-4C13-88A4-11BBFEA2A4C6}"/>
                </a:ext>
              </a:extLst>
            </p:cNvPr>
            <p:cNvSpPr txBox="1"/>
            <p:nvPr/>
          </p:nvSpPr>
          <p:spPr bwMode="gray">
            <a:xfrm>
              <a:off x="2486544" y="1331386"/>
              <a:ext cx="2266220" cy="474453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solidFill>
                    <a:schemeClr val="accent1"/>
                  </a:solidFill>
                  <a:latin typeface="+mj-lt"/>
                </a:rPr>
                <a:t>3BNC117</a:t>
              </a:r>
              <a:r>
                <a:rPr lang="en-GB" sz="1600" dirty="0">
                  <a:latin typeface="+mj-lt"/>
                </a:rPr>
                <a:t> + </a:t>
              </a:r>
              <a:r>
                <a:rPr lang="en-GB" sz="1600" dirty="0">
                  <a:solidFill>
                    <a:schemeClr val="accent2"/>
                  </a:solidFill>
                  <a:latin typeface="+mj-lt"/>
                </a:rPr>
                <a:t>10-1074</a:t>
              </a:r>
            </a:p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(30 mg/kg each)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728C783-1DED-4415-819D-9897F9EE61EA}"/>
                </a:ext>
              </a:extLst>
            </p:cNvPr>
            <p:cNvSpPr txBox="1"/>
            <p:nvPr/>
          </p:nvSpPr>
          <p:spPr bwMode="gray">
            <a:xfrm>
              <a:off x="1819467" y="2434058"/>
              <a:ext cx="850581" cy="18489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Screen</a:t>
              </a:r>
            </a:p>
          </p:txBody>
        </p:sp>
        <p:sp useBgFill="1"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4C12CAA-8B30-4FE1-B5D5-F2AB4757256C}"/>
                </a:ext>
              </a:extLst>
            </p:cNvPr>
            <p:cNvSpPr txBox="1"/>
            <p:nvPr/>
          </p:nvSpPr>
          <p:spPr bwMode="gray">
            <a:xfrm>
              <a:off x="2879797" y="2731398"/>
              <a:ext cx="2118486" cy="165298"/>
            </a:xfrm>
            <a:prstGeom prst="rect">
              <a:avLst/>
            </a:prstGeom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200" dirty="0">
                  <a:latin typeface="+mj-lt"/>
                </a:rPr>
                <a:t>Assessment of latent reservoir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3367EFB-D809-4D66-B669-0D50201E8DC9}"/>
                </a:ext>
              </a:extLst>
            </p:cNvPr>
            <p:cNvSpPr txBox="1"/>
            <p:nvPr/>
          </p:nvSpPr>
          <p:spPr bwMode="gray">
            <a:xfrm>
              <a:off x="5981708" y="1562860"/>
              <a:ext cx="2673344" cy="474453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Resume ART: 2 consecutive </a:t>
              </a:r>
              <a:r>
                <a:rPr lang="en-GB" sz="1600" dirty="0" err="1">
                  <a:latin typeface="+mj-lt"/>
                </a:rPr>
                <a:t>VL</a:t>
              </a:r>
              <a:r>
                <a:rPr lang="en-GB" sz="1600" dirty="0">
                  <a:latin typeface="+mj-lt"/>
                </a:rPr>
                <a:t>&gt;200 cp/ml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EA7D3E4-4D4B-4A1B-822B-0FD536CC0FD8}"/>
                </a:ext>
              </a:extLst>
            </p:cNvPr>
            <p:cNvSpPr txBox="1"/>
            <p:nvPr/>
          </p:nvSpPr>
          <p:spPr bwMode="gray">
            <a:xfrm>
              <a:off x="7545755" y="2415067"/>
              <a:ext cx="832584" cy="474453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30</a:t>
              </a:r>
              <a:br>
                <a:rPr lang="en-GB" sz="1600" dirty="0">
                  <a:latin typeface="+mj-lt"/>
                </a:rPr>
              </a:br>
              <a:r>
                <a:rPr lang="en-GB" sz="1600" dirty="0">
                  <a:latin typeface="+mj-lt"/>
                </a:rPr>
                <a:t>Weeks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A714A11-BF72-4781-A3DB-1FED79402DAB}"/>
                </a:ext>
              </a:extLst>
            </p:cNvPr>
            <p:cNvSpPr txBox="1"/>
            <p:nvPr/>
          </p:nvSpPr>
          <p:spPr bwMode="gray">
            <a:xfrm>
              <a:off x="2531764" y="2404701"/>
              <a:ext cx="373500" cy="24759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-2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3FC09A2-FA3D-46B2-A3FA-52903FA1444A}"/>
                </a:ext>
              </a:extLst>
            </p:cNvPr>
            <p:cNvSpPr txBox="1"/>
            <p:nvPr/>
          </p:nvSpPr>
          <p:spPr bwMode="gray">
            <a:xfrm>
              <a:off x="2890155" y="2404701"/>
              <a:ext cx="373500" cy="24759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6676660-C995-41D1-90CF-8A36A676DB05}"/>
                </a:ext>
              </a:extLst>
            </p:cNvPr>
            <p:cNvSpPr txBox="1"/>
            <p:nvPr/>
          </p:nvSpPr>
          <p:spPr bwMode="gray">
            <a:xfrm>
              <a:off x="3416019" y="2404701"/>
              <a:ext cx="373500" cy="24759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86EA2D7-1F72-433E-B106-E86947C0A696}"/>
                </a:ext>
              </a:extLst>
            </p:cNvPr>
            <p:cNvSpPr txBox="1"/>
            <p:nvPr/>
          </p:nvSpPr>
          <p:spPr bwMode="gray">
            <a:xfrm>
              <a:off x="3941883" y="2404701"/>
              <a:ext cx="373500" cy="24759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6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0B259139-ABEC-40F1-9940-17144974E8E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986224" y="2270431"/>
              <a:ext cx="6233328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13A1349-7DD9-4F3E-B1D9-0485B0F3F935}"/>
                </a:ext>
              </a:extLst>
            </p:cNvPr>
            <p:cNvCxnSpPr/>
            <p:nvPr/>
          </p:nvCxnSpPr>
          <p:spPr bwMode="gray">
            <a:xfrm>
              <a:off x="8219552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11F70C3-291C-4F27-A412-A9212E2B5281}"/>
                </a:ext>
              </a:extLst>
            </p:cNvPr>
            <p:cNvCxnSpPr/>
            <p:nvPr/>
          </p:nvCxnSpPr>
          <p:spPr bwMode="gray">
            <a:xfrm>
              <a:off x="5138058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AE4DCEA-D435-4F5F-8906-6F692583C101}"/>
                </a:ext>
              </a:extLst>
            </p:cNvPr>
            <p:cNvSpPr txBox="1"/>
            <p:nvPr/>
          </p:nvSpPr>
          <p:spPr bwMode="gray">
            <a:xfrm>
              <a:off x="4917864" y="2404701"/>
              <a:ext cx="458004" cy="24759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12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4B3E6D0-8AEC-48A6-A089-E87BE804713F}"/>
                </a:ext>
              </a:extLst>
            </p:cNvPr>
            <p:cNvCxnSpPr/>
            <p:nvPr/>
          </p:nvCxnSpPr>
          <p:spPr bwMode="gray">
            <a:xfrm>
              <a:off x="4113126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72A5827B-9A87-40DE-8850-C8B527FEAC29}"/>
                </a:ext>
              </a:extLst>
            </p:cNvPr>
            <p:cNvCxnSpPr/>
            <p:nvPr/>
          </p:nvCxnSpPr>
          <p:spPr bwMode="gray">
            <a:xfrm>
              <a:off x="3600660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05726359-9750-4A5F-A9D9-048F06F36F57}"/>
                </a:ext>
              </a:extLst>
            </p:cNvPr>
            <p:cNvCxnSpPr/>
            <p:nvPr/>
          </p:nvCxnSpPr>
          <p:spPr bwMode="gray">
            <a:xfrm>
              <a:off x="3131737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BA450294-AA8B-4D94-ACA9-94FCE12407A8}"/>
                </a:ext>
              </a:extLst>
            </p:cNvPr>
            <p:cNvCxnSpPr/>
            <p:nvPr/>
          </p:nvCxnSpPr>
          <p:spPr bwMode="gray">
            <a:xfrm>
              <a:off x="3081495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29671790-7417-4306-B1FF-2659DE9A41ED}"/>
                </a:ext>
              </a:extLst>
            </p:cNvPr>
            <p:cNvCxnSpPr/>
            <p:nvPr/>
          </p:nvCxnSpPr>
          <p:spPr bwMode="gray">
            <a:xfrm>
              <a:off x="2739851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8DB4FBB-063C-4041-B99D-11F18C87D4BC}"/>
                </a:ext>
              </a:extLst>
            </p:cNvPr>
            <p:cNvCxnSpPr/>
            <p:nvPr/>
          </p:nvCxnSpPr>
          <p:spPr bwMode="gray">
            <a:xfrm>
              <a:off x="2358013" y="2180492"/>
              <a:ext cx="0" cy="16747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C62C7243-BA5F-40D9-A9E8-AC7F3E1A6282}"/>
                </a:ext>
              </a:extLst>
            </p:cNvPr>
            <p:cNvSpPr/>
            <p:nvPr/>
          </p:nvSpPr>
          <p:spPr bwMode="gray">
            <a:xfrm flipV="1">
              <a:off x="3021527" y="1977705"/>
              <a:ext cx="110756" cy="954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="" xmlns:a16="http://schemas.microsoft.com/office/drawing/2014/main" id="{D796A678-E5CC-4D4C-AF2F-C346CDE46E2B}"/>
                </a:ext>
              </a:extLst>
            </p:cNvPr>
            <p:cNvSpPr/>
            <p:nvPr/>
          </p:nvSpPr>
          <p:spPr bwMode="gray">
            <a:xfrm flipV="1">
              <a:off x="3547391" y="1977705"/>
              <a:ext cx="110756" cy="954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="" xmlns:a16="http://schemas.microsoft.com/office/drawing/2014/main" id="{D940FFF5-2661-4302-BC37-8307DD65FD48}"/>
                </a:ext>
              </a:extLst>
            </p:cNvPr>
            <p:cNvSpPr/>
            <p:nvPr/>
          </p:nvSpPr>
          <p:spPr bwMode="gray">
            <a:xfrm flipV="1">
              <a:off x="4059857" y="1977705"/>
              <a:ext cx="110756" cy="954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="" xmlns:a16="http://schemas.microsoft.com/office/drawing/2014/main" id="{D40D19A4-13DB-4E1A-808C-5FD4885333A7}"/>
                </a:ext>
              </a:extLst>
            </p:cNvPr>
            <p:cNvSpPr/>
            <p:nvPr/>
          </p:nvSpPr>
          <p:spPr bwMode="gray">
            <a:xfrm flipV="1">
              <a:off x="3021527" y="1843727"/>
              <a:ext cx="110756" cy="954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="" xmlns:a16="http://schemas.microsoft.com/office/drawing/2014/main" id="{AD0ADDE3-1D46-4DA0-8D0A-DAF766627322}"/>
                </a:ext>
              </a:extLst>
            </p:cNvPr>
            <p:cNvSpPr/>
            <p:nvPr/>
          </p:nvSpPr>
          <p:spPr bwMode="gray">
            <a:xfrm flipV="1">
              <a:off x="3547391" y="1843727"/>
              <a:ext cx="110756" cy="954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="" xmlns:a16="http://schemas.microsoft.com/office/drawing/2014/main" id="{8D13087B-F0C2-451E-99DA-848C0D717E05}"/>
                </a:ext>
              </a:extLst>
            </p:cNvPr>
            <p:cNvSpPr/>
            <p:nvPr/>
          </p:nvSpPr>
          <p:spPr bwMode="gray">
            <a:xfrm flipV="1">
              <a:off x="4059857" y="1843727"/>
              <a:ext cx="110756" cy="954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4738E9C1-14B7-4F2D-8A0C-021CFAEF29DE}"/>
                </a:ext>
              </a:extLst>
            </p:cNvPr>
            <p:cNvCxnSpPr/>
            <p:nvPr/>
          </p:nvCxnSpPr>
          <p:spPr bwMode="gray">
            <a:xfrm>
              <a:off x="2974312" y="1791224"/>
              <a:ext cx="122255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07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the Distribution </a:t>
            </a:r>
            <a:br>
              <a:rPr lang="en-US" dirty="0"/>
            </a:br>
            <a:r>
              <a:rPr lang="en-US" dirty="0"/>
              <a:t>of VRC01 and VRC01-LS in Macaques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07BA4AD2-8A92-4ADD-8C0B-BD201568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1496567"/>
          </a:xfrm>
        </p:spPr>
        <p:txBody>
          <a:bodyPr/>
          <a:lstStyle/>
          <a:p>
            <a:r>
              <a:rPr lang="en-US" dirty="0"/>
              <a:t>Differences in Tissue Distribution</a:t>
            </a:r>
          </a:p>
          <a:p>
            <a:pPr lvl="1"/>
            <a:r>
              <a:rPr lang="en-US" sz="1800" dirty="0"/>
              <a:t>Liver, Small intestine: VRC01 &gt; VRC01LS</a:t>
            </a:r>
          </a:p>
          <a:p>
            <a:pPr lvl="1"/>
            <a:r>
              <a:rPr lang="en-US" sz="1800" dirty="0"/>
              <a:t>Lymph node, large intestine, vagina: VRC01LS &gt; VRC01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9pPr>
          </a:lstStyle>
          <a:p>
            <a:r>
              <a:rPr lang="en-US" dirty="0" err="1"/>
              <a:t>Carias</a:t>
            </a:r>
            <a:r>
              <a:rPr lang="en-US" dirty="0"/>
              <a:t> AM, et al.  HIVR4P 2018, October 21-25, 2018.  Madrid, Spain. Abs OA08.06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1865895-AA05-449B-9E93-804E29AA39BA}"/>
              </a:ext>
            </a:extLst>
          </p:cNvPr>
          <p:cNvGrpSpPr/>
          <p:nvPr/>
        </p:nvGrpSpPr>
        <p:grpSpPr>
          <a:xfrm>
            <a:off x="1561621" y="2267670"/>
            <a:ext cx="6020758" cy="4180139"/>
            <a:chOff x="1561621" y="2267670"/>
            <a:chExt cx="6020758" cy="418013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650BF6E-4FD5-43FF-BCAA-3D2FBB5A7465}"/>
                </a:ext>
              </a:extLst>
            </p:cNvPr>
            <p:cNvSpPr txBox="1"/>
            <p:nvPr/>
          </p:nvSpPr>
          <p:spPr bwMode="gray">
            <a:xfrm>
              <a:off x="2061522" y="6136913"/>
              <a:ext cx="1926278" cy="31089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+mj-lt"/>
                </a:rPr>
                <a:t>VRC01-Wt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65B570E-34BE-4705-82CE-A5928D397626}"/>
                </a:ext>
              </a:extLst>
            </p:cNvPr>
            <p:cNvSpPr txBox="1"/>
            <p:nvPr/>
          </p:nvSpPr>
          <p:spPr bwMode="gray">
            <a:xfrm>
              <a:off x="5334000" y="6136913"/>
              <a:ext cx="1926278" cy="310896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latin typeface="+mj-lt"/>
                </a:rPr>
                <a:t>VRC01-LS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56299" y="2267671"/>
              <a:ext cx="2926080" cy="38190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05F048F6-C026-47E6-9FA4-2A63B9E29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621" y="2267670"/>
              <a:ext cx="2926080" cy="38190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F502E12-BA6E-4F08-8EDD-9ED610EF2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4186" y="4540969"/>
              <a:ext cx="1648010" cy="14965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0167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A9F820-942D-4D43-8726-60C6E45EF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Acting Antivirals </a:t>
            </a:r>
            <a:br>
              <a:rPr lang="en-US" dirty="0"/>
            </a:br>
            <a:r>
              <a:rPr lang="en-US" dirty="0"/>
              <a:t>for Prevention</a:t>
            </a:r>
          </a:p>
        </p:txBody>
      </p:sp>
    </p:spTree>
    <p:extLst>
      <p:ext uri="{BB962C8B-B14F-4D97-AF65-F5344CB8AC3E}">
        <p14:creationId xmlns:p14="http://schemas.microsoft.com/office/powerpoint/2010/main" val="19294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HPTN 077: Injectable Cabotegravir for Prevention </a:t>
            </a:r>
            <a:r>
              <a:rPr lang="mr-IN" dirty="0"/>
              <a:t>–</a:t>
            </a:r>
            <a:r>
              <a:rPr lang="en-US" dirty="0"/>
              <a:t> The Tail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2675" y="3959930"/>
            <a:ext cx="8238652" cy="2637719"/>
          </a:xfrm>
        </p:spPr>
        <p:txBody>
          <a:bodyPr/>
          <a:lstStyle/>
          <a:p>
            <a:r>
              <a:rPr lang="en-US" sz="2000" dirty="0"/>
              <a:t>Levels needed to protect macaques in rectal challenge model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1&gt;3x PA-IC90:	100%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1</a:t>
            </a:r>
            <a:r>
              <a:rPr lang="mr-IN" sz="1800" dirty="0"/>
              <a:t>–</a:t>
            </a:r>
            <a:r>
              <a:rPr lang="en-US" sz="1800" dirty="0"/>
              <a:t>3x PA-IC90:	97%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&lt;X PA-IC90:	74%</a:t>
            </a:r>
          </a:p>
          <a:p>
            <a:r>
              <a:rPr lang="en-US" sz="2000" dirty="0"/>
              <a:t>Levels needed to protect macaques in vaginal challenge model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&gt;3x PA-IC90:	98%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1</a:t>
            </a:r>
            <a:r>
              <a:rPr lang="mr-IN" sz="1800" dirty="0"/>
              <a:t>–</a:t>
            </a:r>
            <a:r>
              <a:rPr lang="en-US" sz="1800" dirty="0"/>
              <a:t>3x PA-IC90:	84%</a:t>
            </a:r>
          </a:p>
          <a:p>
            <a:pPr lvl="1">
              <a:tabLst>
                <a:tab pos="2514600" algn="r"/>
              </a:tabLst>
            </a:pPr>
            <a:r>
              <a:rPr lang="en-US" sz="1800" dirty="0"/>
              <a:t>&lt;1X PA-IC90:	80%</a:t>
            </a:r>
          </a:p>
          <a:p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9pPr>
          </a:lstStyle>
          <a:p>
            <a:r>
              <a:rPr lang="en-US" dirty="0" err="1"/>
              <a:t>Landowitz</a:t>
            </a:r>
            <a:r>
              <a:rPr lang="en-US" dirty="0"/>
              <a:t> RJ et al. HIVR4P Madrid, Spain. Abs OA.15.06LB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609654-934D-44A3-BFF4-B16ECE94BF54}"/>
              </a:ext>
            </a:extLst>
          </p:cNvPr>
          <p:cNvGrpSpPr/>
          <p:nvPr/>
        </p:nvGrpSpPr>
        <p:grpSpPr>
          <a:xfrm>
            <a:off x="269494" y="1200401"/>
            <a:ext cx="8597109" cy="2505097"/>
            <a:chOff x="269494" y="1200401"/>
            <a:chExt cx="8597109" cy="2505097"/>
          </a:xfrm>
        </p:grpSpPr>
        <p:sp>
          <p:nvSpPr>
            <p:cNvPr id="12" name="Pentagon 11"/>
            <p:cNvSpPr/>
            <p:nvPr/>
          </p:nvSpPr>
          <p:spPr>
            <a:xfrm>
              <a:off x="1992248" y="1200401"/>
              <a:ext cx="1067841" cy="43923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CAB PO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4 weeks</a:t>
              </a:r>
            </a:p>
          </p:txBody>
        </p:sp>
        <p:sp>
          <p:nvSpPr>
            <p:cNvPr id="13" name="Pentagon 12"/>
            <p:cNvSpPr>
              <a:spLocks/>
            </p:cNvSpPr>
            <p:nvPr/>
          </p:nvSpPr>
          <p:spPr>
            <a:xfrm>
              <a:off x="1992248" y="1689995"/>
              <a:ext cx="1067841" cy="43923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PLC</a:t>
              </a:r>
            </a:p>
          </p:txBody>
        </p:sp>
        <p:sp>
          <p:nvSpPr>
            <p:cNvPr id="14" name="Chevron 13"/>
            <p:cNvSpPr>
              <a:spLocks/>
            </p:cNvSpPr>
            <p:nvPr/>
          </p:nvSpPr>
          <p:spPr>
            <a:xfrm>
              <a:off x="2809770" y="1200401"/>
              <a:ext cx="3134231" cy="43923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800 mg CAB LA (two 2 mL), weeks 5, 17, 29</a:t>
              </a:r>
            </a:p>
          </p:txBody>
        </p:sp>
        <p:sp>
          <p:nvSpPr>
            <p:cNvPr id="15" name="Chevron 14"/>
            <p:cNvSpPr>
              <a:spLocks/>
            </p:cNvSpPr>
            <p:nvPr/>
          </p:nvSpPr>
          <p:spPr>
            <a:xfrm>
              <a:off x="5687568" y="1200401"/>
              <a:ext cx="3179035" cy="43923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Tail Phase 76 weeks</a:t>
              </a:r>
            </a:p>
          </p:txBody>
        </p:sp>
        <p:sp>
          <p:nvSpPr>
            <p:cNvPr id="16" name="Chevron 15"/>
            <p:cNvSpPr>
              <a:spLocks/>
            </p:cNvSpPr>
            <p:nvPr/>
          </p:nvSpPr>
          <p:spPr>
            <a:xfrm>
              <a:off x="2809770" y="1689995"/>
              <a:ext cx="3134231" cy="43923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PLC</a:t>
              </a:r>
            </a:p>
          </p:txBody>
        </p:sp>
        <p:sp>
          <p:nvSpPr>
            <p:cNvPr id="17" name="Chevron 16"/>
            <p:cNvSpPr>
              <a:spLocks/>
            </p:cNvSpPr>
            <p:nvPr/>
          </p:nvSpPr>
          <p:spPr>
            <a:xfrm>
              <a:off x="5687568" y="1689995"/>
              <a:ext cx="3179035" cy="43923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Tail Phase 76 weeks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494" y="1416376"/>
              <a:ext cx="1067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Cohort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37334" y="1298078"/>
              <a:ext cx="639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+mj-lt"/>
                </a:rPr>
                <a:t>N=82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37334" y="1770272"/>
              <a:ext cx="639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+mj-lt"/>
                </a:rPr>
                <a:t>N=28</a:t>
              </a:r>
            </a:p>
          </p:txBody>
        </p:sp>
        <p:sp>
          <p:nvSpPr>
            <p:cNvPr id="21" name="Pentagon 20"/>
            <p:cNvSpPr>
              <a:spLocks/>
            </p:cNvSpPr>
            <p:nvPr/>
          </p:nvSpPr>
          <p:spPr>
            <a:xfrm>
              <a:off x="1992248" y="2179589"/>
              <a:ext cx="1067841" cy="43923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CAB PO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4 weeks</a:t>
              </a:r>
            </a:p>
          </p:txBody>
        </p:sp>
        <p:sp>
          <p:nvSpPr>
            <p:cNvPr id="22" name="Pentagon 21"/>
            <p:cNvSpPr>
              <a:spLocks/>
            </p:cNvSpPr>
            <p:nvPr/>
          </p:nvSpPr>
          <p:spPr>
            <a:xfrm>
              <a:off x="1992248" y="2669183"/>
              <a:ext cx="1067841" cy="439237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PLC</a:t>
              </a:r>
            </a:p>
          </p:txBody>
        </p:sp>
        <p:sp>
          <p:nvSpPr>
            <p:cNvPr id="23" name="Chevron 22"/>
            <p:cNvSpPr>
              <a:spLocks/>
            </p:cNvSpPr>
            <p:nvPr/>
          </p:nvSpPr>
          <p:spPr>
            <a:xfrm>
              <a:off x="2809770" y="2179589"/>
              <a:ext cx="3134231" cy="439237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600 mg CAB LA (one 3 mL), weeks 5, 9, 17, 25, 33</a:t>
              </a:r>
            </a:p>
          </p:txBody>
        </p:sp>
        <p:sp>
          <p:nvSpPr>
            <p:cNvPr id="24" name="Chevron 23"/>
            <p:cNvSpPr>
              <a:spLocks/>
            </p:cNvSpPr>
            <p:nvPr/>
          </p:nvSpPr>
          <p:spPr>
            <a:xfrm>
              <a:off x="5687568" y="2179589"/>
              <a:ext cx="3179035" cy="43923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Tail Phase 76 weeks</a:t>
              </a:r>
            </a:p>
          </p:txBody>
        </p:sp>
        <p:sp>
          <p:nvSpPr>
            <p:cNvPr id="25" name="Chevron 24"/>
            <p:cNvSpPr>
              <a:spLocks/>
            </p:cNvSpPr>
            <p:nvPr/>
          </p:nvSpPr>
          <p:spPr>
            <a:xfrm>
              <a:off x="2809770" y="2669183"/>
              <a:ext cx="3134231" cy="439237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PLC</a:t>
              </a:r>
            </a:p>
          </p:txBody>
        </p:sp>
        <p:sp>
          <p:nvSpPr>
            <p:cNvPr id="26" name="Chevron 25"/>
            <p:cNvSpPr>
              <a:spLocks/>
            </p:cNvSpPr>
            <p:nvPr/>
          </p:nvSpPr>
          <p:spPr>
            <a:xfrm>
              <a:off x="5687568" y="2669183"/>
              <a:ext cx="3179035" cy="43923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Tail Phase 76 weeks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9494" y="2420262"/>
              <a:ext cx="1067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Cohort 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7334" y="2301964"/>
              <a:ext cx="639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+mj-lt"/>
                </a:rPr>
                <a:t>N=82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7334" y="2774157"/>
              <a:ext cx="639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+mj-lt"/>
                </a:rPr>
                <a:t>N=28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12DB1C9-0294-4C92-96CC-4F92029ACE53}"/>
                </a:ext>
              </a:extLst>
            </p:cNvPr>
            <p:cNvGrpSpPr/>
            <p:nvPr/>
          </p:nvGrpSpPr>
          <p:grpSpPr>
            <a:xfrm>
              <a:off x="491847" y="3248386"/>
              <a:ext cx="8199480" cy="457112"/>
              <a:chOff x="581358" y="3248386"/>
              <a:chExt cx="8199480" cy="457112"/>
            </a:xfrm>
          </p:grpSpPr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C385A099-0010-4622-A246-CA04DFDF5DD0}"/>
                  </a:ext>
                </a:extLst>
              </p:cNvPr>
              <p:cNvSpPr/>
              <p:nvPr/>
            </p:nvSpPr>
            <p:spPr bwMode="gray">
              <a:xfrm>
                <a:off x="581358" y="3248386"/>
                <a:ext cx="1691640" cy="4545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199 enrolled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(151 CAB, 48 </a:t>
                </a:r>
                <a:r>
                  <a:rPr lang="en-US" sz="1200" dirty="0" err="1">
                    <a:solidFill>
                      <a:schemeClr val="bg1"/>
                    </a:solidFill>
                    <a:latin typeface="+mj-lt"/>
                  </a:rPr>
                  <a:t>PBO</a:t>
                </a: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3D0135FF-42C4-472D-A20A-CFBD280FB660}"/>
                  </a:ext>
                </a:extLst>
              </p:cNvPr>
              <p:cNvSpPr/>
              <p:nvPr/>
            </p:nvSpPr>
            <p:spPr bwMode="gray">
              <a:xfrm>
                <a:off x="2743200" y="3250933"/>
                <a:ext cx="2404872" cy="4545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177 received at least 1 injection (133 CAB, 44 </a:t>
                </a:r>
                <a:r>
                  <a:rPr lang="en-US" sz="1200" dirty="0" err="1">
                    <a:solidFill>
                      <a:schemeClr val="bg1"/>
                    </a:solidFill>
                    <a:latin typeface="+mj-lt"/>
                  </a:rPr>
                  <a:t>PBO</a:t>
                </a: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)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612DB54B-6F27-44C3-B8B9-2408683AEFFA}"/>
                  </a:ext>
                </a:extLst>
              </p:cNvPr>
              <p:cNvSpPr/>
              <p:nvPr/>
            </p:nvSpPr>
            <p:spPr bwMode="gray">
              <a:xfrm>
                <a:off x="5618274" y="3248386"/>
                <a:ext cx="3162564" cy="4545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135 agreed to 76 week tail phase extension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(102 CAB, 33 </a:t>
                </a:r>
                <a:r>
                  <a:rPr lang="en-US" sz="1200" dirty="0" err="1">
                    <a:solidFill>
                      <a:schemeClr val="bg1"/>
                    </a:solidFill>
                    <a:latin typeface="+mj-lt"/>
                  </a:rPr>
                  <a:t>PBO</a:t>
                </a: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) </a:t>
                </a:r>
              </a:p>
            </p:txBody>
          </p:sp>
          <p:sp>
            <p:nvSpPr>
              <p:cNvPr id="3" name="Arrow: Right 2">
                <a:extLst>
                  <a:ext uri="{FF2B5EF4-FFF2-40B4-BE49-F238E27FC236}">
                    <a16:creationId xmlns="" xmlns:a16="http://schemas.microsoft.com/office/drawing/2014/main" id="{30E27703-D459-4487-A398-10F7F95D29D9}"/>
                  </a:ext>
                </a:extLst>
              </p:cNvPr>
              <p:cNvSpPr/>
              <p:nvPr/>
            </p:nvSpPr>
            <p:spPr bwMode="gray">
              <a:xfrm>
                <a:off x="2266888" y="3301090"/>
                <a:ext cx="421448" cy="34915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="" xmlns:a16="http://schemas.microsoft.com/office/drawing/2014/main" id="{CCCCD0C2-F4BF-4886-995A-FEBA8CDBDF3C}"/>
                  </a:ext>
                </a:extLst>
              </p:cNvPr>
              <p:cNvSpPr/>
              <p:nvPr/>
            </p:nvSpPr>
            <p:spPr bwMode="gray">
              <a:xfrm>
                <a:off x="5148072" y="3301090"/>
                <a:ext cx="421448" cy="34915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62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HPTN 077: Injectable Cabotegravir for Prevention </a:t>
            </a:r>
            <a:r>
              <a:rPr lang="mr-IN" dirty="0"/>
              <a:t>–</a:t>
            </a:r>
            <a:r>
              <a:rPr lang="en-US" dirty="0"/>
              <a:t> The Tail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</a:defRPr>
            </a:lvl9pPr>
          </a:lstStyle>
          <a:p>
            <a:r>
              <a:rPr lang="en-US" dirty="0" err="1"/>
              <a:t>Landowitz</a:t>
            </a:r>
            <a:r>
              <a:rPr lang="en-US" dirty="0"/>
              <a:t> RJ et al. HIVR4P Madrid, Spain. Abs OA.15.06LB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361ACAA-C2D4-447C-85FF-C998BBB04FFA}"/>
              </a:ext>
            </a:extLst>
          </p:cNvPr>
          <p:cNvGrpSpPr/>
          <p:nvPr/>
        </p:nvGrpSpPr>
        <p:grpSpPr>
          <a:xfrm>
            <a:off x="260350" y="1215156"/>
            <a:ext cx="8572754" cy="2040108"/>
            <a:chOff x="260350" y="1215156"/>
            <a:chExt cx="8572754" cy="204010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959C8BE-CEF7-459D-A1F6-01B078144D4D}"/>
                </a:ext>
              </a:extLst>
            </p:cNvPr>
            <p:cNvSpPr txBox="1"/>
            <p:nvPr/>
          </p:nvSpPr>
          <p:spPr bwMode="gray">
            <a:xfrm>
              <a:off x="260350" y="1215156"/>
              <a:ext cx="947254" cy="283464"/>
            </a:xfrm>
            <a:prstGeom prst="rect">
              <a:avLst/>
            </a:prstGeom>
            <a:noFill/>
          </p:spPr>
          <p:txBody>
            <a:bodyPr wrap="square" lIns="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>
                  <a:latin typeface="+mj-lt"/>
                </a:rPr>
                <a:t>Men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41748457-7EB5-4A2F-B50D-8B434318AA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8744281"/>
                </p:ext>
              </p:extLst>
            </p:nvPr>
          </p:nvGraphicFramePr>
          <p:xfrm>
            <a:off x="310896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" name="Chart 19">
              <a:extLst>
                <a:ext uri="{FF2B5EF4-FFF2-40B4-BE49-F238E27FC236}">
                  <a16:creationId xmlns="" xmlns:a16="http://schemas.microsoft.com/office/drawing/2014/main" id="{D6ECC226-DDC5-4F45-92A3-5B1C8FDE06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6733962"/>
                </p:ext>
              </p:extLst>
            </p:nvPr>
          </p:nvGraphicFramePr>
          <p:xfrm>
            <a:off x="1741521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Chart 20">
              <a:extLst>
                <a:ext uri="{FF2B5EF4-FFF2-40B4-BE49-F238E27FC236}">
                  <a16:creationId xmlns="" xmlns:a16="http://schemas.microsoft.com/office/drawing/2014/main" id="{2768EE2E-47A9-4973-8F03-5F175DF39B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20990878"/>
                </p:ext>
              </p:extLst>
            </p:nvPr>
          </p:nvGraphicFramePr>
          <p:xfrm>
            <a:off x="3172146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="" xmlns:a16="http://schemas.microsoft.com/office/drawing/2014/main" id="{5A11BF6E-EC04-4F5C-818D-2E6F721BCD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1300172"/>
                </p:ext>
              </p:extLst>
            </p:nvPr>
          </p:nvGraphicFramePr>
          <p:xfrm>
            <a:off x="4602771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="" xmlns:a16="http://schemas.microsoft.com/office/drawing/2014/main" id="{86437E32-E62E-4034-9476-A41A8C3594C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0446695"/>
                </p:ext>
              </p:extLst>
            </p:nvPr>
          </p:nvGraphicFramePr>
          <p:xfrm>
            <a:off x="6033396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4" name="Chart 23">
              <a:extLst>
                <a:ext uri="{FF2B5EF4-FFF2-40B4-BE49-F238E27FC236}">
                  <a16:creationId xmlns="" xmlns:a16="http://schemas.microsoft.com/office/drawing/2014/main" id="{AD8A9EF3-BFC5-4665-B035-87A93C4FC4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0943371"/>
                </p:ext>
              </p:extLst>
            </p:nvPr>
          </p:nvGraphicFramePr>
          <p:xfrm>
            <a:off x="7464020" y="1828801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76AA32F7-E452-4801-810C-B084675B6A69}"/>
                </a:ext>
              </a:extLst>
            </p:cNvPr>
            <p:cNvSpPr txBox="1"/>
            <p:nvPr/>
          </p:nvSpPr>
          <p:spPr bwMode="gray">
            <a:xfrm>
              <a:off x="659283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12W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n=42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2D4BFE9-8377-4B86-9819-23FA7C7B79C3}"/>
                </a:ext>
              </a:extLst>
            </p:cNvPr>
            <p:cNvSpPr txBox="1"/>
            <p:nvPr/>
          </p:nvSpPr>
          <p:spPr bwMode="gray">
            <a:xfrm>
              <a:off x="2113179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24W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n=41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FFCAC4A-8876-4531-A1D2-B20240F6A00D}"/>
                </a:ext>
              </a:extLst>
            </p:cNvPr>
            <p:cNvSpPr txBox="1"/>
            <p:nvPr/>
          </p:nvSpPr>
          <p:spPr bwMode="gray">
            <a:xfrm>
              <a:off x="3530499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36W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n=38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B4FB0C3-B984-4379-B492-38A617C55C9F}"/>
                </a:ext>
              </a:extLst>
            </p:cNvPr>
            <p:cNvSpPr txBox="1"/>
            <p:nvPr/>
          </p:nvSpPr>
          <p:spPr bwMode="gray">
            <a:xfrm>
              <a:off x="4911243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48W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n=38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C917353-AF13-4576-A55A-0834407B8CB6}"/>
                </a:ext>
              </a:extLst>
            </p:cNvPr>
            <p:cNvSpPr txBox="1"/>
            <p:nvPr/>
          </p:nvSpPr>
          <p:spPr bwMode="gray">
            <a:xfrm>
              <a:off x="6346851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60W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n=40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17CE42D-D514-4D2B-BDB4-526A2DE0ABC7}"/>
                </a:ext>
              </a:extLst>
            </p:cNvPr>
            <p:cNvSpPr txBox="1"/>
            <p:nvPr/>
          </p:nvSpPr>
          <p:spPr bwMode="gray">
            <a:xfrm>
              <a:off x="7782459" y="1489551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76W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n=30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C934BF-656A-4479-BEBD-ECC12D2EC667}"/>
              </a:ext>
            </a:extLst>
          </p:cNvPr>
          <p:cNvGrpSpPr/>
          <p:nvPr/>
        </p:nvGrpSpPr>
        <p:grpSpPr>
          <a:xfrm>
            <a:off x="260350" y="3551961"/>
            <a:ext cx="8572754" cy="2675914"/>
            <a:chOff x="260350" y="3551961"/>
            <a:chExt cx="8572754" cy="267591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1312778-ADBA-4273-AAF3-2DC0D8015F63}"/>
                </a:ext>
              </a:extLst>
            </p:cNvPr>
            <p:cNvSpPr txBox="1"/>
            <p:nvPr/>
          </p:nvSpPr>
          <p:spPr bwMode="gray">
            <a:xfrm>
              <a:off x="260350" y="3551961"/>
              <a:ext cx="1220978" cy="283464"/>
            </a:xfrm>
            <a:prstGeom prst="rect">
              <a:avLst/>
            </a:prstGeom>
            <a:noFill/>
          </p:spPr>
          <p:txBody>
            <a:bodyPr wrap="square" lIns="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dirty="0">
                  <a:latin typeface="+mj-lt"/>
                </a:rPr>
                <a:t>Women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598D2B7-50B4-4BB0-81B6-B748DB5552DA}"/>
                </a:ext>
              </a:extLst>
            </p:cNvPr>
            <p:cNvGrpSpPr/>
            <p:nvPr/>
          </p:nvGrpSpPr>
          <p:grpSpPr>
            <a:xfrm>
              <a:off x="1692555" y="5920098"/>
              <a:ext cx="5748953" cy="307777"/>
              <a:chOff x="1502223" y="5883522"/>
              <a:chExt cx="5748953" cy="30777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24107D8C-27E4-4F56-9F9C-D6400944DA6E}"/>
                  </a:ext>
                </a:extLst>
              </p:cNvPr>
              <p:cNvSpPr/>
              <p:nvPr/>
            </p:nvSpPr>
            <p:spPr>
              <a:xfrm>
                <a:off x="1690317" y="5883522"/>
                <a:ext cx="81624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&lt;</a:t>
                </a:r>
                <a:r>
                  <a:rPr lang="en-US" sz="1400" dirty="0" err="1">
                    <a:solidFill>
                      <a:srgbClr val="000000"/>
                    </a:solidFill>
                    <a:latin typeface="+mj-lt"/>
                  </a:rPr>
                  <a:t>LLOQ</a:t>
                </a:r>
                <a:r>
                  <a:rPr lang="en-US" sz="1400" dirty="0">
                    <a:latin typeface="+mj-lt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5F948E1-6440-4819-80F9-5E85A4887C3B}"/>
                  </a:ext>
                </a:extLst>
              </p:cNvPr>
              <p:cNvSpPr/>
              <p:nvPr/>
            </p:nvSpPr>
            <p:spPr>
              <a:xfrm>
                <a:off x="2672924" y="5883522"/>
                <a:ext cx="17415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err="1">
                    <a:solidFill>
                      <a:srgbClr val="000000"/>
                    </a:solidFill>
                    <a:latin typeface="+mj-lt"/>
                  </a:rPr>
                  <a:t>LLOQ</a:t>
                </a:r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 - 1x PA-IC</a:t>
                </a:r>
                <a:r>
                  <a:rPr lang="en-US" sz="1400" baseline="-25000" dirty="0">
                    <a:solidFill>
                      <a:srgbClr val="000000"/>
                    </a:solidFill>
                    <a:latin typeface="+mj-lt"/>
                  </a:rPr>
                  <a:t>90</a:t>
                </a:r>
                <a:endParaRPr lang="en-US" sz="1400" baseline="-25000" dirty="0">
                  <a:latin typeface="+mj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0B2F319-B7E0-4EC0-8BB5-F50AF02B2E67}"/>
                  </a:ext>
                </a:extLst>
              </p:cNvPr>
              <p:cNvSpPr/>
              <p:nvPr/>
            </p:nvSpPr>
            <p:spPr>
              <a:xfrm>
                <a:off x="4602536" y="5883522"/>
                <a:ext cx="13222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1x -4x PA-IC</a:t>
                </a:r>
                <a:r>
                  <a:rPr lang="en-US" sz="1400" baseline="-25000" dirty="0">
                    <a:solidFill>
                      <a:srgbClr val="000000"/>
                    </a:solidFill>
                    <a:latin typeface="+mj-lt"/>
                  </a:rPr>
                  <a:t>90</a:t>
                </a:r>
                <a:endParaRPr lang="en-US" sz="1400" baseline="-25000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834D160-DDD0-44FD-A12C-02C36CC704D6}"/>
                  </a:ext>
                </a:extLst>
              </p:cNvPr>
              <p:cNvSpPr/>
              <p:nvPr/>
            </p:nvSpPr>
            <p:spPr>
              <a:xfrm>
                <a:off x="6158120" y="5883522"/>
                <a:ext cx="10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</a:rPr>
                  <a:t>&gt; 4x PA-IC</a:t>
                </a:r>
                <a:r>
                  <a:rPr lang="en-US" sz="1400" dirty="0">
                    <a:latin typeface="+mj-lt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CE7BF96-645C-4261-929E-AAC7E89863F4}"/>
                  </a:ext>
                </a:extLst>
              </p:cNvPr>
              <p:cNvSpPr/>
              <p:nvPr/>
            </p:nvSpPr>
            <p:spPr bwMode="gray">
              <a:xfrm>
                <a:off x="1502223" y="5973053"/>
                <a:ext cx="188094" cy="1880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0DEBB5E9-3C70-4533-8337-EA7167C459B1}"/>
                  </a:ext>
                </a:extLst>
              </p:cNvPr>
              <p:cNvSpPr/>
              <p:nvPr/>
            </p:nvSpPr>
            <p:spPr bwMode="gray">
              <a:xfrm>
                <a:off x="2484830" y="5973053"/>
                <a:ext cx="188094" cy="188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9996A047-9622-47C9-A2BD-CD2A367FB39B}"/>
                  </a:ext>
                </a:extLst>
              </p:cNvPr>
              <p:cNvSpPr/>
              <p:nvPr/>
            </p:nvSpPr>
            <p:spPr bwMode="gray">
              <a:xfrm>
                <a:off x="4414442" y="5973053"/>
                <a:ext cx="188094" cy="188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16B70CE4-50ED-46E7-B82B-E88FBCA17BE5}"/>
                  </a:ext>
                </a:extLst>
              </p:cNvPr>
              <p:cNvSpPr/>
              <p:nvPr/>
            </p:nvSpPr>
            <p:spPr bwMode="gray">
              <a:xfrm>
                <a:off x="5970026" y="5973053"/>
                <a:ext cx="188094" cy="1880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25" name="Chart 24">
              <a:extLst>
                <a:ext uri="{FF2B5EF4-FFF2-40B4-BE49-F238E27FC236}">
                  <a16:creationId xmlns="" xmlns:a16="http://schemas.microsoft.com/office/drawing/2014/main" id="{C1D3FF51-DBC4-4F45-B690-9AC0B5128B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440254"/>
                </p:ext>
              </p:extLst>
            </p:nvPr>
          </p:nvGraphicFramePr>
          <p:xfrm>
            <a:off x="310896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6" name="Chart 25">
              <a:extLst>
                <a:ext uri="{FF2B5EF4-FFF2-40B4-BE49-F238E27FC236}">
                  <a16:creationId xmlns="" xmlns:a16="http://schemas.microsoft.com/office/drawing/2014/main" id="{6B54DF18-2B0F-42CF-ADDD-4DCCAEA0C9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80345166"/>
                </p:ext>
              </p:extLst>
            </p:nvPr>
          </p:nvGraphicFramePr>
          <p:xfrm>
            <a:off x="1741521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7" name="Chart 26">
              <a:extLst>
                <a:ext uri="{FF2B5EF4-FFF2-40B4-BE49-F238E27FC236}">
                  <a16:creationId xmlns="" xmlns:a16="http://schemas.microsoft.com/office/drawing/2014/main" id="{AE7DC3D4-A7AB-48A9-B651-7BA72AF62E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73480083"/>
                </p:ext>
              </p:extLst>
            </p:nvPr>
          </p:nvGraphicFramePr>
          <p:xfrm>
            <a:off x="3172146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8" name="Chart 27">
              <a:extLst>
                <a:ext uri="{FF2B5EF4-FFF2-40B4-BE49-F238E27FC236}">
                  <a16:creationId xmlns="" xmlns:a16="http://schemas.microsoft.com/office/drawing/2014/main" id="{A22E98C6-E7E8-46EF-972F-4CEE158881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9665913"/>
                </p:ext>
              </p:extLst>
            </p:nvPr>
          </p:nvGraphicFramePr>
          <p:xfrm>
            <a:off x="4602771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9" name="Chart 28">
              <a:extLst>
                <a:ext uri="{FF2B5EF4-FFF2-40B4-BE49-F238E27FC236}">
                  <a16:creationId xmlns="" xmlns:a16="http://schemas.microsoft.com/office/drawing/2014/main" id="{BC1BBCCA-A479-4891-A4C6-A643438E47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23934998"/>
                </p:ext>
              </p:extLst>
            </p:nvPr>
          </p:nvGraphicFramePr>
          <p:xfrm>
            <a:off x="6033396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31" name="Chart 30">
              <a:extLst>
                <a:ext uri="{FF2B5EF4-FFF2-40B4-BE49-F238E27FC236}">
                  <a16:creationId xmlns="" xmlns:a16="http://schemas.microsoft.com/office/drawing/2014/main" id="{495E156F-56DD-4838-B00A-1BAA10B8B7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5772412"/>
                </p:ext>
              </p:extLst>
            </p:nvPr>
          </p:nvGraphicFramePr>
          <p:xfrm>
            <a:off x="7464020" y="4217184"/>
            <a:ext cx="1369084" cy="1426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F55EB81-4322-4F71-B27F-7C060D6C4412}"/>
                </a:ext>
              </a:extLst>
            </p:cNvPr>
            <p:cNvSpPr txBox="1"/>
            <p:nvPr/>
          </p:nvSpPr>
          <p:spPr bwMode="gray">
            <a:xfrm>
              <a:off x="659283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12W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n=85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A5322ED6-6586-4D6D-9498-26E649BB37D4}"/>
                </a:ext>
              </a:extLst>
            </p:cNvPr>
            <p:cNvSpPr txBox="1"/>
            <p:nvPr/>
          </p:nvSpPr>
          <p:spPr bwMode="gray">
            <a:xfrm>
              <a:off x="2113179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24W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n=80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553D109-BF4D-4470-ACC8-B0DE6F50CD36}"/>
                </a:ext>
              </a:extLst>
            </p:cNvPr>
            <p:cNvSpPr txBox="1"/>
            <p:nvPr/>
          </p:nvSpPr>
          <p:spPr bwMode="gray">
            <a:xfrm>
              <a:off x="3530499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36W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n=82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42440F6-D093-4889-9E7C-DF5BCF09AEA2}"/>
                </a:ext>
              </a:extLst>
            </p:cNvPr>
            <p:cNvSpPr txBox="1"/>
            <p:nvPr/>
          </p:nvSpPr>
          <p:spPr bwMode="gray">
            <a:xfrm>
              <a:off x="4911243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48W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n=82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7F18D63-097E-4004-87BD-6F54FA038224}"/>
                </a:ext>
              </a:extLst>
            </p:cNvPr>
            <p:cNvSpPr txBox="1"/>
            <p:nvPr/>
          </p:nvSpPr>
          <p:spPr bwMode="gray">
            <a:xfrm>
              <a:off x="6346851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60W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n=82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097F9B6-C9C5-4ABF-A00D-7FEF67405B48}"/>
                </a:ext>
              </a:extLst>
            </p:cNvPr>
            <p:cNvSpPr txBox="1"/>
            <p:nvPr/>
          </p:nvSpPr>
          <p:spPr bwMode="gray">
            <a:xfrm>
              <a:off x="7782459" y="3930954"/>
              <a:ext cx="978408" cy="283464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76W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n=64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0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" y="196850"/>
            <a:ext cx="8804275" cy="798514"/>
          </a:xfrm>
        </p:spPr>
        <p:txBody>
          <a:bodyPr/>
          <a:lstStyle/>
          <a:p>
            <a:r>
              <a:rPr lang="en-US" sz="2800" dirty="0"/>
              <a:t>In Situ Forming Implants (IFSI) of </a:t>
            </a:r>
            <a:r>
              <a:rPr lang="en-US" sz="2800" dirty="0" err="1"/>
              <a:t>Dolutegravir</a:t>
            </a:r>
            <a:r>
              <a:rPr lang="en-US" sz="2800" dirty="0"/>
              <a:t> with Very Long Half-Life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A685FEA-1820-4367-8009-A0BDD7C0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1856102"/>
          </a:xfrm>
        </p:spPr>
        <p:txBody>
          <a:bodyPr/>
          <a:lstStyle/>
          <a:p>
            <a:r>
              <a:rPr lang="en-US" sz="2000" dirty="0"/>
              <a:t>Development of soluble polymer incorporating </a:t>
            </a:r>
            <a:br>
              <a:rPr lang="en-US" sz="2000" dirty="0"/>
            </a:br>
            <a:r>
              <a:rPr lang="en-US" sz="2000" dirty="0" err="1"/>
              <a:t>DTG</a:t>
            </a:r>
            <a:r>
              <a:rPr lang="en-US" sz="2000" dirty="0"/>
              <a:t> (or other agents) that are liquid when </a:t>
            </a:r>
            <a:br>
              <a:rPr lang="en-US" sz="2000" dirty="0"/>
            </a:br>
            <a:r>
              <a:rPr lang="en-US" sz="2000" dirty="0"/>
              <a:t>injected and polymerize subcutaneously </a:t>
            </a:r>
          </a:p>
          <a:p>
            <a:r>
              <a:rPr lang="en-US" sz="2000" dirty="0"/>
              <a:t>Drug slowly eludes from polymer</a:t>
            </a:r>
          </a:p>
          <a:p>
            <a:r>
              <a:rPr lang="en-US" sz="2000" dirty="0"/>
              <a:t>Removable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1200912"/>
            <a:ext cx="2167991" cy="188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7152" y="4317206"/>
            <a:ext cx="3695752" cy="92333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182880" indent="-182880" defTabSz="91437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5760" indent="-18288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/>
            </a:lvl2pPr>
            <a:lvl3pPr marL="548640" indent="-18288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731520" indent="-18288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/>
            </a:lvl4pPr>
            <a:lvl5pPr marL="868680" indent="-13716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400"/>
            </a:lvl5pPr>
            <a:lvl6pPr marL="1005840" indent="-13716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/>
            </a:lvl6pPr>
            <a:lvl7pPr marL="1143000" indent="-13716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/>
            </a:lvl7pPr>
            <a:lvl8pPr marL="1280160" indent="-13716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/>
            </a:lvl8pPr>
            <a:lvl9pPr marL="1417320" indent="-137160" defTabSz="91437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baseline="0"/>
            </a:lvl9pPr>
          </a:lstStyle>
          <a:p>
            <a:r>
              <a:rPr lang="en-US" dirty="0"/>
              <a:t>Sustained release of drug </a:t>
            </a:r>
            <a:br>
              <a:rPr lang="en-US" dirty="0"/>
            </a:br>
            <a:r>
              <a:rPr lang="en-US" dirty="0"/>
              <a:t>over 4 months by altering polymer components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Benhabour</a:t>
            </a:r>
            <a:r>
              <a:rPr lang="en-US" dirty="0"/>
              <a:t> SR, et al.  HIVR4P 2018. Madrid, Spain. PD09.01</a:t>
            </a:r>
          </a:p>
        </p:txBody>
      </p:sp>
      <p:grpSp>
        <p:nvGrpSpPr>
          <p:cNvPr id="385" name="Group 384">
            <a:extLst>
              <a:ext uri="{FF2B5EF4-FFF2-40B4-BE49-F238E27FC236}">
                <a16:creationId xmlns="" xmlns:a16="http://schemas.microsoft.com/office/drawing/2014/main" id="{84C86149-9AE6-49C9-B813-93EBE2A25715}"/>
              </a:ext>
            </a:extLst>
          </p:cNvPr>
          <p:cNvGrpSpPr/>
          <p:nvPr/>
        </p:nvGrpSpPr>
        <p:grpSpPr>
          <a:xfrm>
            <a:off x="389763" y="2860824"/>
            <a:ext cx="5279517" cy="3473768"/>
            <a:chOff x="389763" y="3152506"/>
            <a:chExt cx="4164738" cy="3182086"/>
          </a:xfrm>
        </p:grpSpPr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DF0F93B5-EB03-4848-B9D7-DB48C6AB22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3755237"/>
                </p:ext>
              </p:extLst>
            </p:nvPr>
          </p:nvGraphicFramePr>
          <p:xfrm>
            <a:off x="389763" y="3152506"/>
            <a:ext cx="4164738" cy="31820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57" name="Group 356">
              <a:extLst>
                <a:ext uri="{FF2B5EF4-FFF2-40B4-BE49-F238E27FC236}">
                  <a16:creationId xmlns="" xmlns:a16="http://schemas.microsoft.com/office/drawing/2014/main" id="{D9E6DB0C-EFA0-454A-8C0E-042CE21A0EE2}"/>
                </a:ext>
              </a:extLst>
            </p:cNvPr>
            <p:cNvGrpSpPr/>
            <p:nvPr/>
          </p:nvGrpSpPr>
          <p:grpSpPr>
            <a:xfrm>
              <a:off x="1167082" y="5170990"/>
              <a:ext cx="2283381" cy="619245"/>
              <a:chOff x="1186130" y="5170990"/>
              <a:chExt cx="2283381" cy="61924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D4390230-9228-4ECC-B1C2-82A2049FC910}"/>
                  </a:ext>
                </a:extLst>
              </p:cNvPr>
              <p:cNvGrpSpPr/>
              <p:nvPr/>
            </p:nvGrpSpPr>
            <p:grpSpPr>
              <a:xfrm>
                <a:off x="3412203" y="5170990"/>
                <a:ext cx="45734" cy="100340"/>
                <a:chOff x="4977341" y="3185585"/>
                <a:chExt cx="45720" cy="251460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B9D2175D-BD24-46E3-80A2-D47F93447424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93DE4240-0952-4B67-AD9D-0CFE5B7544F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4DB3534C-9E95-44BD-86A3-AB80CD9E1B4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BA47E816-E471-45A4-9275-0A82B38B605C}"/>
                  </a:ext>
                </a:extLst>
              </p:cNvPr>
              <p:cNvSpPr/>
              <p:nvPr/>
            </p:nvSpPr>
            <p:spPr bwMode="gray">
              <a:xfrm>
                <a:off x="1195086" y="5231757"/>
                <a:ext cx="2248382" cy="558478"/>
              </a:xfrm>
              <a:custGeom>
                <a:avLst/>
                <a:gdLst>
                  <a:gd name="connsiteX0" fmla="*/ 0 w 2251276"/>
                  <a:gd name="connsiteY0" fmla="*/ 298048 h 298048"/>
                  <a:gd name="connsiteX1" fmla="*/ 52086 w 2251276"/>
                  <a:gd name="connsiteY1" fmla="*/ 243068 h 298048"/>
                  <a:gd name="connsiteX2" fmla="*/ 164940 w 2251276"/>
                  <a:gd name="connsiteY2" fmla="*/ 257537 h 298048"/>
                  <a:gd name="connsiteX3" fmla="*/ 390646 w 2251276"/>
                  <a:gd name="connsiteY3" fmla="*/ 280686 h 298048"/>
                  <a:gd name="connsiteX4" fmla="*/ 532436 w 2251276"/>
                  <a:gd name="connsiteY4" fmla="*/ 240175 h 298048"/>
                  <a:gd name="connsiteX5" fmla="*/ 662651 w 2251276"/>
                  <a:gd name="connsiteY5" fmla="*/ 240175 h 298048"/>
                  <a:gd name="connsiteX6" fmla="*/ 792866 w 2251276"/>
                  <a:gd name="connsiteY6" fmla="*/ 205451 h 298048"/>
                  <a:gd name="connsiteX7" fmla="*/ 928869 w 2251276"/>
                  <a:gd name="connsiteY7" fmla="*/ 205451 h 298048"/>
                  <a:gd name="connsiteX8" fmla="*/ 1044616 w 2251276"/>
                  <a:gd name="connsiteY8" fmla="*/ 199663 h 298048"/>
                  <a:gd name="connsiteX9" fmla="*/ 1189299 w 2251276"/>
                  <a:gd name="connsiteY9" fmla="*/ 170727 h 298048"/>
                  <a:gd name="connsiteX10" fmla="*/ 1313727 w 2251276"/>
                  <a:gd name="connsiteY10" fmla="*/ 153365 h 298048"/>
                  <a:gd name="connsiteX11" fmla="*/ 1435261 w 2251276"/>
                  <a:gd name="connsiteY11" fmla="*/ 136002 h 298048"/>
                  <a:gd name="connsiteX12" fmla="*/ 1582838 w 2251276"/>
                  <a:gd name="connsiteY12" fmla="*/ 109959 h 298048"/>
                  <a:gd name="connsiteX13" fmla="*/ 1710160 w 2251276"/>
                  <a:gd name="connsiteY13" fmla="*/ 83916 h 298048"/>
                  <a:gd name="connsiteX14" fmla="*/ 1840375 w 2251276"/>
                  <a:gd name="connsiteY14" fmla="*/ 52086 h 298048"/>
                  <a:gd name="connsiteX15" fmla="*/ 1987952 w 2251276"/>
                  <a:gd name="connsiteY15" fmla="*/ 23149 h 298048"/>
                  <a:gd name="connsiteX16" fmla="*/ 2103699 w 2251276"/>
                  <a:gd name="connsiteY16" fmla="*/ 0 h 298048"/>
                  <a:gd name="connsiteX17" fmla="*/ 2251276 w 2251276"/>
                  <a:gd name="connsiteY17" fmla="*/ 0 h 298048"/>
                  <a:gd name="connsiteX0" fmla="*/ 0 w 2251276"/>
                  <a:gd name="connsiteY0" fmla="*/ 298048 h 298048"/>
                  <a:gd name="connsiteX1" fmla="*/ 5788 w 2251276"/>
                  <a:gd name="connsiteY1" fmla="*/ 298048 h 298048"/>
                  <a:gd name="connsiteX2" fmla="*/ 52086 w 2251276"/>
                  <a:gd name="connsiteY2" fmla="*/ 243068 h 298048"/>
                  <a:gd name="connsiteX3" fmla="*/ 164940 w 2251276"/>
                  <a:gd name="connsiteY3" fmla="*/ 257537 h 298048"/>
                  <a:gd name="connsiteX4" fmla="*/ 390646 w 2251276"/>
                  <a:gd name="connsiteY4" fmla="*/ 280686 h 298048"/>
                  <a:gd name="connsiteX5" fmla="*/ 532436 w 2251276"/>
                  <a:gd name="connsiteY5" fmla="*/ 240175 h 298048"/>
                  <a:gd name="connsiteX6" fmla="*/ 662651 w 2251276"/>
                  <a:gd name="connsiteY6" fmla="*/ 240175 h 298048"/>
                  <a:gd name="connsiteX7" fmla="*/ 792866 w 2251276"/>
                  <a:gd name="connsiteY7" fmla="*/ 205451 h 298048"/>
                  <a:gd name="connsiteX8" fmla="*/ 928869 w 2251276"/>
                  <a:gd name="connsiteY8" fmla="*/ 205451 h 298048"/>
                  <a:gd name="connsiteX9" fmla="*/ 1044616 w 2251276"/>
                  <a:gd name="connsiteY9" fmla="*/ 199663 h 298048"/>
                  <a:gd name="connsiteX10" fmla="*/ 1189299 w 2251276"/>
                  <a:gd name="connsiteY10" fmla="*/ 170727 h 298048"/>
                  <a:gd name="connsiteX11" fmla="*/ 1313727 w 2251276"/>
                  <a:gd name="connsiteY11" fmla="*/ 153365 h 298048"/>
                  <a:gd name="connsiteX12" fmla="*/ 1435261 w 2251276"/>
                  <a:gd name="connsiteY12" fmla="*/ 136002 h 298048"/>
                  <a:gd name="connsiteX13" fmla="*/ 1582838 w 2251276"/>
                  <a:gd name="connsiteY13" fmla="*/ 109959 h 298048"/>
                  <a:gd name="connsiteX14" fmla="*/ 1710160 w 2251276"/>
                  <a:gd name="connsiteY14" fmla="*/ 83916 h 298048"/>
                  <a:gd name="connsiteX15" fmla="*/ 1840375 w 2251276"/>
                  <a:gd name="connsiteY15" fmla="*/ 52086 h 298048"/>
                  <a:gd name="connsiteX16" fmla="*/ 1987952 w 2251276"/>
                  <a:gd name="connsiteY16" fmla="*/ 23149 h 298048"/>
                  <a:gd name="connsiteX17" fmla="*/ 2103699 w 2251276"/>
                  <a:gd name="connsiteY17" fmla="*/ 0 h 298048"/>
                  <a:gd name="connsiteX18" fmla="*/ 2251276 w 2251276"/>
                  <a:gd name="connsiteY18" fmla="*/ 0 h 298048"/>
                  <a:gd name="connsiteX0" fmla="*/ 0 w 2248382"/>
                  <a:gd name="connsiteY0" fmla="*/ 558478 h 558478"/>
                  <a:gd name="connsiteX1" fmla="*/ 2894 w 2248382"/>
                  <a:gd name="connsiteY1" fmla="*/ 298048 h 558478"/>
                  <a:gd name="connsiteX2" fmla="*/ 49192 w 2248382"/>
                  <a:gd name="connsiteY2" fmla="*/ 243068 h 558478"/>
                  <a:gd name="connsiteX3" fmla="*/ 162046 w 2248382"/>
                  <a:gd name="connsiteY3" fmla="*/ 257537 h 558478"/>
                  <a:gd name="connsiteX4" fmla="*/ 387752 w 2248382"/>
                  <a:gd name="connsiteY4" fmla="*/ 280686 h 558478"/>
                  <a:gd name="connsiteX5" fmla="*/ 529542 w 2248382"/>
                  <a:gd name="connsiteY5" fmla="*/ 240175 h 558478"/>
                  <a:gd name="connsiteX6" fmla="*/ 659757 w 2248382"/>
                  <a:gd name="connsiteY6" fmla="*/ 240175 h 558478"/>
                  <a:gd name="connsiteX7" fmla="*/ 789972 w 2248382"/>
                  <a:gd name="connsiteY7" fmla="*/ 205451 h 558478"/>
                  <a:gd name="connsiteX8" fmla="*/ 925975 w 2248382"/>
                  <a:gd name="connsiteY8" fmla="*/ 205451 h 558478"/>
                  <a:gd name="connsiteX9" fmla="*/ 1041722 w 2248382"/>
                  <a:gd name="connsiteY9" fmla="*/ 199663 h 558478"/>
                  <a:gd name="connsiteX10" fmla="*/ 1186405 w 2248382"/>
                  <a:gd name="connsiteY10" fmla="*/ 170727 h 558478"/>
                  <a:gd name="connsiteX11" fmla="*/ 1310833 w 2248382"/>
                  <a:gd name="connsiteY11" fmla="*/ 153365 h 558478"/>
                  <a:gd name="connsiteX12" fmla="*/ 1432367 w 2248382"/>
                  <a:gd name="connsiteY12" fmla="*/ 136002 h 558478"/>
                  <a:gd name="connsiteX13" fmla="*/ 1579944 w 2248382"/>
                  <a:gd name="connsiteY13" fmla="*/ 109959 h 558478"/>
                  <a:gd name="connsiteX14" fmla="*/ 1707266 w 2248382"/>
                  <a:gd name="connsiteY14" fmla="*/ 83916 h 558478"/>
                  <a:gd name="connsiteX15" fmla="*/ 1837481 w 2248382"/>
                  <a:gd name="connsiteY15" fmla="*/ 52086 h 558478"/>
                  <a:gd name="connsiteX16" fmla="*/ 1985058 w 2248382"/>
                  <a:gd name="connsiteY16" fmla="*/ 23149 h 558478"/>
                  <a:gd name="connsiteX17" fmla="*/ 2100805 w 2248382"/>
                  <a:gd name="connsiteY17" fmla="*/ 0 h 558478"/>
                  <a:gd name="connsiteX18" fmla="*/ 2248382 w 2248382"/>
                  <a:gd name="connsiteY18" fmla="*/ 0 h 55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48382" h="558478">
                    <a:moveTo>
                      <a:pt x="0" y="558478"/>
                    </a:moveTo>
                    <a:cubicBezTo>
                      <a:pt x="965" y="471668"/>
                      <a:pt x="1929" y="384858"/>
                      <a:pt x="2894" y="298048"/>
                    </a:cubicBezTo>
                    <a:lnTo>
                      <a:pt x="49192" y="243068"/>
                    </a:lnTo>
                    <a:lnTo>
                      <a:pt x="162046" y="257537"/>
                    </a:lnTo>
                    <a:lnTo>
                      <a:pt x="387752" y="280686"/>
                    </a:lnTo>
                    <a:lnTo>
                      <a:pt x="529542" y="240175"/>
                    </a:lnTo>
                    <a:lnTo>
                      <a:pt x="659757" y="240175"/>
                    </a:lnTo>
                    <a:lnTo>
                      <a:pt x="789972" y="205451"/>
                    </a:lnTo>
                    <a:lnTo>
                      <a:pt x="925975" y="205451"/>
                    </a:lnTo>
                    <a:lnTo>
                      <a:pt x="1041722" y="199663"/>
                    </a:lnTo>
                    <a:lnTo>
                      <a:pt x="1186405" y="170727"/>
                    </a:lnTo>
                    <a:lnTo>
                      <a:pt x="1310833" y="153365"/>
                    </a:lnTo>
                    <a:lnTo>
                      <a:pt x="1432367" y="136002"/>
                    </a:lnTo>
                    <a:lnTo>
                      <a:pt x="1579944" y="109959"/>
                    </a:lnTo>
                    <a:lnTo>
                      <a:pt x="1707266" y="83916"/>
                    </a:lnTo>
                    <a:lnTo>
                      <a:pt x="1837481" y="52086"/>
                    </a:lnTo>
                    <a:lnTo>
                      <a:pt x="1985058" y="23149"/>
                    </a:lnTo>
                    <a:lnTo>
                      <a:pt x="2100805" y="0"/>
                    </a:lnTo>
                    <a:lnTo>
                      <a:pt x="2248382" y="0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Diamond 270">
                <a:extLst>
                  <a:ext uri="{FF2B5EF4-FFF2-40B4-BE49-F238E27FC236}">
                    <a16:creationId xmlns="" xmlns:a16="http://schemas.microsoft.com/office/drawing/2014/main" id="{5FEAFAF7-C7C9-42F5-94DD-4AD5CD2D421D}"/>
                  </a:ext>
                </a:extLst>
              </p:cNvPr>
              <p:cNvSpPr/>
              <p:nvPr/>
            </p:nvSpPr>
            <p:spPr bwMode="gray">
              <a:xfrm>
                <a:off x="3394002" y="518800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Diamond 271">
                <a:extLst>
                  <a:ext uri="{FF2B5EF4-FFF2-40B4-BE49-F238E27FC236}">
                    <a16:creationId xmlns="" xmlns:a16="http://schemas.microsoft.com/office/drawing/2014/main" id="{64713D74-70A8-4D63-B1D1-20E9EA5424E9}"/>
                  </a:ext>
                </a:extLst>
              </p:cNvPr>
              <p:cNvSpPr/>
              <p:nvPr/>
            </p:nvSpPr>
            <p:spPr bwMode="gray">
              <a:xfrm>
                <a:off x="3243531" y="5196690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Diamond 272">
                <a:extLst>
                  <a:ext uri="{FF2B5EF4-FFF2-40B4-BE49-F238E27FC236}">
                    <a16:creationId xmlns="" xmlns:a16="http://schemas.microsoft.com/office/drawing/2014/main" id="{AA42DACF-A024-4EA7-94C8-1779FB63783D}"/>
                  </a:ext>
                </a:extLst>
              </p:cNvPr>
              <p:cNvSpPr/>
              <p:nvPr/>
            </p:nvSpPr>
            <p:spPr bwMode="gray">
              <a:xfrm>
                <a:off x="3121997" y="5222733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Diamond 273">
                <a:extLst>
                  <a:ext uri="{FF2B5EF4-FFF2-40B4-BE49-F238E27FC236}">
                    <a16:creationId xmlns="" xmlns:a16="http://schemas.microsoft.com/office/drawing/2014/main" id="{13747F76-13BE-44F8-8217-907220F2207A}"/>
                  </a:ext>
                </a:extLst>
              </p:cNvPr>
              <p:cNvSpPr/>
              <p:nvPr/>
            </p:nvSpPr>
            <p:spPr bwMode="gray">
              <a:xfrm>
                <a:off x="2991782" y="5254563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Diamond 274">
                <a:extLst>
                  <a:ext uri="{FF2B5EF4-FFF2-40B4-BE49-F238E27FC236}">
                    <a16:creationId xmlns="" xmlns:a16="http://schemas.microsoft.com/office/drawing/2014/main" id="{388A8892-8D81-4652-9604-827BD9EC08A0}"/>
                  </a:ext>
                </a:extLst>
              </p:cNvPr>
              <p:cNvSpPr/>
              <p:nvPr/>
            </p:nvSpPr>
            <p:spPr bwMode="gray">
              <a:xfrm>
                <a:off x="2858673" y="5283500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Diamond 275">
                <a:extLst>
                  <a:ext uri="{FF2B5EF4-FFF2-40B4-BE49-F238E27FC236}">
                    <a16:creationId xmlns="" xmlns:a16="http://schemas.microsoft.com/office/drawing/2014/main" id="{CA3DE55C-99DD-4E70-8882-69B348C5521A}"/>
                  </a:ext>
                </a:extLst>
              </p:cNvPr>
              <p:cNvSpPr/>
              <p:nvPr/>
            </p:nvSpPr>
            <p:spPr bwMode="gray">
              <a:xfrm>
                <a:off x="2731351" y="5306650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Diamond 276">
                <a:extLst>
                  <a:ext uri="{FF2B5EF4-FFF2-40B4-BE49-F238E27FC236}">
                    <a16:creationId xmlns="" xmlns:a16="http://schemas.microsoft.com/office/drawing/2014/main" id="{03445DAB-A47F-419C-B345-D7E8A0FA7AE6}"/>
                  </a:ext>
                </a:extLst>
              </p:cNvPr>
              <p:cNvSpPr/>
              <p:nvPr/>
            </p:nvSpPr>
            <p:spPr bwMode="gray">
              <a:xfrm>
                <a:off x="2592455" y="5324012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8" name="Diamond 277">
                <a:extLst>
                  <a:ext uri="{FF2B5EF4-FFF2-40B4-BE49-F238E27FC236}">
                    <a16:creationId xmlns="" xmlns:a16="http://schemas.microsoft.com/office/drawing/2014/main" id="{00E12D73-C3E4-4FA4-8648-795E3363F20F}"/>
                  </a:ext>
                </a:extLst>
              </p:cNvPr>
              <p:cNvSpPr/>
              <p:nvPr/>
            </p:nvSpPr>
            <p:spPr bwMode="gray">
              <a:xfrm>
                <a:off x="2465134" y="535294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9" name="Diamond 278">
                <a:extLst>
                  <a:ext uri="{FF2B5EF4-FFF2-40B4-BE49-F238E27FC236}">
                    <a16:creationId xmlns="" xmlns:a16="http://schemas.microsoft.com/office/drawing/2014/main" id="{9FAB879A-1CEF-4D9A-898C-7D392FA18160}"/>
                  </a:ext>
                </a:extLst>
              </p:cNvPr>
              <p:cNvSpPr/>
              <p:nvPr/>
            </p:nvSpPr>
            <p:spPr bwMode="gray">
              <a:xfrm>
                <a:off x="2332025" y="5364523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0" name="Diamond 279">
                <a:extLst>
                  <a:ext uri="{FF2B5EF4-FFF2-40B4-BE49-F238E27FC236}">
                    <a16:creationId xmlns="" xmlns:a16="http://schemas.microsoft.com/office/drawing/2014/main" id="{628405D2-CC9A-4070-B1CD-7FF8CD78301F}"/>
                  </a:ext>
                </a:extLst>
              </p:cNvPr>
              <p:cNvSpPr/>
              <p:nvPr/>
            </p:nvSpPr>
            <p:spPr bwMode="gray">
              <a:xfrm>
                <a:off x="2204703" y="5393460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1" name="Diamond 280">
                <a:extLst>
                  <a:ext uri="{FF2B5EF4-FFF2-40B4-BE49-F238E27FC236}">
                    <a16:creationId xmlns="" xmlns:a16="http://schemas.microsoft.com/office/drawing/2014/main" id="{F09401D6-E1FC-4C3C-8F0D-5E581B3E91DD}"/>
                  </a:ext>
                </a:extLst>
              </p:cNvPr>
              <p:cNvSpPr/>
              <p:nvPr/>
            </p:nvSpPr>
            <p:spPr bwMode="gray">
              <a:xfrm>
                <a:off x="2074488" y="5393460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2" name="Diamond 281">
                <a:extLst>
                  <a:ext uri="{FF2B5EF4-FFF2-40B4-BE49-F238E27FC236}">
                    <a16:creationId xmlns="" xmlns:a16="http://schemas.microsoft.com/office/drawing/2014/main" id="{225C2232-6C81-4263-89A0-A475354239E0}"/>
                  </a:ext>
                </a:extLst>
              </p:cNvPr>
              <p:cNvSpPr/>
              <p:nvPr/>
            </p:nvSpPr>
            <p:spPr bwMode="gray">
              <a:xfrm>
                <a:off x="1938486" y="5402141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3" name="Diamond 282">
                <a:extLst>
                  <a:ext uri="{FF2B5EF4-FFF2-40B4-BE49-F238E27FC236}">
                    <a16:creationId xmlns="" xmlns:a16="http://schemas.microsoft.com/office/drawing/2014/main" id="{7DFEDDF6-E578-4CCE-9DC4-DD786C368654}"/>
                  </a:ext>
                </a:extLst>
              </p:cNvPr>
              <p:cNvSpPr/>
              <p:nvPr/>
            </p:nvSpPr>
            <p:spPr bwMode="gray">
              <a:xfrm>
                <a:off x="1811164" y="543975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4" name="Diamond 283">
                <a:extLst>
                  <a:ext uri="{FF2B5EF4-FFF2-40B4-BE49-F238E27FC236}">
                    <a16:creationId xmlns="" xmlns:a16="http://schemas.microsoft.com/office/drawing/2014/main" id="{7D529780-DD1C-4BD3-A653-3E914B5F2316}"/>
                  </a:ext>
                </a:extLst>
              </p:cNvPr>
              <p:cNvSpPr/>
              <p:nvPr/>
            </p:nvSpPr>
            <p:spPr bwMode="gray">
              <a:xfrm>
                <a:off x="1678055" y="543975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5" name="Diamond 284">
                <a:extLst>
                  <a:ext uri="{FF2B5EF4-FFF2-40B4-BE49-F238E27FC236}">
                    <a16:creationId xmlns="" xmlns:a16="http://schemas.microsoft.com/office/drawing/2014/main" id="{65746D7F-47D5-47D1-8931-8D27C973713D}"/>
                  </a:ext>
                </a:extLst>
              </p:cNvPr>
              <p:cNvSpPr/>
              <p:nvPr/>
            </p:nvSpPr>
            <p:spPr bwMode="gray">
              <a:xfrm>
                <a:off x="1544946" y="547158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Diamond 285">
                <a:extLst>
                  <a:ext uri="{FF2B5EF4-FFF2-40B4-BE49-F238E27FC236}">
                    <a16:creationId xmlns="" xmlns:a16="http://schemas.microsoft.com/office/drawing/2014/main" id="{073FD0BF-C8B0-4967-9906-D70F55060BBF}"/>
                  </a:ext>
                </a:extLst>
              </p:cNvPr>
              <p:cNvSpPr/>
              <p:nvPr/>
            </p:nvSpPr>
            <p:spPr bwMode="gray">
              <a:xfrm>
                <a:off x="1414730" y="5457121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Diamond 286">
                <a:extLst>
                  <a:ext uri="{FF2B5EF4-FFF2-40B4-BE49-F238E27FC236}">
                    <a16:creationId xmlns="" xmlns:a16="http://schemas.microsoft.com/office/drawing/2014/main" id="{9257459A-8BFF-4913-8D78-68905287A9A9}"/>
                  </a:ext>
                </a:extLst>
              </p:cNvPr>
              <p:cNvSpPr/>
              <p:nvPr/>
            </p:nvSpPr>
            <p:spPr bwMode="gray">
              <a:xfrm>
                <a:off x="1371325" y="5471589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Diamond 287">
                <a:extLst>
                  <a:ext uri="{FF2B5EF4-FFF2-40B4-BE49-F238E27FC236}">
                    <a16:creationId xmlns="" xmlns:a16="http://schemas.microsoft.com/office/drawing/2014/main" id="{86C47742-EF1E-4DBA-8499-766D6241A5D6}"/>
                  </a:ext>
                </a:extLst>
              </p:cNvPr>
              <p:cNvSpPr/>
              <p:nvPr/>
            </p:nvSpPr>
            <p:spPr bwMode="gray">
              <a:xfrm>
                <a:off x="1336601" y="5462908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Diamond 288">
                <a:extLst>
                  <a:ext uri="{FF2B5EF4-FFF2-40B4-BE49-F238E27FC236}">
                    <a16:creationId xmlns="" xmlns:a16="http://schemas.microsoft.com/office/drawing/2014/main" id="{39C8090A-2242-4D62-9189-00382F11FA69}"/>
                  </a:ext>
                </a:extLst>
              </p:cNvPr>
              <p:cNvSpPr/>
              <p:nvPr/>
            </p:nvSpPr>
            <p:spPr bwMode="gray">
              <a:xfrm>
                <a:off x="1284515" y="5457121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Diamond 289">
                <a:extLst>
                  <a:ext uri="{FF2B5EF4-FFF2-40B4-BE49-F238E27FC236}">
                    <a16:creationId xmlns="" xmlns:a16="http://schemas.microsoft.com/office/drawing/2014/main" id="{0E30A92D-64EC-438A-BDBD-42EB2822C83E}"/>
                  </a:ext>
                </a:extLst>
              </p:cNvPr>
              <p:cNvSpPr/>
              <p:nvPr/>
            </p:nvSpPr>
            <p:spPr bwMode="gray">
              <a:xfrm>
                <a:off x="1249791" y="5445546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1" name="Diamond 290">
                <a:extLst>
                  <a:ext uri="{FF2B5EF4-FFF2-40B4-BE49-F238E27FC236}">
                    <a16:creationId xmlns="" xmlns:a16="http://schemas.microsoft.com/office/drawing/2014/main" id="{AFEDAAA9-1690-439E-B032-C16E92A6AD3C}"/>
                  </a:ext>
                </a:extLst>
              </p:cNvPr>
              <p:cNvSpPr/>
              <p:nvPr/>
            </p:nvSpPr>
            <p:spPr bwMode="gray">
              <a:xfrm>
                <a:off x="1217961" y="5454227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Diamond 291">
                <a:extLst>
                  <a:ext uri="{FF2B5EF4-FFF2-40B4-BE49-F238E27FC236}">
                    <a16:creationId xmlns="" xmlns:a16="http://schemas.microsoft.com/office/drawing/2014/main" id="{3678E21B-56C7-41B6-A025-DA062762DB47}"/>
                  </a:ext>
                </a:extLst>
              </p:cNvPr>
              <p:cNvSpPr/>
              <p:nvPr/>
            </p:nvSpPr>
            <p:spPr bwMode="gray">
              <a:xfrm>
                <a:off x="1186130" y="5462908"/>
                <a:ext cx="75509" cy="75509"/>
              </a:xfrm>
              <a:prstGeom prst="diamon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="" xmlns:a16="http://schemas.microsoft.com/office/drawing/2014/main" id="{C1B39007-EE5D-48A1-9A42-2C9A6D5F5EB3}"/>
                  </a:ext>
                </a:extLst>
              </p:cNvPr>
              <p:cNvGrpSpPr/>
              <p:nvPr/>
            </p:nvGrpSpPr>
            <p:grpSpPr>
              <a:xfrm>
                <a:off x="2746658" y="5292524"/>
                <a:ext cx="57309" cy="92598"/>
                <a:chOff x="4977341" y="3185585"/>
                <a:chExt cx="45720" cy="251460"/>
              </a:xfrm>
            </p:grpSpPr>
            <p:cxnSp>
              <p:nvCxnSpPr>
                <p:cNvPr id="294" name="Straight Connector 293">
                  <a:extLst>
                    <a:ext uri="{FF2B5EF4-FFF2-40B4-BE49-F238E27FC236}">
                      <a16:creationId xmlns="" xmlns:a16="http://schemas.microsoft.com/office/drawing/2014/main" id="{DD92D5EB-A2AB-494C-A1AB-073AB71DA016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="" xmlns:a16="http://schemas.microsoft.com/office/drawing/2014/main" id="{D1C2F916-465F-45A4-8153-1308CEFE18B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="" xmlns:a16="http://schemas.microsoft.com/office/drawing/2014/main" id="{BF8B20A1-FC81-4080-9130-C93C59C5C8FB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>
                <a:extLst>
                  <a:ext uri="{FF2B5EF4-FFF2-40B4-BE49-F238E27FC236}">
                    <a16:creationId xmlns="" xmlns:a16="http://schemas.microsoft.com/office/drawing/2014/main" id="{883D46C1-A5F0-4C40-BF85-0CAC56A12962}"/>
                  </a:ext>
                </a:extLst>
              </p:cNvPr>
              <p:cNvGrpSpPr/>
              <p:nvPr/>
            </p:nvGrpSpPr>
            <p:grpSpPr>
              <a:xfrm>
                <a:off x="3001301" y="5237545"/>
                <a:ext cx="57309" cy="92598"/>
                <a:chOff x="4977341" y="3185585"/>
                <a:chExt cx="45720" cy="251460"/>
              </a:xfrm>
            </p:grpSpPr>
            <p:cxnSp>
              <p:nvCxnSpPr>
                <p:cNvPr id="298" name="Straight Connector 297">
                  <a:extLst>
                    <a:ext uri="{FF2B5EF4-FFF2-40B4-BE49-F238E27FC236}">
                      <a16:creationId xmlns="" xmlns:a16="http://schemas.microsoft.com/office/drawing/2014/main" id="{35B88437-438A-451D-8D5A-19FBDDA3B25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="" xmlns:a16="http://schemas.microsoft.com/office/drawing/2014/main" id="{9DF457D4-640E-43A0-8FB8-8C0C982ABC0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="" xmlns:a16="http://schemas.microsoft.com/office/drawing/2014/main" id="{AD50C020-7E35-4F77-9C04-4DD874CA8C2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>
                <a:extLst>
                  <a:ext uri="{FF2B5EF4-FFF2-40B4-BE49-F238E27FC236}">
                    <a16:creationId xmlns="" xmlns:a16="http://schemas.microsoft.com/office/drawing/2014/main" id="{D38CE98A-3349-4CD0-98F2-27DBA53B5008}"/>
                  </a:ext>
                </a:extLst>
              </p:cNvPr>
              <p:cNvGrpSpPr/>
              <p:nvPr/>
            </p:nvGrpSpPr>
            <p:grpSpPr>
              <a:xfrm>
                <a:off x="1690466" y="5428527"/>
                <a:ext cx="57311" cy="86811"/>
                <a:chOff x="4977341" y="3185585"/>
                <a:chExt cx="45720" cy="251460"/>
              </a:xfrm>
            </p:grpSpPr>
            <p:cxnSp>
              <p:nvCxnSpPr>
                <p:cNvPr id="302" name="Straight Connector 301">
                  <a:extLst>
                    <a:ext uri="{FF2B5EF4-FFF2-40B4-BE49-F238E27FC236}">
                      <a16:creationId xmlns="" xmlns:a16="http://schemas.microsoft.com/office/drawing/2014/main" id="{6B84ADE7-DD51-4EB1-9C59-7BCAC3D7268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="" xmlns:a16="http://schemas.microsoft.com/office/drawing/2014/main" id="{9807B3E7-1FCC-460E-9686-0EDF6B53AC9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="" xmlns:a16="http://schemas.microsoft.com/office/drawing/2014/main" id="{EEDB9974-02D3-4802-8253-5C845FA1B77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5" name="Group 304">
                <a:extLst>
                  <a:ext uri="{FF2B5EF4-FFF2-40B4-BE49-F238E27FC236}">
                    <a16:creationId xmlns="" xmlns:a16="http://schemas.microsoft.com/office/drawing/2014/main" id="{B0300F30-C619-456B-A7EE-57B535B4EE0E}"/>
                  </a:ext>
                </a:extLst>
              </p:cNvPr>
              <p:cNvGrpSpPr/>
              <p:nvPr/>
            </p:nvGrpSpPr>
            <p:grpSpPr>
              <a:xfrm>
                <a:off x="1551570" y="5463251"/>
                <a:ext cx="57311" cy="86811"/>
                <a:chOff x="4977341" y="3185585"/>
                <a:chExt cx="45720" cy="251460"/>
              </a:xfrm>
            </p:grpSpPr>
            <p:cxnSp>
              <p:nvCxnSpPr>
                <p:cNvPr id="306" name="Straight Connector 305">
                  <a:extLst>
                    <a:ext uri="{FF2B5EF4-FFF2-40B4-BE49-F238E27FC236}">
                      <a16:creationId xmlns="" xmlns:a16="http://schemas.microsoft.com/office/drawing/2014/main" id="{C6091734-F916-48B4-95AD-417F2589CF34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="" xmlns:a16="http://schemas.microsoft.com/office/drawing/2014/main" id="{2F8EAACC-3D6C-48C0-9CC2-70ABE1262E7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="" xmlns:a16="http://schemas.microsoft.com/office/drawing/2014/main" id="{8521FF8B-1CEB-4049-91A8-9A10D5CCBF5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>
                <a:extLst>
                  <a:ext uri="{FF2B5EF4-FFF2-40B4-BE49-F238E27FC236}">
                    <a16:creationId xmlns="" xmlns:a16="http://schemas.microsoft.com/office/drawing/2014/main" id="{4947C2BA-6087-4866-9062-1F8825EF247B}"/>
                  </a:ext>
                </a:extLst>
              </p:cNvPr>
              <p:cNvGrpSpPr/>
              <p:nvPr/>
            </p:nvGrpSpPr>
            <p:grpSpPr>
              <a:xfrm>
                <a:off x="1820681" y="5419846"/>
                <a:ext cx="57311" cy="86811"/>
                <a:chOff x="4977341" y="3185585"/>
                <a:chExt cx="45720" cy="251460"/>
              </a:xfrm>
            </p:grpSpPr>
            <p:cxnSp>
              <p:nvCxnSpPr>
                <p:cNvPr id="310" name="Straight Connector 309">
                  <a:extLst>
                    <a:ext uri="{FF2B5EF4-FFF2-40B4-BE49-F238E27FC236}">
                      <a16:creationId xmlns="" xmlns:a16="http://schemas.microsoft.com/office/drawing/2014/main" id="{1D4053CD-104C-4490-836E-8A4129525CE0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="" xmlns:a16="http://schemas.microsoft.com/office/drawing/2014/main" id="{67D0E69A-142E-43E7-B90D-16E23C70774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="" xmlns:a16="http://schemas.microsoft.com/office/drawing/2014/main" id="{1AB635DC-A089-43F2-8B5D-EB2111EE37C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>
                <a:extLst>
                  <a:ext uri="{FF2B5EF4-FFF2-40B4-BE49-F238E27FC236}">
                    <a16:creationId xmlns="" xmlns:a16="http://schemas.microsoft.com/office/drawing/2014/main" id="{D2EA49FD-057E-4C8E-B2D2-A895E49D75FD}"/>
                  </a:ext>
                </a:extLst>
              </p:cNvPr>
              <p:cNvGrpSpPr/>
              <p:nvPr/>
            </p:nvGrpSpPr>
            <p:grpSpPr>
              <a:xfrm>
                <a:off x="1948003" y="5390909"/>
                <a:ext cx="57311" cy="86811"/>
                <a:chOff x="4977341" y="3185585"/>
                <a:chExt cx="45720" cy="251460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="" xmlns:a16="http://schemas.microsoft.com/office/drawing/2014/main" id="{778CB5C8-0F38-45BE-9BFC-2FF49A09E15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="" xmlns:a16="http://schemas.microsoft.com/office/drawing/2014/main" id="{E795D344-FAD4-4B77-8979-3521C7A2057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4E451DCE-92E7-4500-90BC-C9E2C2E6D73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>
                <a:extLst>
                  <a:ext uri="{FF2B5EF4-FFF2-40B4-BE49-F238E27FC236}">
                    <a16:creationId xmlns="" xmlns:a16="http://schemas.microsoft.com/office/drawing/2014/main" id="{A3AA7733-1E2E-4E73-AE03-E19E5C267DE1}"/>
                  </a:ext>
                </a:extLst>
              </p:cNvPr>
              <p:cNvGrpSpPr/>
              <p:nvPr/>
            </p:nvGrpSpPr>
            <p:grpSpPr>
              <a:xfrm>
                <a:off x="2477545" y="5353291"/>
                <a:ext cx="51524" cy="69449"/>
                <a:chOff x="4977341" y="3185585"/>
                <a:chExt cx="45720" cy="251460"/>
              </a:xfrm>
            </p:grpSpPr>
            <p:cxnSp>
              <p:nvCxnSpPr>
                <p:cNvPr id="318" name="Straight Connector 317">
                  <a:extLst>
                    <a:ext uri="{FF2B5EF4-FFF2-40B4-BE49-F238E27FC236}">
                      <a16:creationId xmlns="" xmlns:a16="http://schemas.microsoft.com/office/drawing/2014/main" id="{77A01F07-3D21-448E-80C3-753AD60300A6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="" xmlns:a16="http://schemas.microsoft.com/office/drawing/2014/main" id="{4BA0127A-4D76-41A7-9A96-2C5293AE688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="" xmlns:a16="http://schemas.microsoft.com/office/drawing/2014/main" id="{A3C25ADB-B86E-4ED9-9FD5-4E6CE9AD49E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>
                <a:extLst>
                  <a:ext uri="{FF2B5EF4-FFF2-40B4-BE49-F238E27FC236}">
                    <a16:creationId xmlns="" xmlns:a16="http://schemas.microsoft.com/office/drawing/2014/main" id="{66615016-4E26-45DB-8184-35BB541C39FD}"/>
                  </a:ext>
                </a:extLst>
              </p:cNvPr>
              <p:cNvGrpSpPr/>
              <p:nvPr/>
            </p:nvGrpSpPr>
            <p:grpSpPr>
              <a:xfrm>
                <a:off x="2604866" y="5324354"/>
                <a:ext cx="51524" cy="69449"/>
                <a:chOff x="4977341" y="3185585"/>
                <a:chExt cx="45720" cy="251460"/>
              </a:xfrm>
            </p:grpSpPr>
            <p:cxnSp>
              <p:nvCxnSpPr>
                <p:cNvPr id="322" name="Straight Connector 321">
                  <a:extLst>
                    <a:ext uri="{FF2B5EF4-FFF2-40B4-BE49-F238E27FC236}">
                      <a16:creationId xmlns="" xmlns:a16="http://schemas.microsoft.com/office/drawing/2014/main" id="{CA70531C-A448-46FA-87CC-1C8176FFDCB3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="" xmlns:a16="http://schemas.microsoft.com/office/drawing/2014/main" id="{24471D57-1779-4CD6-A166-8F340126662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="" xmlns:a16="http://schemas.microsoft.com/office/drawing/2014/main" id="{09D5FA4C-9DB5-48F7-A2DD-00F19F9C2F5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="" xmlns:a16="http://schemas.microsoft.com/office/drawing/2014/main" id="{4ED59BDC-B4F4-47BA-A816-AAC2EDECF847}"/>
                  </a:ext>
                </a:extLst>
              </p:cNvPr>
              <p:cNvGrpSpPr/>
              <p:nvPr/>
            </p:nvGrpSpPr>
            <p:grpSpPr>
              <a:xfrm>
                <a:off x="1418462" y="5445889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30" name="Straight Connector 329">
                  <a:extLst>
                    <a:ext uri="{FF2B5EF4-FFF2-40B4-BE49-F238E27FC236}">
                      <a16:creationId xmlns="" xmlns:a16="http://schemas.microsoft.com/office/drawing/2014/main" id="{EA0922F0-3796-4C18-ADF0-26B599AA6FB4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="" xmlns:a16="http://schemas.microsoft.com/office/drawing/2014/main" id="{6DA547E1-A4BA-48B3-948B-8FA82C93677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="" xmlns:a16="http://schemas.microsoft.com/office/drawing/2014/main" id="{A162EAA7-1ACF-4859-A158-51CEE0E442C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3" name="Group 332">
                <a:extLst>
                  <a:ext uri="{FF2B5EF4-FFF2-40B4-BE49-F238E27FC236}">
                    <a16:creationId xmlns="" xmlns:a16="http://schemas.microsoft.com/office/drawing/2014/main" id="{8C39A97A-8CBC-401B-BE32-D83C5EEA664F}"/>
                  </a:ext>
                </a:extLst>
              </p:cNvPr>
              <p:cNvGrpSpPr/>
              <p:nvPr/>
            </p:nvGrpSpPr>
            <p:grpSpPr>
              <a:xfrm>
                <a:off x="1392419" y="5454570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="" xmlns:a16="http://schemas.microsoft.com/office/drawing/2014/main" id="{E0786B0A-3900-4BC9-898D-E81A959FCAB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="" xmlns:a16="http://schemas.microsoft.com/office/drawing/2014/main" id="{E6BE42CF-EC20-4D77-B5FF-123E2364BABB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="" xmlns:a16="http://schemas.microsoft.com/office/drawing/2014/main" id="{3DA4F810-B5BB-454C-B497-38236BF0276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22B8F36E-C2A4-4D30-A609-E227D89A0FC3}"/>
                  </a:ext>
                </a:extLst>
              </p:cNvPr>
              <p:cNvGrpSpPr/>
              <p:nvPr/>
            </p:nvGrpSpPr>
            <p:grpSpPr>
              <a:xfrm>
                <a:off x="1343227" y="5445889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="" xmlns:a16="http://schemas.microsoft.com/office/drawing/2014/main" id="{00DE7286-9937-4A54-B954-DDA43A3A12B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="" xmlns:a16="http://schemas.microsoft.com/office/drawing/2014/main" id="{6E885CC7-67E7-441C-ABA0-84AA58911A8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="" xmlns:a16="http://schemas.microsoft.com/office/drawing/2014/main" id="{5FFD02A6-F46D-4063-98E7-2F690D5D81E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1" name="Group 340">
                <a:extLst>
                  <a:ext uri="{FF2B5EF4-FFF2-40B4-BE49-F238E27FC236}">
                    <a16:creationId xmlns="" xmlns:a16="http://schemas.microsoft.com/office/drawing/2014/main" id="{3EF1EF22-F801-4717-AAD0-7FFDE5588289}"/>
                  </a:ext>
                </a:extLst>
              </p:cNvPr>
              <p:cNvGrpSpPr/>
              <p:nvPr/>
            </p:nvGrpSpPr>
            <p:grpSpPr>
              <a:xfrm>
                <a:off x="1302716" y="5442995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="" xmlns:a16="http://schemas.microsoft.com/office/drawing/2014/main" id="{169653A9-A5DA-43F3-A816-4E5592324D43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="" xmlns:a16="http://schemas.microsoft.com/office/drawing/2014/main" id="{F58EE77B-5344-4B3F-8B97-A737D08D404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="" xmlns:a16="http://schemas.microsoft.com/office/drawing/2014/main" id="{42C6BA6B-02B0-4007-A8B3-5B43FA5EF50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Group 344">
                <a:extLst>
                  <a:ext uri="{FF2B5EF4-FFF2-40B4-BE49-F238E27FC236}">
                    <a16:creationId xmlns="" xmlns:a16="http://schemas.microsoft.com/office/drawing/2014/main" id="{E56C4AA2-1B5C-47F6-9A28-3A3FB32C99AF}"/>
                  </a:ext>
                </a:extLst>
              </p:cNvPr>
              <p:cNvGrpSpPr/>
              <p:nvPr/>
            </p:nvGrpSpPr>
            <p:grpSpPr>
              <a:xfrm>
                <a:off x="1267992" y="5442995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="" xmlns:a16="http://schemas.microsoft.com/office/drawing/2014/main" id="{6F4F150B-7FD3-4092-9EBF-238ECBBFB1A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="" xmlns:a16="http://schemas.microsoft.com/office/drawing/2014/main" id="{D102F1D1-0928-4DE8-93A7-656BA9173FC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="" xmlns:a16="http://schemas.microsoft.com/office/drawing/2014/main" id="{B981FBC8-F8EC-4B6C-9733-AACD7D7AAC6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>
                <a:extLst>
                  <a:ext uri="{FF2B5EF4-FFF2-40B4-BE49-F238E27FC236}">
                    <a16:creationId xmlns="" xmlns:a16="http://schemas.microsoft.com/office/drawing/2014/main" id="{C5719E2D-F0E0-4C63-9F08-04075C9C0266}"/>
                  </a:ext>
                </a:extLst>
              </p:cNvPr>
              <p:cNvGrpSpPr/>
              <p:nvPr/>
            </p:nvGrpSpPr>
            <p:grpSpPr>
              <a:xfrm>
                <a:off x="1236161" y="5442995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="" xmlns:a16="http://schemas.microsoft.com/office/drawing/2014/main" id="{B5ADDEE8-35BA-4638-8CFF-8D49E8E51530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="" xmlns:a16="http://schemas.microsoft.com/office/drawing/2014/main" id="{3A121A0C-498E-442F-BB54-91EE708EA41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="" xmlns:a16="http://schemas.microsoft.com/office/drawing/2014/main" id="{350C494F-7DAA-4C04-A4DE-BA6ADCE507F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>
                <a:extLst>
                  <a:ext uri="{FF2B5EF4-FFF2-40B4-BE49-F238E27FC236}">
                    <a16:creationId xmlns="" xmlns:a16="http://schemas.microsoft.com/office/drawing/2014/main" id="{421CF239-CD45-4B00-A3DA-C2EDF5120C94}"/>
                  </a:ext>
                </a:extLst>
              </p:cNvPr>
              <p:cNvGrpSpPr/>
              <p:nvPr/>
            </p:nvGrpSpPr>
            <p:grpSpPr>
              <a:xfrm>
                <a:off x="1204331" y="5431420"/>
                <a:ext cx="48630" cy="107065"/>
                <a:chOff x="4977341" y="3185585"/>
                <a:chExt cx="45720" cy="251460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="" xmlns:a16="http://schemas.microsoft.com/office/drawing/2014/main" id="{0654E039-DA5A-4AF0-AF36-31316DAB32CE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="" xmlns:a16="http://schemas.microsoft.com/office/drawing/2014/main" id="{68143925-46FB-494C-94EA-35621BD3434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="" xmlns:a16="http://schemas.microsoft.com/office/drawing/2014/main" id="{80527C55-B751-412B-9711-8AC3A2A60B3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5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9" name="Group 268">
              <a:extLst>
                <a:ext uri="{FF2B5EF4-FFF2-40B4-BE49-F238E27FC236}">
                  <a16:creationId xmlns="" xmlns:a16="http://schemas.microsoft.com/office/drawing/2014/main" id="{FD23C75D-2B25-4735-8531-791440DFB372}"/>
                </a:ext>
              </a:extLst>
            </p:cNvPr>
            <p:cNvGrpSpPr/>
            <p:nvPr/>
          </p:nvGrpSpPr>
          <p:grpSpPr>
            <a:xfrm>
              <a:off x="1176339" y="4738176"/>
              <a:ext cx="2269331" cy="945868"/>
              <a:chOff x="1188244" y="4738176"/>
              <a:chExt cx="2269331" cy="945868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3ECBF020-C69E-470C-A6E3-C9CB32292999}"/>
                  </a:ext>
                </a:extLst>
              </p:cNvPr>
              <p:cNvSpPr/>
              <p:nvPr/>
            </p:nvSpPr>
            <p:spPr bwMode="gray">
              <a:xfrm>
                <a:off x="1188244" y="4769644"/>
                <a:ext cx="2252662" cy="914400"/>
              </a:xfrm>
              <a:custGeom>
                <a:avLst/>
                <a:gdLst>
                  <a:gd name="connsiteX0" fmla="*/ 0 w 2252662"/>
                  <a:gd name="connsiteY0" fmla="*/ 914400 h 914400"/>
                  <a:gd name="connsiteX1" fmla="*/ 0 w 2252662"/>
                  <a:gd name="connsiteY1" fmla="*/ 545306 h 914400"/>
                  <a:gd name="connsiteX2" fmla="*/ 102394 w 2252662"/>
                  <a:gd name="connsiteY2" fmla="*/ 447675 h 914400"/>
                  <a:gd name="connsiteX3" fmla="*/ 185737 w 2252662"/>
                  <a:gd name="connsiteY3" fmla="*/ 414337 h 914400"/>
                  <a:gd name="connsiteX4" fmla="*/ 323850 w 2252662"/>
                  <a:gd name="connsiteY4" fmla="*/ 402431 h 914400"/>
                  <a:gd name="connsiteX5" fmla="*/ 404812 w 2252662"/>
                  <a:gd name="connsiteY5" fmla="*/ 404812 h 914400"/>
                  <a:gd name="connsiteX6" fmla="*/ 521494 w 2252662"/>
                  <a:gd name="connsiteY6" fmla="*/ 383381 h 914400"/>
                  <a:gd name="connsiteX7" fmla="*/ 659606 w 2252662"/>
                  <a:gd name="connsiteY7" fmla="*/ 390525 h 914400"/>
                  <a:gd name="connsiteX8" fmla="*/ 790575 w 2252662"/>
                  <a:gd name="connsiteY8" fmla="*/ 316706 h 914400"/>
                  <a:gd name="connsiteX9" fmla="*/ 938212 w 2252662"/>
                  <a:gd name="connsiteY9" fmla="*/ 278606 h 914400"/>
                  <a:gd name="connsiteX10" fmla="*/ 1088231 w 2252662"/>
                  <a:gd name="connsiteY10" fmla="*/ 257175 h 914400"/>
                  <a:gd name="connsiteX11" fmla="*/ 1188244 w 2252662"/>
                  <a:gd name="connsiteY11" fmla="*/ 261937 h 914400"/>
                  <a:gd name="connsiteX12" fmla="*/ 1297781 w 2252662"/>
                  <a:gd name="connsiteY12" fmla="*/ 235744 h 914400"/>
                  <a:gd name="connsiteX13" fmla="*/ 1440656 w 2252662"/>
                  <a:gd name="connsiteY13" fmla="*/ 171450 h 914400"/>
                  <a:gd name="connsiteX14" fmla="*/ 1543050 w 2252662"/>
                  <a:gd name="connsiteY14" fmla="*/ 133350 h 914400"/>
                  <a:gd name="connsiteX15" fmla="*/ 1652587 w 2252662"/>
                  <a:gd name="connsiteY15" fmla="*/ 111919 h 914400"/>
                  <a:gd name="connsiteX16" fmla="*/ 1800225 w 2252662"/>
                  <a:gd name="connsiteY16" fmla="*/ 83344 h 914400"/>
                  <a:gd name="connsiteX17" fmla="*/ 1931194 w 2252662"/>
                  <a:gd name="connsiteY17" fmla="*/ 54769 h 914400"/>
                  <a:gd name="connsiteX18" fmla="*/ 2021681 w 2252662"/>
                  <a:gd name="connsiteY18" fmla="*/ 42862 h 914400"/>
                  <a:gd name="connsiteX19" fmla="*/ 2252662 w 2252662"/>
                  <a:gd name="connsiteY19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52662" h="914400">
                    <a:moveTo>
                      <a:pt x="0" y="914400"/>
                    </a:moveTo>
                    <a:lnTo>
                      <a:pt x="0" y="545306"/>
                    </a:lnTo>
                    <a:lnTo>
                      <a:pt x="102394" y="447675"/>
                    </a:lnTo>
                    <a:lnTo>
                      <a:pt x="185737" y="414337"/>
                    </a:lnTo>
                    <a:lnTo>
                      <a:pt x="323850" y="402431"/>
                    </a:lnTo>
                    <a:lnTo>
                      <a:pt x="404812" y="404812"/>
                    </a:lnTo>
                    <a:lnTo>
                      <a:pt x="521494" y="383381"/>
                    </a:lnTo>
                    <a:lnTo>
                      <a:pt x="659606" y="390525"/>
                    </a:lnTo>
                    <a:lnTo>
                      <a:pt x="790575" y="316706"/>
                    </a:lnTo>
                    <a:lnTo>
                      <a:pt x="938212" y="278606"/>
                    </a:lnTo>
                    <a:lnTo>
                      <a:pt x="1088231" y="257175"/>
                    </a:lnTo>
                    <a:lnTo>
                      <a:pt x="1188244" y="261937"/>
                    </a:lnTo>
                    <a:lnTo>
                      <a:pt x="1297781" y="235744"/>
                    </a:lnTo>
                    <a:lnTo>
                      <a:pt x="1440656" y="171450"/>
                    </a:lnTo>
                    <a:lnTo>
                      <a:pt x="1543050" y="133350"/>
                    </a:lnTo>
                    <a:lnTo>
                      <a:pt x="1652587" y="111919"/>
                    </a:lnTo>
                    <a:lnTo>
                      <a:pt x="1800225" y="83344"/>
                    </a:lnTo>
                    <a:lnTo>
                      <a:pt x="1931194" y="54769"/>
                    </a:lnTo>
                    <a:lnTo>
                      <a:pt x="2021681" y="42862"/>
                    </a:lnTo>
                    <a:lnTo>
                      <a:pt x="2252662" y="0"/>
                    </a:lnTo>
                  </a:path>
                </a:pathLst>
              </a:custGeom>
              <a:noFill/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Isosceles Triangle 214">
                <a:extLst>
                  <a:ext uri="{FF2B5EF4-FFF2-40B4-BE49-F238E27FC236}">
                    <a16:creationId xmlns="" xmlns:a16="http://schemas.microsoft.com/office/drawing/2014/main" id="{F3961655-2A0B-47BB-A0C6-2864CD046611}"/>
                  </a:ext>
                </a:extLst>
              </p:cNvPr>
              <p:cNvSpPr/>
              <p:nvPr/>
            </p:nvSpPr>
            <p:spPr bwMode="gray">
              <a:xfrm>
                <a:off x="3405699" y="4748960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Isosceles Triangle 215">
                <a:extLst>
                  <a:ext uri="{FF2B5EF4-FFF2-40B4-BE49-F238E27FC236}">
                    <a16:creationId xmlns="" xmlns:a16="http://schemas.microsoft.com/office/drawing/2014/main" id="{A5AE70C8-6368-4BC5-9EEB-87D715D2CC30}"/>
                  </a:ext>
                </a:extLst>
              </p:cNvPr>
              <p:cNvSpPr/>
              <p:nvPr/>
            </p:nvSpPr>
            <p:spPr bwMode="gray">
              <a:xfrm>
                <a:off x="3265205" y="4775154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Isosceles Triangle 216">
                <a:extLst>
                  <a:ext uri="{FF2B5EF4-FFF2-40B4-BE49-F238E27FC236}">
                    <a16:creationId xmlns="" xmlns:a16="http://schemas.microsoft.com/office/drawing/2014/main" id="{141ABDA5-8AFC-4DEF-ACFB-FFD4A062B317}"/>
                  </a:ext>
                </a:extLst>
              </p:cNvPr>
              <p:cNvSpPr/>
              <p:nvPr/>
            </p:nvSpPr>
            <p:spPr bwMode="gray">
              <a:xfrm>
                <a:off x="3131855" y="4798967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Isosceles Triangle 217">
                <a:extLst>
                  <a:ext uri="{FF2B5EF4-FFF2-40B4-BE49-F238E27FC236}">
                    <a16:creationId xmlns="" xmlns:a16="http://schemas.microsoft.com/office/drawing/2014/main" id="{BD971686-050F-4E6C-B930-8C6101BFA957}"/>
                  </a:ext>
                </a:extLst>
              </p:cNvPr>
              <p:cNvSpPr/>
              <p:nvPr/>
            </p:nvSpPr>
            <p:spPr bwMode="gray">
              <a:xfrm>
                <a:off x="2996124" y="4832304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Isosceles Triangle 218">
                <a:extLst>
                  <a:ext uri="{FF2B5EF4-FFF2-40B4-BE49-F238E27FC236}">
                    <a16:creationId xmlns="" xmlns:a16="http://schemas.microsoft.com/office/drawing/2014/main" id="{C9A91615-9846-4755-A064-87E22C5560E9}"/>
                  </a:ext>
                </a:extLst>
              </p:cNvPr>
              <p:cNvSpPr/>
              <p:nvPr/>
            </p:nvSpPr>
            <p:spPr bwMode="gray">
              <a:xfrm>
                <a:off x="2869917" y="4848973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Isosceles Triangle 219">
                <a:extLst>
                  <a:ext uri="{FF2B5EF4-FFF2-40B4-BE49-F238E27FC236}">
                    <a16:creationId xmlns="" xmlns:a16="http://schemas.microsoft.com/office/drawing/2014/main" id="{E61635BD-AA6E-4B95-A6A5-23AD80CA462A}"/>
                  </a:ext>
                </a:extLst>
              </p:cNvPr>
              <p:cNvSpPr/>
              <p:nvPr/>
            </p:nvSpPr>
            <p:spPr bwMode="gray">
              <a:xfrm>
                <a:off x="2741330" y="4875167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Isosceles Triangle 220">
                <a:extLst>
                  <a:ext uri="{FF2B5EF4-FFF2-40B4-BE49-F238E27FC236}">
                    <a16:creationId xmlns="" xmlns:a16="http://schemas.microsoft.com/office/drawing/2014/main" id="{5A9781F7-C55A-4D9F-9A34-D4D51D222778}"/>
                  </a:ext>
                </a:extLst>
              </p:cNvPr>
              <p:cNvSpPr/>
              <p:nvPr/>
            </p:nvSpPr>
            <p:spPr bwMode="gray">
              <a:xfrm>
                <a:off x="2605599" y="4915648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Isosceles Triangle 221">
                <a:extLst>
                  <a:ext uri="{FF2B5EF4-FFF2-40B4-BE49-F238E27FC236}">
                    <a16:creationId xmlns="" xmlns:a16="http://schemas.microsoft.com/office/drawing/2014/main" id="{C5742DF1-0A7B-4B95-8984-C450BB87EFDF}"/>
                  </a:ext>
                </a:extLst>
              </p:cNvPr>
              <p:cNvSpPr/>
              <p:nvPr/>
            </p:nvSpPr>
            <p:spPr bwMode="gray">
              <a:xfrm>
                <a:off x="2474630" y="4984704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Isosceles Triangle 222">
                <a:extLst>
                  <a:ext uri="{FF2B5EF4-FFF2-40B4-BE49-F238E27FC236}">
                    <a16:creationId xmlns="" xmlns:a16="http://schemas.microsoft.com/office/drawing/2014/main" id="{E8B00EF0-9259-437B-87D1-321CFD72ADAC}"/>
                  </a:ext>
                </a:extLst>
              </p:cNvPr>
              <p:cNvSpPr/>
              <p:nvPr/>
            </p:nvSpPr>
            <p:spPr bwMode="gray">
              <a:xfrm>
                <a:off x="2343662" y="5013279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Isosceles Triangle 223">
                <a:extLst>
                  <a:ext uri="{FF2B5EF4-FFF2-40B4-BE49-F238E27FC236}">
                    <a16:creationId xmlns="" xmlns:a16="http://schemas.microsoft.com/office/drawing/2014/main" id="{F5891D84-A720-424F-AE8C-3B807907806A}"/>
                  </a:ext>
                </a:extLst>
              </p:cNvPr>
              <p:cNvSpPr/>
              <p:nvPr/>
            </p:nvSpPr>
            <p:spPr bwMode="gray">
              <a:xfrm>
                <a:off x="2212694" y="5003754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Isosceles Triangle 224">
                <a:extLst>
                  <a:ext uri="{FF2B5EF4-FFF2-40B4-BE49-F238E27FC236}">
                    <a16:creationId xmlns="" xmlns:a16="http://schemas.microsoft.com/office/drawing/2014/main" id="{10D74A55-3C72-4584-90E7-DC455CAC1D4F}"/>
                  </a:ext>
                </a:extLst>
              </p:cNvPr>
              <p:cNvSpPr/>
              <p:nvPr/>
            </p:nvSpPr>
            <p:spPr bwMode="gray">
              <a:xfrm>
                <a:off x="2079344" y="5025185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Isosceles Triangle 225">
                <a:extLst>
                  <a:ext uri="{FF2B5EF4-FFF2-40B4-BE49-F238E27FC236}">
                    <a16:creationId xmlns="" xmlns:a16="http://schemas.microsoft.com/office/drawing/2014/main" id="{E7400609-3695-4341-8CCF-1E4F0D82454A}"/>
                  </a:ext>
                </a:extLst>
              </p:cNvPr>
              <p:cNvSpPr/>
              <p:nvPr/>
            </p:nvSpPr>
            <p:spPr bwMode="gray">
              <a:xfrm>
                <a:off x="1950756" y="5068048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Isosceles Triangle 226">
                <a:extLst>
                  <a:ext uri="{FF2B5EF4-FFF2-40B4-BE49-F238E27FC236}">
                    <a16:creationId xmlns="" xmlns:a16="http://schemas.microsoft.com/office/drawing/2014/main" id="{4DC2DDE4-F4AB-46B3-B1D2-DE1A4E1A9DFD}"/>
                  </a:ext>
                </a:extLst>
              </p:cNvPr>
              <p:cNvSpPr/>
              <p:nvPr/>
            </p:nvSpPr>
            <p:spPr bwMode="gray">
              <a:xfrm>
                <a:off x="1819787" y="5134723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Isosceles Triangle 227">
                <a:extLst>
                  <a:ext uri="{FF2B5EF4-FFF2-40B4-BE49-F238E27FC236}">
                    <a16:creationId xmlns="" xmlns:a16="http://schemas.microsoft.com/office/drawing/2014/main" id="{09EBD375-8004-4204-8B8F-1CC46745A243}"/>
                  </a:ext>
                </a:extLst>
              </p:cNvPr>
              <p:cNvSpPr/>
              <p:nvPr/>
            </p:nvSpPr>
            <p:spPr bwMode="gray">
              <a:xfrm>
                <a:off x="1686437" y="5122817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Isosceles Triangle 228">
                <a:extLst>
                  <a:ext uri="{FF2B5EF4-FFF2-40B4-BE49-F238E27FC236}">
                    <a16:creationId xmlns="" xmlns:a16="http://schemas.microsoft.com/office/drawing/2014/main" id="{B0781D02-C1D7-4265-9AF4-FD0FDCFAC8C5}"/>
                  </a:ext>
                </a:extLst>
              </p:cNvPr>
              <p:cNvSpPr/>
              <p:nvPr/>
            </p:nvSpPr>
            <p:spPr bwMode="gray">
              <a:xfrm>
                <a:off x="1557849" y="5156155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Isosceles Triangle 229">
                <a:extLst>
                  <a:ext uri="{FF2B5EF4-FFF2-40B4-BE49-F238E27FC236}">
                    <a16:creationId xmlns="" xmlns:a16="http://schemas.microsoft.com/office/drawing/2014/main" id="{E2E6DEFF-7F52-4CB5-B2E0-6C7373C25421}"/>
                  </a:ext>
                </a:extLst>
              </p:cNvPr>
              <p:cNvSpPr/>
              <p:nvPr/>
            </p:nvSpPr>
            <p:spPr bwMode="gray">
              <a:xfrm>
                <a:off x="1429261" y="5156155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Isosceles Triangle 230">
                <a:extLst>
                  <a:ext uri="{FF2B5EF4-FFF2-40B4-BE49-F238E27FC236}">
                    <a16:creationId xmlns="" xmlns:a16="http://schemas.microsoft.com/office/drawing/2014/main" id="{0E15888A-BCA1-43A8-BA29-6642F960D238}"/>
                  </a:ext>
                </a:extLst>
              </p:cNvPr>
              <p:cNvSpPr/>
              <p:nvPr/>
            </p:nvSpPr>
            <p:spPr bwMode="gray">
              <a:xfrm>
                <a:off x="1388780" y="5160918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Isosceles Triangle 231">
                <a:extLst>
                  <a:ext uri="{FF2B5EF4-FFF2-40B4-BE49-F238E27FC236}">
                    <a16:creationId xmlns="" xmlns:a16="http://schemas.microsoft.com/office/drawing/2014/main" id="{93C6DBD2-7DB8-430E-B468-0D1F1C10B6DE}"/>
                  </a:ext>
                </a:extLst>
              </p:cNvPr>
              <p:cNvSpPr/>
              <p:nvPr/>
            </p:nvSpPr>
            <p:spPr bwMode="gray">
              <a:xfrm>
                <a:off x="1336392" y="5163299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Isosceles Triangle 232">
                <a:extLst>
                  <a:ext uri="{FF2B5EF4-FFF2-40B4-BE49-F238E27FC236}">
                    <a16:creationId xmlns="" xmlns:a16="http://schemas.microsoft.com/office/drawing/2014/main" id="{A946062E-2088-4E00-96EB-AFCAB3355FDC}"/>
                  </a:ext>
                </a:extLst>
              </p:cNvPr>
              <p:cNvSpPr/>
              <p:nvPr/>
            </p:nvSpPr>
            <p:spPr bwMode="gray">
              <a:xfrm>
                <a:off x="1279242" y="5184730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Isosceles Triangle 233">
                <a:extLst>
                  <a:ext uri="{FF2B5EF4-FFF2-40B4-BE49-F238E27FC236}">
                    <a16:creationId xmlns="" xmlns:a16="http://schemas.microsoft.com/office/drawing/2014/main" id="{4A89EC63-6E61-4BB8-A271-D666937B959F}"/>
                  </a:ext>
                </a:extLst>
              </p:cNvPr>
              <p:cNvSpPr/>
              <p:nvPr/>
            </p:nvSpPr>
            <p:spPr bwMode="gray">
              <a:xfrm>
                <a:off x="1250667" y="5199018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Isosceles Triangle 234">
                <a:extLst>
                  <a:ext uri="{FF2B5EF4-FFF2-40B4-BE49-F238E27FC236}">
                    <a16:creationId xmlns="" xmlns:a16="http://schemas.microsoft.com/office/drawing/2014/main" id="{ED729FF1-E968-431C-9848-42895213E683}"/>
                  </a:ext>
                </a:extLst>
              </p:cNvPr>
              <p:cNvSpPr/>
              <p:nvPr/>
            </p:nvSpPr>
            <p:spPr bwMode="gray">
              <a:xfrm>
                <a:off x="1219711" y="5239500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Isosceles Triangle 235">
                <a:extLst>
                  <a:ext uri="{FF2B5EF4-FFF2-40B4-BE49-F238E27FC236}">
                    <a16:creationId xmlns="" xmlns:a16="http://schemas.microsoft.com/office/drawing/2014/main" id="{DF61C3F2-3933-4AA4-9687-4C1E678364A2}"/>
                  </a:ext>
                </a:extLst>
              </p:cNvPr>
              <p:cNvSpPr/>
              <p:nvPr/>
            </p:nvSpPr>
            <p:spPr bwMode="gray">
              <a:xfrm>
                <a:off x="1203043" y="5263313"/>
                <a:ext cx="51876" cy="5187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="" xmlns:a16="http://schemas.microsoft.com/office/drawing/2014/main" id="{8A6ECE3F-FC4F-468A-B85F-85F2302D35E2}"/>
                  </a:ext>
                </a:extLst>
              </p:cNvPr>
              <p:cNvGrpSpPr/>
              <p:nvPr/>
            </p:nvGrpSpPr>
            <p:grpSpPr>
              <a:xfrm>
                <a:off x="3408520" y="4738176"/>
                <a:ext cx="45719" cy="73856"/>
                <a:chOff x="4977341" y="3185585"/>
                <a:chExt cx="45720" cy="251460"/>
              </a:xfrm>
            </p:grpSpPr>
            <p:cxnSp>
              <p:nvCxnSpPr>
                <p:cNvPr id="238" name="Straight Connector 237">
                  <a:extLst>
                    <a:ext uri="{FF2B5EF4-FFF2-40B4-BE49-F238E27FC236}">
                      <a16:creationId xmlns="" xmlns:a16="http://schemas.microsoft.com/office/drawing/2014/main" id="{5198A368-E369-440E-960B-D2F23343324F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="" xmlns:a16="http://schemas.microsoft.com/office/drawing/2014/main" id="{469BA6C0-CF8C-4E59-AD37-D1A015F0853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="" xmlns:a16="http://schemas.microsoft.com/office/drawing/2014/main" id="{8F5B6AE6-DE97-41C6-B300-CC2A7069030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>
                <a:extLst>
                  <a:ext uri="{FF2B5EF4-FFF2-40B4-BE49-F238E27FC236}">
                    <a16:creationId xmlns="" xmlns:a16="http://schemas.microsoft.com/office/drawing/2014/main" id="{61435D1D-D8C2-49D3-B1CA-E49F224B7DA8}"/>
                  </a:ext>
                </a:extLst>
              </p:cNvPr>
              <p:cNvGrpSpPr/>
              <p:nvPr/>
            </p:nvGrpSpPr>
            <p:grpSpPr>
              <a:xfrm>
                <a:off x="2734626" y="4862513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42" name="Straight Connector 241">
                  <a:extLst>
                    <a:ext uri="{FF2B5EF4-FFF2-40B4-BE49-F238E27FC236}">
                      <a16:creationId xmlns="" xmlns:a16="http://schemas.microsoft.com/office/drawing/2014/main" id="{653C4000-35E9-42C3-955D-64CE74267400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="" xmlns:a16="http://schemas.microsoft.com/office/drawing/2014/main" id="{86151353-40AC-4D3B-94AE-E8CE0948BCB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="" xmlns:a16="http://schemas.microsoft.com/office/drawing/2014/main" id="{D310240E-F0E9-40BA-B291-BF7822586F8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>
                <a:extLst>
                  <a:ext uri="{FF2B5EF4-FFF2-40B4-BE49-F238E27FC236}">
                    <a16:creationId xmlns="" xmlns:a16="http://schemas.microsoft.com/office/drawing/2014/main" id="{C9BC4FBF-51EF-42B1-924A-A96B777FF2D5}"/>
                  </a:ext>
                </a:extLst>
              </p:cNvPr>
              <p:cNvGrpSpPr/>
              <p:nvPr/>
            </p:nvGrpSpPr>
            <p:grpSpPr>
              <a:xfrm>
                <a:off x="2339339" y="4983957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46" name="Straight Connector 245">
                  <a:extLst>
                    <a:ext uri="{FF2B5EF4-FFF2-40B4-BE49-F238E27FC236}">
                      <a16:creationId xmlns="" xmlns:a16="http://schemas.microsoft.com/office/drawing/2014/main" id="{B0AE36E8-19C8-4D39-B50C-5B38878A105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="" xmlns:a16="http://schemas.microsoft.com/office/drawing/2014/main" id="{D9231B82-E255-42C7-9C87-588B775E4B4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="" xmlns:a16="http://schemas.microsoft.com/office/drawing/2014/main" id="{2FA5501C-FA6E-4333-8145-B7C4EC92F6F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>
                <a:extLst>
                  <a:ext uri="{FF2B5EF4-FFF2-40B4-BE49-F238E27FC236}">
                    <a16:creationId xmlns="" xmlns:a16="http://schemas.microsoft.com/office/drawing/2014/main" id="{91ABCC55-2B7B-438C-9A44-9E947C34CD06}"/>
                  </a:ext>
                </a:extLst>
              </p:cNvPr>
              <p:cNvGrpSpPr/>
              <p:nvPr/>
            </p:nvGrpSpPr>
            <p:grpSpPr>
              <a:xfrm>
                <a:off x="1551145" y="5131594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50" name="Straight Connector 249">
                  <a:extLst>
                    <a:ext uri="{FF2B5EF4-FFF2-40B4-BE49-F238E27FC236}">
                      <a16:creationId xmlns="" xmlns:a16="http://schemas.microsoft.com/office/drawing/2014/main" id="{E68D080D-F31D-46E6-9E25-435EC31A79A5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>
                  <a:extLst>
                    <a:ext uri="{FF2B5EF4-FFF2-40B4-BE49-F238E27FC236}">
                      <a16:creationId xmlns="" xmlns:a16="http://schemas.microsoft.com/office/drawing/2014/main" id="{E490971C-7194-41EF-A2FE-1AAD61A0C99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="" xmlns:a16="http://schemas.microsoft.com/office/drawing/2014/main" id="{F71BDCF7-D877-4DCB-A123-4605BB6288B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>
                <a:extLst>
                  <a:ext uri="{FF2B5EF4-FFF2-40B4-BE49-F238E27FC236}">
                    <a16:creationId xmlns="" xmlns:a16="http://schemas.microsoft.com/office/drawing/2014/main" id="{3AA2E6CD-097B-4056-83C6-79A3F12718BA}"/>
                  </a:ext>
                </a:extLst>
              </p:cNvPr>
              <p:cNvGrpSpPr/>
              <p:nvPr/>
            </p:nvGrpSpPr>
            <p:grpSpPr>
              <a:xfrm>
                <a:off x="1389220" y="5145881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="" xmlns:a16="http://schemas.microsoft.com/office/drawing/2014/main" id="{29F445DC-3C04-456C-8066-1E0150E2838C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="" xmlns:a16="http://schemas.microsoft.com/office/drawing/2014/main" id="{A45C0648-AC72-4195-A128-8842FE98FB5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="" xmlns:a16="http://schemas.microsoft.com/office/drawing/2014/main" id="{9A1F00EC-4D21-4096-9C8B-2C782922952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4F42D474-C68D-4DF4-A29C-A477FA692C3B}"/>
                  </a:ext>
                </a:extLst>
              </p:cNvPr>
              <p:cNvGrpSpPr/>
              <p:nvPr/>
            </p:nvGrpSpPr>
            <p:grpSpPr>
              <a:xfrm>
                <a:off x="1327308" y="5133975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58" name="Straight Connector 257">
                  <a:extLst>
                    <a:ext uri="{FF2B5EF4-FFF2-40B4-BE49-F238E27FC236}">
                      <a16:creationId xmlns="" xmlns:a16="http://schemas.microsoft.com/office/drawing/2014/main" id="{562F6F25-3917-4BF7-A88E-2E27A9AAC37F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="" xmlns:a16="http://schemas.microsoft.com/office/drawing/2014/main" id="{01AA9BFA-D0B9-428A-878C-B1566E04928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="" xmlns:a16="http://schemas.microsoft.com/office/drawing/2014/main" id="{B567F6A4-98AB-40E8-AC2A-5049B6F8F68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>
                <a:extLst>
                  <a:ext uri="{FF2B5EF4-FFF2-40B4-BE49-F238E27FC236}">
                    <a16:creationId xmlns="" xmlns:a16="http://schemas.microsoft.com/office/drawing/2014/main" id="{32A2EFFD-C7F5-464B-8DB6-BCD3C3978C78}"/>
                  </a:ext>
                </a:extLst>
              </p:cNvPr>
              <p:cNvGrpSpPr/>
              <p:nvPr/>
            </p:nvGrpSpPr>
            <p:grpSpPr>
              <a:xfrm>
                <a:off x="1253489" y="5164932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62" name="Straight Connector 261">
                  <a:extLst>
                    <a:ext uri="{FF2B5EF4-FFF2-40B4-BE49-F238E27FC236}">
                      <a16:creationId xmlns="" xmlns:a16="http://schemas.microsoft.com/office/drawing/2014/main" id="{E820A5AF-6AB6-4EF8-B72D-B0C892044E2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="" xmlns:a16="http://schemas.microsoft.com/office/drawing/2014/main" id="{7B86DEF6-FB8F-4E42-A3FB-91F9EC81891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="" xmlns:a16="http://schemas.microsoft.com/office/drawing/2014/main" id="{A2FA4D1B-8EA8-4FEB-B420-346BF3E590B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>
                <a:extLst>
                  <a:ext uri="{FF2B5EF4-FFF2-40B4-BE49-F238E27FC236}">
                    <a16:creationId xmlns="" xmlns:a16="http://schemas.microsoft.com/office/drawing/2014/main" id="{01776F1A-CEC2-4848-B190-150F95888561}"/>
                  </a:ext>
                </a:extLst>
              </p:cNvPr>
              <p:cNvGrpSpPr/>
              <p:nvPr/>
            </p:nvGrpSpPr>
            <p:grpSpPr>
              <a:xfrm>
                <a:off x="1215389" y="5214939"/>
                <a:ext cx="56199" cy="80488"/>
                <a:chOff x="4977341" y="3185585"/>
                <a:chExt cx="45720" cy="251460"/>
              </a:xfrm>
            </p:grpSpPr>
            <p:cxnSp>
              <p:nvCxnSpPr>
                <p:cNvPr id="266" name="Straight Connector 265">
                  <a:extLst>
                    <a:ext uri="{FF2B5EF4-FFF2-40B4-BE49-F238E27FC236}">
                      <a16:creationId xmlns="" xmlns:a16="http://schemas.microsoft.com/office/drawing/2014/main" id="{16C8BB9A-012B-47CA-A7EF-7CB5EFD744F3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="" xmlns:a16="http://schemas.microsoft.com/office/drawing/2014/main" id="{12DD9D9B-4B5E-45E5-A8FC-CB6047258ED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="" xmlns:a16="http://schemas.microsoft.com/office/drawing/2014/main" id="{A95F9BAA-F0A1-46D8-B4B0-7323D88EE1C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3">
                      <a:lumMod val="75000"/>
                    </a:schemeClr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4" name="Group 383">
              <a:extLst>
                <a:ext uri="{FF2B5EF4-FFF2-40B4-BE49-F238E27FC236}">
                  <a16:creationId xmlns="" xmlns:a16="http://schemas.microsoft.com/office/drawing/2014/main" id="{1F0D5ACF-F02E-4956-B591-DEA5A530CB9C}"/>
                </a:ext>
              </a:extLst>
            </p:cNvPr>
            <p:cNvGrpSpPr/>
            <p:nvPr/>
          </p:nvGrpSpPr>
          <p:grpSpPr>
            <a:xfrm>
              <a:off x="1153028" y="4083923"/>
              <a:ext cx="2307028" cy="1700133"/>
              <a:chOff x="1153028" y="4083923"/>
              <a:chExt cx="2307028" cy="170013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="" xmlns:a16="http://schemas.microsoft.com/office/drawing/2014/main" id="{78E118C2-01D2-4E06-8B35-CD8FE1505951}"/>
                  </a:ext>
                </a:extLst>
              </p:cNvPr>
              <p:cNvGrpSpPr/>
              <p:nvPr/>
            </p:nvGrpSpPr>
            <p:grpSpPr>
              <a:xfrm>
                <a:off x="3410481" y="4083923"/>
                <a:ext cx="45719" cy="54692"/>
                <a:chOff x="4977341" y="3185585"/>
                <a:chExt cx="45720" cy="251460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="" xmlns:a16="http://schemas.microsoft.com/office/drawing/2014/main" id="{860DF1C9-84C1-468A-9925-05BE0588845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="" xmlns:a16="http://schemas.microsoft.com/office/drawing/2014/main" id="{ECA1FDF1-319C-43D5-834F-A93704CE4EA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="" xmlns:a16="http://schemas.microsoft.com/office/drawing/2014/main" id="{7841D6DD-D600-4B45-AEF1-B7AFF0D3CA5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014FFEEC-E848-4C96-972E-B03A67908DAC}"/>
                  </a:ext>
                </a:extLst>
              </p:cNvPr>
              <p:cNvSpPr/>
              <p:nvPr/>
            </p:nvSpPr>
            <p:spPr bwMode="gray">
              <a:xfrm>
                <a:off x="1169195" y="4110038"/>
                <a:ext cx="2259806" cy="1674018"/>
              </a:xfrm>
              <a:custGeom>
                <a:avLst/>
                <a:gdLst>
                  <a:gd name="connsiteX0" fmla="*/ 4763 w 2259806"/>
                  <a:gd name="connsiteY0" fmla="*/ 1409700 h 1409700"/>
                  <a:gd name="connsiteX1" fmla="*/ 0 w 2259806"/>
                  <a:gd name="connsiteY1" fmla="*/ 1131093 h 1409700"/>
                  <a:gd name="connsiteX2" fmla="*/ 80963 w 2259806"/>
                  <a:gd name="connsiteY2" fmla="*/ 933450 h 1409700"/>
                  <a:gd name="connsiteX3" fmla="*/ 280988 w 2259806"/>
                  <a:gd name="connsiteY3" fmla="*/ 626268 h 1409700"/>
                  <a:gd name="connsiteX4" fmla="*/ 397669 w 2259806"/>
                  <a:gd name="connsiteY4" fmla="*/ 502443 h 1409700"/>
                  <a:gd name="connsiteX5" fmla="*/ 538163 w 2259806"/>
                  <a:gd name="connsiteY5" fmla="*/ 500062 h 1409700"/>
                  <a:gd name="connsiteX6" fmla="*/ 664369 w 2259806"/>
                  <a:gd name="connsiteY6" fmla="*/ 378618 h 1409700"/>
                  <a:gd name="connsiteX7" fmla="*/ 883444 w 2259806"/>
                  <a:gd name="connsiteY7" fmla="*/ 290512 h 1409700"/>
                  <a:gd name="connsiteX8" fmla="*/ 1042988 w 2259806"/>
                  <a:gd name="connsiteY8" fmla="*/ 242887 h 1409700"/>
                  <a:gd name="connsiteX9" fmla="*/ 1190625 w 2259806"/>
                  <a:gd name="connsiteY9" fmla="*/ 238125 h 1409700"/>
                  <a:gd name="connsiteX10" fmla="*/ 1345406 w 2259806"/>
                  <a:gd name="connsiteY10" fmla="*/ 195262 h 1409700"/>
                  <a:gd name="connsiteX11" fmla="*/ 1466850 w 2259806"/>
                  <a:gd name="connsiteY11" fmla="*/ 126206 h 1409700"/>
                  <a:gd name="connsiteX12" fmla="*/ 1590675 w 2259806"/>
                  <a:gd name="connsiteY12" fmla="*/ 119062 h 1409700"/>
                  <a:gd name="connsiteX13" fmla="*/ 1726406 w 2259806"/>
                  <a:gd name="connsiteY13" fmla="*/ 78581 h 1409700"/>
                  <a:gd name="connsiteX14" fmla="*/ 1850231 w 2259806"/>
                  <a:gd name="connsiteY14" fmla="*/ 52387 h 1409700"/>
                  <a:gd name="connsiteX15" fmla="*/ 1993106 w 2259806"/>
                  <a:gd name="connsiteY15" fmla="*/ 28575 h 1409700"/>
                  <a:gd name="connsiteX16" fmla="*/ 2102644 w 2259806"/>
                  <a:gd name="connsiteY16" fmla="*/ 14287 h 1409700"/>
                  <a:gd name="connsiteX17" fmla="*/ 2259806 w 2259806"/>
                  <a:gd name="connsiteY17" fmla="*/ 0 h 1409700"/>
                  <a:gd name="connsiteX0" fmla="*/ 7144 w 2259806"/>
                  <a:gd name="connsiteY0" fmla="*/ 1678781 h 1678781"/>
                  <a:gd name="connsiteX1" fmla="*/ 0 w 2259806"/>
                  <a:gd name="connsiteY1" fmla="*/ 1131093 h 1678781"/>
                  <a:gd name="connsiteX2" fmla="*/ 80963 w 2259806"/>
                  <a:gd name="connsiteY2" fmla="*/ 933450 h 1678781"/>
                  <a:gd name="connsiteX3" fmla="*/ 280988 w 2259806"/>
                  <a:gd name="connsiteY3" fmla="*/ 626268 h 1678781"/>
                  <a:gd name="connsiteX4" fmla="*/ 397669 w 2259806"/>
                  <a:gd name="connsiteY4" fmla="*/ 502443 h 1678781"/>
                  <a:gd name="connsiteX5" fmla="*/ 538163 w 2259806"/>
                  <a:gd name="connsiteY5" fmla="*/ 500062 h 1678781"/>
                  <a:gd name="connsiteX6" fmla="*/ 664369 w 2259806"/>
                  <a:gd name="connsiteY6" fmla="*/ 378618 h 1678781"/>
                  <a:gd name="connsiteX7" fmla="*/ 883444 w 2259806"/>
                  <a:gd name="connsiteY7" fmla="*/ 290512 h 1678781"/>
                  <a:gd name="connsiteX8" fmla="*/ 1042988 w 2259806"/>
                  <a:gd name="connsiteY8" fmla="*/ 242887 h 1678781"/>
                  <a:gd name="connsiteX9" fmla="*/ 1190625 w 2259806"/>
                  <a:gd name="connsiteY9" fmla="*/ 238125 h 1678781"/>
                  <a:gd name="connsiteX10" fmla="*/ 1345406 w 2259806"/>
                  <a:gd name="connsiteY10" fmla="*/ 195262 h 1678781"/>
                  <a:gd name="connsiteX11" fmla="*/ 1466850 w 2259806"/>
                  <a:gd name="connsiteY11" fmla="*/ 126206 h 1678781"/>
                  <a:gd name="connsiteX12" fmla="*/ 1590675 w 2259806"/>
                  <a:gd name="connsiteY12" fmla="*/ 119062 h 1678781"/>
                  <a:gd name="connsiteX13" fmla="*/ 1726406 w 2259806"/>
                  <a:gd name="connsiteY13" fmla="*/ 78581 h 1678781"/>
                  <a:gd name="connsiteX14" fmla="*/ 1850231 w 2259806"/>
                  <a:gd name="connsiteY14" fmla="*/ 52387 h 1678781"/>
                  <a:gd name="connsiteX15" fmla="*/ 1993106 w 2259806"/>
                  <a:gd name="connsiteY15" fmla="*/ 28575 h 1678781"/>
                  <a:gd name="connsiteX16" fmla="*/ 2102644 w 2259806"/>
                  <a:gd name="connsiteY16" fmla="*/ 14287 h 1678781"/>
                  <a:gd name="connsiteX17" fmla="*/ 2259806 w 2259806"/>
                  <a:gd name="connsiteY17" fmla="*/ 0 h 1678781"/>
                  <a:gd name="connsiteX0" fmla="*/ 2382 w 2259806"/>
                  <a:gd name="connsiteY0" fmla="*/ 1674018 h 1674018"/>
                  <a:gd name="connsiteX1" fmla="*/ 0 w 2259806"/>
                  <a:gd name="connsiteY1" fmla="*/ 1131093 h 1674018"/>
                  <a:gd name="connsiteX2" fmla="*/ 80963 w 2259806"/>
                  <a:gd name="connsiteY2" fmla="*/ 933450 h 1674018"/>
                  <a:gd name="connsiteX3" fmla="*/ 280988 w 2259806"/>
                  <a:gd name="connsiteY3" fmla="*/ 626268 h 1674018"/>
                  <a:gd name="connsiteX4" fmla="*/ 397669 w 2259806"/>
                  <a:gd name="connsiteY4" fmla="*/ 502443 h 1674018"/>
                  <a:gd name="connsiteX5" fmla="*/ 538163 w 2259806"/>
                  <a:gd name="connsiteY5" fmla="*/ 500062 h 1674018"/>
                  <a:gd name="connsiteX6" fmla="*/ 664369 w 2259806"/>
                  <a:gd name="connsiteY6" fmla="*/ 378618 h 1674018"/>
                  <a:gd name="connsiteX7" fmla="*/ 883444 w 2259806"/>
                  <a:gd name="connsiteY7" fmla="*/ 290512 h 1674018"/>
                  <a:gd name="connsiteX8" fmla="*/ 1042988 w 2259806"/>
                  <a:gd name="connsiteY8" fmla="*/ 242887 h 1674018"/>
                  <a:gd name="connsiteX9" fmla="*/ 1190625 w 2259806"/>
                  <a:gd name="connsiteY9" fmla="*/ 238125 h 1674018"/>
                  <a:gd name="connsiteX10" fmla="*/ 1345406 w 2259806"/>
                  <a:gd name="connsiteY10" fmla="*/ 195262 h 1674018"/>
                  <a:gd name="connsiteX11" fmla="*/ 1466850 w 2259806"/>
                  <a:gd name="connsiteY11" fmla="*/ 126206 h 1674018"/>
                  <a:gd name="connsiteX12" fmla="*/ 1590675 w 2259806"/>
                  <a:gd name="connsiteY12" fmla="*/ 119062 h 1674018"/>
                  <a:gd name="connsiteX13" fmla="*/ 1726406 w 2259806"/>
                  <a:gd name="connsiteY13" fmla="*/ 78581 h 1674018"/>
                  <a:gd name="connsiteX14" fmla="*/ 1850231 w 2259806"/>
                  <a:gd name="connsiteY14" fmla="*/ 52387 h 1674018"/>
                  <a:gd name="connsiteX15" fmla="*/ 1993106 w 2259806"/>
                  <a:gd name="connsiteY15" fmla="*/ 28575 h 1674018"/>
                  <a:gd name="connsiteX16" fmla="*/ 2102644 w 2259806"/>
                  <a:gd name="connsiteY16" fmla="*/ 14287 h 1674018"/>
                  <a:gd name="connsiteX17" fmla="*/ 2259806 w 2259806"/>
                  <a:gd name="connsiteY17" fmla="*/ 0 h 1674018"/>
                  <a:gd name="connsiteX0" fmla="*/ 7144 w 2259806"/>
                  <a:gd name="connsiteY0" fmla="*/ 1674018 h 1674018"/>
                  <a:gd name="connsiteX1" fmla="*/ 0 w 2259806"/>
                  <a:gd name="connsiteY1" fmla="*/ 1131093 h 1674018"/>
                  <a:gd name="connsiteX2" fmla="*/ 80963 w 2259806"/>
                  <a:gd name="connsiteY2" fmla="*/ 933450 h 1674018"/>
                  <a:gd name="connsiteX3" fmla="*/ 280988 w 2259806"/>
                  <a:gd name="connsiteY3" fmla="*/ 626268 h 1674018"/>
                  <a:gd name="connsiteX4" fmla="*/ 397669 w 2259806"/>
                  <a:gd name="connsiteY4" fmla="*/ 502443 h 1674018"/>
                  <a:gd name="connsiteX5" fmla="*/ 538163 w 2259806"/>
                  <a:gd name="connsiteY5" fmla="*/ 500062 h 1674018"/>
                  <a:gd name="connsiteX6" fmla="*/ 664369 w 2259806"/>
                  <a:gd name="connsiteY6" fmla="*/ 378618 h 1674018"/>
                  <a:gd name="connsiteX7" fmla="*/ 883444 w 2259806"/>
                  <a:gd name="connsiteY7" fmla="*/ 290512 h 1674018"/>
                  <a:gd name="connsiteX8" fmla="*/ 1042988 w 2259806"/>
                  <a:gd name="connsiteY8" fmla="*/ 242887 h 1674018"/>
                  <a:gd name="connsiteX9" fmla="*/ 1190625 w 2259806"/>
                  <a:gd name="connsiteY9" fmla="*/ 238125 h 1674018"/>
                  <a:gd name="connsiteX10" fmla="*/ 1345406 w 2259806"/>
                  <a:gd name="connsiteY10" fmla="*/ 195262 h 1674018"/>
                  <a:gd name="connsiteX11" fmla="*/ 1466850 w 2259806"/>
                  <a:gd name="connsiteY11" fmla="*/ 126206 h 1674018"/>
                  <a:gd name="connsiteX12" fmla="*/ 1590675 w 2259806"/>
                  <a:gd name="connsiteY12" fmla="*/ 119062 h 1674018"/>
                  <a:gd name="connsiteX13" fmla="*/ 1726406 w 2259806"/>
                  <a:gd name="connsiteY13" fmla="*/ 78581 h 1674018"/>
                  <a:gd name="connsiteX14" fmla="*/ 1850231 w 2259806"/>
                  <a:gd name="connsiteY14" fmla="*/ 52387 h 1674018"/>
                  <a:gd name="connsiteX15" fmla="*/ 1993106 w 2259806"/>
                  <a:gd name="connsiteY15" fmla="*/ 28575 h 1674018"/>
                  <a:gd name="connsiteX16" fmla="*/ 2102644 w 2259806"/>
                  <a:gd name="connsiteY16" fmla="*/ 14287 h 1674018"/>
                  <a:gd name="connsiteX17" fmla="*/ 2259806 w 2259806"/>
                  <a:gd name="connsiteY17" fmla="*/ 0 h 167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59806" h="1674018">
                    <a:moveTo>
                      <a:pt x="7144" y="1674018"/>
                    </a:moveTo>
                    <a:cubicBezTo>
                      <a:pt x="5556" y="1581149"/>
                      <a:pt x="1588" y="1223962"/>
                      <a:pt x="0" y="1131093"/>
                    </a:cubicBezTo>
                    <a:lnTo>
                      <a:pt x="80963" y="933450"/>
                    </a:lnTo>
                    <a:lnTo>
                      <a:pt x="280988" y="626268"/>
                    </a:lnTo>
                    <a:lnTo>
                      <a:pt x="397669" y="502443"/>
                    </a:lnTo>
                    <a:lnTo>
                      <a:pt x="538163" y="500062"/>
                    </a:lnTo>
                    <a:lnTo>
                      <a:pt x="664369" y="378618"/>
                    </a:lnTo>
                    <a:lnTo>
                      <a:pt x="883444" y="290512"/>
                    </a:lnTo>
                    <a:lnTo>
                      <a:pt x="1042988" y="242887"/>
                    </a:lnTo>
                    <a:lnTo>
                      <a:pt x="1190625" y="238125"/>
                    </a:lnTo>
                    <a:lnTo>
                      <a:pt x="1345406" y="195262"/>
                    </a:lnTo>
                    <a:lnTo>
                      <a:pt x="1466850" y="126206"/>
                    </a:lnTo>
                    <a:lnTo>
                      <a:pt x="1590675" y="119062"/>
                    </a:lnTo>
                    <a:lnTo>
                      <a:pt x="1726406" y="78581"/>
                    </a:lnTo>
                    <a:lnTo>
                      <a:pt x="1850231" y="52387"/>
                    </a:lnTo>
                    <a:lnTo>
                      <a:pt x="1993106" y="28575"/>
                    </a:lnTo>
                    <a:lnTo>
                      <a:pt x="2102644" y="14287"/>
                    </a:lnTo>
                    <a:lnTo>
                      <a:pt x="2259806" y="0"/>
                    </a:lnTo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="" xmlns:a16="http://schemas.microsoft.com/office/drawing/2014/main" id="{B2D24515-73AE-42CF-9572-2448AF838045}"/>
                  </a:ext>
                </a:extLst>
              </p:cNvPr>
              <p:cNvGrpSpPr/>
              <p:nvPr/>
            </p:nvGrpSpPr>
            <p:grpSpPr>
              <a:xfrm>
                <a:off x="3258081" y="4095829"/>
                <a:ext cx="45719" cy="54692"/>
                <a:chOff x="4977341" y="3185585"/>
                <a:chExt cx="45720" cy="251460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1D1C1BE0-6736-4D77-8123-FD84608396E1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E814A984-50A8-47B3-BAB3-4BD82EDACC7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="" xmlns:a16="http://schemas.microsoft.com/office/drawing/2014/main" id="{B4ACD846-6419-463C-B923-8F1D7C3366C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7192978F-A436-4070-AA6C-F75752339E67}"/>
                  </a:ext>
                </a:extLst>
              </p:cNvPr>
              <p:cNvGrpSpPr/>
              <p:nvPr/>
            </p:nvGrpSpPr>
            <p:grpSpPr>
              <a:xfrm>
                <a:off x="3127112" y="4107735"/>
                <a:ext cx="45719" cy="66486"/>
                <a:chOff x="4977341" y="3185585"/>
                <a:chExt cx="45720" cy="251460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="" xmlns:a16="http://schemas.microsoft.com/office/drawing/2014/main" id="{15C0BF3F-17F8-43A0-901A-087981155F96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="" xmlns:a16="http://schemas.microsoft.com/office/drawing/2014/main" id="{6A7F396D-7A1D-49D2-AEAA-87B9A9134BA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="" xmlns:a16="http://schemas.microsoft.com/office/drawing/2014/main" id="{50851B89-7310-4959-8054-A75387C965E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="" xmlns:a16="http://schemas.microsoft.com/office/drawing/2014/main" id="{3C4B9EE0-FBD3-471E-8BA3-092729973665}"/>
                  </a:ext>
                </a:extLst>
              </p:cNvPr>
              <p:cNvGrpSpPr/>
              <p:nvPr/>
            </p:nvGrpSpPr>
            <p:grpSpPr>
              <a:xfrm>
                <a:off x="2991380" y="4126785"/>
                <a:ext cx="45719" cy="66486"/>
                <a:chOff x="4977341" y="3185585"/>
                <a:chExt cx="45720" cy="251460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="" xmlns:a16="http://schemas.microsoft.com/office/drawing/2014/main" id="{8F305AF8-4166-4975-BDDD-F3E10B8C645E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2DEFEDC5-B121-4A08-934E-1AA37B6822E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="" xmlns:a16="http://schemas.microsoft.com/office/drawing/2014/main" id="{9D9D4E81-3927-4673-81A0-3603F98B928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="" xmlns:a16="http://schemas.microsoft.com/office/drawing/2014/main" id="{FA5485A4-2907-4017-AD5B-818E26D5402D}"/>
                  </a:ext>
                </a:extLst>
              </p:cNvPr>
              <p:cNvGrpSpPr/>
              <p:nvPr/>
            </p:nvGrpSpPr>
            <p:grpSpPr>
              <a:xfrm>
                <a:off x="2858030" y="4167266"/>
                <a:ext cx="45719" cy="66486"/>
                <a:chOff x="4977341" y="3185585"/>
                <a:chExt cx="45720" cy="251460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="" xmlns:a16="http://schemas.microsoft.com/office/drawing/2014/main" id="{0788D898-8B32-4AD8-89CB-8F6C90300C1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="" xmlns:a16="http://schemas.microsoft.com/office/drawing/2014/main" id="{D585B107-F0CB-4FC1-ABA0-07ED612B346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="" xmlns:a16="http://schemas.microsoft.com/office/drawing/2014/main" id="{37687022-219C-4810-8CDF-CCF68CCA88D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F9428CFA-55D4-45C5-B14B-BD4AC73E1B70}"/>
                  </a:ext>
                </a:extLst>
              </p:cNvPr>
              <p:cNvGrpSpPr/>
              <p:nvPr/>
            </p:nvGrpSpPr>
            <p:grpSpPr>
              <a:xfrm>
                <a:off x="2731823" y="4197824"/>
                <a:ext cx="45719" cy="54977"/>
                <a:chOff x="4977341" y="3185585"/>
                <a:chExt cx="45720" cy="25146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2DA764E8-6C6B-49BD-A6CF-32FC0849B94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="" xmlns:a16="http://schemas.microsoft.com/office/drawing/2014/main" id="{165B3D42-54EB-4F1B-8ADD-54196E953A8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="" xmlns:a16="http://schemas.microsoft.com/office/drawing/2014/main" id="{33F2B9FC-0B39-4C0C-B7CF-34E37BAB4679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D3B48BB9-5C52-4513-A070-60E9A889CAF3}"/>
                  </a:ext>
                </a:extLst>
              </p:cNvPr>
              <p:cNvGrpSpPr/>
              <p:nvPr/>
            </p:nvGrpSpPr>
            <p:grpSpPr>
              <a:xfrm>
                <a:off x="2603235" y="4209730"/>
                <a:ext cx="45719" cy="54977"/>
                <a:chOff x="4977341" y="3185585"/>
                <a:chExt cx="45720" cy="251460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="" xmlns:a16="http://schemas.microsoft.com/office/drawing/2014/main" id="{76BB03B0-785A-4AF5-A320-0D894A752990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="" xmlns:a16="http://schemas.microsoft.com/office/drawing/2014/main" id="{05D7A98D-8A88-4F69-9837-158AA2074A8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="" xmlns:a16="http://schemas.microsoft.com/office/drawing/2014/main" id="{E4554A3C-4FDE-465A-BCDB-02E9C877A3A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>
                <a:extLst>
                  <a:ext uri="{FF2B5EF4-FFF2-40B4-BE49-F238E27FC236}">
                    <a16:creationId xmlns="" xmlns:a16="http://schemas.microsoft.com/office/drawing/2014/main" id="{B09055F0-A7E9-4EF0-BA73-581089F52487}"/>
                  </a:ext>
                </a:extLst>
              </p:cNvPr>
              <p:cNvGrpSpPr/>
              <p:nvPr/>
            </p:nvGrpSpPr>
            <p:grpSpPr>
              <a:xfrm>
                <a:off x="2469885" y="4288311"/>
                <a:ext cx="45719" cy="54977"/>
                <a:chOff x="4977341" y="3185585"/>
                <a:chExt cx="45720" cy="251460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="" xmlns:a16="http://schemas.microsoft.com/office/drawing/2014/main" id="{42AC2CFC-6AE7-4C1C-B8C9-55ED4D18666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="" xmlns:a16="http://schemas.microsoft.com/office/drawing/2014/main" id="{A15B4157-AB4B-4319-B75D-2E88F8217D3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="" xmlns:a16="http://schemas.microsoft.com/office/drawing/2014/main" id="{6591CB3C-74BB-43A3-982C-C853BBA6060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>
                <a:extLst>
                  <a:ext uri="{FF2B5EF4-FFF2-40B4-BE49-F238E27FC236}">
                    <a16:creationId xmlns="" xmlns:a16="http://schemas.microsoft.com/office/drawing/2014/main" id="{1CBCCFEA-BE2C-4321-AEF1-F298C6ED7C79}"/>
                  </a:ext>
                </a:extLst>
              </p:cNvPr>
              <p:cNvGrpSpPr/>
              <p:nvPr/>
            </p:nvGrpSpPr>
            <p:grpSpPr>
              <a:xfrm>
                <a:off x="2334154" y="4321649"/>
                <a:ext cx="45719" cy="54977"/>
                <a:chOff x="4977341" y="3185585"/>
                <a:chExt cx="45720" cy="251460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="" xmlns:a16="http://schemas.microsoft.com/office/drawing/2014/main" id="{48EB19DF-C830-4490-B5BB-A555FDDF0D97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="" xmlns:a16="http://schemas.microsoft.com/office/drawing/2014/main" id="{61D61728-0E1C-4FCB-A8F9-2ED33AE0451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="" xmlns:a16="http://schemas.microsoft.com/office/drawing/2014/main" id="{0E50E1E2-10E9-4827-BD3C-7C062E1DF6C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5B5C24CE-2932-413F-B993-823E3DD356CE}"/>
                  </a:ext>
                </a:extLst>
              </p:cNvPr>
              <p:cNvGrpSpPr/>
              <p:nvPr/>
            </p:nvGrpSpPr>
            <p:grpSpPr>
              <a:xfrm>
                <a:off x="2198423" y="4309743"/>
                <a:ext cx="45719" cy="90807"/>
                <a:chOff x="4977341" y="3185585"/>
                <a:chExt cx="45720" cy="251460"/>
              </a:xfrm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="" xmlns:a16="http://schemas.microsoft.com/office/drawing/2014/main" id="{8D6D5D50-9C52-406F-92BA-7E2DDF504F8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="" xmlns:a16="http://schemas.microsoft.com/office/drawing/2014/main" id="{01AFCD69-5581-4F68-9878-929067ACE6D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="" xmlns:a16="http://schemas.microsoft.com/office/drawing/2014/main" id="{6C868577-FA1B-4516-9E27-451095ED323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3C921BA0-ACA1-4BE9-B22F-9DCE664F152A}"/>
                  </a:ext>
                </a:extLst>
              </p:cNvPr>
              <p:cNvGrpSpPr/>
              <p:nvPr/>
            </p:nvGrpSpPr>
            <p:grpSpPr>
              <a:xfrm>
                <a:off x="2072216" y="4345462"/>
                <a:ext cx="45719" cy="90807"/>
                <a:chOff x="4977341" y="3185585"/>
                <a:chExt cx="45720" cy="251460"/>
              </a:xfrm>
            </p:grpSpPr>
            <p:cxnSp>
              <p:nvCxnSpPr>
                <p:cNvPr id="113" name="Straight Connector 112">
                  <a:extLst>
                    <a:ext uri="{FF2B5EF4-FFF2-40B4-BE49-F238E27FC236}">
                      <a16:creationId xmlns="" xmlns:a16="http://schemas.microsoft.com/office/drawing/2014/main" id="{DB652807-D451-48A0-A265-7C0854BC85F6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="" xmlns:a16="http://schemas.microsoft.com/office/drawing/2014/main" id="{337FE31D-6554-4B57-91FA-534EB36870F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="" xmlns:a16="http://schemas.microsoft.com/office/drawing/2014/main" id="{C60A8D13-9B12-42A6-82CD-2E6E2800820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="" xmlns:a16="http://schemas.microsoft.com/office/drawing/2014/main" id="{CDCE6640-C28E-479D-A202-270EEA6EF8F5}"/>
                  </a:ext>
                </a:extLst>
              </p:cNvPr>
              <p:cNvGrpSpPr/>
              <p:nvPr/>
            </p:nvGrpSpPr>
            <p:grpSpPr>
              <a:xfrm>
                <a:off x="1938866" y="4390706"/>
                <a:ext cx="45719" cy="90807"/>
                <a:chOff x="4977341" y="3185585"/>
                <a:chExt cx="45720" cy="251460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="" xmlns:a16="http://schemas.microsoft.com/office/drawing/2014/main" id="{C5AEA125-9AE1-4DDE-B5BA-900B23C4144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="" xmlns:a16="http://schemas.microsoft.com/office/drawing/2014/main" id="{DAF85690-62D7-4C58-B6AC-C748D4EDC9D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="" xmlns:a16="http://schemas.microsoft.com/office/drawing/2014/main" id="{D8D976AA-E4EB-4D25-B533-6A945F904A6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>
                <a:extLst>
                  <a:ext uri="{FF2B5EF4-FFF2-40B4-BE49-F238E27FC236}">
                    <a16:creationId xmlns="" xmlns:a16="http://schemas.microsoft.com/office/drawing/2014/main" id="{E7332726-BF71-41CD-A29E-E466E7F62CB3}"/>
                  </a:ext>
                </a:extLst>
              </p:cNvPr>
              <p:cNvGrpSpPr/>
              <p:nvPr/>
            </p:nvGrpSpPr>
            <p:grpSpPr>
              <a:xfrm>
                <a:off x="1803135" y="4445475"/>
                <a:ext cx="45719" cy="90807"/>
                <a:chOff x="4977341" y="3185585"/>
                <a:chExt cx="45720" cy="251460"/>
              </a:xfrm>
            </p:grpSpPr>
            <p:cxnSp>
              <p:nvCxnSpPr>
                <p:cNvPr id="121" name="Straight Connector 120">
                  <a:extLst>
                    <a:ext uri="{FF2B5EF4-FFF2-40B4-BE49-F238E27FC236}">
                      <a16:creationId xmlns="" xmlns:a16="http://schemas.microsoft.com/office/drawing/2014/main" id="{5AA48744-A948-47A7-8F1E-0FD5CE9E0F8C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="" xmlns:a16="http://schemas.microsoft.com/office/drawing/2014/main" id="{DD1CDFFB-6126-49CF-A7FB-8082958C9DB4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="" xmlns:a16="http://schemas.microsoft.com/office/drawing/2014/main" id="{A36E584B-0F84-4DB4-AD81-4793F83FF11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="" xmlns:a16="http://schemas.microsoft.com/office/drawing/2014/main" id="{C8D5B4D0-7000-4F98-BBBA-3463B1DAF493}"/>
                  </a:ext>
                </a:extLst>
              </p:cNvPr>
              <p:cNvGrpSpPr/>
              <p:nvPr/>
            </p:nvGrpSpPr>
            <p:grpSpPr>
              <a:xfrm>
                <a:off x="1541198" y="4552951"/>
                <a:ext cx="45719" cy="116682"/>
                <a:chOff x="4977341" y="3185585"/>
                <a:chExt cx="45720" cy="251460"/>
              </a:xfrm>
            </p:grpSpPr>
            <p:cxnSp>
              <p:nvCxnSpPr>
                <p:cNvPr id="125" name="Straight Connector 124">
                  <a:extLst>
                    <a:ext uri="{FF2B5EF4-FFF2-40B4-BE49-F238E27FC236}">
                      <a16:creationId xmlns="" xmlns:a16="http://schemas.microsoft.com/office/drawing/2014/main" id="{C783AE8A-095D-4C50-B456-F1D01C81601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="" xmlns:a16="http://schemas.microsoft.com/office/drawing/2014/main" id="{3C7D547C-BD4D-4972-B1FF-A05B957A667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="" xmlns:a16="http://schemas.microsoft.com/office/drawing/2014/main" id="{A63144BC-CD2D-44D6-AE83-2D167EEC799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385FAC82-41D1-4D01-8BEC-A0C6B94BF772}"/>
                  </a:ext>
                </a:extLst>
              </p:cNvPr>
              <p:cNvGrpSpPr/>
              <p:nvPr/>
            </p:nvGrpSpPr>
            <p:grpSpPr>
              <a:xfrm>
                <a:off x="1672167" y="4581205"/>
                <a:ext cx="45719" cy="54977"/>
                <a:chOff x="4977341" y="3185585"/>
                <a:chExt cx="45720" cy="251460"/>
              </a:xfrm>
            </p:grpSpPr>
            <p:cxnSp>
              <p:nvCxnSpPr>
                <p:cNvPr id="129" name="Straight Connector 128">
                  <a:extLst>
                    <a:ext uri="{FF2B5EF4-FFF2-40B4-BE49-F238E27FC236}">
                      <a16:creationId xmlns="" xmlns:a16="http://schemas.microsoft.com/office/drawing/2014/main" id="{26BECED2-600E-49B3-9DDB-A781BB3D51A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="" xmlns:a16="http://schemas.microsoft.com/office/drawing/2014/main" id="{0C6120EE-67D0-4C43-8C8C-3D2AF580F3D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="" xmlns:a16="http://schemas.microsoft.com/office/drawing/2014/main" id="{2478F7C0-8FC8-4D8C-933F-A29AA7790BFB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oup 131">
                <a:extLst>
                  <a:ext uri="{FF2B5EF4-FFF2-40B4-BE49-F238E27FC236}">
                    <a16:creationId xmlns="" xmlns:a16="http://schemas.microsoft.com/office/drawing/2014/main" id="{D2701219-1829-449D-9E80-BC0FA41F54A1}"/>
                  </a:ext>
                </a:extLst>
              </p:cNvPr>
              <p:cNvGrpSpPr/>
              <p:nvPr/>
            </p:nvGrpSpPr>
            <p:grpSpPr>
              <a:xfrm>
                <a:off x="1407821" y="4720337"/>
                <a:ext cx="51887" cy="106457"/>
                <a:chOff x="4977341" y="3185585"/>
                <a:chExt cx="45720" cy="251460"/>
              </a:xfrm>
            </p:grpSpPr>
            <p:cxnSp>
              <p:nvCxnSpPr>
                <p:cNvPr id="133" name="Straight Connector 132">
                  <a:extLst>
                    <a:ext uri="{FF2B5EF4-FFF2-40B4-BE49-F238E27FC236}">
                      <a16:creationId xmlns="" xmlns:a16="http://schemas.microsoft.com/office/drawing/2014/main" id="{6F9DF146-93C9-4D64-8B1D-73474D7DFFD5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1FE29DC5-D91F-4B6A-A4CB-9FD3B0FE0E9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EC15DA82-CBB6-432D-A858-F1A0DCE73D27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>
                <a:extLst>
                  <a:ext uri="{FF2B5EF4-FFF2-40B4-BE49-F238E27FC236}">
                    <a16:creationId xmlns="" xmlns:a16="http://schemas.microsoft.com/office/drawing/2014/main" id="{D01751A6-4A6C-4ECE-AB99-4713CCDF6DDE}"/>
                  </a:ext>
                </a:extLst>
              </p:cNvPr>
              <p:cNvGrpSpPr/>
              <p:nvPr/>
            </p:nvGrpSpPr>
            <p:grpSpPr>
              <a:xfrm>
                <a:off x="1367340" y="4789394"/>
                <a:ext cx="54268" cy="96931"/>
                <a:chOff x="4977341" y="3185585"/>
                <a:chExt cx="45720" cy="251460"/>
              </a:xfrm>
            </p:grpSpPr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61DD88C4-6DCC-49F5-9CBF-AD635293F4A3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E17F75BE-2624-42C9-B99C-0209AD07A78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="" xmlns:a16="http://schemas.microsoft.com/office/drawing/2014/main" id="{DE8B8456-3F26-47FB-8E66-2A978F55524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="" xmlns:a16="http://schemas.microsoft.com/office/drawing/2014/main" id="{A92289A1-5124-44BF-8C6B-8F06C59DC10F}"/>
                  </a:ext>
                </a:extLst>
              </p:cNvPr>
              <p:cNvGrpSpPr/>
              <p:nvPr/>
            </p:nvGrpSpPr>
            <p:grpSpPr>
              <a:xfrm>
                <a:off x="1310190" y="4867547"/>
                <a:ext cx="45719" cy="83071"/>
                <a:chOff x="4977341" y="3185585"/>
                <a:chExt cx="45720" cy="251460"/>
              </a:xfrm>
            </p:grpSpPr>
            <p:cxnSp>
              <p:nvCxnSpPr>
                <p:cNvPr id="145" name="Straight Connector 144">
                  <a:extLst>
                    <a:ext uri="{FF2B5EF4-FFF2-40B4-BE49-F238E27FC236}">
                      <a16:creationId xmlns="" xmlns:a16="http://schemas.microsoft.com/office/drawing/2014/main" id="{E796CF73-AE9F-42DB-9BC6-91794BFBC634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="" xmlns:a16="http://schemas.microsoft.com/office/drawing/2014/main" id="{AA71036E-0779-4814-9E65-623B7CBAD9E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="" xmlns:a16="http://schemas.microsoft.com/office/drawing/2014/main" id="{CCF7B8AC-9817-4F0E-87D7-D0F7546A840C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="" xmlns:a16="http://schemas.microsoft.com/office/drawing/2014/main" id="{01ADE5FD-331F-4F92-93AA-CD03643271E9}"/>
                  </a:ext>
                </a:extLst>
              </p:cNvPr>
              <p:cNvGrpSpPr/>
              <p:nvPr/>
            </p:nvGrpSpPr>
            <p:grpSpPr>
              <a:xfrm>
                <a:off x="1279234" y="4943796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49" name="Straight Connector 148">
                  <a:extLst>
                    <a:ext uri="{FF2B5EF4-FFF2-40B4-BE49-F238E27FC236}">
                      <a16:creationId xmlns="" xmlns:a16="http://schemas.microsoft.com/office/drawing/2014/main" id="{4410509A-CFB2-41E3-87B1-17D67CFE271C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="" xmlns:a16="http://schemas.microsoft.com/office/drawing/2014/main" id="{A3815EC4-D7EC-4229-AAC2-43BF83E773A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="" xmlns:a16="http://schemas.microsoft.com/office/drawing/2014/main" id="{378AF83F-88CB-452F-AF0A-334E47DBAC0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oup 151">
                <a:extLst>
                  <a:ext uri="{FF2B5EF4-FFF2-40B4-BE49-F238E27FC236}">
                    <a16:creationId xmlns="" xmlns:a16="http://schemas.microsoft.com/office/drawing/2014/main" id="{5F70F3B8-60A6-460B-8F88-3BDD09E56CE9}"/>
                  </a:ext>
                </a:extLst>
              </p:cNvPr>
              <p:cNvGrpSpPr/>
              <p:nvPr/>
            </p:nvGrpSpPr>
            <p:grpSpPr>
              <a:xfrm>
                <a:off x="1243515" y="5010471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53" name="Straight Connector 152">
                  <a:extLst>
                    <a:ext uri="{FF2B5EF4-FFF2-40B4-BE49-F238E27FC236}">
                      <a16:creationId xmlns="" xmlns:a16="http://schemas.microsoft.com/office/drawing/2014/main" id="{2E8F3340-957E-41DA-9BBD-00A9257369FB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="" xmlns:a16="http://schemas.microsoft.com/office/drawing/2014/main" id="{26ADEE91-B145-4B4C-A7DF-42AAAC63ACE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="" xmlns:a16="http://schemas.microsoft.com/office/drawing/2014/main" id="{FC98BBEE-9D30-4A06-A5D7-FBF1B13B008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>
                <a:extLst>
                  <a:ext uri="{FF2B5EF4-FFF2-40B4-BE49-F238E27FC236}">
                    <a16:creationId xmlns="" xmlns:a16="http://schemas.microsoft.com/office/drawing/2014/main" id="{88158678-A73C-4793-9FAE-DF204CE7BD32}"/>
                  </a:ext>
                </a:extLst>
              </p:cNvPr>
              <p:cNvGrpSpPr/>
              <p:nvPr/>
            </p:nvGrpSpPr>
            <p:grpSpPr>
              <a:xfrm>
                <a:off x="1212558" y="5039046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57" name="Straight Connector 156">
                  <a:extLst>
                    <a:ext uri="{FF2B5EF4-FFF2-40B4-BE49-F238E27FC236}">
                      <a16:creationId xmlns="" xmlns:a16="http://schemas.microsoft.com/office/drawing/2014/main" id="{9011CCC7-53EB-4685-93D0-37F59A58B4B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="" xmlns:a16="http://schemas.microsoft.com/office/drawing/2014/main" id="{F059CABE-645F-4DED-957E-05F670FC79C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="" xmlns:a16="http://schemas.microsoft.com/office/drawing/2014/main" id="{3A72FB35-7614-44BF-84E3-EAFE87F1C689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>
                <a:extLst>
                  <a:ext uri="{FF2B5EF4-FFF2-40B4-BE49-F238E27FC236}">
                    <a16:creationId xmlns="" xmlns:a16="http://schemas.microsoft.com/office/drawing/2014/main" id="{5D98DAD7-2438-4525-B2F1-DDF153ADAFA6}"/>
                  </a:ext>
                </a:extLst>
              </p:cNvPr>
              <p:cNvGrpSpPr/>
              <p:nvPr/>
            </p:nvGrpSpPr>
            <p:grpSpPr>
              <a:xfrm>
                <a:off x="1198270" y="5086671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="" xmlns:a16="http://schemas.microsoft.com/office/drawing/2014/main" id="{602D2AC8-BAF1-472D-B31E-A2193CFFD57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C8DE185F-F7CD-4963-82B9-1E671B2F566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606F7C86-2953-4FD3-BCC5-EEB1E0F3426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>
                <a:extLst>
                  <a:ext uri="{FF2B5EF4-FFF2-40B4-BE49-F238E27FC236}">
                    <a16:creationId xmlns="" xmlns:a16="http://schemas.microsoft.com/office/drawing/2014/main" id="{7A64E817-4A10-4B51-90FB-BD43F53CC381}"/>
                  </a:ext>
                </a:extLst>
              </p:cNvPr>
              <p:cNvGrpSpPr/>
              <p:nvPr/>
            </p:nvGrpSpPr>
            <p:grpSpPr>
              <a:xfrm>
                <a:off x="1179220" y="5136677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0400F3D0-795A-40C4-8B12-2DB27D0631A0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60C1B6E4-884B-4A23-AC03-65078606C6F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3C5FEA3D-2634-4379-BB81-7841623BDFD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="" xmlns:a16="http://schemas.microsoft.com/office/drawing/2014/main" id="{5DBC0489-7E68-47A6-BF46-A19955870A45}"/>
                  </a:ext>
                </a:extLst>
              </p:cNvPr>
              <p:cNvGrpSpPr/>
              <p:nvPr/>
            </p:nvGrpSpPr>
            <p:grpSpPr>
              <a:xfrm>
                <a:off x="1176839" y="5108102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0748717B-CE7A-4F9D-9897-EFECC997623A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517EFD2B-D183-4FE0-999D-4C98F5EFAD79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2559992F-05AA-4FF8-A2AC-A3B748AE9EF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="" xmlns:a16="http://schemas.microsoft.com/office/drawing/2014/main" id="{5D73F048-9F5C-47C5-B5E1-B2093C624D52}"/>
                  </a:ext>
                </a:extLst>
              </p:cNvPr>
              <p:cNvGrpSpPr/>
              <p:nvPr/>
            </p:nvGrpSpPr>
            <p:grpSpPr>
              <a:xfrm>
                <a:off x="1200652" y="5055714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F5A75771-AC81-429F-A062-3F16007BBDB7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="" xmlns:a16="http://schemas.microsoft.com/office/drawing/2014/main" id="{731A86BA-5049-4AE8-8E97-E40A4FEE4D1F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="" xmlns:a16="http://schemas.microsoft.com/office/drawing/2014/main" id="{48310BE3-E4F5-403B-872A-5EBF506CEF9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>
                <a:extLst>
                  <a:ext uri="{FF2B5EF4-FFF2-40B4-BE49-F238E27FC236}">
                    <a16:creationId xmlns="" xmlns:a16="http://schemas.microsoft.com/office/drawing/2014/main" id="{2770F273-5250-4AD6-9E51-150AC59EA2C6}"/>
                  </a:ext>
                </a:extLst>
              </p:cNvPr>
              <p:cNvGrpSpPr/>
              <p:nvPr/>
            </p:nvGrpSpPr>
            <p:grpSpPr>
              <a:xfrm>
                <a:off x="1155409" y="5250976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="" xmlns:a16="http://schemas.microsoft.com/office/drawing/2014/main" id="{78BBC56C-B8C8-42F4-9FAE-EE4DEDEECDF5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="" xmlns:a16="http://schemas.microsoft.com/office/drawing/2014/main" id="{C3B5BFF6-75FE-4713-B4CD-3C4093DC80A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="" xmlns:a16="http://schemas.microsoft.com/office/drawing/2014/main" id="{25632A33-A26C-426F-A1BF-C8F53104C3DE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>
                <a:extLst>
                  <a:ext uri="{FF2B5EF4-FFF2-40B4-BE49-F238E27FC236}">
                    <a16:creationId xmlns="" xmlns:a16="http://schemas.microsoft.com/office/drawing/2014/main" id="{B2480CF1-B1D9-4BAF-954B-B34CAC6A2500}"/>
                  </a:ext>
                </a:extLst>
              </p:cNvPr>
              <p:cNvGrpSpPr/>
              <p:nvPr/>
            </p:nvGrpSpPr>
            <p:grpSpPr>
              <a:xfrm>
                <a:off x="1157790" y="5284313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="" xmlns:a16="http://schemas.microsoft.com/office/drawing/2014/main" id="{17077B07-17E6-4DF2-898D-1AA80EF9151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="" xmlns:a16="http://schemas.microsoft.com/office/drawing/2014/main" id="{79652DFE-1074-4821-BE15-CA904D01336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="" xmlns:a16="http://schemas.microsoft.com/office/drawing/2014/main" id="{93BFB792-1F72-44BA-A37E-6EF2B35074B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>
                <a:extLst>
                  <a:ext uri="{FF2B5EF4-FFF2-40B4-BE49-F238E27FC236}">
                    <a16:creationId xmlns="" xmlns:a16="http://schemas.microsoft.com/office/drawing/2014/main" id="{1A9792DC-DF0D-4734-A85D-C5E558E2B613}"/>
                  </a:ext>
                </a:extLst>
              </p:cNvPr>
              <p:cNvGrpSpPr/>
              <p:nvPr/>
            </p:nvGrpSpPr>
            <p:grpSpPr>
              <a:xfrm>
                <a:off x="1155409" y="5360513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="" xmlns:a16="http://schemas.microsoft.com/office/drawing/2014/main" id="{F0F9E5DB-52A6-4DB9-82C0-84AC3DCB6D65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="" xmlns:a16="http://schemas.microsoft.com/office/drawing/2014/main" id="{D41E1A1E-3705-4366-A0D3-DDCC3BA21ED9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="" xmlns:a16="http://schemas.microsoft.com/office/drawing/2014/main" id="{AF001965-3294-491B-B728-9C3BE24932D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>
                <a:extLst>
                  <a:ext uri="{FF2B5EF4-FFF2-40B4-BE49-F238E27FC236}">
                    <a16:creationId xmlns="" xmlns:a16="http://schemas.microsoft.com/office/drawing/2014/main" id="{98BC66C0-C3E6-4404-B6A3-59BF728171E6}"/>
                  </a:ext>
                </a:extLst>
              </p:cNvPr>
              <p:cNvGrpSpPr/>
              <p:nvPr/>
            </p:nvGrpSpPr>
            <p:grpSpPr>
              <a:xfrm>
                <a:off x="1153028" y="5391469"/>
                <a:ext cx="45719" cy="59210"/>
                <a:chOff x="4977341" y="3185585"/>
                <a:chExt cx="45720" cy="251460"/>
              </a:xfrm>
            </p:grpSpPr>
            <p:cxnSp>
              <p:nvCxnSpPr>
                <p:cNvPr id="189" name="Straight Connector 188">
                  <a:extLst>
                    <a:ext uri="{FF2B5EF4-FFF2-40B4-BE49-F238E27FC236}">
                      <a16:creationId xmlns="" xmlns:a16="http://schemas.microsoft.com/office/drawing/2014/main" id="{A847324C-863F-465C-86B6-896E794BCCCD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="" xmlns:a16="http://schemas.microsoft.com/office/drawing/2014/main" id="{5BCE785D-DD60-44FE-862F-783B7B82714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="" xmlns:a16="http://schemas.microsoft.com/office/drawing/2014/main" id="{4007F040-8BCB-417E-BFF7-2EABB50876C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3" name="Rectangle 192">
                <a:extLst>
                  <a:ext uri="{FF2B5EF4-FFF2-40B4-BE49-F238E27FC236}">
                    <a16:creationId xmlns="" xmlns:a16="http://schemas.microsoft.com/office/drawing/2014/main" id="{A806F17E-C447-4077-8E63-5F0D0B574BB4}"/>
                  </a:ext>
                </a:extLst>
              </p:cNvPr>
              <p:cNvSpPr/>
              <p:nvPr/>
            </p:nvSpPr>
            <p:spPr bwMode="gray">
              <a:xfrm>
                <a:off x="1241680" y="5005696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="" xmlns:a16="http://schemas.microsoft.com/office/drawing/2014/main" id="{45ABB452-250D-4E76-AA3C-A4B02388F218}"/>
                  </a:ext>
                </a:extLst>
              </p:cNvPr>
              <p:cNvSpPr/>
              <p:nvPr/>
            </p:nvSpPr>
            <p:spPr bwMode="gray">
              <a:xfrm>
                <a:off x="1272988" y="4953513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815B4A1A-D0AC-4BB1-8D48-D52F53A16C77}"/>
                  </a:ext>
                </a:extLst>
              </p:cNvPr>
              <p:cNvSpPr/>
              <p:nvPr/>
            </p:nvSpPr>
            <p:spPr bwMode="gray">
              <a:xfrm>
                <a:off x="1304589" y="4883563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7D1F9B18-35CB-42EA-8790-EB17543DF74D}"/>
                  </a:ext>
                </a:extLst>
              </p:cNvPr>
              <p:cNvSpPr/>
              <p:nvPr/>
            </p:nvSpPr>
            <p:spPr bwMode="gray">
              <a:xfrm>
                <a:off x="1362244" y="4809589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321DB797-621C-48BA-B26C-757AC7A19534}"/>
                  </a:ext>
                </a:extLst>
              </p:cNvPr>
              <p:cNvSpPr/>
              <p:nvPr/>
            </p:nvSpPr>
            <p:spPr bwMode="gray">
              <a:xfrm>
                <a:off x="1404481" y="4744070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62F398AA-BEC8-4AB7-A5D5-1AB1A4F79EA8}"/>
                  </a:ext>
                </a:extLst>
              </p:cNvPr>
              <p:cNvSpPr/>
              <p:nvPr/>
            </p:nvSpPr>
            <p:spPr bwMode="gray">
              <a:xfrm>
                <a:off x="1537600" y="4584306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9E069558-BE5E-4758-9BE2-FE2C1606069D}"/>
                  </a:ext>
                </a:extLst>
              </p:cNvPr>
              <p:cNvSpPr/>
              <p:nvPr/>
            </p:nvSpPr>
            <p:spPr bwMode="gray">
              <a:xfrm>
                <a:off x="1666010" y="4594455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0D9A74D1-AC45-4EA5-820E-26973617954C}"/>
                  </a:ext>
                </a:extLst>
              </p:cNvPr>
              <p:cNvSpPr/>
              <p:nvPr/>
            </p:nvSpPr>
            <p:spPr bwMode="gray">
              <a:xfrm>
                <a:off x="1797084" y="4471562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5BD21496-4592-4DD9-89B7-C05B609920B9}"/>
                  </a:ext>
                </a:extLst>
              </p:cNvPr>
              <p:cNvSpPr/>
              <p:nvPr/>
            </p:nvSpPr>
            <p:spPr bwMode="gray">
              <a:xfrm>
                <a:off x="1936485" y="4405825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99A1DF9-84AD-4DA3-8068-DBCF0A2A933F}"/>
                  </a:ext>
                </a:extLst>
              </p:cNvPr>
              <p:cNvSpPr/>
              <p:nvPr/>
            </p:nvSpPr>
            <p:spPr bwMode="gray">
              <a:xfrm>
                <a:off x="2065202" y="4364768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42CEE61E-AD14-4FE2-ACE8-BB22819DEB95}"/>
                  </a:ext>
                </a:extLst>
              </p:cNvPr>
              <p:cNvSpPr/>
              <p:nvPr/>
            </p:nvSpPr>
            <p:spPr bwMode="gray">
              <a:xfrm>
                <a:off x="2193919" y="4328793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1EB85EAA-E785-42AB-A058-49D76DC50A37}"/>
                  </a:ext>
                </a:extLst>
              </p:cNvPr>
              <p:cNvSpPr/>
              <p:nvPr/>
            </p:nvSpPr>
            <p:spPr bwMode="gray">
              <a:xfrm>
                <a:off x="2332004" y="4328793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8AF8324B-4544-4172-A593-242B928BBCCD}"/>
                  </a:ext>
                </a:extLst>
              </p:cNvPr>
              <p:cNvSpPr/>
              <p:nvPr/>
            </p:nvSpPr>
            <p:spPr bwMode="gray">
              <a:xfrm>
                <a:off x="2467734" y="4285965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587733-1EB6-4269-AE06-65EE284C4F97}"/>
                  </a:ext>
                </a:extLst>
              </p:cNvPr>
              <p:cNvSpPr/>
              <p:nvPr/>
            </p:nvSpPr>
            <p:spPr bwMode="gray">
              <a:xfrm>
                <a:off x="2596149" y="4209444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="" xmlns:a16="http://schemas.microsoft.com/office/drawing/2014/main" id="{6E1F2252-7D3E-4D83-BA80-A5E65F7F0F3B}"/>
                  </a:ext>
                </a:extLst>
              </p:cNvPr>
              <p:cNvSpPr/>
              <p:nvPr/>
            </p:nvSpPr>
            <p:spPr bwMode="gray">
              <a:xfrm>
                <a:off x="2732576" y="4193719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="" xmlns:a16="http://schemas.microsoft.com/office/drawing/2014/main" id="{3E254E37-597E-44F7-99A7-E81A91CC1433}"/>
                  </a:ext>
                </a:extLst>
              </p:cNvPr>
              <p:cNvSpPr/>
              <p:nvPr/>
            </p:nvSpPr>
            <p:spPr bwMode="gray">
              <a:xfrm>
                <a:off x="2855577" y="4174200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="" xmlns:a16="http://schemas.microsoft.com/office/drawing/2014/main" id="{D4419E8B-92E3-46C5-A1F8-17659C4AEDCA}"/>
                  </a:ext>
                </a:extLst>
              </p:cNvPr>
              <p:cNvSpPr/>
              <p:nvPr/>
            </p:nvSpPr>
            <p:spPr bwMode="gray">
              <a:xfrm>
                <a:off x="2986440" y="4135948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="" xmlns:a16="http://schemas.microsoft.com/office/drawing/2014/main" id="{05314C16-8203-4A63-9C19-056B578FBCC0}"/>
                  </a:ext>
                </a:extLst>
              </p:cNvPr>
              <p:cNvSpPr/>
              <p:nvPr/>
            </p:nvSpPr>
            <p:spPr bwMode="gray">
              <a:xfrm>
                <a:off x="3125062" y="4114959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="" xmlns:a16="http://schemas.microsoft.com/office/drawing/2014/main" id="{D1C46377-A8A7-4E98-BD2B-5C5534FF6F09}"/>
                  </a:ext>
                </a:extLst>
              </p:cNvPr>
              <p:cNvSpPr/>
              <p:nvPr/>
            </p:nvSpPr>
            <p:spPr bwMode="gray">
              <a:xfrm>
                <a:off x="3251154" y="4091448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0ADAB29E-AB21-4A16-B9D1-F6D4B51D9DB6}"/>
                  </a:ext>
                </a:extLst>
              </p:cNvPr>
              <p:cNvSpPr/>
              <p:nvPr/>
            </p:nvSpPr>
            <p:spPr bwMode="gray">
              <a:xfrm>
                <a:off x="3408180" y="4083923"/>
                <a:ext cx="51876" cy="5187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="" xmlns:a16="http://schemas.microsoft.com/office/drawing/2014/main" id="{655BA986-0E96-43AE-A28C-7C9A745B35E8}"/>
                </a:ext>
              </a:extLst>
            </p:cNvPr>
            <p:cNvGrpSpPr/>
            <p:nvPr/>
          </p:nvGrpSpPr>
          <p:grpSpPr>
            <a:xfrm>
              <a:off x="1153028" y="5479576"/>
              <a:ext cx="45719" cy="59210"/>
              <a:chOff x="4977341" y="3185585"/>
              <a:chExt cx="45720" cy="251460"/>
            </a:xfrm>
          </p:grpSpPr>
          <p:cxnSp>
            <p:nvCxnSpPr>
              <p:cNvPr id="359" name="Straight Connector 358">
                <a:extLst>
                  <a:ext uri="{FF2B5EF4-FFF2-40B4-BE49-F238E27FC236}">
                    <a16:creationId xmlns="" xmlns:a16="http://schemas.microsoft.com/office/drawing/2014/main" id="{39EC6E51-526E-452A-9077-D9FB4864931D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9A5AAAD5-1A56-483F-9E88-2E6CFDC63CB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="" xmlns:a16="http://schemas.microsoft.com/office/drawing/2014/main" id="{DBA59BF9-110C-46F6-8A75-1F566E02A67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>
              <a:extLst>
                <a:ext uri="{FF2B5EF4-FFF2-40B4-BE49-F238E27FC236}">
                  <a16:creationId xmlns="" xmlns:a16="http://schemas.microsoft.com/office/drawing/2014/main" id="{8101B989-15F7-4118-8F6A-51864A30A7AE}"/>
                </a:ext>
              </a:extLst>
            </p:cNvPr>
            <p:cNvGrpSpPr/>
            <p:nvPr/>
          </p:nvGrpSpPr>
          <p:grpSpPr>
            <a:xfrm>
              <a:off x="1153028" y="5505770"/>
              <a:ext cx="45719" cy="59210"/>
              <a:chOff x="4977341" y="3185585"/>
              <a:chExt cx="45720" cy="251460"/>
            </a:xfrm>
          </p:grpSpPr>
          <p:cxnSp>
            <p:nvCxnSpPr>
              <p:cNvPr id="363" name="Straight Connector 362">
                <a:extLst>
                  <a:ext uri="{FF2B5EF4-FFF2-40B4-BE49-F238E27FC236}">
                    <a16:creationId xmlns="" xmlns:a16="http://schemas.microsoft.com/office/drawing/2014/main" id="{4890965A-CD0A-45E0-B43A-38F53D0F415D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D1F04B49-07CC-4272-96A7-3ADD98C1314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="" xmlns:a16="http://schemas.microsoft.com/office/drawing/2014/main" id="{2637FFD1-DE62-44CE-8E8E-CA8636DF47C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>
              <a:extLst>
                <a:ext uri="{FF2B5EF4-FFF2-40B4-BE49-F238E27FC236}">
                  <a16:creationId xmlns="" xmlns:a16="http://schemas.microsoft.com/office/drawing/2014/main" id="{C9ECAC82-BBE1-45F2-9984-C84D6EFFD79B}"/>
                </a:ext>
              </a:extLst>
            </p:cNvPr>
            <p:cNvGrpSpPr/>
            <p:nvPr/>
          </p:nvGrpSpPr>
          <p:grpSpPr>
            <a:xfrm>
              <a:off x="1153028" y="5541489"/>
              <a:ext cx="45719" cy="59210"/>
              <a:chOff x="4977341" y="3185585"/>
              <a:chExt cx="45720" cy="251460"/>
            </a:xfrm>
          </p:grpSpPr>
          <p:cxnSp>
            <p:nvCxnSpPr>
              <p:cNvPr id="367" name="Straight Connector 366">
                <a:extLst>
                  <a:ext uri="{FF2B5EF4-FFF2-40B4-BE49-F238E27FC236}">
                    <a16:creationId xmlns="" xmlns:a16="http://schemas.microsoft.com/office/drawing/2014/main" id="{55D6D434-8E4B-4347-87A3-E77E4B2B4EF5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="" xmlns:a16="http://schemas.microsoft.com/office/drawing/2014/main" id="{C8F14AE3-069C-4952-9670-13CEEA790D1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="" xmlns:a16="http://schemas.microsoft.com/office/drawing/2014/main" id="{2057E410-E3C3-47B2-8D44-37F20C1D7B7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>
              <a:extLst>
                <a:ext uri="{FF2B5EF4-FFF2-40B4-BE49-F238E27FC236}">
                  <a16:creationId xmlns="" xmlns:a16="http://schemas.microsoft.com/office/drawing/2014/main" id="{5A543650-88A7-48C4-AB86-A0D174973BCC}"/>
                </a:ext>
              </a:extLst>
            </p:cNvPr>
            <p:cNvGrpSpPr/>
            <p:nvPr/>
          </p:nvGrpSpPr>
          <p:grpSpPr>
            <a:xfrm>
              <a:off x="1153028" y="5586733"/>
              <a:ext cx="45719" cy="59210"/>
              <a:chOff x="4977341" y="3185585"/>
              <a:chExt cx="45720" cy="251460"/>
            </a:xfrm>
          </p:grpSpPr>
          <p:cxnSp>
            <p:nvCxnSpPr>
              <p:cNvPr id="371" name="Straight Connector 370">
                <a:extLst>
                  <a:ext uri="{FF2B5EF4-FFF2-40B4-BE49-F238E27FC236}">
                    <a16:creationId xmlns="" xmlns:a16="http://schemas.microsoft.com/office/drawing/2014/main" id="{C82EFEC6-D6CA-4251-981C-522567929982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="" xmlns:a16="http://schemas.microsoft.com/office/drawing/2014/main" id="{5A54A342-199F-48CE-B6B6-83CC84C60F8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="" xmlns:a16="http://schemas.microsoft.com/office/drawing/2014/main" id="{97C01206-1752-4BD6-B014-6A58A7AC926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>
              <a:extLst>
                <a:ext uri="{FF2B5EF4-FFF2-40B4-BE49-F238E27FC236}">
                  <a16:creationId xmlns="" xmlns:a16="http://schemas.microsoft.com/office/drawing/2014/main" id="{F5348BBD-CC95-44BE-BB0E-FD0161CB90EA}"/>
                </a:ext>
              </a:extLst>
            </p:cNvPr>
            <p:cNvGrpSpPr/>
            <p:nvPr/>
          </p:nvGrpSpPr>
          <p:grpSpPr>
            <a:xfrm>
              <a:off x="1153028" y="5624832"/>
              <a:ext cx="45719" cy="59210"/>
              <a:chOff x="4977341" y="3185585"/>
              <a:chExt cx="45720" cy="251460"/>
            </a:xfrm>
          </p:grpSpPr>
          <p:cxnSp>
            <p:nvCxnSpPr>
              <p:cNvPr id="375" name="Straight Connector 374">
                <a:extLst>
                  <a:ext uri="{FF2B5EF4-FFF2-40B4-BE49-F238E27FC236}">
                    <a16:creationId xmlns="" xmlns:a16="http://schemas.microsoft.com/office/drawing/2014/main" id="{2393483B-40BF-434D-87F6-DED6D341898F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="" xmlns:a16="http://schemas.microsoft.com/office/drawing/2014/main" id="{EC2F6DAE-71FF-4D38-AB6D-6D55F629802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="" xmlns:a16="http://schemas.microsoft.com/office/drawing/2014/main" id="{5C792E5C-8EB3-4042-A0B1-30635120B0F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>
              <a:extLst>
                <a:ext uri="{FF2B5EF4-FFF2-40B4-BE49-F238E27FC236}">
                  <a16:creationId xmlns="" xmlns:a16="http://schemas.microsoft.com/office/drawing/2014/main" id="{32299761-BC1A-474D-BAE7-68C4287C4DAF}"/>
                </a:ext>
              </a:extLst>
            </p:cNvPr>
            <p:cNvGrpSpPr/>
            <p:nvPr/>
          </p:nvGrpSpPr>
          <p:grpSpPr>
            <a:xfrm>
              <a:off x="1153028" y="5708175"/>
              <a:ext cx="45719" cy="80641"/>
              <a:chOff x="4977341" y="3185585"/>
              <a:chExt cx="45720" cy="342476"/>
            </a:xfrm>
          </p:grpSpPr>
          <p:cxnSp>
            <p:nvCxnSpPr>
              <p:cNvPr id="379" name="Straight Connector 378">
                <a:extLst>
                  <a:ext uri="{FF2B5EF4-FFF2-40B4-BE49-F238E27FC236}">
                    <a16:creationId xmlns="" xmlns:a16="http://schemas.microsoft.com/office/drawing/2014/main" id="{9484C3BC-3C53-4E2D-8E7A-E409B720DDF6}"/>
                  </a:ext>
                </a:extLst>
              </p:cNvPr>
              <p:cNvCxnSpPr/>
              <p:nvPr/>
            </p:nvCxnSpPr>
            <p:spPr bwMode="gray">
              <a:xfrm>
                <a:off x="5000201" y="3196167"/>
                <a:ext cx="0" cy="232833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="" xmlns:a16="http://schemas.microsoft.com/office/drawing/2014/main" id="{EEB23A0E-7378-4691-B800-06E70855C98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18558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="" xmlns:a16="http://schemas.microsoft.com/office/drawing/2014/main" id="{59F107A4-EE07-43A2-9D11-EDF45D48FE4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43704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="" xmlns:a16="http://schemas.microsoft.com/office/drawing/2014/main" id="{332F58BB-E4F3-4855-8477-EDA00AC0571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346025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58ADCC30-3E29-4261-A192-9F89F627772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4977341" y="3528061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FF5067C5-DF77-4927-AAA1-88BFD55FB3FF}"/>
                </a:ext>
              </a:extLst>
            </p:cNvPr>
            <p:cNvGrpSpPr/>
            <p:nvPr/>
          </p:nvGrpSpPr>
          <p:grpSpPr>
            <a:xfrm>
              <a:off x="1145885" y="4010026"/>
              <a:ext cx="192562" cy="1537968"/>
              <a:chOff x="1145885" y="4010026"/>
              <a:chExt cx="192562" cy="1537968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363DEAA0-E71A-4900-A54C-461583309E93}"/>
                  </a:ext>
                </a:extLst>
              </p:cNvPr>
              <p:cNvSpPr/>
              <p:nvPr/>
            </p:nvSpPr>
            <p:spPr bwMode="gray">
              <a:xfrm>
                <a:off x="1164167" y="4089400"/>
                <a:ext cx="139700" cy="1426633"/>
              </a:xfrm>
              <a:custGeom>
                <a:avLst/>
                <a:gdLst>
                  <a:gd name="connsiteX0" fmla="*/ 21166 w 139700"/>
                  <a:gd name="connsiteY0" fmla="*/ 1426633 h 1426633"/>
                  <a:gd name="connsiteX1" fmla="*/ 0 w 139700"/>
                  <a:gd name="connsiteY1" fmla="*/ 173567 h 1426633"/>
                  <a:gd name="connsiteX2" fmla="*/ 0 w 139700"/>
                  <a:gd name="connsiteY2" fmla="*/ 88900 h 1426633"/>
                  <a:gd name="connsiteX3" fmla="*/ 93133 w 139700"/>
                  <a:gd name="connsiteY3" fmla="*/ 33867 h 1426633"/>
                  <a:gd name="connsiteX4" fmla="*/ 139700 w 139700"/>
                  <a:gd name="connsiteY4" fmla="*/ 0 h 142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00" h="1426633">
                    <a:moveTo>
                      <a:pt x="21166" y="1426633"/>
                    </a:moveTo>
                    <a:lnTo>
                      <a:pt x="0" y="173567"/>
                    </a:lnTo>
                    <a:lnTo>
                      <a:pt x="0" y="88900"/>
                    </a:lnTo>
                    <a:lnTo>
                      <a:pt x="93133" y="33867"/>
                    </a:lnTo>
                    <a:lnTo>
                      <a:pt x="139700" y="0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6DE13B37-B988-442E-A0F0-0D9522B5F753}"/>
                  </a:ext>
                </a:extLst>
              </p:cNvPr>
              <p:cNvGrpSpPr/>
              <p:nvPr/>
            </p:nvGrpSpPr>
            <p:grpSpPr>
              <a:xfrm>
                <a:off x="1155587" y="4953000"/>
                <a:ext cx="45720" cy="473967"/>
                <a:chOff x="4977341" y="3185585"/>
                <a:chExt cx="45720" cy="25146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A134C113-D67F-408C-922C-8F7F048B3869}"/>
                    </a:ext>
                  </a:extLst>
                </p:cNvPr>
                <p:cNvCxnSpPr/>
                <p:nvPr/>
              </p:nvCxnSpPr>
              <p:spPr bwMode="gray">
                <a:xfrm>
                  <a:off x="5000201" y="3196167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="" xmlns:a16="http://schemas.microsoft.com/office/drawing/2014/main" id="{A386A50D-DBAA-4D40-9CCA-32D2A4B7A67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9241470B-0CFA-4A7F-B02F-64C05D3B55C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EDB0DB39-9FA8-4746-9278-A1C1067A6C83}"/>
                  </a:ext>
                </a:extLst>
              </p:cNvPr>
              <p:cNvGrpSpPr/>
              <p:nvPr/>
            </p:nvGrpSpPr>
            <p:grpSpPr>
              <a:xfrm>
                <a:off x="1155587" y="4681537"/>
                <a:ext cx="45720" cy="164405"/>
                <a:chOff x="4977341" y="3185585"/>
                <a:chExt cx="45720" cy="25146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977F9CD9-84B6-4B8B-A09B-404ABE68E826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A9FFF568-124B-4A5D-9672-644C5E0B20C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C8C95492-6EA5-455C-909E-0CB11467F4B9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E8D7483C-3B6C-4D0C-B124-4D50E845A70D}"/>
                  </a:ext>
                </a:extLst>
              </p:cNvPr>
              <p:cNvGrpSpPr/>
              <p:nvPr/>
            </p:nvGrpSpPr>
            <p:grpSpPr>
              <a:xfrm>
                <a:off x="1155587" y="4271963"/>
                <a:ext cx="45719" cy="257273"/>
                <a:chOff x="4977341" y="3185585"/>
                <a:chExt cx="45720" cy="251460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303476AA-22DD-430D-BB86-2B7725C97956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0CFC64F0-A8A0-4335-8F8A-525EF18DF9C2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2A0B5F3C-8C2A-4191-A8ED-E98BA8CE38C8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7114C85C-75F4-455D-85FE-69642F79F26F}"/>
                  </a:ext>
                </a:extLst>
              </p:cNvPr>
              <p:cNvGrpSpPr/>
              <p:nvPr/>
            </p:nvGrpSpPr>
            <p:grpSpPr>
              <a:xfrm>
                <a:off x="1286556" y="4010026"/>
                <a:ext cx="45719" cy="152399"/>
                <a:chOff x="4977341" y="3185585"/>
                <a:chExt cx="45720" cy="25146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18A8FD76-ED5E-43DE-8214-8EFEB255562B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B1CEB3FA-CD0B-45A5-B6E9-3F6BD38D36E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FB2AA2B5-1B40-497F-BC00-3C7D06B79970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4AF3D7A7-8123-43CE-A4C5-212E2B6B6B84}"/>
                  </a:ext>
                </a:extLst>
              </p:cNvPr>
              <p:cNvGrpSpPr/>
              <p:nvPr/>
            </p:nvGrpSpPr>
            <p:grpSpPr>
              <a:xfrm>
                <a:off x="1243694" y="4026695"/>
                <a:ext cx="45719" cy="152399"/>
                <a:chOff x="4977341" y="3185585"/>
                <a:chExt cx="45720" cy="251460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B0E7BB8A-CEA5-4149-A4DE-779C0A4155A0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EFA9E455-2C6C-4994-8E37-A74516C3E823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="" xmlns:a16="http://schemas.microsoft.com/office/drawing/2014/main" id="{2C0F5600-5614-4350-924A-19F54DB06145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D055A686-AB23-4DF7-88C2-829646088F34}"/>
                  </a:ext>
                </a:extLst>
              </p:cNvPr>
              <p:cNvGrpSpPr/>
              <p:nvPr/>
            </p:nvGrpSpPr>
            <p:grpSpPr>
              <a:xfrm>
                <a:off x="1234169" y="4055270"/>
                <a:ext cx="52358" cy="160304"/>
                <a:chOff x="4977341" y="3185585"/>
                <a:chExt cx="45720" cy="25146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ADEB94DA-ABFE-4662-972D-77D978F27918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2E77B81B-FE79-43B0-8E32-2A779EDACF7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F9757D77-ECF0-4DDB-A7FD-5F87F2049FC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1DAABDA6-1657-4423-8DCA-39A20F2D28A4}"/>
                  </a:ext>
                </a:extLst>
              </p:cNvPr>
              <p:cNvGrpSpPr/>
              <p:nvPr/>
            </p:nvGrpSpPr>
            <p:grpSpPr>
              <a:xfrm>
                <a:off x="1202766" y="4083994"/>
                <a:ext cx="45719" cy="153831"/>
                <a:chOff x="4977341" y="3185585"/>
                <a:chExt cx="45720" cy="251460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2A079DEC-5D83-4441-8837-C495F1220542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30BD2A36-5691-4A6D-BE37-9282CBC24566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9D4FBBD9-5F56-4709-A15C-8DDAE004040D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684A98FC-1707-4D7A-AAD7-68FCC860C819}"/>
                  </a:ext>
                </a:extLst>
              </p:cNvPr>
              <p:cNvGrpSpPr/>
              <p:nvPr/>
            </p:nvGrpSpPr>
            <p:grpSpPr>
              <a:xfrm>
                <a:off x="1176544" y="4110115"/>
                <a:ext cx="45719" cy="152734"/>
                <a:chOff x="4977341" y="3185585"/>
                <a:chExt cx="45720" cy="251460"/>
              </a:xfrm>
            </p:grpSpPr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A68DF77C-FB84-4155-847B-FCF2F9A263EE}"/>
                    </a:ext>
                  </a:extLst>
                </p:cNvPr>
                <p:cNvCxnSpPr/>
                <p:nvPr/>
              </p:nvCxnSpPr>
              <p:spPr bwMode="gray">
                <a:xfrm>
                  <a:off x="5000202" y="3196171"/>
                  <a:ext cx="0" cy="232833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60E23566-4762-4FA2-AFFC-AF94CEAACBAA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18558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D650E794-F6D3-4CBB-9C70-27B54B45B071}"/>
                    </a:ext>
                  </a:extLst>
                </p:cNvPr>
                <p:cNvCxnSpPr>
                  <a:cxnSpLocks/>
                </p:cNvCxnSpPr>
                <p:nvPr/>
              </p:nvCxnSpPr>
              <p:spPr bwMode="gray">
                <a:xfrm flipH="1">
                  <a:off x="4977341" y="3437045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1670355E-243A-4645-88A1-8541343DEDE2}"/>
                  </a:ext>
                </a:extLst>
              </p:cNvPr>
              <p:cNvSpPr/>
              <p:nvPr/>
            </p:nvSpPr>
            <p:spPr bwMode="gray">
              <a:xfrm>
                <a:off x="1279235" y="4057651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E473D41F-6473-475D-8DAE-A405C86CA028}"/>
                  </a:ext>
                </a:extLst>
              </p:cNvPr>
              <p:cNvSpPr/>
              <p:nvPr/>
            </p:nvSpPr>
            <p:spPr bwMode="gray">
              <a:xfrm>
                <a:off x="1236372" y="4090989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B5BD53C4-D208-4B6F-A2F2-CB77B002B935}"/>
                  </a:ext>
                </a:extLst>
              </p:cNvPr>
              <p:cNvSpPr/>
              <p:nvPr/>
            </p:nvSpPr>
            <p:spPr bwMode="gray">
              <a:xfrm>
                <a:off x="1191129" y="4121946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2EE4C077-369E-4F61-93F4-770667B5C0A6}"/>
                  </a:ext>
                </a:extLst>
              </p:cNvPr>
              <p:cNvSpPr/>
              <p:nvPr/>
            </p:nvSpPr>
            <p:spPr bwMode="gray">
              <a:xfrm>
                <a:off x="1169698" y="4138615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854C5AEB-B48C-42B4-84C1-215A2D40B2AF}"/>
                  </a:ext>
                </a:extLst>
              </p:cNvPr>
              <p:cNvSpPr/>
              <p:nvPr/>
            </p:nvSpPr>
            <p:spPr bwMode="gray">
              <a:xfrm>
                <a:off x="1145885" y="4260059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91849B04-4D28-419F-A57D-CF4AFB5D99E3}"/>
                  </a:ext>
                </a:extLst>
              </p:cNvPr>
              <p:cNvSpPr/>
              <p:nvPr/>
            </p:nvSpPr>
            <p:spPr bwMode="gray">
              <a:xfrm>
                <a:off x="1150647" y="4329115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5C194051-B06F-4BA3-ADB5-8D47AFFB2E6B}"/>
                  </a:ext>
                </a:extLst>
              </p:cNvPr>
              <p:cNvSpPr/>
              <p:nvPr/>
            </p:nvSpPr>
            <p:spPr bwMode="gray">
              <a:xfrm>
                <a:off x="1150647" y="4419602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CBF2411D-64E4-49C3-9CB3-D4D040EA9B21}"/>
                  </a:ext>
                </a:extLst>
              </p:cNvPr>
              <p:cNvSpPr/>
              <p:nvPr/>
            </p:nvSpPr>
            <p:spPr bwMode="gray">
              <a:xfrm>
                <a:off x="1150647" y="4588670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50E231B4-269A-4BD9-A40E-D15FE51F6CAC}"/>
                  </a:ext>
                </a:extLst>
              </p:cNvPr>
              <p:cNvSpPr/>
              <p:nvPr/>
            </p:nvSpPr>
            <p:spPr bwMode="gray">
              <a:xfrm>
                <a:off x="1150647" y="4781552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954D529F-1E8E-4D7E-B91A-5E05F1E190C6}"/>
                  </a:ext>
                </a:extLst>
              </p:cNvPr>
              <p:cNvSpPr/>
              <p:nvPr/>
            </p:nvSpPr>
            <p:spPr bwMode="gray">
              <a:xfrm>
                <a:off x="1153028" y="4974434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929FE1C8-7348-4E4E-BD34-2439ADADF89F}"/>
                  </a:ext>
                </a:extLst>
              </p:cNvPr>
              <p:cNvSpPr/>
              <p:nvPr/>
            </p:nvSpPr>
            <p:spPr bwMode="gray">
              <a:xfrm>
                <a:off x="1155409" y="5488784"/>
                <a:ext cx="59212" cy="59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638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47A9797-5F81-44B5-9BF6-7519E853D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Hot topics: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F659CC-5CD9-4250-8FC1-CD19158FE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Guidelines, Prevention and cure</a:t>
            </a:r>
          </a:p>
        </p:txBody>
      </p:sp>
    </p:spTree>
    <p:extLst>
      <p:ext uri="{BB962C8B-B14F-4D97-AF65-F5344CB8AC3E}">
        <p14:creationId xmlns:p14="http://schemas.microsoft.com/office/powerpoint/2010/main" val="144674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521462" cy="5275844"/>
          </a:xfrm>
        </p:spPr>
        <p:txBody>
          <a:bodyPr/>
          <a:lstStyle/>
          <a:p>
            <a:r>
              <a:rPr lang="en-US" dirty="0"/>
              <a:t>PrEP </a:t>
            </a:r>
            <a:r>
              <a:rPr lang="mr-IN" dirty="0"/>
              <a:t>–</a:t>
            </a:r>
            <a:r>
              <a:rPr lang="en-US" dirty="0"/>
              <a:t> coming to a country near you</a:t>
            </a:r>
          </a:p>
          <a:p>
            <a:r>
              <a:rPr lang="en-US" dirty="0"/>
              <a:t>PrEP </a:t>
            </a:r>
            <a:r>
              <a:rPr lang="mr-IN" dirty="0"/>
              <a:t>–</a:t>
            </a:r>
            <a:r>
              <a:rPr lang="en-US" dirty="0"/>
              <a:t> disparities in delivery to populations in greatest </a:t>
            </a:r>
            <a:br>
              <a:rPr lang="en-US" dirty="0"/>
            </a:br>
            <a:r>
              <a:rPr lang="en-US" dirty="0"/>
              <a:t>need in U.S. are also happening globally</a:t>
            </a:r>
          </a:p>
          <a:p>
            <a:r>
              <a:rPr lang="en-US" dirty="0"/>
              <a:t>PrEP </a:t>
            </a:r>
            <a:r>
              <a:rPr lang="mr-IN" dirty="0"/>
              <a:t>–</a:t>
            </a:r>
            <a:r>
              <a:rPr lang="en-US" dirty="0"/>
              <a:t> it works</a:t>
            </a:r>
          </a:p>
          <a:p>
            <a:r>
              <a:rPr lang="en-US" dirty="0"/>
              <a:t>PrEP </a:t>
            </a:r>
            <a:r>
              <a:rPr lang="mr-IN" dirty="0"/>
              <a:t>–</a:t>
            </a:r>
            <a:r>
              <a:rPr lang="en-US" dirty="0"/>
              <a:t> it’s safe</a:t>
            </a:r>
          </a:p>
          <a:p>
            <a:r>
              <a:rPr lang="en-US" dirty="0" err="1"/>
              <a:t>bNAbs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 development for treatment, prevention, and cure</a:t>
            </a:r>
          </a:p>
          <a:p>
            <a:r>
              <a:rPr lang="en-US" dirty="0" err="1"/>
              <a:t>Cabotegravir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solves some adherence issues, </a:t>
            </a:r>
            <a:br>
              <a:rPr lang="en-US" dirty="0"/>
            </a:br>
            <a:r>
              <a:rPr lang="en-US" dirty="0"/>
              <a:t>creates others</a:t>
            </a:r>
          </a:p>
          <a:p>
            <a:r>
              <a:rPr lang="en-US" dirty="0"/>
              <a:t>Several promising long acting strategies in development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CA20A9BF-7B44-4396-B821-04BFE73DD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Studies in </a:t>
            </a:r>
            <a:br>
              <a:rPr lang="en-US" dirty="0"/>
            </a:br>
            <a:r>
              <a:rPr lang="en-US" dirty="0"/>
              <a:t>Treatment-Naïve Patients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7DA66A-2D2B-4810-900D-27AD995E1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6">
            <a:extLst>
              <a:ext uri="{FF2B5EF4-FFF2-40B4-BE49-F238E27FC236}">
                <a16:creationId xmlns="" xmlns:a16="http://schemas.microsoft.com/office/drawing/2014/main" id="{FC156F4C-0AA1-4B47-84A4-72F31EA7E6DB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94E609-1AA6-41FB-8BFD-0506BAEF0578}"/>
              </a:ext>
            </a:extLst>
          </p:cNvPr>
          <p:cNvGrpSpPr/>
          <p:nvPr/>
        </p:nvGrpSpPr>
        <p:grpSpPr>
          <a:xfrm>
            <a:off x="260349" y="1059582"/>
            <a:ext cx="8623299" cy="4682975"/>
            <a:chOff x="260349" y="1059582"/>
            <a:chExt cx="8623299" cy="4682975"/>
          </a:xfrm>
        </p:grpSpPr>
        <p:sp>
          <p:nvSpPr>
            <p:cNvPr id="29" name="Titre 1"/>
            <p:cNvSpPr txBox="1">
              <a:spLocks/>
            </p:cNvSpPr>
            <p:nvPr/>
          </p:nvSpPr>
          <p:spPr>
            <a:xfrm>
              <a:off x="465137" y="1059582"/>
              <a:ext cx="8229600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endParaRPr lang="fr-FR" sz="4400" dirty="0">
                <a:solidFill>
                  <a:prstClr val="black"/>
                </a:solidFill>
                <a:latin typeface="Calibri Ligh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103488" y="1219200"/>
              <a:ext cx="493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6974"/>
              <a:r>
                <a:rPr lang="en-US" sz="1800" b="1" dirty="0">
                  <a:solidFill>
                    <a:prstClr val="black"/>
                  </a:solidFill>
                </a:rPr>
                <a:t>Phase III, randomized, open-label trial </a:t>
              </a:r>
              <a:endParaRPr lang="fr-FR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ZoneTexte 5">
              <a:extLst>
                <a:ext uri="{FF2B5EF4-FFF2-40B4-BE49-F238E27FC236}">
                  <a16:creationId xmlns="" xmlns:a16="http://schemas.microsoft.com/office/drawing/2014/main" id="{A117AD63-A594-41A5-8C2C-3BCF4850FD4F}"/>
                </a:ext>
              </a:extLst>
            </p:cNvPr>
            <p:cNvSpPr txBox="1"/>
            <p:nvPr/>
          </p:nvSpPr>
          <p:spPr>
            <a:xfrm>
              <a:off x="260349" y="1748150"/>
              <a:ext cx="1687655" cy="1445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91440" tIns="91440" rIns="91440" bIns="9144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participants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HIV-1 </a:t>
              </a:r>
              <a:endPara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Age ≥ 18 years </a:t>
              </a:r>
              <a:endParaRPr kumimoji="0" lang="fr-FR" sz="1600" i="0" u="none" strike="sng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ARV naïve</a:t>
              </a: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VL&gt; 1000 c/mL</a:t>
              </a:r>
            </a:p>
          </p:txBody>
        </p:sp>
        <p:sp>
          <p:nvSpPr>
            <p:cNvPr id="32" name="ZoneTexte 17">
              <a:extLst>
                <a:ext uri="{FF2B5EF4-FFF2-40B4-BE49-F238E27FC236}">
                  <a16:creationId xmlns="" xmlns:a16="http://schemas.microsoft.com/office/drawing/2014/main" id="{F6553827-2A13-4591-8F67-57F09105598D}"/>
                </a:ext>
              </a:extLst>
            </p:cNvPr>
            <p:cNvSpPr txBox="1">
              <a:spLocks/>
            </p:cNvSpPr>
            <p:nvPr/>
          </p:nvSpPr>
          <p:spPr>
            <a:xfrm>
              <a:off x="2056682" y="1748150"/>
              <a:ext cx="1401623" cy="1445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91440" tIns="91440" rIns="91440" bIns="9144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Randomly assigned 1:1</a:t>
              </a:r>
              <a:endParaRPr kumimoji="0" lang="en-US" sz="160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Connecteur droit avec flèche 19">
              <a:extLst>
                <a:ext uri="{FF2B5EF4-FFF2-40B4-BE49-F238E27FC236}">
                  <a16:creationId xmlns="" xmlns:a16="http://schemas.microsoft.com/office/drawing/2014/main" id="{2F3957D4-489B-48CA-8D36-71F263DDA7D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1948004" y="2470761"/>
              <a:ext cx="108678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584F4D4-2C06-4785-8C19-1A70D39FDB30}"/>
                </a:ext>
              </a:extLst>
            </p:cNvPr>
            <p:cNvGrpSpPr/>
            <p:nvPr/>
          </p:nvGrpSpPr>
          <p:grpSpPr>
            <a:xfrm>
              <a:off x="3458305" y="1748837"/>
              <a:ext cx="4823871" cy="1444531"/>
              <a:chOff x="3468319" y="1435047"/>
              <a:chExt cx="4823871" cy="864096"/>
            </a:xfrm>
          </p:grpSpPr>
          <p:sp>
            <p:nvSpPr>
              <p:cNvPr id="35" name="Pentagone 14">
                <a:extLst>
                  <a:ext uri="{FF2B5EF4-FFF2-40B4-BE49-F238E27FC236}">
                    <a16:creationId xmlns="" xmlns:a16="http://schemas.microsoft.com/office/drawing/2014/main" id="{FDB93118-B2EC-4059-B09F-E5DD6DAFF350}"/>
                  </a:ext>
                </a:extLst>
              </p:cNvPr>
              <p:cNvSpPr/>
              <p:nvPr/>
            </p:nvSpPr>
            <p:spPr>
              <a:xfrm>
                <a:off x="4308631" y="1435047"/>
                <a:ext cx="3983559" cy="378042"/>
              </a:xfrm>
              <a:prstGeom prst="homePlat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marL="0" marR="0" lvl="0" indent="0" algn="ctr" defTabSz="4569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"/>
                    <a:cs typeface=""/>
                  </a:rPr>
                  <a:t>DTG 50mg + TDF/3TC</a:t>
                </a:r>
              </a:p>
            </p:txBody>
          </p:sp>
          <p:sp>
            <p:nvSpPr>
              <p:cNvPr id="37" name="Pentagone 15">
                <a:extLst>
                  <a:ext uri="{FF2B5EF4-FFF2-40B4-BE49-F238E27FC236}">
                    <a16:creationId xmlns="" xmlns:a16="http://schemas.microsoft.com/office/drawing/2014/main" id="{1954FCAD-B42D-4DF4-A9ED-205895FCFD89}"/>
                  </a:ext>
                </a:extLst>
              </p:cNvPr>
              <p:cNvSpPr/>
              <p:nvPr/>
            </p:nvSpPr>
            <p:spPr>
              <a:xfrm>
                <a:off x="4308631" y="1921101"/>
                <a:ext cx="3983559" cy="378042"/>
              </a:xfrm>
              <a:prstGeom prst="homePlat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marL="0" marR="0" lvl="0" indent="0" algn="ctr" defTabSz="4569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"/>
                    <a:cs typeface=""/>
                  </a:rPr>
                  <a:t>EFV 400mg + TDF/3TC</a:t>
                </a:r>
              </a:p>
            </p:txBody>
          </p:sp>
          <p:cxnSp>
            <p:nvCxnSpPr>
              <p:cNvPr id="40" name="Connecteur droit avec flèche 21">
                <a:extLst>
                  <a:ext uri="{FF2B5EF4-FFF2-40B4-BE49-F238E27FC236}">
                    <a16:creationId xmlns="" xmlns:a16="http://schemas.microsoft.com/office/drawing/2014/main" id="{D2C7C0BE-FBD1-42E9-9694-6F25BFBA59C6}"/>
                  </a:ext>
                </a:extLst>
              </p:cNvPr>
              <p:cNvCxnSpPr>
                <a:cxnSpLocks/>
                <a:stCxn id="32" idx="3"/>
                <a:endCxn id="35" idx="1"/>
              </p:cNvCxnSpPr>
              <p:nvPr/>
            </p:nvCxnSpPr>
            <p:spPr>
              <a:xfrm flipV="1">
                <a:off x="3468319" y="1624068"/>
                <a:ext cx="840312" cy="2428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1" name="Connecteur droit avec flèche 24">
                <a:extLst>
                  <a:ext uri="{FF2B5EF4-FFF2-40B4-BE49-F238E27FC236}">
                    <a16:creationId xmlns="" xmlns:a16="http://schemas.microsoft.com/office/drawing/2014/main" id="{17798F82-53E3-4298-982E-5B2812C08030}"/>
                  </a:ext>
                </a:extLst>
              </p:cNvPr>
              <p:cNvCxnSpPr>
                <a:cxnSpLocks/>
                <a:stCxn id="32" idx="3"/>
                <a:endCxn id="37" idx="1"/>
              </p:cNvCxnSpPr>
              <p:nvPr/>
            </p:nvCxnSpPr>
            <p:spPr>
              <a:xfrm>
                <a:off x="3468319" y="1866891"/>
                <a:ext cx="840312" cy="24323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cxnSp>
          <p:nvCxnSpPr>
            <p:cNvPr id="43" name="Connecteur droit avec flèche 26">
              <a:extLst>
                <a:ext uri="{FF2B5EF4-FFF2-40B4-BE49-F238E27FC236}">
                  <a16:creationId xmlns="" xmlns:a16="http://schemas.microsoft.com/office/drawing/2014/main" id="{6B4E0633-3FFA-414E-9C5E-347789BFA289}"/>
                </a:ext>
              </a:extLst>
            </p:cNvPr>
            <p:cNvCxnSpPr>
              <a:cxnSpLocks/>
            </p:cNvCxnSpPr>
            <p:nvPr/>
          </p:nvCxnSpPr>
          <p:spPr>
            <a:xfrm>
              <a:off x="4308631" y="3354828"/>
              <a:ext cx="457501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Rectangle à coins arrondis 43">
              <a:extLst>
                <a:ext uri="{FF2B5EF4-FFF2-40B4-BE49-F238E27FC236}">
                  <a16:creationId xmlns="" xmlns:a16="http://schemas.microsoft.com/office/drawing/2014/main" id="{978A5F0D-DA23-44CC-B07D-E24BC5E9EC74}"/>
                </a:ext>
              </a:extLst>
            </p:cNvPr>
            <p:cNvSpPr>
              <a:spLocks/>
            </p:cNvSpPr>
            <p:nvPr/>
          </p:nvSpPr>
          <p:spPr>
            <a:xfrm>
              <a:off x="5293643" y="3589514"/>
              <a:ext cx="1742554" cy="64807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Follow-up</a:t>
              </a: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(</a:t>
              </a:r>
              <a:r>
                <a:rPr kumimoji="0" lang="en-US" sz="1800" i="0" u="none" strike="noStrike" kern="0" cap="none" spc="0" normalizeH="0" baseline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VL</a:t>
              </a:r>
              <a:r>
                <a:rPr kumimoji="0" lang="en-US" sz="180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 W24 &amp; 48)</a:t>
              </a:r>
            </a:p>
          </p:txBody>
        </p:sp>
        <p:sp>
          <p:nvSpPr>
            <p:cNvPr id="48" name="Rectangle à coins arrondis 44">
              <a:extLst>
                <a:ext uri="{FF2B5EF4-FFF2-40B4-BE49-F238E27FC236}">
                  <a16:creationId xmlns="" xmlns:a16="http://schemas.microsoft.com/office/drawing/2014/main" id="{4B6AD70F-15D3-43F3-87E0-660B8420C353}"/>
                </a:ext>
              </a:extLst>
            </p:cNvPr>
            <p:cNvSpPr>
              <a:spLocks/>
            </p:cNvSpPr>
            <p:nvPr/>
          </p:nvSpPr>
          <p:spPr>
            <a:xfrm>
              <a:off x="260350" y="3589514"/>
              <a:ext cx="3111556" cy="64807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"/>
                <a:cs typeface=""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"/>
                <a:cs typeface=""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Screening</a:t>
              </a: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"/>
                <a:cs typeface=""/>
              </a:endParaRPr>
            </a:p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"/>
                <a:cs typeface=""/>
              </a:endParaRPr>
            </a:p>
          </p:txBody>
        </p:sp>
        <p:sp>
          <p:nvSpPr>
            <p:cNvPr id="49" name="Rectangle à coins arrondis 45">
              <a:extLst>
                <a:ext uri="{FF2B5EF4-FFF2-40B4-BE49-F238E27FC236}">
                  <a16:creationId xmlns="" xmlns:a16="http://schemas.microsoft.com/office/drawing/2014/main" id="{83EF956D-DB8E-4891-B4DC-60C235EE0D91}"/>
                </a:ext>
              </a:extLst>
            </p:cNvPr>
            <p:cNvSpPr>
              <a:spLocks/>
            </p:cNvSpPr>
            <p:nvPr/>
          </p:nvSpPr>
          <p:spPr>
            <a:xfrm>
              <a:off x="3446191" y="3589514"/>
              <a:ext cx="1742554" cy="648072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Baseline</a:t>
              </a:r>
            </a:p>
          </p:txBody>
        </p:sp>
        <p:sp>
          <p:nvSpPr>
            <p:cNvPr id="50" name="Rectangle à coins arrondis 29">
              <a:extLst>
                <a:ext uri="{FF2B5EF4-FFF2-40B4-BE49-F238E27FC236}">
                  <a16:creationId xmlns="" xmlns:a16="http://schemas.microsoft.com/office/drawing/2014/main" id="{5D8BDA3D-C966-489B-97BC-8B7CF3B770E6}"/>
                </a:ext>
              </a:extLst>
            </p:cNvPr>
            <p:cNvSpPr/>
            <p:nvPr/>
          </p:nvSpPr>
          <p:spPr>
            <a:xfrm>
              <a:off x="5188745" y="4276296"/>
              <a:ext cx="3658327" cy="146626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0" bIns="91440" rtlCol="0" anchor="ctr">
              <a:noAutofit/>
            </a:bodyPr>
            <a:lstStyle/>
            <a:p>
              <a:pPr marL="0" marR="0" lvl="0" indent="0" algn="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Primary endpoint : </a:t>
              </a:r>
              <a:b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</a:b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Non inferiority </a:t>
              </a:r>
              <a:r>
                <a:rPr kumimoji="0" lang="en-GB" altLang="ja-JP" sz="1400" i="0" u="none" strike="noStrike" kern="0" cap="none" spc="0" normalizeH="0" baseline="0" noProof="0" dirty="0" err="1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DTG</a:t>
              </a: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- vs EFV400- </a:t>
              </a:r>
              <a:b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</a:b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by proportion with VL&lt;50 c/mL </a:t>
              </a:r>
              <a:b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</a:b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(ITT snapshot, 10% margin)</a:t>
              </a:r>
            </a:p>
            <a:p>
              <a:pPr marL="0" marR="0" lvl="0" indent="0" algn="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Superiority test planned If </a:t>
              </a:r>
              <a:b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</a:br>
              <a:r>
                <a:rPr kumimoji="0" lang="en-GB" altLang="ja-JP" sz="1400" i="0" u="none" strike="noStrike" kern="0" cap="none" spc="0" normalizeH="0" baseline="0" noProof="0" dirty="0">
                  <a:ln>
                    <a:noFill/>
                  </a:ln>
                  <a:solidFill>
                    <a:srgbClr val="E31836"/>
                  </a:solidFill>
                  <a:effectLst/>
                  <a:uLnTx/>
                  <a:uFillTx/>
                  <a:latin typeface="+mj-lt"/>
                  <a:ea typeface="游ゴシック" charset="-128"/>
                  <a:cs typeface="Arial" panose="020B0604020202020204" pitchFamily="34" charset="0"/>
                </a:rPr>
                <a:t>non inferiority demonstrated</a:t>
              </a:r>
              <a:endParaRPr kumimoji="0" lang="en-GB" altLang="ja-JP" sz="1400" i="0" u="none" strike="noStrike" kern="0" cap="none" spc="0" normalizeH="0" baseline="30000" noProof="0" dirty="0">
                <a:ln>
                  <a:noFill/>
                </a:ln>
                <a:solidFill>
                  <a:srgbClr val="E31836"/>
                </a:solidFill>
                <a:effectLst/>
                <a:uLnTx/>
                <a:uFillTx/>
                <a:latin typeface="+mj-lt"/>
                <a:ea typeface="游ゴシック" charset="-128"/>
                <a:cs typeface="Arial" panose="020B0604020202020204" pitchFamily="34" charset="0"/>
              </a:endParaRPr>
            </a:p>
          </p:txBody>
        </p:sp>
        <p:sp>
          <p:nvSpPr>
            <p:cNvPr id="51" name="Rectangle à coins arrondis 38">
              <a:extLst>
                <a:ext uri="{FF2B5EF4-FFF2-40B4-BE49-F238E27FC236}">
                  <a16:creationId xmlns="" xmlns:a16="http://schemas.microsoft.com/office/drawing/2014/main" id="{9D09914A-FAFE-496F-9246-E2621F4FE427}"/>
                </a:ext>
              </a:extLst>
            </p:cNvPr>
            <p:cNvSpPr>
              <a:spLocks/>
            </p:cNvSpPr>
            <p:nvPr/>
          </p:nvSpPr>
          <p:spPr>
            <a:xfrm>
              <a:off x="7141094" y="3589514"/>
              <a:ext cx="1742554" cy="648072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"/>
                  <a:cs typeface=""/>
                </a:rPr>
                <a:t>48 weeks</a:t>
              </a:r>
            </a:p>
          </p:txBody>
        </p:sp>
      </p:grpSp>
      <p:sp>
        <p:nvSpPr>
          <p:cNvPr id="52" name="ZoneTexte 8">
            <a:extLst>
              <a:ext uri="{FF2B5EF4-FFF2-40B4-BE49-F238E27FC236}">
                <a16:creationId xmlns="" xmlns:a16="http://schemas.microsoft.com/office/drawing/2014/main" id="{8FCD3403-717A-4C77-97A7-CE5988AB233F}"/>
              </a:ext>
            </a:extLst>
          </p:cNvPr>
          <p:cNvSpPr txBox="1"/>
          <p:nvPr/>
        </p:nvSpPr>
        <p:spPr>
          <a:xfrm>
            <a:off x="260350" y="6107749"/>
            <a:ext cx="6044423" cy="19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fr-FR"/>
              <a:t>3 study</a:t>
            </a:r>
            <a:r>
              <a:rPr lang="fr-FR" dirty="0"/>
              <a:t> sites in Yaoundé</a:t>
            </a:r>
            <a:r>
              <a:rPr lang="fr-FR"/>
              <a:t>, Cameroon</a:t>
            </a: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031A698-F547-46B5-B3CB-92B9AE73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ANRS 12313 NAMSAL Study: Design</a:t>
            </a:r>
          </a:p>
        </p:txBody>
      </p:sp>
    </p:spTree>
    <p:extLst>
      <p:ext uri="{BB962C8B-B14F-4D97-AF65-F5344CB8AC3E}">
        <p14:creationId xmlns:p14="http://schemas.microsoft.com/office/powerpoint/2010/main" val="148147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NAMSAL Study: </a:t>
            </a:r>
            <a:br>
              <a:rPr lang="en-US" dirty="0"/>
            </a:br>
            <a:r>
              <a:rPr lang="en-US" dirty="0"/>
              <a:t>baseline characteristics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="" xmlns:a16="http://schemas.microsoft.com/office/drawing/2014/main" id="{56B0C32E-A480-4DCC-BE78-E72CC652172C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  <p:graphicFrame>
        <p:nvGraphicFramePr>
          <p:cNvPr id="8" name="Tableau 81">
            <a:extLst>
              <a:ext uri="{FF2B5EF4-FFF2-40B4-BE49-F238E27FC236}">
                <a16:creationId xmlns="" xmlns:a16="http://schemas.microsoft.com/office/drawing/2014/main" id="{274E131B-44CA-4D7D-BBF5-EBA29E3CF1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696" y="1252728"/>
          <a:ext cx="8558608" cy="467498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044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38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1272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Characteristic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TDF/3TC + DTG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(N=310)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TDF/3TC + EFV400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(N=303)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(N=616)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dirty="0">
                          <a:effectLst/>
                          <a:latin typeface="+mj-lt"/>
                        </a:rPr>
                        <a:t>p-value </a:t>
                      </a:r>
                      <a:endParaRPr lang="fr-FR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Age, </a:t>
                      </a:r>
                      <a:r>
                        <a:rPr lang="fr-FR" sz="1400" u="none" strike="noStrike" dirty="0" err="1">
                          <a:effectLst/>
                          <a:latin typeface="+mj-lt"/>
                        </a:rPr>
                        <a:t>median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 (IQR), 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38 (31-46)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36 (29-43)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36 (29-43)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0.02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 err="1">
                          <a:effectLst/>
                          <a:latin typeface="+mj-lt"/>
                        </a:rPr>
                        <a:t>Female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, n (%)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197 (64%)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207 (68%)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207 (68%)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0.21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Body mass index (kg/m</a:t>
                      </a:r>
                      <a:r>
                        <a:rPr lang="fr-F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(21-26)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(21-26)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(21-26)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13501004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u="none" strike="noStrike" dirty="0" err="1">
                          <a:effectLst/>
                          <a:latin typeface="+mj-lt"/>
                        </a:rPr>
                        <a:t>Hepatitis</a:t>
                      </a:r>
                      <a:r>
                        <a:rPr lang="fr-FR" sz="1400" u="none" strike="noStrike" dirty="0">
                          <a:effectLst/>
                          <a:latin typeface="+mj-lt"/>
                        </a:rPr>
                        <a:t> B virus Ag +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25 (8%)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</a:rPr>
                        <a:t>34 (11%)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34 (11%)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0.19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marL="114300" indent="0" algn="l" rtl="0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WHO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category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(58%)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(61%)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 (59%)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4893923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1200" b="1" u="none" strike="noStrike" dirty="0">
                          <a:effectLst/>
                        </a:rPr>
                        <a:t>HIV RNA, median (IQR), log</a:t>
                      </a:r>
                      <a:r>
                        <a:rPr lang="sv-SE" sz="1200" b="1" u="none" strike="noStrike" baseline="-25000" dirty="0">
                          <a:effectLst/>
                        </a:rPr>
                        <a:t>10</a:t>
                      </a:r>
                      <a:r>
                        <a:rPr lang="sv-SE" sz="1200" b="1" u="none" strike="noStrike" dirty="0">
                          <a:effectLst/>
                        </a:rPr>
                        <a:t> c/mL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 5.3 (4.8-5.8)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5.3 (4.7-5.8)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5.3 (4.8-5.8)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0.99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marL="119063" indent="0" algn="l" rtl="0" fontAlgn="b"/>
                      <a:r>
                        <a:rPr lang="fr-FR" sz="1200" u="none" strike="noStrike" dirty="0">
                          <a:effectLst/>
                        </a:rPr>
                        <a:t>≥100,000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 207 (67%)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200 (66%)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407 (66%)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0.84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marL="119063" indent="0" algn="l" rtl="0" fontAlgn="b"/>
                      <a:r>
                        <a:rPr lang="fr-FR" sz="1200" u="none" strike="noStrike" dirty="0">
                          <a:effectLst/>
                        </a:rPr>
                        <a:t>≥500,000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93 (30%)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95 (31.3%)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 dirty="0">
                          <a:effectLst/>
                        </a:rPr>
                        <a:t>188 (30.5%)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CD4+, median (IQR), cells/mm</a:t>
                      </a:r>
                      <a:r>
                        <a:rPr lang="en-US" sz="1400" u="none" strike="noStrike" baseline="30000" dirty="0">
                          <a:effectLst/>
                          <a:latin typeface="+mj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289 (157-452)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271 (147-427)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281 (154-44)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0.30 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2509">
                <a:tc>
                  <a:txBody>
                    <a:bodyPr/>
                    <a:lstStyle/>
                    <a:p>
                      <a:pPr marL="119063" indent="0" algn="l" rtl="0" fontAlgn="b"/>
                      <a:r>
                        <a:rPr lang="fr-FR" sz="1200" u="none" strike="noStrike" dirty="0">
                          <a:effectLst/>
                        </a:rPr>
                        <a:t>&lt;200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97 (31%)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107 (35%)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 204 (33%)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0.67</a:t>
                      </a:r>
                      <a:endParaRPr lang="fr-FR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A309CDB-8E6B-4C41-9857-AF5799F787B1}"/>
              </a:ext>
            </a:extLst>
          </p:cNvPr>
          <p:cNvSpPr/>
          <p:nvPr/>
        </p:nvSpPr>
        <p:spPr>
          <a:xfrm>
            <a:off x="309308" y="4061440"/>
            <a:ext cx="7399592" cy="1101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74"/>
            <a:endParaRPr lang="fr-FR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1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82843CF4-425B-48AF-9781-49F8AB48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NAMSAL Study: </a:t>
            </a:r>
            <a:br>
              <a:rPr lang="en-US" dirty="0"/>
            </a:br>
            <a:r>
              <a:rPr lang="en-US" dirty="0"/>
              <a:t>HIV RNA suppression at Week 48 (ITT)</a:t>
            </a:r>
          </a:p>
        </p:txBody>
      </p:sp>
      <p:sp>
        <p:nvSpPr>
          <p:cNvPr id="23" name="Textfeld 6">
            <a:extLst>
              <a:ext uri="{FF2B5EF4-FFF2-40B4-BE49-F238E27FC236}">
                <a16:creationId xmlns="" xmlns:a16="http://schemas.microsoft.com/office/drawing/2014/main" id="{63394471-42D5-444D-B002-71089279F869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817729D-C553-4493-A5A6-60A6194DB225}"/>
              </a:ext>
            </a:extLst>
          </p:cNvPr>
          <p:cNvGrpSpPr/>
          <p:nvPr/>
        </p:nvGrpSpPr>
        <p:grpSpPr>
          <a:xfrm>
            <a:off x="260354" y="1243824"/>
            <a:ext cx="8431209" cy="4753223"/>
            <a:chOff x="260354" y="1243824"/>
            <a:chExt cx="8431209" cy="4753223"/>
          </a:xfrm>
        </p:grpSpPr>
        <p:graphicFrame>
          <p:nvGraphicFramePr>
            <p:cNvPr id="24" name="Content Placeholder 3">
              <a:extLst>
                <a:ext uri="{FF2B5EF4-FFF2-40B4-BE49-F238E27FC236}">
                  <a16:creationId xmlns="" xmlns:a16="http://schemas.microsoft.com/office/drawing/2014/main" id="{CA3ABE63-D536-4817-A83D-209235D7FA3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98389115"/>
                </p:ext>
              </p:extLst>
            </p:nvPr>
          </p:nvGraphicFramePr>
          <p:xfrm>
            <a:off x="452438" y="1322388"/>
            <a:ext cx="8239125" cy="4129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45D1640-369D-4653-AA54-6AD0CB928D5C}"/>
                </a:ext>
              </a:extLst>
            </p:cNvPr>
            <p:cNvSpPr txBox="1"/>
            <p:nvPr/>
          </p:nvSpPr>
          <p:spPr>
            <a:xfrm>
              <a:off x="2034472" y="5166922"/>
              <a:ext cx="1635768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TDF/3TC/DTG (n=310)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117AA2C-1D08-4531-AC87-5C42F5E83BF8}"/>
                </a:ext>
              </a:extLst>
            </p:cNvPr>
            <p:cNvSpPr txBox="1"/>
            <p:nvPr/>
          </p:nvSpPr>
          <p:spPr>
            <a:xfrm>
              <a:off x="5926432" y="5168365"/>
              <a:ext cx="1626086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TDF/3TC/EFV (n=303)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A59DB37-A430-4068-AAA7-34405E25919D}"/>
                </a:ext>
              </a:extLst>
            </p:cNvPr>
            <p:cNvSpPr txBox="1"/>
            <p:nvPr/>
          </p:nvSpPr>
          <p:spPr>
            <a:xfrm rot="16200000">
              <a:off x="-638642" y="3286654"/>
              <a:ext cx="2082686" cy="284693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% HIV RNA suppression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4142442-D3E0-4C54-8BC1-513B69588278}"/>
                </a:ext>
              </a:extLst>
            </p:cNvPr>
            <p:cNvSpPr txBox="1"/>
            <p:nvPr/>
          </p:nvSpPr>
          <p:spPr>
            <a:xfrm>
              <a:off x="2146617" y="2853891"/>
              <a:ext cx="1411477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74.5% &lt;50 copies/mL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638B472-3C6E-4ED8-8E93-746718014343}"/>
                </a:ext>
              </a:extLst>
            </p:cNvPr>
            <p:cNvSpPr txBox="1"/>
            <p:nvPr/>
          </p:nvSpPr>
          <p:spPr>
            <a:xfrm>
              <a:off x="6085930" y="2853891"/>
              <a:ext cx="1307089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69% &lt;50 copies/mL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4715D1FB-02D4-4294-AFE6-50A22C4EE044}"/>
                </a:ext>
              </a:extLst>
            </p:cNvPr>
            <p:cNvSpPr txBox="1"/>
            <p:nvPr/>
          </p:nvSpPr>
          <p:spPr>
            <a:xfrm>
              <a:off x="2159538" y="2234776"/>
              <a:ext cx="1385636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89% &lt;200 copies/mL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1DF1F15-C539-4629-94E4-183743CEA650}"/>
                </a:ext>
              </a:extLst>
            </p:cNvPr>
            <p:cNvSpPr txBox="1"/>
            <p:nvPr/>
          </p:nvSpPr>
          <p:spPr>
            <a:xfrm>
              <a:off x="5988949" y="2369630"/>
              <a:ext cx="1501052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83.5% &lt;200 copies/mL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E38B82C-4E06-4D4C-ADCB-544C6B97962B}"/>
                </a:ext>
              </a:extLst>
            </p:cNvPr>
            <p:cNvSpPr txBox="1"/>
            <p:nvPr/>
          </p:nvSpPr>
          <p:spPr>
            <a:xfrm>
              <a:off x="2069962" y="1721438"/>
              <a:ext cx="1564787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91.9% &lt;1000 copies/mL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B5989F3-31D6-4375-9E4F-40DA395D5BB7}"/>
                </a:ext>
              </a:extLst>
            </p:cNvPr>
            <p:cNvSpPr txBox="1"/>
            <p:nvPr/>
          </p:nvSpPr>
          <p:spPr>
            <a:xfrm>
              <a:off x="5952239" y="1929152"/>
              <a:ext cx="1574469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86.5% &lt;1000 copies/mL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A95845E5-BC18-49DD-A14A-7B628728E745}"/>
                </a:ext>
              </a:extLst>
            </p:cNvPr>
            <p:cNvGrpSpPr/>
            <p:nvPr/>
          </p:nvGrpSpPr>
          <p:grpSpPr>
            <a:xfrm>
              <a:off x="2233928" y="5738792"/>
              <a:ext cx="4709134" cy="258255"/>
              <a:chOff x="1798612" y="5558457"/>
              <a:chExt cx="4709134" cy="25825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495D8BBA-F8E3-4A81-929B-88F50A691D25}"/>
                  </a:ext>
                </a:extLst>
              </p:cNvPr>
              <p:cNvSpPr/>
              <p:nvPr/>
            </p:nvSpPr>
            <p:spPr>
              <a:xfrm>
                <a:off x="1798612" y="5558457"/>
                <a:ext cx="256032" cy="2539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456974"/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98D10FF1-EE9E-4B47-B691-1F7C0B357569}"/>
                  </a:ext>
                </a:extLst>
              </p:cNvPr>
              <p:cNvSpPr txBox="1"/>
              <p:nvPr/>
            </p:nvSpPr>
            <p:spPr>
              <a:xfrm>
                <a:off x="2085490" y="5562796"/>
                <a:ext cx="1434431" cy="25391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defTabSz="456974"/>
                <a:r>
                  <a: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HIV RNA &lt;50 c/mL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86FC63AD-754F-4254-8C3D-B52E8E6EA985}"/>
                  </a:ext>
                </a:extLst>
              </p:cNvPr>
              <p:cNvSpPr/>
              <p:nvPr/>
            </p:nvSpPr>
            <p:spPr>
              <a:xfrm>
                <a:off x="3624132" y="5558457"/>
                <a:ext cx="256032" cy="2539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456974"/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B72FB8A3-37D9-4382-99E8-7EC0EC680202}"/>
                  </a:ext>
                </a:extLst>
              </p:cNvPr>
              <p:cNvSpPr txBox="1"/>
              <p:nvPr/>
            </p:nvSpPr>
            <p:spPr>
              <a:xfrm>
                <a:off x="3904651" y="5562796"/>
                <a:ext cx="1020151" cy="25391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defTabSz="456974"/>
                <a:r>
                  <a: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50-200 c/mL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F2CA3FCB-EB88-472A-8DD8-7C21E7AD4DBC}"/>
                  </a:ext>
                </a:extLst>
              </p:cNvPr>
              <p:cNvSpPr/>
              <p:nvPr/>
            </p:nvSpPr>
            <p:spPr>
              <a:xfrm>
                <a:off x="5023166" y="5558457"/>
                <a:ext cx="256032" cy="25391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456974"/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25C7351-79AF-427C-8D07-270E5F7262A7}"/>
                  </a:ext>
                </a:extLst>
              </p:cNvPr>
              <p:cNvSpPr txBox="1"/>
              <p:nvPr/>
            </p:nvSpPr>
            <p:spPr>
              <a:xfrm>
                <a:off x="5309533" y="5562796"/>
                <a:ext cx="1198213" cy="25391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 rtlCol="0">
                <a:spAutoFit/>
              </a:bodyPr>
              <a:lstStyle/>
              <a:p>
                <a:pPr defTabSz="456974"/>
                <a:r>
                  <a:rPr lang="en-GB" sz="1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200-1000 c/mL</a:t>
                </a:r>
              </a:p>
            </p:txBody>
          </p:sp>
        </p:grpSp>
        <p:sp>
          <p:nvSpPr>
            <p:cNvPr id="41" name="ZoneTexte 19">
              <a:extLst>
                <a:ext uri="{FF2B5EF4-FFF2-40B4-BE49-F238E27FC236}">
                  <a16:creationId xmlns="" xmlns:a16="http://schemas.microsoft.com/office/drawing/2014/main" id="{D6A58ABC-660F-4A81-99FF-49BC56FA3566}"/>
                </a:ext>
              </a:extLst>
            </p:cNvPr>
            <p:cNvSpPr txBox="1"/>
            <p:nvPr/>
          </p:nvSpPr>
          <p:spPr>
            <a:xfrm>
              <a:off x="1926628" y="1243824"/>
              <a:ext cx="52907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6974"/>
              <a:r>
                <a:rPr lang="en-US" sz="1600" b="1" dirty="0">
                  <a:solidFill>
                    <a:prstClr val="black"/>
                  </a:solidFill>
                </a:rPr>
                <a:t>Treatment difference </a:t>
              </a:r>
              <a:r>
                <a:rPr lang="en-US" sz="1600" b="1" dirty="0" err="1">
                  <a:solidFill>
                    <a:prstClr val="black"/>
                  </a:solidFill>
                </a:rPr>
                <a:t>DTG</a:t>
              </a:r>
              <a:r>
                <a:rPr lang="en-US" sz="1600" b="1" dirty="0">
                  <a:solidFill>
                    <a:prstClr val="black"/>
                  </a:solidFill>
                </a:rPr>
                <a:t> – </a:t>
              </a:r>
              <a:r>
                <a:rPr lang="en-US" sz="1600" b="1" dirty="0" err="1">
                  <a:solidFill>
                    <a:prstClr val="black"/>
                  </a:solidFill>
                </a:rPr>
                <a:t>EFV</a:t>
              </a:r>
              <a:r>
                <a:rPr lang="en-US" sz="1600" b="1" dirty="0">
                  <a:solidFill>
                    <a:prstClr val="black"/>
                  </a:solidFill>
                </a:rPr>
                <a:t>: 5.5% (95%CI: -1.6; +12.7)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037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9BB3F2A-3FC2-4ECD-A079-8BF04279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NAMSAL Study: HIV RNA suppression </a:t>
            </a:r>
            <a:br>
              <a:rPr lang="en-US" dirty="0"/>
            </a:br>
            <a:r>
              <a:rPr lang="en-US" dirty="0"/>
              <a:t>at Week 48 by baseline HIV RNA</a:t>
            </a:r>
          </a:p>
        </p:txBody>
      </p:sp>
      <p:sp>
        <p:nvSpPr>
          <p:cNvPr id="42" name="Textfeld 6">
            <a:extLst>
              <a:ext uri="{FF2B5EF4-FFF2-40B4-BE49-F238E27FC236}">
                <a16:creationId xmlns="" xmlns:a16="http://schemas.microsoft.com/office/drawing/2014/main" id="{742F1FE8-D3C2-4BFB-B63D-52E747CE0652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B501E94-55E7-4031-92B4-DACE60AEC667}"/>
              </a:ext>
            </a:extLst>
          </p:cNvPr>
          <p:cNvGrpSpPr/>
          <p:nvPr/>
        </p:nvGrpSpPr>
        <p:grpSpPr>
          <a:xfrm>
            <a:off x="401692" y="1493795"/>
            <a:ext cx="8434653" cy="3847761"/>
            <a:chOff x="401692" y="1493795"/>
            <a:chExt cx="8434653" cy="3847761"/>
          </a:xfrm>
        </p:grpSpPr>
        <p:graphicFrame>
          <p:nvGraphicFramePr>
            <p:cNvPr id="41" name="Chart 40">
              <a:extLst>
                <a:ext uri="{FF2B5EF4-FFF2-40B4-BE49-F238E27FC236}">
                  <a16:creationId xmlns="" xmlns:a16="http://schemas.microsoft.com/office/drawing/2014/main" id="{BF595B58-8A32-4DBD-B7D5-82570ACB71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01099831"/>
                </p:ext>
              </p:extLst>
            </p:nvPr>
          </p:nvGraphicFramePr>
          <p:xfrm>
            <a:off x="4590538" y="1493795"/>
            <a:ext cx="4245807" cy="2692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3" name="Chart 42">
              <a:extLst>
                <a:ext uri="{FF2B5EF4-FFF2-40B4-BE49-F238E27FC236}">
                  <a16:creationId xmlns="" xmlns:a16="http://schemas.microsoft.com/office/drawing/2014/main" id="{600DEBB2-5B52-4FB1-91B2-0F8501E2C6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21226052"/>
                </p:ext>
              </p:extLst>
            </p:nvPr>
          </p:nvGraphicFramePr>
          <p:xfrm>
            <a:off x="401693" y="1493795"/>
            <a:ext cx="4245807" cy="26921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4" name="TextBox 14">
              <a:extLst>
                <a:ext uri="{FF2B5EF4-FFF2-40B4-BE49-F238E27FC236}">
                  <a16:creationId xmlns="" xmlns:a16="http://schemas.microsoft.com/office/drawing/2014/main" id="{D4FA48FA-1A16-4283-8EF8-CB3A4BCCEF49}"/>
                </a:ext>
              </a:extLst>
            </p:cNvPr>
            <p:cNvSpPr txBox="1"/>
            <p:nvPr/>
          </p:nvSpPr>
          <p:spPr>
            <a:xfrm>
              <a:off x="1818603" y="4186268"/>
              <a:ext cx="1411988" cy="253914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Baseline HIV RNA level</a:t>
              </a:r>
            </a:p>
          </p:txBody>
        </p:sp>
        <p:sp>
          <p:nvSpPr>
            <p:cNvPr id="45" name="TextBox 23">
              <a:extLst>
                <a:ext uri="{FF2B5EF4-FFF2-40B4-BE49-F238E27FC236}">
                  <a16:creationId xmlns="" xmlns:a16="http://schemas.microsoft.com/office/drawing/2014/main" id="{C210C717-81C1-4921-AFA1-337AD3671F5F}"/>
                </a:ext>
              </a:extLst>
            </p:cNvPr>
            <p:cNvSpPr txBox="1"/>
            <p:nvPr/>
          </p:nvSpPr>
          <p:spPr>
            <a:xfrm>
              <a:off x="1404527" y="1888986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93.2%</a:t>
              </a:r>
            </a:p>
          </p:txBody>
        </p:sp>
        <p:sp>
          <p:nvSpPr>
            <p:cNvPr id="46" name="TextBox 24">
              <a:extLst>
                <a:ext uri="{FF2B5EF4-FFF2-40B4-BE49-F238E27FC236}">
                  <a16:creationId xmlns="" xmlns:a16="http://schemas.microsoft.com/office/drawing/2014/main" id="{ED9D09CD-EC19-4A39-86C9-263B309048BD}"/>
                </a:ext>
              </a:extLst>
            </p:cNvPr>
            <p:cNvSpPr txBox="1"/>
            <p:nvPr/>
          </p:nvSpPr>
          <p:spPr>
            <a:xfrm>
              <a:off x="2538233" y="1957004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89.5%</a:t>
              </a:r>
            </a:p>
          </p:txBody>
        </p:sp>
        <p:sp>
          <p:nvSpPr>
            <p:cNvPr id="47" name="TextBox 25">
              <a:extLst>
                <a:ext uri="{FF2B5EF4-FFF2-40B4-BE49-F238E27FC236}">
                  <a16:creationId xmlns="" xmlns:a16="http://schemas.microsoft.com/office/drawing/2014/main" id="{2F1CE4B7-53EE-4EE6-9D27-B6185398CF96}"/>
                </a:ext>
              </a:extLst>
            </p:cNvPr>
            <p:cNvSpPr txBox="1"/>
            <p:nvPr/>
          </p:nvSpPr>
          <p:spPr>
            <a:xfrm>
              <a:off x="3693427" y="2052644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83.9%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="" xmlns:a16="http://schemas.microsoft.com/office/drawing/2014/main" id="{BCA1B8BF-247F-489D-9587-9FCDFE81E0F0}"/>
                </a:ext>
              </a:extLst>
            </p:cNvPr>
            <p:cNvSpPr txBox="1"/>
            <p:nvPr/>
          </p:nvSpPr>
          <p:spPr>
            <a:xfrm>
              <a:off x="5602516" y="1907274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92.2%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="" xmlns:a16="http://schemas.microsoft.com/office/drawing/2014/main" id="{2B531E10-32C7-43D0-A771-37EC3BE4A5EA}"/>
                </a:ext>
              </a:extLst>
            </p:cNvPr>
            <p:cNvSpPr txBox="1"/>
            <p:nvPr/>
          </p:nvSpPr>
          <p:spPr>
            <a:xfrm>
              <a:off x="6737661" y="2190235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76.4%</a:t>
              </a:r>
            </a:p>
          </p:txBody>
        </p:sp>
        <p:sp>
          <p:nvSpPr>
            <p:cNvPr id="50" name="TextBox 25">
              <a:extLst>
                <a:ext uri="{FF2B5EF4-FFF2-40B4-BE49-F238E27FC236}">
                  <a16:creationId xmlns="" xmlns:a16="http://schemas.microsoft.com/office/drawing/2014/main" id="{17B51C48-6A46-4364-A673-F2D73984AE2E}"/>
                </a:ext>
              </a:extLst>
            </p:cNvPr>
            <p:cNvSpPr txBox="1"/>
            <p:nvPr/>
          </p:nvSpPr>
          <p:spPr>
            <a:xfrm>
              <a:off x="7886093" y="2134606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79.4%</a:t>
              </a:r>
            </a:p>
          </p:txBody>
        </p:sp>
        <p:sp>
          <p:nvSpPr>
            <p:cNvPr id="51" name="TextBox 14">
              <a:extLst>
                <a:ext uri="{FF2B5EF4-FFF2-40B4-BE49-F238E27FC236}">
                  <a16:creationId xmlns="" xmlns:a16="http://schemas.microsoft.com/office/drawing/2014/main" id="{1455BA7C-FC3C-40EB-A9CF-20E55BE90056}"/>
                </a:ext>
              </a:extLst>
            </p:cNvPr>
            <p:cNvSpPr txBox="1"/>
            <p:nvPr/>
          </p:nvSpPr>
          <p:spPr>
            <a:xfrm>
              <a:off x="6007448" y="4186268"/>
              <a:ext cx="1411988" cy="253914"/>
            </a:xfrm>
            <a:prstGeom prst="rect">
              <a:avLst/>
            </a:prstGeom>
            <a:noFill/>
          </p:spPr>
          <p:txBody>
            <a:bodyPr wrap="none" lIns="68579" tIns="34289" rIns="68579" bIns="34289" rtlCol="0">
              <a:spAutoFit/>
            </a:bodyPr>
            <a:lstStyle/>
            <a:p>
              <a:pPr algn="ctr" defTabSz="456974"/>
              <a:r>
                <a:rPr lang="en-GB" sz="12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Baseline HIV RNA level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8DEA6FA6-300B-4042-A4AB-73B2C5CB2E79}"/>
                </a:ext>
              </a:extLst>
            </p:cNvPr>
            <p:cNvGrpSpPr/>
            <p:nvPr/>
          </p:nvGrpSpPr>
          <p:grpSpPr>
            <a:xfrm>
              <a:off x="401692" y="4712915"/>
              <a:ext cx="1847034" cy="253916"/>
              <a:chOff x="601441" y="4490977"/>
              <a:chExt cx="1847034" cy="253916"/>
            </a:xfrm>
          </p:grpSpPr>
          <p:sp>
            <p:nvSpPr>
              <p:cNvPr id="53" name="Rectangle 16">
                <a:extLst>
                  <a:ext uri="{FF2B5EF4-FFF2-40B4-BE49-F238E27FC236}">
                    <a16:creationId xmlns="" xmlns:a16="http://schemas.microsoft.com/office/drawing/2014/main" id="{DB179E41-64EF-4809-8F2A-BB298ACB1CB8}"/>
                  </a:ext>
                </a:extLst>
              </p:cNvPr>
              <p:cNvSpPr/>
              <p:nvPr/>
            </p:nvSpPr>
            <p:spPr>
              <a:xfrm>
                <a:off x="601441" y="4490977"/>
                <a:ext cx="336109" cy="253916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9" tIns="34289" rIns="68579" bIns="34289" rtlCol="0" anchor="ctr"/>
              <a:lstStyle/>
              <a:p>
                <a:pPr marL="0" marR="0" lvl="0" indent="0" algn="ctr" defTabSz="4569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54" name="TextBox 17">
                <a:extLst>
                  <a:ext uri="{FF2B5EF4-FFF2-40B4-BE49-F238E27FC236}">
                    <a16:creationId xmlns="" xmlns:a16="http://schemas.microsoft.com/office/drawing/2014/main" id="{A2D1B2DD-D2B4-44AD-AAA6-F7C71E93EED2}"/>
                  </a:ext>
                </a:extLst>
              </p:cNvPr>
              <p:cNvSpPr txBox="1"/>
              <p:nvPr/>
            </p:nvSpPr>
            <p:spPr>
              <a:xfrm>
                <a:off x="937551" y="4490978"/>
                <a:ext cx="1510924" cy="253914"/>
              </a:xfrm>
              <a:prstGeom prst="rect">
                <a:avLst/>
              </a:prstGeom>
              <a:noFill/>
            </p:spPr>
            <p:txBody>
              <a:bodyPr wrap="none" lIns="68579" tIns="34289" rIns="68579" bIns="34289" rtlCol="0">
                <a:spAutoFit/>
              </a:bodyPr>
              <a:lstStyle/>
              <a:p>
                <a:pPr defTabSz="456974"/>
                <a:r>
                  <a:rPr lang="en-GB" sz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HIV RNA &lt;50 copies/mL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3C42E8A2-DF9A-4488-B3C8-659DF391E578}"/>
                </a:ext>
              </a:extLst>
            </p:cNvPr>
            <p:cNvGrpSpPr/>
            <p:nvPr/>
          </p:nvGrpSpPr>
          <p:grpSpPr>
            <a:xfrm>
              <a:off x="401692" y="5087640"/>
              <a:ext cx="2049013" cy="253916"/>
              <a:chOff x="601441" y="4865702"/>
              <a:chExt cx="2049013" cy="253916"/>
            </a:xfrm>
          </p:grpSpPr>
          <p:sp>
            <p:nvSpPr>
              <p:cNvPr id="56" name="Rectangle 18">
                <a:extLst>
                  <a:ext uri="{FF2B5EF4-FFF2-40B4-BE49-F238E27FC236}">
                    <a16:creationId xmlns="" xmlns:a16="http://schemas.microsoft.com/office/drawing/2014/main" id="{4485E967-1905-4BA8-80B4-3080C89B841F}"/>
                  </a:ext>
                </a:extLst>
              </p:cNvPr>
              <p:cNvSpPr/>
              <p:nvPr/>
            </p:nvSpPr>
            <p:spPr>
              <a:xfrm>
                <a:off x="601441" y="4865702"/>
                <a:ext cx="336110" cy="25391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79" tIns="34289" rIns="68579" bIns="34289" rtlCol="0" anchor="ctr"/>
              <a:lstStyle/>
              <a:p>
                <a:pPr marL="0" marR="0" lvl="0" indent="0" algn="ctr" defTabSz="45697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"/>
                  <a:cs typeface=""/>
                </a:endParaRPr>
              </a:p>
            </p:txBody>
          </p:sp>
          <p:sp>
            <p:nvSpPr>
              <p:cNvPr id="57" name="TextBox 19">
                <a:extLst>
                  <a:ext uri="{FF2B5EF4-FFF2-40B4-BE49-F238E27FC236}">
                    <a16:creationId xmlns="" xmlns:a16="http://schemas.microsoft.com/office/drawing/2014/main" id="{F3C226BC-7FF0-452C-9319-F9ABC0E10683}"/>
                  </a:ext>
                </a:extLst>
              </p:cNvPr>
              <p:cNvSpPr txBox="1"/>
              <p:nvPr/>
            </p:nvSpPr>
            <p:spPr>
              <a:xfrm>
                <a:off x="937551" y="4865703"/>
                <a:ext cx="1712903" cy="253914"/>
              </a:xfrm>
              <a:prstGeom prst="rect">
                <a:avLst/>
              </a:prstGeom>
              <a:noFill/>
            </p:spPr>
            <p:txBody>
              <a:bodyPr wrap="none" lIns="68579" tIns="34289" rIns="68579" bIns="34289" rtlCol="0">
                <a:spAutoFit/>
              </a:bodyPr>
              <a:lstStyle/>
              <a:p>
                <a:pPr defTabSz="456974"/>
                <a:r>
                  <a:rPr lang="en-GB" sz="12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HIV RNA 50-200 copies/mL</a:t>
                </a:r>
              </a:p>
            </p:txBody>
          </p:sp>
        </p:grpSp>
        <p:sp>
          <p:nvSpPr>
            <p:cNvPr id="58" name="TextBox 24">
              <a:extLst>
                <a:ext uri="{FF2B5EF4-FFF2-40B4-BE49-F238E27FC236}">
                  <a16:creationId xmlns="" xmlns:a16="http://schemas.microsoft.com/office/drawing/2014/main" id="{A142EA48-C69E-4367-8077-616039728E19}"/>
                </a:ext>
              </a:extLst>
            </p:cNvPr>
            <p:cNvSpPr txBox="1"/>
            <p:nvPr/>
          </p:nvSpPr>
          <p:spPr>
            <a:xfrm>
              <a:off x="6737661" y="3087382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64%</a:t>
              </a:r>
            </a:p>
          </p:txBody>
        </p:sp>
        <p:sp>
          <p:nvSpPr>
            <p:cNvPr id="59" name="TextBox 23">
              <a:extLst>
                <a:ext uri="{FF2B5EF4-FFF2-40B4-BE49-F238E27FC236}">
                  <a16:creationId xmlns="" xmlns:a16="http://schemas.microsoft.com/office/drawing/2014/main" id="{55ACC71D-2253-4FE3-BF1A-9AA91418B198}"/>
                </a:ext>
              </a:extLst>
            </p:cNvPr>
            <p:cNvSpPr txBox="1"/>
            <p:nvPr/>
          </p:nvSpPr>
          <p:spPr>
            <a:xfrm>
              <a:off x="5593372" y="2786134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84%</a:t>
              </a:r>
            </a:p>
          </p:txBody>
        </p:sp>
        <p:sp>
          <p:nvSpPr>
            <p:cNvPr id="60" name="TextBox 25">
              <a:extLst>
                <a:ext uri="{FF2B5EF4-FFF2-40B4-BE49-F238E27FC236}">
                  <a16:creationId xmlns="" xmlns:a16="http://schemas.microsoft.com/office/drawing/2014/main" id="{1E1F416B-0FFE-4FFE-8715-4301FD21562D}"/>
                </a:ext>
              </a:extLst>
            </p:cNvPr>
            <p:cNvSpPr txBox="1"/>
            <p:nvPr/>
          </p:nvSpPr>
          <p:spPr>
            <a:xfrm>
              <a:off x="7876949" y="3022610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57%</a:t>
              </a:r>
            </a:p>
          </p:txBody>
        </p:sp>
        <p:sp>
          <p:nvSpPr>
            <p:cNvPr id="61" name="TextBox 24">
              <a:extLst>
                <a:ext uri="{FF2B5EF4-FFF2-40B4-BE49-F238E27FC236}">
                  <a16:creationId xmlns="" xmlns:a16="http://schemas.microsoft.com/office/drawing/2014/main" id="{626D392B-961C-42FC-BDF3-153689BFDD2C}"/>
                </a:ext>
              </a:extLst>
            </p:cNvPr>
            <p:cNvSpPr txBox="1"/>
            <p:nvPr/>
          </p:nvSpPr>
          <p:spPr>
            <a:xfrm>
              <a:off x="2529089" y="3087382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75%</a:t>
              </a:r>
            </a:p>
          </p:txBody>
        </p:sp>
        <p:sp>
          <p:nvSpPr>
            <p:cNvPr id="62" name="TextBox 23">
              <a:extLst>
                <a:ext uri="{FF2B5EF4-FFF2-40B4-BE49-F238E27FC236}">
                  <a16:creationId xmlns="" xmlns:a16="http://schemas.microsoft.com/office/drawing/2014/main" id="{C03616D3-98BA-4C71-B44A-C2B7CC2EB51C}"/>
                </a:ext>
              </a:extLst>
            </p:cNvPr>
            <p:cNvSpPr txBox="1"/>
            <p:nvPr/>
          </p:nvSpPr>
          <p:spPr>
            <a:xfrm>
              <a:off x="1404527" y="2786134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91%</a:t>
              </a:r>
            </a:p>
          </p:txBody>
        </p:sp>
        <p:sp>
          <p:nvSpPr>
            <p:cNvPr id="63" name="TextBox 25">
              <a:extLst>
                <a:ext uri="{FF2B5EF4-FFF2-40B4-BE49-F238E27FC236}">
                  <a16:creationId xmlns="" xmlns:a16="http://schemas.microsoft.com/office/drawing/2014/main" id="{09F42C17-0128-4AA5-98CD-9193758E87E2}"/>
                </a:ext>
              </a:extLst>
            </p:cNvPr>
            <p:cNvSpPr txBox="1"/>
            <p:nvPr/>
          </p:nvSpPr>
          <p:spPr>
            <a:xfrm>
              <a:off x="3684283" y="3022610"/>
              <a:ext cx="484746" cy="2065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456974"/>
              <a:r>
                <a:rPr lang="en-GB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076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6">
            <a:extLst>
              <a:ext uri="{FF2B5EF4-FFF2-40B4-BE49-F238E27FC236}">
                <a16:creationId xmlns="" xmlns:a16="http://schemas.microsoft.com/office/drawing/2014/main" id="{789C0601-B52A-4A70-BC12-B880CF724CC7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AF02D1C-5AD4-4ED5-B6D0-9C614C59D70A}"/>
              </a:ext>
            </a:extLst>
          </p:cNvPr>
          <p:cNvGrpSpPr/>
          <p:nvPr/>
        </p:nvGrpSpPr>
        <p:grpSpPr>
          <a:xfrm>
            <a:off x="387658" y="1256036"/>
            <a:ext cx="8368685" cy="5035279"/>
            <a:chOff x="387658" y="1256036"/>
            <a:chExt cx="8368685" cy="503527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28F142B-E4B7-44F3-804B-F532A4E1C667}"/>
                </a:ext>
              </a:extLst>
            </p:cNvPr>
            <p:cNvGrpSpPr/>
            <p:nvPr/>
          </p:nvGrpSpPr>
          <p:grpSpPr>
            <a:xfrm>
              <a:off x="2392605" y="1798782"/>
              <a:ext cx="4358788" cy="317500"/>
              <a:chOff x="2392605" y="1798782"/>
              <a:chExt cx="4358788" cy="3175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78F3DB73-4700-4CBF-9B3E-9E146C8E876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2392605" y="1798782"/>
                <a:ext cx="0" cy="31750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C171ADA3-55D5-4298-980F-E00F248CBB9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6751393" y="1798782"/>
                <a:ext cx="0" cy="31750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913C38C-3634-4476-92E1-D4F329137C74}"/>
                </a:ext>
              </a:extLst>
            </p:cNvPr>
            <p:cNvSpPr/>
            <p:nvPr/>
          </p:nvSpPr>
          <p:spPr>
            <a:xfrm>
              <a:off x="387658" y="1256036"/>
              <a:ext cx="8368685" cy="6487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800" dirty="0">
                  <a:solidFill>
                    <a:srgbClr val="FFFF00"/>
                  </a:solidFill>
                  <a:latin typeface="+mj-lt"/>
                </a:rPr>
                <a:t>HIV RNA &gt; 1000 copies</a:t>
              </a:r>
            </a:p>
            <a:p>
              <a:pPr algn="ctr"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copies/mL n=19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="" xmlns:a16="http://schemas.microsoft.com/office/drawing/2014/main" id="{8FA29742-E1DC-46FE-AEED-D5949A8F8DE3}"/>
                </a:ext>
              </a:extLst>
            </p:cNvPr>
            <p:cNvGrpSpPr/>
            <p:nvPr/>
          </p:nvGrpSpPr>
          <p:grpSpPr>
            <a:xfrm>
              <a:off x="2946189" y="2480079"/>
              <a:ext cx="3200607" cy="317500"/>
              <a:chOff x="3724552" y="2168829"/>
              <a:chExt cx="1742034" cy="31750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AD5C93BA-E33C-4492-9163-354B314B535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3724552" y="2168829"/>
                <a:ext cx="0" cy="31750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2B2425FC-8060-4E91-801B-B2A68B8D380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5466586" y="2168829"/>
                <a:ext cx="0" cy="31750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3B3A3D6B-E26D-48A9-A041-90E0C974DD68}"/>
                </a:ext>
              </a:extLst>
            </p:cNvPr>
            <p:cNvSpPr>
              <a:spLocks/>
            </p:cNvSpPr>
            <p:nvPr/>
          </p:nvSpPr>
          <p:spPr>
            <a:xfrm>
              <a:off x="387658" y="2042708"/>
              <a:ext cx="4009896" cy="50898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800" dirty="0" err="1">
                  <a:solidFill>
                    <a:schemeClr val="bg1"/>
                  </a:solidFill>
                </a:rPr>
                <a:t>DTG</a:t>
              </a:r>
              <a:r>
                <a:rPr lang="en-US" sz="1800" dirty="0">
                  <a:solidFill>
                    <a:schemeClr val="bg1"/>
                  </a:solidFill>
                </a:rPr>
                <a:t> n=3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CC0AA52-5DA3-4828-8ADB-1846C6FF03F3}"/>
                </a:ext>
              </a:extLst>
            </p:cNvPr>
            <p:cNvSpPr>
              <a:spLocks/>
            </p:cNvSpPr>
            <p:nvPr/>
          </p:nvSpPr>
          <p:spPr>
            <a:xfrm>
              <a:off x="4746447" y="2042708"/>
              <a:ext cx="4009896" cy="50898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EFV400 n=16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B0038E5-0BA4-49F8-BEDE-0776F5D63E61}"/>
                </a:ext>
              </a:extLst>
            </p:cNvPr>
            <p:cNvSpPr>
              <a:spLocks/>
            </p:cNvSpPr>
            <p:nvPr/>
          </p:nvSpPr>
          <p:spPr>
            <a:xfrm>
              <a:off x="2439745" y="2689634"/>
              <a:ext cx="4264511" cy="50898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Genotypic resistance testing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E2A6976-557E-489E-A737-49A2E7753DA4}"/>
                </a:ext>
              </a:extLst>
            </p:cNvPr>
            <p:cNvSpPr>
              <a:spLocks/>
            </p:cNvSpPr>
            <p:nvPr/>
          </p:nvSpPr>
          <p:spPr>
            <a:xfrm>
              <a:off x="1154936" y="3582445"/>
              <a:ext cx="2902714" cy="91640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Baseline R 	    n = 0/3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244CE154-39BC-47E6-BC3C-EE9F34DD0B01}"/>
                </a:ext>
              </a:extLst>
            </p:cNvPr>
            <p:cNvSpPr>
              <a:spLocks/>
            </p:cNvSpPr>
            <p:nvPr/>
          </p:nvSpPr>
          <p:spPr>
            <a:xfrm>
              <a:off x="5466585" y="3582445"/>
              <a:ext cx="2902714" cy="91640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anchor="ctr">
              <a:noAutofit/>
            </a:bodyPr>
            <a:lstStyle/>
            <a:p>
              <a:pPr>
                <a:lnSpc>
                  <a:spcPct val="75000"/>
                </a:lnSpc>
                <a:tabLst>
                  <a:tab pos="1947863" algn="l"/>
                </a:tabLst>
              </a:pPr>
              <a:r>
                <a:rPr lang="en-US" sz="1600" dirty="0">
                  <a:solidFill>
                    <a:schemeClr val="bg1"/>
                  </a:solidFill>
                </a:rPr>
                <a:t>Baseline R 	n = 6/16</a:t>
              </a:r>
            </a:p>
            <a:p>
              <a:pPr>
                <a:lnSpc>
                  <a:spcPct val="75000"/>
                </a:lnSpc>
                <a:tabLst>
                  <a:tab pos="1947863" algn="l"/>
                </a:tabLst>
              </a:pPr>
              <a:r>
                <a:rPr lang="en-US" sz="1600" dirty="0" err="1">
                  <a:solidFill>
                    <a:schemeClr val="bg1"/>
                  </a:solidFill>
                </a:rPr>
                <a:t>EFV</a:t>
              </a:r>
              <a:r>
                <a:rPr lang="en-US" sz="1600" dirty="0">
                  <a:solidFill>
                    <a:schemeClr val="bg1"/>
                  </a:solidFill>
                </a:rPr>
                <a:t> R 	n = 5</a:t>
              </a:r>
            </a:p>
            <a:p>
              <a:pPr>
                <a:lnSpc>
                  <a:spcPct val="75000"/>
                </a:lnSpc>
                <a:tabLst>
                  <a:tab pos="1947863" algn="l"/>
                </a:tabLst>
              </a:pPr>
              <a:r>
                <a:rPr lang="en-US" sz="1600" dirty="0">
                  <a:solidFill>
                    <a:schemeClr val="bg1"/>
                  </a:solidFill>
                </a:rPr>
                <a:t>3TC + </a:t>
              </a:r>
              <a:r>
                <a:rPr lang="en-US" sz="1600" dirty="0" err="1">
                  <a:solidFill>
                    <a:schemeClr val="bg1"/>
                  </a:solidFill>
                </a:rPr>
                <a:t>TDF</a:t>
              </a:r>
              <a:r>
                <a:rPr lang="en-US" sz="1600" dirty="0">
                  <a:solidFill>
                    <a:schemeClr val="bg1"/>
                  </a:solidFill>
                </a:rPr>
                <a:t> + </a:t>
              </a:r>
              <a:r>
                <a:rPr lang="en-US" sz="1600" dirty="0" err="1">
                  <a:solidFill>
                    <a:schemeClr val="bg1"/>
                  </a:solidFill>
                </a:rPr>
                <a:t>EFV</a:t>
              </a:r>
              <a:r>
                <a:rPr lang="en-US" sz="1600" dirty="0">
                  <a:solidFill>
                    <a:schemeClr val="bg1"/>
                  </a:solidFill>
                </a:rPr>
                <a:t> R 	n =1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468C4B73-5573-45F2-A8B2-2278F0725A34}"/>
                </a:ext>
              </a:extLst>
            </p:cNvPr>
            <p:cNvSpPr/>
            <p:nvPr/>
          </p:nvSpPr>
          <p:spPr>
            <a:xfrm>
              <a:off x="1154936" y="4596398"/>
              <a:ext cx="2902714" cy="169491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182880" anchor="t">
              <a:noAutofit/>
            </a:bodyPr>
            <a:lstStyle/>
            <a:p>
              <a:pPr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At </a:t>
              </a:r>
              <a:r>
                <a:rPr lang="en-US" sz="1800" dirty="0" err="1">
                  <a:solidFill>
                    <a:schemeClr val="bg1"/>
                  </a:solidFill>
                </a:rPr>
                <a:t>virological</a:t>
              </a:r>
              <a:r>
                <a:rPr lang="en-US" sz="1800" dirty="0">
                  <a:solidFill>
                    <a:schemeClr val="bg1"/>
                  </a:solidFill>
                </a:rPr>
                <a:t> failure and susceptible at baseline:</a:t>
              </a:r>
            </a:p>
            <a:p>
              <a:pPr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75000"/>
                </a:lnSpc>
              </a:pPr>
              <a:r>
                <a:rPr lang="en-US" sz="1800" dirty="0" err="1">
                  <a:solidFill>
                    <a:schemeClr val="bg1"/>
                  </a:solidFill>
                </a:rPr>
                <a:t>EFV</a:t>
              </a:r>
              <a:r>
                <a:rPr lang="en-US" sz="1800" dirty="0">
                  <a:solidFill>
                    <a:schemeClr val="bg1"/>
                  </a:solidFill>
                </a:rPr>
                <a:t> R                      n=3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FBACE687-C701-4EA3-880A-DABD3D73F84A}"/>
                </a:ext>
              </a:extLst>
            </p:cNvPr>
            <p:cNvSpPr>
              <a:spLocks/>
            </p:cNvSpPr>
            <p:nvPr/>
          </p:nvSpPr>
          <p:spPr>
            <a:xfrm>
              <a:off x="5466585" y="4596398"/>
              <a:ext cx="2902714" cy="169491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182880" anchor="t">
              <a:noAutofit/>
            </a:bodyPr>
            <a:lstStyle/>
            <a:p>
              <a:pPr>
                <a:lnSpc>
                  <a:spcPct val="75000"/>
                </a:lnSpc>
              </a:pPr>
              <a:r>
                <a:rPr lang="en-US" sz="1800" dirty="0">
                  <a:solidFill>
                    <a:schemeClr val="bg1"/>
                  </a:solidFill>
                </a:rPr>
                <a:t>At </a:t>
              </a:r>
              <a:r>
                <a:rPr lang="en-US" sz="1800" dirty="0" err="1">
                  <a:solidFill>
                    <a:schemeClr val="bg1"/>
                  </a:solidFill>
                </a:rPr>
                <a:t>virological</a:t>
              </a:r>
              <a:r>
                <a:rPr lang="en-US" sz="1800" dirty="0">
                  <a:solidFill>
                    <a:schemeClr val="bg1"/>
                  </a:solidFill>
                </a:rPr>
                <a:t> failure and susceptible at baseline:</a:t>
              </a:r>
            </a:p>
            <a:p>
              <a:pPr>
                <a:lnSpc>
                  <a:spcPct val="75000"/>
                </a:lnSpc>
                <a:tabLst>
                  <a:tab pos="2120900" algn="l"/>
                </a:tabLst>
              </a:pPr>
              <a:r>
                <a:rPr lang="en-US" sz="1600" dirty="0" err="1">
                  <a:solidFill>
                    <a:schemeClr val="bg1"/>
                  </a:solidFill>
                </a:rPr>
                <a:t>EFV</a:t>
              </a:r>
              <a:r>
                <a:rPr lang="en-US" sz="1600" dirty="0">
                  <a:solidFill>
                    <a:schemeClr val="bg1"/>
                  </a:solidFill>
                </a:rPr>
                <a:t> R 	n=3</a:t>
              </a:r>
            </a:p>
            <a:p>
              <a:pPr>
                <a:lnSpc>
                  <a:spcPct val="75000"/>
                </a:lnSpc>
                <a:tabLst>
                  <a:tab pos="2120900" algn="l"/>
                </a:tabLst>
              </a:pPr>
              <a:r>
                <a:rPr lang="en-US" sz="1600" dirty="0" err="1">
                  <a:solidFill>
                    <a:schemeClr val="bg1"/>
                  </a:solidFill>
                </a:rPr>
                <a:t>ETC</a:t>
              </a:r>
              <a:r>
                <a:rPr lang="en-US" sz="1600" dirty="0">
                  <a:solidFill>
                    <a:schemeClr val="bg1"/>
                  </a:solidFill>
                </a:rPr>
                <a:t> + </a:t>
              </a:r>
              <a:r>
                <a:rPr lang="en-US" sz="1600" dirty="0" err="1">
                  <a:solidFill>
                    <a:schemeClr val="bg1"/>
                  </a:solidFill>
                </a:rPr>
                <a:t>EFV</a:t>
              </a:r>
              <a:r>
                <a:rPr lang="en-US" sz="1600" dirty="0">
                  <a:solidFill>
                    <a:schemeClr val="bg1"/>
                  </a:solidFill>
                </a:rPr>
                <a:t> R 	n=3</a:t>
              </a:r>
            </a:p>
            <a:p>
              <a:pPr>
                <a:lnSpc>
                  <a:spcPct val="75000"/>
                </a:lnSpc>
                <a:tabLst>
                  <a:tab pos="2120900" algn="l"/>
                </a:tabLst>
              </a:pPr>
              <a:r>
                <a:rPr lang="en-US" sz="1600" dirty="0" err="1">
                  <a:solidFill>
                    <a:schemeClr val="bg1"/>
                  </a:solidFill>
                </a:rPr>
                <a:t>EFV</a:t>
              </a:r>
              <a:r>
                <a:rPr lang="en-US" sz="1600" dirty="0">
                  <a:solidFill>
                    <a:schemeClr val="bg1"/>
                  </a:solidFill>
                </a:rPr>
                <a:t> + </a:t>
              </a:r>
              <a:r>
                <a:rPr lang="en-US" sz="1600" dirty="0" err="1">
                  <a:solidFill>
                    <a:schemeClr val="bg1"/>
                  </a:solidFill>
                </a:rPr>
                <a:t>TDF</a:t>
              </a:r>
              <a:r>
                <a:rPr lang="en-US" sz="1600" dirty="0">
                  <a:solidFill>
                    <a:schemeClr val="bg1"/>
                  </a:solidFill>
                </a:rPr>
                <a:t> + 3TC R	n=3</a:t>
              </a:r>
            </a:p>
            <a:p>
              <a:pPr>
                <a:lnSpc>
                  <a:spcPct val="75000"/>
                </a:lnSpc>
                <a:tabLst>
                  <a:tab pos="2120900" algn="l"/>
                </a:tabLst>
              </a:pPr>
              <a:r>
                <a:rPr lang="en-US" sz="1600" dirty="0">
                  <a:solidFill>
                    <a:schemeClr val="bg1"/>
                  </a:solidFill>
                </a:rPr>
                <a:t>Susceptible	n=1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1FEF03B-D934-45D9-8183-2CE54AA6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NAMSAL Study: </a:t>
            </a:r>
            <a:r>
              <a:rPr lang="fr-FR" dirty="0" err="1"/>
              <a:t>Virological</a:t>
            </a:r>
            <a:r>
              <a:rPr lang="fr-FR" dirty="0"/>
              <a:t> Failure &gt; 1000c/</a:t>
            </a:r>
            <a:r>
              <a:rPr lang="fr-FR" dirty="0" err="1"/>
              <a:t>mL</a:t>
            </a:r>
            <a:r>
              <a:rPr lang="fr-FR" dirty="0"/>
              <a:t> (WHO) and </a:t>
            </a:r>
            <a:r>
              <a:rPr lang="en-US" dirty="0"/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252523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/>
              <a:t>DTG</a:t>
            </a:r>
            <a:r>
              <a:rPr lang="en-US" sz="1800" dirty="0"/>
              <a:t> was non-inferior to </a:t>
            </a:r>
            <a:r>
              <a:rPr lang="en-US" sz="1800" dirty="0" err="1"/>
              <a:t>EFV</a:t>
            </a:r>
            <a:r>
              <a:rPr lang="en-US" sz="1800" dirty="0"/>
              <a:t> 400 mg, both in combination with </a:t>
            </a:r>
            <a:r>
              <a:rPr lang="en-US" sz="1800" dirty="0" err="1"/>
              <a:t>TDF</a:t>
            </a:r>
            <a:r>
              <a:rPr lang="en-US" sz="1800" dirty="0"/>
              <a:t>/3TC </a:t>
            </a:r>
            <a:br>
              <a:rPr lang="en-US" sz="1800" dirty="0"/>
            </a:br>
            <a:r>
              <a:rPr lang="en-US" sz="1800" dirty="0"/>
              <a:t>in naïve patients in Cameroon (it was superior to </a:t>
            </a:r>
            <a:r>
              <a:rPr lang="en-US" sz="1800" dirty="0" err="1"/>
              <a:t>EFV</a:t>
            </a:r>
            <a:r>
              <a:rPr lang="en-US" sz="1800" dirty="0"/>
              <a:t> 600 in the SINGLE trial) among pts with high viral loads (median: 5.3 logs)</a:t>
            </a:r>
          </a:p>
          <a:p>
            <a:r>
              <a:rPr lang="en-US" sz="1800" dirty="0"/>
              <a:t>9.5% of patients were co-infected with HBV justifying the use of </a:t>
            </a:r>
            <a:r>
              <a:rPr lang="en-US" sz="1800" dirty="0" err="1"/>
              <a:t>TDF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as a backbone </a:t>
            </a:r>
          </a:p>
          <a:p>
            <a:r>
              <a:rPr lang="en-US" sz="1800" dirty="0"/>
              <a:t>Virologic response rate with </a:t>
            </a:r>
            <a:r>
              <a:rPr lang="en-US" sz="1800" dirty="0" err="1"/>
              <a:t>DTG</a:t>
            </a:r>
            <a:r>
              <a:rPr lang="en-US" sz="1800" dirty="0"/>
              <a:t> only 74.5% vs. responses in the 90% range in registration studies with </a:t>
            </a:r>
            <a:r>
              <a:rPr lang="en-US" sz="1800" dirty="0" err="1"/>
              <a:t>DTG</a:t>
            </a:r>
            <a:r>
              <a:rPr lang="en-US" sz="1800" dirty="0"/>
              <a:t> in naive patients</a:t>
            </a:r>
          </a:p>
          <a:p>
            <a:pPr lvl="1"/>
            <a:r>
              <a:rPr lang="en-US" sz="1600" dirty="0"/>
              <a:t>Patients with BL HIV RNA&gt; 500 000 c/mL had an unsatisfactory </a:t>
            </a:r>
            <a:r>
              <a:rPr lang="en-US" sz="1600" dirty="0" err="1"/>
              <a:t>virological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response, with only 60% reaching an HIV RNA &lt;50 c/mL at W48 in both arms</a:t>
            </a:r>
          </a:p>
          <a:p>
            <a:pPr lvl="1"/>
            <a:r>
              <a:rPr lang="en-US" sz="1600" dirty="0"/>
              <a:t>The emergence of resistance in the EFV400 mg arm was frequent</a:t>
            </a:r>
          </a:p>
          <a:p>
            <a:pPr lvl="1"/>
            <a:r>
              <a:rPr lang="en-US" sz="1600" dirty="0"/>
              <a:t>No emergence of resistance in the </a:t>
            </a:r>
            <a:r>
              <a:rPr lang="en-US" sz="1600" dirty="0" err="1"/>
              <a:t>DTG</a:t>
            </a:r>
            <a:r>
              <a:rPr lang="en-US" sz="1600" dirty="0"/>
              <a:t> arm but only 3 strains sequenced:</a:t>
            </a:r>
            <a:br>
              <a:rPr lang="en-US" sz="1600" dirty="0"/>
            </a:br>
            <a:r>
              <a:rPr lang="en-US" sz="1600" dirty="0"/>
              <a:t>long-term follow-up critical </a:t>
            </a:r>
          </a:p>
          <a:p>
            <a:pPr lvl="1"/>
            <a:r>
              <a:rPr lang="en-US" sz="1600" dirty="0"/>
              <a:t>Overall safety and tolerability profile comparable between arms and no discontinuation </a:t>
            </a:r>
            <a:br>
              <a:rPr lang="en-US" sz="1600" dirty="0"/>
            </a:br>
            <a:r>
              <a:rPr lang="en-US" sz="1600" dirty="0"/>
              <a:t>due to adverse events in the </a:t>
            </a:r>
            <a:r>
              <a:rPr lang="en-US" sz="1600" dirty="0" err="1"/>
              <a:t>EFV</a:t>
            </a:r>
            <a:r>
              <a:rPr lang="en-US" sz="1600" dirty="0"/>
              <a:t> arm confirming the good safety of </a:t>
            </a:r>
            <a:r>
              <a:rPr lang="en-US" sz="1600" dirty="0" err="1"/>
              <a:t>EFV</a:t>
            </a:r>
            <a:r>
              <a:rPr lang="en-US" sz="1600" dirty="0"/>
              <a:t> 400 mg dose</a:t>
            </a:r>
          </a:p>
          <a:p>
            <a:r>
              <a:rPr lang="en-US" sz="1800" dirty="0"/>
              <a:t>These data support the WHO guidelines of </a:t>
            </a:r>
            <a:r>
              <a:rPr lang="en-US" sz="1800" dirty="0" err="1"/>
              <a:t>DTG</a:t>
            </a:r>
            <a:r>
              <a:rPr lang="en-US" sz="1800" dirty="0"/>
              <a:t>-based regimens </a:t>
            </a:r>
            <a:br>
              <a:rPr lang="en-US" sz="1800" dirty="0"/>
            </a:br>
            <a:r>
              <a:rPr lang="en-US" sz="1800" dirty="0"/>
              <a:t>as a preferred first line option</a:t>
            </a:r>
          </a:p>
          <a:p>
            <a:r>
              <a:rPr lang="en-US" sz="1800" dirty="0"/>
              <a:t>These data also support the use of EFV 400 mg when DTG cannot </a:t>
            </a:r>
            <a:br>
              <a:rPr lang="en-US" sz="1800" dirty="0"/>
            </a:br>
            <a:r>
              <a:rPr lang="en-US" sz="1800" dirty="0"/>
              <a:t>be recommended (women wishing to become pregnant)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="" xmlns:a16="http://schemas.microsoft.com/office/drawing/2014/main" id="{34BF4DBB-9C2D-4027-A88B-B63F7F1AC9BE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Delaporte E, et al. HIV Glasgow; 28-31 October 2018; Glasgow, UK; Abst. O342.</a:t>
            </a:r>
          </a:p>
        </p:txBody>
      </p:sp>
    </p:spTree>
    <p:extLst>
      <p:ext uri="{BB962C8B-B14F-4D97-AF65-F5344CB8AC3E}">
        <p14:creationId xmlns:p14="http://schemas.microsoft.com/office/powerpoint/2010/main" val="73478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b/f/</a:t>
            </a:r>
            <a:r>
              <a:rPr lang="en-US" dirty="0" err="1"/>
              <a:t>taf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dtg+f</a:t>
            </a:r>
            <a:r>
              <a:rPr lang="en-US" dirty="0"/>
              <a:t>/</a:t>
            </a:r>
            <a:r>
              <a:rPr lang="en-US" dirty="0" err="1"/>
              <a:t>taf</a:t>
            </a:r>
            <a:r>
              <a:rPr lang="en-US" dirty="0"/>
              <a:t> in naïve</a:t>
            </a:r>
            <a:br>
              <a:rPr lang="en-US" dirty="0"/>
            </a:br>
            <a:r>
              <a:rPr lang="en-US" dirty="0"/>
              <a:t>96 week update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="" xmlns:a16="http://schemas.microsoft.com/office/drawing/2014/main" id="{3E86318B-180C-4497-B7DB-80C9BD73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4696335"/>
            <a:ext cx="8521462" cy="1751517"/>
          </a:xfrm>
        </p:spPr>
        <p:txBody>
          <a:bodyPr/>
          <a:lstStyle/>
          <a:p>
            <a:r>
              <a:rPr lang="en-US" altLang="en-US" dirty="0"/>
              <a:t>Mean CD4 increase from baseline at Week 96: </a:t>
            </a:r>
          </a:p>
          <a:p>
            <a:pPr lvl="1"/>
            <a:r>
              <a:rPr lang="en-US" altLang="en-US" sz="1800" dirty="0"/>
              <a:t>B/F/TAF +237 cells/µL vs DTG + F/TAF +281 cells/µL (p=0.008)</a:t>
            </a:r>
          </a:p>
          <a:p>
            <a:pPr lvl="1"/>
            <a:r>
              <a:rPr lang="en-US" altLang="en-US" sz="1800" dirty="0"/>
              <a:t>No participant developed treatment-emergent resistance through Week 96</a:t>
            </a:r>
          </a:p>
          <a:p>
            <a:pPr lvl="1"/>
            <a:r>
              <a:rPr lang="en-US" altLang="en-US" sz="1800" dirty="0"/>
              <a:t>Few AEs leading to discontinuation occurred (6 vs 5 in the DTG + F/TAF arm) </a:t>
            </a:r>
          </a:p>
          <a:p>
            <a:pPr lvl="1"/>
            <a:r>
              <a:rPr lang="en-US" altLang="en-US" sz="1800" dirty="0"/>
              <a:t>No discontinuations due to renal AEs and no cases of tubulopathy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3F42D076-BB4D-467E-8EC8-62F9344E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Stellbrink</a:t>
            </a:r>
            <a:r>
              <a:rPr lang="en-US" dirty="0"/>
              <a:t> H, et al. HIV Glasgow; 28-31 October 2018; Glasgow, UK; Abst. O211.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07DA425-8D7E-4E7B-99F3-9C3764C98990}"/>
              </a:ext>
            </a:extLst>
          </p:cNvPr>
          <p:cNvGrpSpPr/>
          <p:nvPr/>
        </p:nvGrpSpPr>
        <p:grpSpPr>
          <a:xfrm>
            <a:off x="260350" y="1313365"/>
            <a:ext cx="4960874" cy="3103187"/>
            <a:chOff x="260350" y="1112197"/>
            <a:chExt cx="4960874" cy="3103187"/>
          </a:xfrm>
        </p:grpSpPr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7F963512-3D2B-4D9A-9FCC-12AD181592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72631742"/>
                </p:ext>
              </p:extLst>
            </p:nvPr>
          </p:nvGraphicFramePr>
          <p:xfrm>
            <a:off x="260350" y="1112197"/>
            <a:ext cx="4960874" cy="2673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6601A70-8AB4-4595-9C50-5E25073324E6}"/>
                </a:ext>
              </a:extLst>
            </p:cNvPr>
            <p:cNvSpPr txBox="1"/>
            <p:nvPr/>
          </p:nvSpPr>
          <p:spPr bwMode="gray">
            <a:xfrm>
              <a:off x="1371600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1"/>
                  </a:solidFill>
                  <a:latin typeface="+mj-lt"/>
                </a:rPr>
                <a:t>269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320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D01E0A0-8E13-45E5-97FC-2D08F9C36AE9}"/>
                </a:ext>
              </a:extLst>
            </p:cNvPr>
            <p:cNvSpPr txBox="1"/>
            <p:nvPr/>
          </p:nvSpPr>
          <p:spPr bwMode="gray">
            <a:xfrm>
              <a:off x="1810512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2"/>
                  </a:solidFill>
                  <a:latin typeface="+mj-lt"/>
                </a:rPr>
                <a:t>281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2"/>
                  </a:solidFill>
                  <a:latin typeface="+mj-lt"/>
                </a:rPr>
                <a:t>325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5D903DD-5BC8-42BB-9775-F0097B33A144}"/>
                </a:ext>
              </a:extLst>
            </p:cNvPr>
            <p:cNvSpPr txBox="1"/>
            <p:nvPr/>
          </p:nvSpPr>
          <p:spPr bwMode="gray">
            <a:xfrm>
              <a:off x="2697480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1"/>
                  </a:solidFill>
                  <a:latin typeface="+mj-lt"/>
                </a:rPr>
                <a:t>14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320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F08BE6C-827E-4D94-BBFB-79D2FCE47D47}"/>
                </a:ext>
              </a:extLst>
            </p:cNvPr>
            <p:cNvSpPr txBox="1"/>
            <p:nvPr/>
          </p:nvSpPr>
          <p:spPr bwMode="gray">
            <a:xfrm>
              <a:off x="3136392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2"/>
                  </a:solidFill>
                  <a:latin typeface="+mj-lt"/>
                </a:rPr>
                <a:t>9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2"/>
                  </a:solidFill>
                  <a:latin typeface="+mj-lt"/>
                </a:rPr>
                <a:t>325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FCFD45E-6425-4125-81B9-0F7A1CB605AB}"/>
                </a:ext>
              </a:extLst>
            </p:cNvPr>
            <p:cNvSpPr txBox="1"/>
            <p:nvPr/>
          </p:nvSpPr>
          <p:spPr bwMode="gray">
            <a:xfrm>
              <a:off x="4032504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1"/>
                  </a:solidFill>
                  <a:latin typeface="+mj-lt"/>
                </a:rPr>
                <a:t>37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320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7620A2D-55EC-4967-A8AE-3195A4744DB9}"/>
                </a:ext>
              </a:extLst>
            </p:cNvPr>
            <p:cNvSpPr txBox="1"/>
            <p:nvPr/>
          </p:nvSpPr>
          <p:spPr bwMode="gray">
            <a:xfrm>
              <a:off x="4471416" y="3785616"/>
              <a:ext cx="338328" cy="429768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u="sng" dirty="0">
                  <a:solidFill>
                    <a:schemeClr val="accent2"/>
                  </a:solidFill>
                  <a:latin typeface="+mj-lt"/>
                </a:rPr>
                <a:t>35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2"/>
                  </a:solidFill>
                  <a:latin typeface="+mj-lt"/>
                </a:rPr>
                <a:t>325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D953524-B9BB-413D-B4DC-413F957CC301}"/>
                </a:ext>
              </a:extLst>
            </p:cNvPr>
            <p:cNvCxnSpPr/>
            <p:nvPr/>
          </p:nvCxnSpPr>
          <p:spPr bwMode="gray">
            <a:xfrm>
              <a:off x="3291850" y="3505832"/>
              <a:ext cx="72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3E9F99-46AE-48E9-B9D4-B73362932220}"/>
              </a:ext>
            </a:extLst>
          </p:cNvPr>
          <p:cNvGrpSpPr/>
          <p:nvPr/>
        </p:nvGrpSpPr>
        <p:grpSpPr>
          <a:xfrm>
            <a:off x="5372100" y="1384445"/>
            <a:ext cx="3543300" cy="2365134"/>
            <a:chOff x="5372100" y="1183277"/>
            <a:chExt cx="3543300" cy="23651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8C1E0CB-2A7B-4B8A-800E-FB75F9CA1458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568696" y="3255264"/>
              <a:ext cx="314553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77DC079-10EE-4149-96FF-2AC43BC64D02}"/>
                </a:ext>
              </a:extLst>
            </p:cNvPr>
            <p:cNvSpPr txBox="1"/>
            <p:nvPr/>
          </p:nvSpPr>
          <p:spPr bwMode="gray">
            <a:xfrm>
              <a:off x="5372100" y="326440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-12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C1D5E2D-E243-49C6-91D7-1641E9041362}"/>
                </a:ext>
              </a:extLst>
            </p:cNvPr>
            <p:cNvSpPr txBox="1"/>
            <p:nvPr/>
          </p:nvSpPr>
          <p:spPr bwMode="gray">
            <a:xfrm>
              <a:off x="6149340" y="326440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-6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FB95AEB-68FF-41C2-BCFA-057FFC2C2846}"/>
                </a:ext>
              </a:extLst>
            </p:cNvPr>
            <p:cNvSpPr txBox="1"/>
            <p:nvPr/>
          </p:nvSpPr>
          <p:spPr bwMode="gray">
            <a:xfrm>
              <a:off x="6935724" y="326440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-0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3F001FB-0450-46AA-82FB-FE45CB4ACC72}"/>
                </a:ext>
              </a:extLst>
            </p:cNvPr>
            <p:cNvSpPr txBox="1"/>
            <p:nvPr/>
          </p:nvSpPr>
          <p:spPr bwMode="gray">
            <a:xfrm>
              <a:off x="7749540" y="326440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78547FC-E579-4486-8BB7-CD37537DFB76}"/>
                </a:ext>
              </a:extLst>
            </p:cNvPr>
            <p:cNvSpPr txBox="1"/>
            <p:nvPr/>
          </p:nvSpPr>
          <p:spPr bwMode="gray">
            <a:xfrm>
              <a:off x="8554212" y="326440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37A9862-8FF4-40AD-B585-9028F993DB5F}"/>
                </a:ext>
              </a:extLst>
            </p:cNvPr>
            <p:cNvSpPr txBox="1"/>
            <p:nvPr/>
          </p:nvSpPr>
          <p:spPr bwMode="gray">
            <a:xfrm>
              <a:off x="6088761" y="1183277"/>
              <a:ext cx="2219706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% Treatment Difference (95% CI)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C88673A-80FA-4235-9B09-8342C591012C}"/>
                </a:ext>
              </a:extLst>
            </p:cNvPr>
            <p:cNvSpPr txBox="1"/>
            <p:nvPr/>
          </p:nvSpPr>
          <p:spPr bwMode="gray">
            <a:xfrm>
              <a:off x="5865876" y="2459736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-7.9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7540F0F-09DF-499F-9619-DEE892ED74A9}"/>
                </a:ext>
              </a:extLst>
            </p:cNvPr>
            <p:cNvSpPr txBox="1"/>
            <p:nvPr/>
          </p:nvSpPr>
          <p:spPr bwMode="gray">
            <a:xfrm>
              <a:off x="6549390" y="2167128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-2.3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2B87901-0F23-4611-A9AB-98ECB8F18DA0}"/>
                </a:ext>
              </a:extLst>
            </p:cNvPr>
            <p:cNvSpPr txBox="1"/>
            <p:nvPr/>
          </p:nvSpPr>
          <p:spPr bwMode="gray">
            <a:xfrm>
              <a:off x="7454646" y="2459736"/>
              <a:ext cx="361188" cy="284003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3.2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AEF4205-7B4C-469D-8848-C3B5A6187B3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714232" y="3255264"/>
              <a:ext cx="0" cy="36576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C3A2BD8A-9DB0-4E4D-A43E-13D57CDAC4B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926038" y="3255264"/>
              <a:ext cx="0" cy="36576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576E56C-5363-417E-AF8C-53439E5D4B0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133082" y="1859837"/>
              <a:ext cx="0" cy="1432003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6E3AF9C-B153-4023-86A2-09BF6C16D2D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344888" y="3255264"/>
              <a:ext cx="0" cy="36576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1080E1FB-36B9-4934-8FF6-E245B6E5BF9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559075" y="3255264"/>
              <a:ext cx="0" cy="36576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56E975D-E7C1-41C1-8D8F-B4DFD081D69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108192" y="2450592"/>
              <a:ext cx="146304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1D4DF59A-6961-48EF-A005-4910FCD2E52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560314" y="1709928"/>
              <a:ext cx="0" cy="1581912"/>
            </a:xfrm>
            <a:prstGeom prst="line">
              <a:avLst/>
            </a:prstGeom>
            <a:ln w="19050" cap="sq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F608B3-AD30-4BA1-A077-716AAD46894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714994" y="1709928"/>
              <a:ext cx="0" cy="1581912"/>
            </a:xfrm>
            <a:prstGeom prst="line">
              <a:avLst/>
            </a:prstGeom>
            <a:ln w="19050" cap="sq">
              <a:solidFill>
                <a:schemeClr val="tx1"/>
              </a:solidFill>
              <a:prstDash val="sysDot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Arrow: Right 5">
              <a:extLst>
                <a:ext uri="{FF2B5EF4-FFF2-40B4-BE49-F238E27FC236}">
                  <a16:creationId xmlns="" xmlns:a16="http://schemas.microsoft.com/office/drawing/2014/main" id="{4130B69A-933A-4E0E-A7FC-F6DA4BE31B35}"/>
                </a:ext>
              </a:extLst>
            </p:cNvPr>
            <p:cNvSpPr/>
            <p:nvPr/>
          </p:nvSpPr>
          <p:spPr bwMode="gray">
            <a:xfrm>
              <a:off x="7116317" y="1435608"/>
              <a:ext cx="1597911" cy="510740"/>
            </a:xfrm>
            <a:prstGeom prst="rightArrow">
              <a:avLst>
                <a:gd name="adj1" fmla="val 67903"/>
                <a:gd name="adj2" fmla="val 750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Favors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B/F/</a:t>
              </a:r>
              <a:r>
                <a:rPr lang="en-US" sz="1200" dirty="0" err="1">
                  <a:solidFill>
                    <a:schemeClr val="bg1"/>
                  </a:solidFill>
                  <a:latin typeface="+mj-lt"/>
                </a:rPr>
                <a:t>TAF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="" xmlns:a16="http://schemas.microsoft.com/office/drawing/2014/main" id="{41922B30-4CFD-4BA6-9CA6-A0642E632B0F}"/>
                </a:ext>
              </a:extLst>
            </p:cNvPr>
            <p:cNvSpPr/>
            <p:nvPr/>
          </p:nvSpPr>
          <p:spPr bwMode="gray">
            <a:xfrm flipH="1">
              <a:off x="5524784" y="1432360"/>
              <a:ext cx="1597911" cy="510740"/>
            </a:xfrm>
            <a:prstGeom prst="rightArrow">
              <a:avLst>
                <a:gd name="adj1" fmla="val 67903"/>
                <a:gd name="adj2" fmla="val 7506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Favors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 err="1">
                  <a:solidFill>
                    <a:schemeClr val="bg1"/>
                  </a:solidFill>
                  <a:latin typeface="+mj-lt"/>
                </a:rPr>
                <a:t>DTG</a:t>
              </a:r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 + F/</a:t>
              </a:r>
              <a:r>
                <a:rPr lang="en-US" sz="1200" dirty="0" err="1">
                  <a:solidFill>
                    <a:schemeClr val="bg1"/>
                  </a:solidFill>
                  <a:latin typeface="+mj-lt"/>
                </a:rPr>
                <a:t>TAF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5D56D512-EC7B-49E8-9FF8-5111AA3EB8C3}"/>
                </a:ext>
              </a:extLst>
            </p:cNvPr>
            <p:cNvSpPr/>
            <p:nvPr/>
          </p:nvSpPr>
          <p:spPr bwMode="gray">
            <a:xfrm>
              <a:off x="6790841" y="2412621"/>
              <a:ext cx="91027" cy="826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7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Safety and Efficacy of DOR/3TC/TDF in Treatment-Naïve HIV-1 Infected Adults With Transmitted NNRTI Resistance Mutations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Transmitted mutations associated with resistance to </a:t>
            </a:r>
            <a:r>
              <a:rPr lang="en-US" sz="2000" dirty="0" err="1"/>
              <a:t>NNRTIs</a:t>
            </a:r>
            <a:r>
              <a:rPr lang="en-US" sz="2000" dirty="0"/>
              <a:t> have </a:t>
            </a:r>
            <a:br>
              <a:rPr lang="en-US" sz="2000" dirty="0"/>
            </a:br>
            <a:r>
              <a:rPr lang="en-US" sz="2000" dirty="0"/>
              <a:t>an estimated prevalence ranging from 3% to 10% in treatment-naïve patients</a:t>
            </a:r>
          </a:p>
          <a:p>
            <a:r>
              <a:rPr lang="en-US" sz="2000" dirty="0"/>
              <a:t>The most common transmitted </a:t>
            </a:r>
            <a:r>
              <a:rPr lang="en-US" sz="2000" dirty="0" err="1"/>
              <a:t>NNRTI</a:t>
            </a:r>
            <a:r>
              <a:rPr lang="en-US" sz="2000" dirty="0"/>
              <a:t>-resistance mutation is K103N, </a:t>
            </a:r>
            <a:br>
              <a:rPr lang="en-US" sz="2000" dirty="0"/>
            </a:br>
            <a:r>
              <a:rPr lang="en-US" sz="2000" dirty="0"/>
              <a:t>followed by Y181 and G190</a:t>
            </a:r>
          </a:p>
          <a:p>
            <a:r>
              <a:rPr lang="en-US" sz="2000" dirty="0" err="1"/>
              <a:t>Doravirine</a:t>
            </a:r>
            <a:r>
              <a:rPr lang="en-US" sz="2000" dirty="0"/>
              <a:t> (</a:t>
            </a:r>
            <a:r>
              <a:rPr lang="en-US" sz="2000" dirty="0" err="1"/>
              <a:t>DOR</a:t>
            </a:r>
            <a:r>
              <a:rPr lang="en-US" sz="2000" dirty="0"/>
              <a:t>) is a novel </a:t>
            </a:r>
            <a:r>
              <a:rPr lang="en-US" sz="2000" dirty="0" err="1"/>
              <a:t>NNRTI</a:t>
            </a:r>
            <a:r>
              <a:rPr lang="en-US" sz="2000" dirty="0"/>
              <a:t> recently approved in the US </a:t>
            </a:r>
            <a:br>
              <a:rPr lang="en-US" sz="2000" dirty="0"/>
            </a:br>
            <a:r>
              <a:rPr lang="en-US" sz="2000" dirty="0"/>
              <a:t>for the treatment of HIV-1 which demonstrated non-inferior efficacy </a:t>
            </a:r>
            <a:br>
              <a:rPr lang="en-US" sz="2000" dirty="0"/>
            </a:br>
            <a:r>
              <a:rPr lang="en-US" sz="2000" dirty="0"/>
              <a:t>to ritonavir-boosted darunavir and to </a:t>
            </a:r>
            <a:r>
              <a:rPr lang="en-US" sz="2000" dirty="0" err="1"/>
              <a:t>EFV</a:t>
            </a:r>
            <a:r>
              <a:rPr lang="en-US" sz="2000" dirty="0"/>
              <a:t>/FTC/</a:t>
            </a:r>
            <a:r>
              <a:rPr lang="en-US" sz="2000" dirty="0" err="1"/>
              <a:t>TDF</a:t>
            </a:r>
            <a:r>
              <a:rPr lang="en-US" sz="2000" dirty="0"/>
              <a:t> and a superior CNS safety profile</a:t>
            </a:r>
          </a:p>
          <a:p>
            <a:r>
              <a:rPr lang="en-US" sz="2000" dirty="0" err="1"/>
              <a:t>DOR</a:t>
            </a:r>
            <a:r>
              <a:rPr lang="en-US" sz="2000" dirty="0"/>
              <a:t> is active in vitro against both wild-type HIV-1 and the most common </a:t>
            </a:r>
            <a:r>
              <a:rPr lang="en-US" sz="2000" dirty="0" err="1"/>
              <a:t>NNRTI</a:t>
            </a:r>
            <a:r>
              <a:rPr lang="en-US" sz="2000" dirty="0"/>
              <a:t>-resistant variants at concentrations achieved with </a:t>
            </a:r>
            <a:br>
              <a:rPr lang="en-US" sz="2000" dirty="0"/>
            </a:br>
            <a:r>
              <a:rPr lang="en-US" sz="2000" dirty="0"/>
              <a:t>100 mg once-daily dosing</a:t>
            </a:r>
          </a:p>
          <a:p>
            <a:r>
              <a:rPr lang="en-US" sz="2000" dirty="0"/>
              <a:t>This study examined the efficacy and safety of </a:t>
            </a:r>
            <a:r>
              <a:rPr lang="en-US" sz="2000" dirty="0" err="1"/>
              <a:t>DOR</a:t>
            </a:r>
            <a:r>
              <a:rPr lang="en-US" sz="2000" dirty="0"/>
              <a:t> in treatment-naïve </a:t>
            </a:r>
            <a:br>
              <a:rPr lang="en-US" sz="2000" dirty="0"/>
            </a:br>
            <a:r>
              <a:rPr lang="en-US" sz="2000" dirty="0"/>
              <a:t>adults with HIV-1 and transmitted </a:t>
            </a:r>
            <a:r>
              <a:rPr lang="en-US" sz="2000" dirty="0" err="1"/>
              <a:t>NNRTI</a:t>
            </a:r>
            <a:r>
              <a:rPr lang="en-US" sz="2000" dirty="0"/>
              <a:t> resistance mutations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="" xmlns:a16="http://schemas.microsoft.com/office/drawing/2014/main" id="{D75A73B0-16AF-430F-B1BC-22BB0E29C5CC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Wong A, et al. HIV Glasgow; 28-31 October 2018; Glasgow, UK; Abst. P050.</a:t>
            </a:r>
          </a:p>
        </p:txBody>
      </p:sp>
    </p:spTree>
    <p:extLst>
      <p:ext uri="{BB962C8B-B14F-4D97-AF65-F5344CB8AC3E}">
        <p14:creationId xmlns:p14="http://schemas.microsoft.com/office/powerpoint/2010/main" val="48678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6522F6F-B2EC-4AE5-8805-6AEB23F5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Update</a:t>
            </a:r>
          </a:p>
        </p:txBody>
      </p:sp>
    </p:spTree>
    <p:extLst>
      <p:ext uri="{BB962C8B-B14F-4D97-AF65-F5344CB8AC3E}">
        <p14:creationId xmlns:p14="http://schemas.microsoft.com/office/powerpoint/2010/main" val="315315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Phase 2, multicenter, open-label, single-arm trial </a:t>
            </a:r>
          </a:p>
          <a:p>
            <a:r>
              <a:rPr lang="en-US" sz="2000"/>
              <a:t>HIV-1 infected adults naïve to antiretroviral therapy</a:t>
            </a:r>
          </a:p>
          <a:p>
            <a:r>
              <a:rPr lang="en-US" sz="2000"/>
              <a:t>Plasma HIV-1 RNA ≥1000 copies/mL and CD4+ ≥100 cells/mm</a:t>
            </a:r>
            <a:r>
              <a:rPr lang="en-US" sz="2000" baseline="30000"/>
              <a:t>3</a:t>
            </a:r>
            <a:r>
              <a:rPr lang="en-US" sz="2000"/>
              <a:t> </a:t>
            </a:r>
          </a:p>
          <a:p>
            <a:r>
              <a:rPr lang="en-US" sz="2000"/>
              <a:t>A single NNRTI mutation consisting of RT K103N, Y181C, or G190A </a:t>
            </a:r>
          </a:p>
          <a:p>
            <a:r>
              <a:rPr lang="en-US" sz="2000"/>
              <a:t>Calculated creatinine clearance (CrCL) ≥50 mL/min</a:t>
            </a:r>
          </a:p>
          <a:p>
            <a:r>
              <a:rPr lang="en-US" sz="2000"/>
              <a:t>The trial was designed to enroll 60 participants but enrollment </a:t>
            </a:r>
            <a:br>
              <a:rPr lang="en-US" sz="2000"/>
            </a:br>
            <a:r>
              <a:rPr lang="en-US" sz="2000"/>
              <a:t>was discontinued early due to lack of feasibility </a:t>
            </a:r>
          </a:p>
          <a:p>
            <a:r>
              <a:rPr lang="en-US" sz="2000"/>
              <a:t>Participants received a fixed-dose combination of</a:t>
            </a:r>
            <a:br>
              <a:rPr lang="en-US" sz="2000"/>
            </a:br>
            <a:r>
              <a:rPr lang="en-US" sz="2000"/>
              <a:t> DOR 100 mg, TDF/3TC once daily for up to 48 weeks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="" xmlns:a16="http://schemas.microsoft.com/office/drawing/2014/main" id="{B11AA9B3-94BA-48C8-979A-CD086071D5FC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Wong A, et al. HIV Glasgow; 28-31 October 2018; Glasgow, UK; Abst. P050.</a:t>
            </a:r>
          </a:p>
        </p:txBody>
      </p:sp>
    </p:spTree>
    <p:extLst>
      <p:ext uri="{BB962C8B-B14F-4D97-AF65-F5344CB8AC3E}">
        <p14:creationId xmlns:p14="http://schemas.microsoft.com/office/powerpoint/2010/main" val="2952624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and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E54222-42DB-45C2-A224-5A0E90362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Nine participants were included in the efficacy analysis (8 K103N </a:t>
            </a:r>
            <a:br>
              <a:rPr lang="en-US" sz="2000" dirty="0"/>
            </a:br>
            <a:r>
              <a:rPr lang="en-US" sz="2000" dirty="0"/>
              <a:t>and 2 G190A) with a median BL plasma HIV RNA level of 17,000 cp/ml</a:t>
            </a:r>
          </a:p>
          <a:p>
            <a:r>
              <a:rPr lang="en-US" sz="2000" b="1" dirty="0"/>
              <a:t>All 8 participants who completed the week 48 visit achieved </a:t>
            </a:r>
            <a:br>
              <a:rPr lang="en-US" sz="2000" b="1" dirty="0"/>
            </a:br>
            <a:r>
              <a:rPr lang="en-US" sz="2000" b="1" dirty="0"/>
              <a:t>HIV-1 RNA &lt;50 copies/mL</a:t>
            </a:r>
          </a:p>
          <a:p>
            <a:r>
              <a:rPr lang="en-US" sz="2000" dirty="0"/>
              <a:t>The mean increase from baseline in CD4+ T-cell count was </a:t>
            </a:r>
            <a:br>
              <a:rPr lang="en-US" sz="2000" dirty="0"/>
            </a:br>
            <a:r>
              <a:rPr lang="en-US" sz="2000" dirty="0"/>
              <a:t>132 cells/mm</a:t>
            </a:r>
            <a:r>
              <a:rPr lang="en-US" sz="2000" baseline="30000" dirty="0"/>
              <a:t>3</a:t>
            </a:r>
            <a:r>
              <a:rPr lang="en-US" sz="2000" dirty="0"/>
              <a:t> at week 48</a:t>
            </a:r>
          </a:p>
          <a:p>
            <a:r>
              <a:rPr lang="en-US" sz="2000" dirty="0"/>
              <a:t>One participant was excluded from the analysis because the presence of baseline </a:t>
            </a:r>
            <a:r>
              <a:rPr lang="en-US" sz="2000" dirty="0" err="1"/>
              <a:t>NNRTI</a:t>
            </a:r>
            <a:r>
              <a:rPr lang="en-US" sz="2000" dirty="0"/>
              <a:t> mutation (K103N) could not be confirmed by the central lab. This participant achieved HIV-1 RNA &lt;40 copies/mL at week 16 and was subsequently lost to follow-up</a:t>
            </a:r>
          </a:p>
          <a:p>
            <a:r>
              <a:rPr lang="en-US" sz="2000" dirty="0"/>
              <a:t>One participant (with G190A mutation) experienced viral rebound at week 24 (HIV-1 RNA of 5393 copies/mL), which was attributed to non-adherence and genotyping revealed no additional resistance mutations</a:t>
            </a:r>
          </a:p>
          <a:p>
            <a:r>
              <a:rPr lang="en-US" sz="2000" b="1" dirty="0"/>
              <a:t>These data in addition to those from the DRIVE-Shift switch study suggest that </a:t>
            </a:r>
            <a:r>
              <a:rPr lang="en-US" sz="2000" b="1" dirty="0" err="1"/>
              <a:t>Doravirine</a:t>
            </a:r>
            <a:r>
              <a:rPr lang="en-US" sz="2000" b="1" dirty="0"/>
              <a:t> may also have activity in vivo against </a:t>
            </a:r>
            <a:r>
              <a:rPr lang="en-US" sz="2000" b="1" dirty="0" err="1"/>
              <a:t>NNRTIs</a:t>
            </a:r>
            <a:r>
              <a:rPr lang="en-US" sz="2000" b="1" dirty="0"/>
              <a:t> resistant strains of HIV </a:t>
            </a:r>
          </a:p>
          <a:p>
            <a:endParaRPr lang="en-US" sz="2000" dirty="0"/>
          </a:p>
        </p:txBody>
      </p:sp>
      <p:sp>
        <p:nvSpPr>
          <p:cNvPr id="6" name="Textfeld 6">
            <a:extLst>
              <a:ext uri="{FF2B5EF4-FFF2-40B4-BE49-F238E27FC236}">
                <a16:creationId xmlns="" xmlns:a16="http://schemas.microsoft.com/office/drawing/2014/main" id="{F0D63724-CE1E-439B-9094-766215B12010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Wong A, et al. HIV Glasgow; 28-31 October 2018; Glasgow, UK; Abst. P050.</a:t>
            </a:r>
          </a:p>
        </p:txBody>
      </p:sp>
    </p:spTree>
    <p:extLst>
      <p:ext uri="{BB962C8B-B14F-4D97-AF65-F5344CB8AC3E}">
        <p14:creationId xmlns:p14="http://schemas.microsoft.com/office/powerpoint/2010/main" val="187069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Studies in </a:t>
            </a:r>
            <a:br>
              <a:rPr lang="en-US" dirty="0"/>
            </a:br>
            <a:r>
              <a:rPr lang="en-US" dirty="0"/>
              <a:t>treatment-experienced </a:t>
            </a:r>
            <a:br>
              <a:rPr lang="en-US" dirty="0"/>
            </a:br>
            <a:r>
              <a:rPr lang="en-US" dirty="0"/>
              <a:t>patients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D36E5788-43C2-4B13-9A49-E74D67897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GEMINI studies subgroup analyses: </a:t>
            </a:r>
            <a:br>
              <a:rPr lang="en-US" dirty="0"/>
            </a:br>
            <a:r>
              <a:rPr lang="en-US" dirty="0"/>
              <a:t>Design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E20B21B3-F1EA-4616-9C0D-2BB14A18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Orkin C,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P021.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FCC7B5D-9470-4A76-9837-17F95F0BE55C}"/>
              </a:ext>
            </a:extLst>
          </p:cNvPr>
          <p:cNvGrpSpPr/>
          <p:nvPr/>
        </p:nvGrpSpPr>
        <p:grpSpPr>
          <a:xfrm>
            <a:off x="260351" y="2711926"/>
            <a:ext cx="8584289" cy="1609618"/>
            <a:chOff x="260351" y="2711926"/>
            <a:chExt cx="8584289" cy="1609618"/>
          </a:xfrm>
        </p:grpSpPr>
        <p:sp>
          <p:nvSpPr>
            <p:cNvPr id="7" name="Pentagone 14">
              <a:extLst>
                <a:ext uri="{FF2B5EF4-FFF2-40B4-BE49-F238E27FC236}">
                  <a16:creationId xmlns="" xmlns:a16="http://schemas.microsoft.com/office/drawing/2014/main" id="{CB6713D8-B188-4A0F-B4B2-511355F6E175}"/>
                </a:ext>
              </a:extLst>
            </p:cNvPr>
            <p:cNvSpPr/>
            <p:nvPr/>
          </p:nvSpPr>
          <p:spPr>
            <a:xfrm>
              <a:off x="2775106" y="3280594"/>
              <a:ext cx="3983559" cy="378042"/>
            </a:xfrm>
            <a:prstGeom prst="homePlat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"/>
                  <a:cs typeface=""/>
                </a:rPr>
                <a:t>DTG</a:t>
              </a: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"/>
                  <a:cs typeface=""/>
                </a:rPr>
                <a:t> + 3TC (N=716)</a:t>
              </a:r>
            </a:p>
          </p:txBody>
        </p:sp>
        <p:sp>
          <p:nvSpPr>
            <p:cNvPr id="8" name="Pentagone 15">
              <a:extLst>
                <a:ext uri="{FF2B5EF4-FFF2-40B4-BE49-F238E27FC236}">
                  <a16:creationId xmlns="" xmlns:a16="http://schemas.microsoft.com/office/drawing/2014/main" id="{CDD435D3-B8C5-498B-85DD-1601D4BAE0D0}"/>
                </a:ext>
              </a:extLst>
            </p:cNvPr>
            <p:cNvSpPr/>
            <p:nvPr/>
          </p:nvSpPr>
          <p:spPr>
            <a:xfrm>
              <a:off x="2775106" y="3766648"/>
              <a:ext cx="3983559" cy="378042"/>
            </a:xfrm>
            <a:prstGeom prst="homePlat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lvl="0" algn="ctr" defTabSz="456974">
                <a:defRPr/>
              </a:pPr>
              <a:r>
                <a:rPr lang="fr-FR" sz="1800" kern="0" dirty="0" err="1">
                  <a:ea typeface=""/>
                  <a:cs typeface=""/>
                </a:rPr>
                <a:t>DTG</a:t>
              </a:r>
              <a:r>
                <a:rPr lang="fr-FR" sz="1800" kern="0" dirty="0">
                  <a:ea typeface=""/>
                  <a:cs typeface=""/>
                </a:rPr>
                <a:t> + TDF/</a:t>
              </a:r>
              <a:r>
                <a:rPr lang="fr-FR" sz="1800" kern="0" dirty="0" err="1">
                  <a:ea typeface=""/>
                  <a:cs typeface=""/>
                </a:rPr>
                <a:t>FTC</a:t>
              </a:r>
              <a:r>
                <a:rPr lang="fr-FR" sz="1800" kern="0" dirty="0">
                  <a:ea typeface=""/>
                  <a:cs typeface=""/>
                </a:rPr>
                <a:t> (N=717)</a:t>
              </a:r>
            </a:p>
          </p:txBody>
        </p:sp>
        <p:sp>
          <p:nvSpPr>
            <p:cNvPr id="11" name="Pentagone 14">
              <a:extLst>
                <a:ext uri="{FF2B5EF4-FFF2-40B4-BE49-F238E27FC236}">
                  <a16:creationId xmlns="" xmlns:a16="http://schemas.microsoft.com/office/drawing/2014/main" id="{748B2E27-D482-4D16-8148-4DA37F99A1BA}"/>
                </a:ext>
              </a:extLst>
            </p:cNvPr>
            <p:cNvSpPr/>
            <p:nvPr/>
          </p:nvSpPr>
          <p:spPr>
            <a:xfrm>
              <a:off x="6838196" y="3280594"/>
              <a:ext cx="2006444" cy="378042"/>
            </a:xfrm>
            <a:prstGeom prst="homePlat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ctr" defTabSz="4569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"/>
                  <a:cs typeface=""/>
                </a:rPr>
                <a:t>DTG</a:t>
              </a:r>
              <a:r>
                <a:rPr kumimoji="0" lang="fr-FR" sz="18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"/>
                  <a:cs typeface=""/>
                </a:rPr>
                <a:t> + 3TC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="" xmlns:a16="http://schemas.microsoft.com/office/drawing/2014/main" id="{96D26EE7-D10C-4F75-ACF2-76F6E28045BF}"/>
                </a:ext>
              </a:extLst>
            </p:cNvPr>
            <p:cNvSpPr/>
            <p:nvPr/>
          </p:nvSpPr>
          <p:spPr bwMode="gray">
            <a:xfrm>
              <a:off x="260351" y="3111869"/>
              <a:ext cx="2435224" cy="120967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marL="114300" indent="-1143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bg1"/>
                  </a:solidFill>
                </a:rPr>
                <a:t>ART-naive adults</a:t>
              </a:r>
            </a:p>
            <a:p>
              <a:pPr marL="114300" indent="-114300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it-IT" sz="1400" b="1" dirty="0">
                  <a:solidFill>
                    <a:schemeClr val="bg1"/>
                  </a:solidFill>
                </a:rPr>
                <a:t>VL 1000-500,000 c/mL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7861E27-153B-4BC1-B2ED-A7E76CA14678}"/>
                </a:ext>
              </a:extLst>
            </p:cNvPr>
            <p:cNvSpPr txBox="1"/>
            <p:nvPr/>
          </p:nvSpPr>
          <p:spPr bwMode="gray">
            <a:xfrm>
              <a:off x="797876" y="2711926"/>
              <a:ext cx="998222" cy="366254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it-IT" sz="1400" b="1" dirty="0"/>
                <a:t>Screening</a:t>
              </a:r>
              <a:br>
                <a:rPr lang="it-IT" sz="1400" b="1" dirty="0"/>
              </a:br>
              <a:r>
                <a:rPr lang="it-IT" sz="1400" b="1" dirty="0"/>
                <a:t>(~28 days)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1EBA584-3769-4E4B-BDDD-5CD1C4D1BE8E}"/>
                </a:ext>
              </a:extLst>
            </p:cNvPr>
            <p:cNvSpPr txBox="1"/>
            <p:nvPr/>
          </p:nvSpPr>
          <p:spPr bwMode="gray">
            <a:xfrm>
              <a:off x="2333960" y="2803489"/>
              <a:ext cx="441146" cy="183127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it-IT" sz="1400" b="1" dirty="0"/>
                <a:t>1:1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ECCFBA3D-60C2-4C44-9269-2A4495229EC9}"/>
                </a:ext>
              </a:extLst>
            </p:cNvPr>
            <p:cNvSpPr txBox="1"/>
            <p:nvPr/>
          </p:nvSpPr>
          <p:spPr bwMode="gray">
            <a:xfrm>
              <a:off x="3250530" y="2711926"/>
              <a:ext cx="1141658" cy="366254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it-IT" sz="1400" b="1" dirty="0"/>
                <a:t>Double-blind</a:t>
              </a:r>
              <a:br>
                <a:rPr lang="it-IT" sz="1400" b="1" dirty="0"/>
              </a:br>
              <a:r>
                <a:rPr lang="it-IT" sz="1400" b="1" dirty="0"/>
                <a:t>phase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11305B7-771E-44AF-BC0E-7950AB0BF660}"/>
                </a:ext>
              </a:extLst>
            </p:cNvPr>
            <p:cNvSpPr txBox="1"/>
            <p:nvPr/>
          </p:nvSpPr>
          <p:spPr bwMode="gray">
            <a:xfrm>
              <a:off x="5427691" y="2711926"/>
              <a:ext cx="997388" cy="366254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it-IT" sz="1400" b="1" dirty="0"/>
                <a:t>Open-label</a:t>
              </a:r>
              <a:br>
                <a:rPr lang="it-IT" sz="1400" b="1" dirty="0"/>
              </a:br>
              <a:r>
                <a:rPr lang="it-IT" sz="1400" b="1" dirty="0"/>
                <a:t>phase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D1B9E90-A775-4C99-8FA5-6DAD16F98A09}"/>
                </a:ext>
              </a:extLst>
            </p:cNvPr>
            <p:cNvSpPr txBox="1"/>
            <p:nvPr/>
          </p:nvSpPr>
          <p:spPr bwMode="gray">
            <a:xfrm>
              <a:off x="7196193" y="2711926"/>
              <a:ext cx="1156086" cy="366254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it-IT" sz="1400" b="1" dirty="0"/>
                <a:t>Continuation</a:t>
              </a:r>
            </a:p>
            <a:p>
              <a:pPr algn="ctr">
                <a:lnSpc>
                  <a:spcPct val="85000"/>
                </a:lnSpc>
              </a:pPr>
              <a:r>
                <a:rPr lang="it-IT" sz="1400" b="1" dirty="0"/>
                <a:t>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0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GEMINI studies subgroup analyses:</a:t>
            </a:r>
            <a:br>
              <a:rPr lang="en-US" dirty="0"/>
            </a:br>
            <a:r>
              <a:rPr lang="en-US" dirty="0"/>
              <a:t>Baseline characteristics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CBE4F57A-F3CD-49F1-9DF9-27008CB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Orkin C,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P021.</a:t>
            </a:r>
          </a:p>
        </p:txBody>
      </p:sp>
      <p:graphicFrame>
        <p:nvGraphicFramePr>
          <p:cNvPr id="90" name="Table 89">
            <a:extLst>
              <a:ext uri="{FF2B5EF4-FFF2-40B4-BE49-F238E27FC236}">
                <a16:creationId xmlns="" xmlns:a16="http://schemas.microsoft.com/office/drawing/2014/main" id="{4A13E6F1-56F9-42A2-AF4F-558DA3ACA5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0351" y="1219200"/>
          <a:ext cx="6096000" cy="394771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839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83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1600">
                <a:tc>
                  <a:txBody>
                    <a:bodyPr/>
                    <a:lstStyle/>
                    <a:p>
                      <a:endParaRPr 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Subgroup</a:t>
                      </a:r>
                      <a:endParaRPr lang="en-US" sz="1200" b="1" dirty="0">
                        <a:latin typeface="+mn-lt"/>
                        <a:ea typeface="Times New Roman"/>
                      </a:endParaRP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DTG + 3TC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n/N (%)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DTG + TDF/FTC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n/N 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/>
                        <a:t>Variable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/>
                        <a:t>Overall</a:t>
                      </a:r>
                      <a:endParaRPr lang="en-U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655/716 (91)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669/717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Age, y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&lt;35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386/420 (92)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79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381/408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35 to &lt;50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211/231 (91)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/>
                        <a:t>216/229 (94)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≥50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58/65 (89)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72/80 (90)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r>
                        <a:rPr lang="en-US" sz="1100" kern="1200" dirty="0"/>
                        <a:t>Sex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Female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100/113 (88)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89/98 (91)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Male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555/603 (92)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580/619 (94)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r>
                        <a:rPr lang="en-US" sz="1100" kern="1200" dirty="0"/>
                        <a:t>Race, n (%)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White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447/480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471/497(95)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African heritage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83/99 (84)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64/76 (84)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Asian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67/71 (94)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68/72 (94)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Other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58/66 (88)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66/72 (92)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r>
                        <a:rPr lang="en-US" sz="1100" kern="1200" dirty="0"/>
                        <a:t>Baseline HIV-1 RNA, c/</a:t>
                      </a:r>
                      <a:r>
                        <a:rPr lang="en-US" sz="1100" kern="1200" dirty="0" err="1"/>
                        <a:t>mL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≤100,000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526/576(91)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531/564 (94)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&gt;100,000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129/140 (92)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138/153 (90)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&gt;250,000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45/51 (88)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41/46 (89)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&gt;400,000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16/18 (89)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20/24 (83)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r>
                        <a:rPr lang="en-US" sz="1100" kern="1200" dirty="0"/>
                        <a:t>Baseline CD4+cell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≤200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50/63 (79)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/>
                        <a:t>51/55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38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count, cells/mm</a:t>
                      </a:r>
                      <a:r>
                        <a:rPr lang="en-US" sz="1100" kern="1200" baseline="30000" dirty="0"/>
                        <a:t>3</a:t>
                      </a:r>
                      <a:endParaRPr lang="en-US" sz="11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&gt;200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605/653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618/662 (93)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9F112A2-CC04-4D32-8C11-79141CBAEE25}"/>
              </a:ext>
            </a:extLst>
          </p:cNvPr>
          <p:cNvGrpSpPr/>
          <p:nvPr/>
        </p:nvGrpSpPr>
        <p:grpSpPr>
          <a:xfrm>
            <a:off x="6487432" y="1219200"/>
            <a:ext cx="2330558" cy="4443062"/>
            <a:chOff x="6487432" y="1219200"/>
            <a:chExt cx="2330558" cy="4443062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6422AA86-5026-4C31-9D9A-F79C0A7ADB37}"/>
                </a:ext>
              </a:extLst>
            </p:cNvPr>
            <p:cNvCxnSpPr/>
            <p:nvPr/>
          </p:nvCxnSpPr>
          <p:spPr bwMode="gray">
            <a:xfrm rot="16200000" flipH="1">
              <a:off x="6097061" y="3470268"/>
              <a:ext cx="3339547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7FBFBEAC-A78B-4E21-A0C7-45D0B8F799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7386394"/>
                </p:ext>
              </p:extLst>
            </p:nvPr>
          </p:nvGraphicFramePr>
          <p:xfrm>
            <a:off x="6846067" y="4680775"/>
            <a:ext cx="1971923" cy="981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 7">
              <a:extLst>
                <a:ext uri="{FF2B5EF4-FFF2-40B4-BE49-F238E27FC236}">
                  <a16:creationId xmlns="" xmlns:a16="http://schemas.microsoft.com/office/drawing/2014/main" id="{82614636-DEA0-4163-9BBF-EEE2D534A9C5}"/>
                </a:ext>
              </a:extLst>
            </p:cNvPr>
            <p:cNvGrpSpPr/>
            <p:nvPr/>
          </p:nvGrpSpPr>
          <p:grpSpPr>
            <a:xfrm rot="16200000">
              <a:off x="7694403" y="1712537"/>
              <a:ext cx="69735" cy="155448"/>
              <a:chOff x="1187625" y="3071606"/>
              <a:chExt cx="146304" cy="1924825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9D291138-D1C9-4F84-A917-B7D4EBB417D8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E564452C-101C-4F47-B7A6-826B6F0D5735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26848939-6FFE-467C-B48B-DCE2D4A33480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4">
              <a:extLst>
                <a:ext uri="{FF2B5EF4-FFF2-40B4-BE49-F238E27FC236}">
                  <a16:creationId xmlns="" xmlns:a16="http://schemas.microsoft.com/office/drawing/2014/main" id="{C0E8AC44-EB0B-4D23-86F5-C29F9A927EDC}"/>
                </a:ext>
              </a:extLst>
            </p:cNvPr>
            <p:cNvGrpSpPr/>
            <p:nvPr/>
          </p:nvGrpSpPr>
          <p:grpSpPr>
            <a:xfrm>
              <a:off x="7639062" y="2025124"/>
              <a:ext cx="182880" cy="74115"/>
              <a:chOff x="7641925" y="2339040"/>
              <a:chExt cx="182880" cy="74115"/>
            </a:xfrm>
          </p:grpSpPr>
          <p:grpSp>
            <p:nvGrpSpPr>
              <p:cNvPr id="14" name="Group 11">
                <a:extLst>
                  <a:ext uri="{FF2B5EF4-FFF2-40B4-BE49-F238E27FC236}">
                    <a16:creationId xmlns="" xmlns:a16="http://schemas.microsoft.com/office/drawing/2014/main" id="{57E152BB-C627-4ABE-89FA-A14857199F0A}"/>
                  </a:ext>
                </a:extLst>
              </p:cNvPr>
              <p:cNvGrpSpPr/>
              <p:nvPr/>
            </p:nvGrpSpPr>
            <p:grpSpPr>
              <a:xfrm rot="16200000">
                <a:off x="7698497" y="2286848"/>
                <a:ext cx="69735" cy="182880"/>
                <a:chOff x="1187625" y="3071606"/>
                <a:chExt cx="146304" cy="1924825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="" xmlns:a16="http://schemas.microsoft.com/office/drawing/2014/main" id="{1D6AF492-A743-499B-B1E6-ECF2D2EA14B6}"/>
                    </a:ext>
                  </a:extLst>
                </p:cNvPr>
                <p:cNvCxnSpPr/>
                <p:nvPr/>
              </p:nvCxnSpPr>
              <p:spPr bwMode="gray">
                <a:xfrm rot="5400000" flipH="1" flipV="1">
                  <a:off x="300657" y="4036311"/>
                  <a:ext cx="1920240" cy="0"/>
                </a:xfrm>
                <a:prstGeom prst="line">
                  <a:avLst/>
                </a:prstGeom>
                <a:ln w="1270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EDF6DCA2-7A1F-49CB-8B52-628C9124FE96}"/>
                    </a:ext>
                  </a:extLst>
                </p:cNvPr>
                <p:cNvCxnSpPr/>
                <p:nvPr/>
              </p:nvCxnSpPr>
              <p:spPr bwMode="gray">
                <a:xfrm rot="10800000" flipH="1" flipV="1">
                  <a:off x="1187625" y="3071606"/>
                  <a:ext cx="146304" cy="0"/>
                </a:xfrm>
                <a:prstGeom prst="line">
                  <a:avLst/>
                </a:prstGeom>
                <a:ln w="1270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301CF231-C35A-465D-8E56-F64F1298AFDE}"/>
                    </a:ext>
                  </a:extLst>
                </p:cNvPr>
                <p:cNvCxnSpPr/>
                <p:nvPr/>
              </p:nvCxnSpPr>
              <p:spPr bwMode="gray">
                <a:xfrm rot="10800000" flipH="1" flipV="1">
                  <a:off x="1187625" y="4992720"/>
                  <a:ext cx="146304" cy="0"/>
                </a:xfrm>
                <a:prstGeom prst="line">
                  <a:avLst/>
                </a:prstGeom>
                <a:ln w="12700" cap="sq">
                  <a:solidFill>
                    <a:schemeClr val="tx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Diamond 14">
                <a:extLst>
                  <a:ext uri="{FF2B5EF4-FFF2-40B4-BE49-F238E27FC236}">
                    <a16:creationId xmlns="" xmlns:a16="http://schemas.microsoft.com/office/drawing/2014/main" id="{5CB9BB42-CEB3-4CAE-B4D4-9EA332A779C4}"/>
                  </a:ext>
                </a:extLst>
              </p:cNvPr>
              <p:cNvSpPr/>
              <p:nvPr/>
            </p:nvSpPr>
            <p:spPr bwMode="gray">
              <a:xfrm>
                <a:off x="7702276" y="2339040"/>
                <a:ext cx="73152" cy="73152"/>
              </a:xfrm>
              <a:prstGeom prst="diamon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Diamond 18">
              <a:extLst>
                <a:ext uri="{FF2B5EF4-FFF2-40B4-BE49-F238E27FC236}">
                  <a16:creationId xmlns="" xmlns:a16="http://schemas.microsoft.com/office/drawing/2014/main" id="{E3E91323-2D75-40C0-B07D-6DF59322F92B}"/>
                </a:ext>
              </a:extLst>
            </p:cNvPr>
            <p:cNvSpPr/>
            <p:nvPr/>
          </p:nvSpPr>
          <p:spPr bwMode="gray">
            <a:xfrm>
              <a:off x="7679855" y="1751354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0486AA9-3532-4E87-824B-00D4CEF6BE71}"/>
                </a:ext>
              </a:extLst>
            </p:cNvPr>
            <p:cNvGrpSpPr/>
            <p:nvPr/>
          </p:nvGrpSpPr>
          <p:grpSpPr>
            <a:xfrm rot="16200000">
              <a:off x="7639554" y="2134791"/>
              <a:ext cx="69735" cy="210312"/>
              <a:chOff x="1187625" y="3071606"/>
              <a:chExt cx="146304" cy="192482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2B345E34-C1EE-4876-92D7-90F36900C9CB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0363F241-A234-4AFA-AAF1-00EDB4E6FA80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6A2F5870-B43A-42E2-B8B0-3BB33EA6311B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AA1BC32-AD49-4182-9FAA-A963AE9AB841}"/>
                </a:ext>
              </a:extLst>
            </p:cNvPr>
            <p:cNvGrpSpPr/>
            <p:nvPr/>
          </p:nvGrpSpPr>
          <p:grpSpPr>
            <a:xfrm rot="16200000">
              <a:off x="7714763" y="2156762"/>
              <a:ext cx="69735" cy="502920"/>
              <a:chOff x="1187625" y="3071606"/>
              <a:chExt cx="146304" cy="192482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49F7DB63-ACA7-45FB-BBA5-03D61F5E21BD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105D0B66-4E87-4F80-B42A-AB9AD67AE878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39FBE088-303C-4E64-9060-DB5AEF8D75C1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2D2D1AF-F1A4-4486-8F7E-A8D5A789A4FD}"/>
                </a:ext>
              </a:extLst>
            </p:cNvPr>
            <p:cNvGrpSpPr/>
            <p:nvPr/>
          </p:nvGrpSpPr>
          <p:grpSpPr>
            <a:xfrm rot="16200000">
              <a:off x="7685884" y="2516807"/>
              <a:ext cx="69735" cy="411480"/>
              <a:chOff x="1187625" y="3071606"/>
              <a:chExt cx="146304" cy="192482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F19688B-FE04-4A63-8996-47ADC6B0EF85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CC76DD07-799F-487D-9884-5DFD52E869CB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9E4E6044-5292-4995-9EA7-846197252918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DD65F878-32B5-4640-891E-C80E3B124E35}"/>
                </a:ext>
              </a:extLst>
            </p:cNvPr>
            <p:cNvGrpSpPr/>
            <p:nvPr/>
          </p:nvGrpSpPr>
          <p:grpSpPr>
            <a:xfrm rot="16200000">
              <a:off x="7690686" y="2818051"/>
              <a:ext cx="69735" cy="164592"/>
              <a:chOff x="1187625" y="3071606"/>
              <a:chExt cx="146304" cy="1924825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60842F1A-28D1-40FF-B73B-093D5A58CB23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DD069AFA-F12F-4737-A475-76659EE66C04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C4D77B63-B86D-484A-B2F1-134D4704B325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04AD88BF-6745-43E5-A2AC-3449133742BF}"/>
                </a:ext>
              </a:extLst>
            </p:cNvPr>
            <p:cNvGrpSpPr/>
            <p:nvPr/>
          </p:nvGrpSpPr>
          <p:grpSpPr>
            <a:xfrm rot="16200000">
              <a:off x="7690687" y="3068876"/>
              <a:ext cx="69735" cy="164592"/>
              <a:chOff x="1187625" y="3071606"/>
              <a:chExt cx="146304" cy="192482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6F43B561-8FD7-4056-ABA3-977782A7B773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C2D2FEDD-B391-4205-BF81-C98BA7B021CB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1358AC2A-3A7C-4A87-902C-F1DE6A582CE5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EE3BDF17-18C2-453C-8226-ED41BF683826}"/>
                </a:ext>
              </a:extLst>
            </p:cNvPr>
            <p:cNvGrpSpPr/>
            <p:nvPr/>
          </p:nvGrpSpPr>
          <p:grpSpPr>
            <a:xfrm rot="16200000">
              <a:off x="7724927" y="3067352"/>
              <a:ext cx="69735" cy="548640"/>
              <a:chOff x="1187625" y="3071606"/>
              <a:chExt cx="146304" cy="1924825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C95771EF-CC24-4867-BC53-211BEB271C46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15C39DDF-9957-44FD-8CD2-497DBD5398F7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6F604218-A769-44DB-9133-927AB3EA6D12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658C9F1-D769-431C-AC78-01CBA2AC2E4D}"/>
                </a:ext>
              </a:extLst>
            </p:cNvPr>
            <p:cNvGrpSpPr/>
            <p:nvPr/>
          </p:nvGrpSpPr>
          <p:grpSpPr>
            <a:xfrm rot="16200000">
              <a:off x="7734174" y="3341926"/>
              <a:ext cx="69735" cy="393192"/>
              <a:chOff x="1187625" y="3071606"/>
              <a:chExt cx="146304" cy="192482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923EAE89-2AAF-4F28-88C4-EA18356E46E8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956DD302-D4FD-40F1-A7E4-B1F2A36E1B64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941575A6-49E4-4C71-B3EA-8A5E9F332532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ACFD0123-4C5D-4A6D-99F3-38BD2E3EF59E}"/>
                </a:ext>
              </a:extLst>
            </p:cNvPr>
            <p:cNvGrpSpPr/>
            <p:nvPr/>
          </p:nvGrpSpPr>
          <p:grpSpPr>
            <a:xfrm rot="16200000">
              <a:off x="7631305" y="3438446"/>
              <a:ext cx="69735" cy="530352"/>
              <a:chOff x="1187625" y="3071606"/>
              <a:chExt cx="146304" cy="192482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B2D3C306-E51E-498C-B191-28FCA390D9CC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F6A80F34-084D-47A7-B406-4A72501D7AEB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D42FD095-BF9D-4DDC-BCE2-BD77654E6448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FA85E108-C4C5-4D1B-99F4-E57F3208C91D}"/>
                </a:ext>
              </a:extLst>
            </p:cNvPr>
            <p:cNvGrpSpPr/>
            <p:nvPr/>
          </p:nvGrpSpPr>
          <p:grpSpPr>
            <a:xfrm rot="16200000">
              <a:off x="7651626" y="3913426"/>
              <a:ext cx="69735" cy="164592"/>
              <a:chOff x="1187625" y="3071606"/>
              <a:chExt cx="146304" cy="1924825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C31720FA-04C4-4527-BE9F-0995A4C71C03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39E2D0F9-9BD8-425F-9330-F9BB6F97908D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A47D9CAD-071D-4DE9-8DCC-BFCE20D1476E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346ABD0D-64F9-4AB2-9457-79E52F219B3B}"/>
                </a:ext>
              </a:extLst>
            </p:cNvPr>
            <p:cNvGrpSpPr/>
            <p:nvPr/>
          </p:nvGrpSpPr>
          <p:grpSpPr>
            <a:xfrm rot="16200000">
              <a:off x="7792190" y="4045633"/>
              <a:ext cx="69735" cy="338328"/>
              <a:chOff x="1187625" y="3071606"/>
              <a:chExt cx="146304" cy="192482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FD610F4C-9F7B-4ED5-BF03-86C79679AA16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398F4717-51F3-4EAF-9A8C-A81D94F30662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CA7FE97D-AAFF-4ECE-A38F-272E00285D7F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03762AE6-CD0B-49DB-96C8-485BEDC72BBB}"/>
                </a:ext>
              </a:extLst>
            </p:cNvPr>
            <p:cNvGrpSpPr/>
            <p:nvPr/>
          </p:nvGrpSpPr>
          <p:grpSpPr>
            <a:xfrm rot="16200000">
              <a:off x="7717642" y="4069382"/>
              <a:ext cx="69735" cy="640080"/>
              <a:chOff x="1187625" y="3071606"/>
              <a:chExt cx="146304" cy="1924825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027FE6F5-FF06-4E49-92EA-DD7C0245038F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F69BA9B1-D6CE-44CC-81E7-69AFD6103316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="" xmlns:a16="http://schemas.microsoft.com/office/drawing/2014/main" id="{FF8547F0-BA70-4F83-9292-301A051D59CD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941B5086-0DDF-471C-931D-6CF736242943}"/>
                </a:ext>
              </a:extLst>
            </p:cNvPr>
            <p:cNvGrpSpPr/>
            <p:nvPr/>
          </p:nvGrpSpPr>
          <p:grpSpPr>
            <a:xfrm rot="16200000">
              <a:off x="7880813" y="4031282"/>
              <a:ext cx="69735" cy="1097280"/>
              <a:chOff x="1187625" y="3071606"/>
              <a:chExt cx="146304" cy="1924825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FF1FE8FA-5476-4A80-AE1F-3791876EDD07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="" xmlns:a16="http://schemas.microsoft.com/office/drawing/2014/main" id="{9FF1CFA9-B508-4B01-9DBE-DA038260B871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="" xmlns:a16="http://schemas.microsoft.com/office/drawing/2014/main" id="{E3CFD68F-7496-4F05-89D7-E072405A9AD5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95EA7A46-63CB-46FC-928A-1A3A7D9A26E2}"/>
                </a:ext>
              </a:extLst>
            </p:cNvPr>
            <p:cNvGrpSpPr/>
            <p:nvPr/>
          </p:nvGrpSpPr>
          <p:grpSpPr>
            <a:xfrm rot="16200000">
              <a:off x="7385514" y="4482132"/>
              <a:ext cx="69735" cy="640080"/>
              <a:chOff x="1187625" y="3071606"/>
              <a:chExt cx="146304" cy="192482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D088F966-3BF4-4AD5-9620-1B48DFC3186E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CE4EE9A6-9067-43C8-8432-3A7CAE0DDD11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7C5F26B2-AE8D-4F4F-A6D0-20FA1569845C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C8194B58-2AB8-417A-A464-AF1A09C1DE42}"/>
                </a:ext>
              </a:extLst>
            </p:cNvPr>
            <p:cNvGrpSpPr/>
            <p:nvPr/>
          </p:nvGrpSpPr>
          <p:grpSpPr>
            <a:xfrm rot="16200000">
              <a:off x="7713302" y="4938571"/>
              <a:ext cx="69735" cy="146304"/>
              <a:chOff x="1187625" y="3071606"/>
              <a:chExt cx="146304" cy="192482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75E54731-5D37-410E-BA33-A3D5C48DA28F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0657" y="4036311"/>
                <a:ext cx="1920240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3EDB6D7F-691A-4E5A-87F9-56B2EE9B8C6D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3071606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F57E274A-5171-4341-B6F0-0F174C818379}"/>
                  </a:ext>
                </a:extLst>
              </p:cNvPr>
              <p:cNvCxnSpPr/>
              <p:nvPr/>
            </p:nvCxnSpPr>
            <p:spPr bwMode="gray">
              <a:xfrm rot="10800000" flipH="1" flipV="1">
                <a:off x="1187625" y="4992720"/>
                <a:ext cx="146304" cy="0"/>
              </a:xfrm>
              <a:prstGeom prst="line">
                <a:avLst/>
              </a:prstGeom>
              <a:ln w="1270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6" name="Diamond 75">
              <a:extLst>
                <a:ext uri="{FF2B5EF4-FFF2-40B4-BE49-F238E27FC236}">
                  <a16:creationId xmlns="" xmlns:a16="http://schemas.microsoft.com/office/drawing/2014/main" id="{C89C5A6B-9492-45C0-9721-7DBBEBF4BAC1}"/>
                </a:ext>
              </a:extLst>
            </p:cNvPr>
            <p:cNvSpPr/>
            <p:nvPr/>
          </p:nvSpPr>
          <p:spPr bwMode="gray">
            <a:xfrm>
              <a:off x="7635405" y="2205782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Diamond 76">
              <a:extLst>
                <a:ext uri="{FF2B5EF4-FFF2-40B4-BE49-F238E27FC236}">
                  <a16:creationId xmlns="" xmlns:a16="http://schemas.microsoft.com/office/drawing/2014/main" id="{F516ACB3-B660-4715-B3BE-D8FD69E32500}"/>
                </a:ext>
              </a:extLst>
            </p:cNvPr>
            <p:cNvSpPr/>
            <p:nvPr/>
          </p:nvSpPr>
          <p:spPr bwMode="gray">
            <a:xfrm>
              <a:off x="7722203" y="2368967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8" name="Diamond 77">
              <a:extLst>
                <a:ext uri="{FF2B5EF4-FFF2-40B4-BE49-F238E27FC236}">
                  <a16:creationId xmlns="" xmlns:a16="http://schemas.microsoft.com/office/drawing/2014/main" id="{5FBA4BE7-0BB7-4A56-B0EA-CFE94ACB0E0C}"/>
                </a:ext>
              </a:extLst>
            </p:cNvPr>
            <p:cNvSpPr/>
            <p:nvPr/>
          </p:nvSpPr>
          <p:spPr bwMode="gray">
            <a:xfrm>
              <a:off x="7681893" y="2684451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Diamond 78">
              <a:extLst>
                <a:ext uri="{FF2B5EF4-FFF2-40B4-BE49-F238E27FC236}">
                  <a16:creationId xmlns="" xmlns:a16="http://schemas.microsoft.com/office/drawing/2014/main" id="{702DE965-445A-45D8-91BF-AFA4797146FE}"/>
                </a:ext>
              </a:extLst>
            </p:cNvPr>
            <p:cNvSpPr/>
            <p:nvPr/>
          </p:nvSpPr>
          <p:spPr bwMode="gray">
            <a:xfrm>
              <a:off x="7683138" y="2865023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Diamond 79">
              <a:extLst>
                <a:ext uri="{FF2B5EF4-FFF2-40B4-BE49-F238E27FC236}">
                  <a16:creationId xmlns="" xmlns:a16="http://schemas.microsoft.com/office/drawing/2014/main" id="{5EC791A2-1739-4689-BAED-54E0D8E840D1}"/>
                </a:ext>
              </a:extLst>
            </p:cNvPr>
            <p:cNvSpPr/>
            <p:nvPr/>
          </p:nvSpPr>
          <p:spPr bwMode="gray">
            <a:xfrm>
              <a:off x="7685154" y="3112320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Diamond 80">
              <a:extLst>
                <a:ext uri="{FF2B5EF4-FFF2-40B4-BE49-F238E27FC236}">
                  <a16:creationId xmlns="" xmlns:a16="http://schemas.microsoft.com/office/drawing/2014/main" id="{1F6D4960-5BDA-490C-8F93-15B22D3F2204}"/>
                </a:ext>
              </a:extLst>
            </p:cNvPr>
            <p:cNvSpPr/>
            <p:nvPr/>
          </p:nvSpPr>
          <p:spPr bwMode="gray">
            <a:xfrm>
              <a:off x="7728553" y="3301560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" name="Diamond 81">
              <a:extLst>
                <a:ext uri="{FF2B5EF4-FFF2-40B4-BE49-F238E27FC236}">
                  <a16:creationId xmlns="" xmlns:a16="http://schemas.microsoft.com/office/drawing/2014/main" id="{145C217A-8FBE-4F15-8B73-BE2E0B5886D2}"/>
                </a:ext>
              </a:extLst>
            </p:cNvPr>
            <p:cNvSpPr/>
            <p:nvPr/>
          </p:nvSpPr>
          <p:spPr bwMode="gray">
            <a:xfrm>
              <a:off x="7726623" y="3503601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Diamond 82">
              <a:extLst>
                <a:ext uri="{FF2B5EF4-FFF2-40B4-BE49-F238E27FC236}">
                  <a16:creationId xmlns="" xmlns:a16="http://schemas.microsoft.com/office/drawing/2014/main" id="{7A32A6CE-D9CB-498F-9B7A-2F4052DDA78A}"/>
                </a:ext>
              </a:extLst>
            </p:cNvPr>
            <p:cNvSpPr/>
            <p:nvPr/>
          </p:nvSpPr>
          <p:spPr bwMode="gray">
            <a:xfrm>
              <a:off x="7634548" y="3668701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Diamond 83">
              <a:extLst>
                <a:ext uri="{FF2B5EF4-FFF2-40B4-BE49-F238E27FC236}">
                  <a16:creationId xmlns="" xmlns:a16="http://schemas.microsoft.com/office/drawing/2014/main" id="{FD788614-A1AF-4B7D-9555-BDAD8DE76E08}"/>
                </a:ext>
              </a:extLst>
            </p:cNvPr>
            <p:cNvSpPr/>
            <p:nvPr/>
          </p:nvSpPr>
          <p:spPr bwMode="gray">
            <a:xfrm>
              <a:off x="7653598" y="3962918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Diamond 84">
              <a:extLst>
                <a:ext uri="{FF2B5EF4-FFF2-40B4-BE49-F238E27FC236}">
                  <a16:creationId xmlns="" xmlns:a16="http://schemas.microsoft.com/office/drawing/2014/main" id="{365ECAD8-1E78-48A9-B953-64AFEE3BF5FC}"/>
                </a:ext>
              </a:extLst>
            </p:cNvPr>
            <p:cNvSpPr/>
            <p:nvPr/>
          </p:nvSpPr>
          <p:spPr bwMode="gray">
            <a:xfrm>
              <a:off x="7795034" y="4175542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" name="Diamond 85">
              <a:extLst>
                <a:ext uri="{FF2B5EF4-FFF2-40B4-BE49-F238E27FC236}">
                  <a16:creationId xmlns="" xmlns:a16="http://schemas.microsoft.com/office/drawing/2014/main" id="{E11C5BF5-9672-451D-8EE2-E0786EAF44A8}"/>
                </a:ext>
              </a:extLst>
            </p:cNvPr>
            <p:cNvSpPr/>
            <p:nvPr/>
          </p:nvSpPr>
          <p:spPr bwMode="gray">
            <a:xfrm>
              <a:off x="7726343" y="4353695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" name="Diamond 86">
              <a:extLst>
                <a:ext uri="{FF2B5EF4-FFF2-40B4-BE49-F238E27FC236}">
                  <a16:creationId xmlns="" xmlns:a16="http://schemas.microsoft.com/office/drawing/2014/main" id="{5483750E-8504-44EE-977A-6BB17AB80AE2}"/>
                </a:ext>
              </a:extLst>
            </p:cNvPr>
            <p:cNvSpPr/>
            <p:nvPr/>
          </p:nvSpPr>
          <p:spPr bwMode="gray">
            <a:xfrm>
              <a:off x="7879988" y="4542179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Diamond 87">
              <a:extLst>
                <a:ext uri="{FF2B5EF4-FFF2-40B4-BE49-F238E27FC236}">
                  <a16:creationId xmlns="" xmlns:a16="http://schemas.microsoft.com/office/drawing/2014/main" id="{F6CCDE83-8ECE-4FAB-A04D-CA83A542E3A3}"/>
                </a:ext>
              </a:extLst>
            </p:cNvPr>
            <p:cNvSpPr/>
            <p:nvPr/>
          </p:nvSpPr>
          <p:spPr bwMode="gray">
            <a:xfrm>
              <a:off x="7384688" y="4766092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" name="Diamond 88">
              <a:extLst>
                <a:ext uri="{FF2B5EF4-FFF2-40B4-BE49-F238E27FC236}">
                  <a16:creationId xmlns="" xmlns:a16="http://schemas.microsoft.com/office/drawing/2014/main" id="{FB812210-805B-4420-BD0F-177EDA843E5B}"/>
                </a:ext>
              </a:extLst>
            </p:cNvPr>
            <p:cNvSpPr/>
            <p:nvPr/>
          </p:nvSpPr>
          <p:spPr bwMode="gray">
            <a:xfrm>
              <a:off x="7718063" y="4973727"/>
              <a:ext cx="73152" cy="73152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" name="Right Arrow 99">
              <a:extLst>
                <a:ext uri="{FF2B5EF4-FFF2-40B4-BE49-F238E27FC236}">
                  <a16:creationId xmlns="" xmlns:a16="http://schemas.microsoft.com/office/drawing/2014/main" id="{A940E4E8-6249-463D-90BB-0BD0D8640141}"/>
                </a:ext>
              </a:extLst>
            </p:cNvPr>
            <p:cNvSpPr/>
            <p:nvPr/>
          </p:nvSpPr>
          <p:spPr bwMode="gray">
            <a:xfrm>
              <a:off x="7757350" y="1219200"/>
              <a:ext cx="793058" cy="459366"/>
            </a:xfrm>
            <a:prstGeom prst="rightArrow">
              <a:avLst>
                <a:gd name="adj1" fmla="val 74528"/>
                <a:gd name="adj2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GB" sz="1000" b="1" dirty="0"/>
                <a:t>2-Drug</a:t>
              </a:r>
              <a:br>
                <a:rPr lang="en-GB" sz="1000" b="1" dirty="0"/>
              </a:br>
              <a:r>
                <a:rPr lang="en-GB" sz="1000" b="1" dirty="0"/>
                <a:t>regimen</a:t>
              </a:r>
              <a:endParaRPr lang="en-US" sz="1000" b="1" dirty="0"/>
            </a:p>
          </p:txBody>
        </p:sp>
        <p:sp>
          <p:nvSpPr>
            <p:cNvPr id="92" name="Right Arrow 100">
              <a:extLst>
                <a:ext uri="{FF2B5EF4-FFF2-40B4-BE49-F238E27FC236}">
                  <a16:creationId xmlns="" xmlns:a16="http://schemas.microsoft.com/office/drawing/2014/main" id="{34C250A8-C0B9-4ED4-A90F-F15EFC687E90}"/>
                </a:ext>
              </a:extLst>
            </p:cNvPr>
            <p:cNvSpPr/>
            <p:nvPr/>
          </p:nvSpPr>
          <p:spPr bwMode="gray">
            <a:xfrm flipH="1">
              <a:off x="6928363" y="1219200"/>
              <a:ext cx="822960" cy="459366"/>
            </a:xfrm>
            <a:prstGeom prst="rightArrow">
              <a:avLst>
                <a:gd name="adj1" fmla="val 74528"/>
                <a:gd name="adj2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3-Drug</a:t>
              </a:r>
              <a:br>
                <a:rPr lang="en-GB" sz="1000" b="1" dirty="0"/>
              </a:br>
              <a:r>
                <a:rPr lang="en-GB" sz="1000" b="1" dirty="0"/>
                <a:t>regimen</a:t>
              </a:r>
              <a:endParaRPr lang="en-US" sz="1000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3DC68165-E6C5-4425-BC96-50F103DECD20}"/>
                </a:ext>
              </a:extLst>
            </p:cNvPr>
            <p:cNvSpPr txBox="1"/>
            <p:nvPr/>
          </p:nvSpPr>
          <p:spPr bwMode="gray">
            <a:xfrm>
              <a:off x="7022592" y="170508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-1,7</a:t>
              </a:r>
              <a:endParaRPr lang="en-US" sz="1000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907B9AED-A65F-4687-B1FC-08E65629F36C}"/>
                </a:ext>
              </a:extLst>
            </p:cNvPr>
            <p:cNvSpPr txBox="1"/>
            <p:nvPr/>
          </p:nvSpPr>
          <p:spPr bwMode="gray">
            <a:xfrm>
              <a:off x="7006747" y="197452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-1,5</a:t>
              </a:r>
              <a:endParaRPr lang="en-US" sz="1000" b="1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A3CC01A6-B493-4A38-B289-1510C1CB17F2}"/>
                </a:ext>
              </a:extLst>
            </p:cNvPr>
            <p:cNvSpPr txBox="1"/>
            <p:nvPr/>
          </p:nvSpPr>
          <p:spPr bwMode="gray">
            <a:xfrm>
              <a:off x="6939697" y="215618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-3,0</a:t>
              </a:r>
              <a:endParaRPr lang="en-US" sz="1000" b="1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D54BEC10-1AEA-4F46-8371-FF7B32FBDDD8}"/>
                </a:ext>
              </a:extLst>
            </p:cNvPr>
            <p:cNvSpPr txBox="1"/>
            <p:nvPr/>
          </p:nvSpPr>
          <p:spPr bwMode="gray">
            <a:xfrm>
              <a:off x="6872647" y="232321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-0,8</a:t>
              </a:r>
              <a:endParaRPr lang="en-US" sz="1000" b="1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EAC80377-A26F-41E3-BA0B-58E4322E4A49}"/>
                </a:ext>
              </a:extLst>
            </p:cNvPr>
            <p:cNvSpPr txBox="1"/>
            <p:nvPr/>
          </p:nvSpPr>
          <p:spPr bwMode="gray">
            <a:xfrm>
              <a:off x="6878747" y="263654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-2,3</a:t>
              </a:r>
              <a:endParaRPr lang="en-US" sz="1000" b="1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F54674B-3ADE-41B6-A791-34299F675B99}"/>
                </a:ext>
              </a:extLst>
            </p:cNvPr>
            <p:cNvSpPr txBox="1"/>
            <p:nvPr/>
          </p:nvSpPr>
          <p:spPr bwMode="gray">
            <a:xfrm>
              <a:off x="7045777" y="281088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-1,7</a:t>
              </a:r>
              <a:endParaRPr lang="en-US" sz="1000" b="1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6F458AD4-3327-4677-9A09-BB5D39AE47BD}"/>
                </a:ext>
              </a:extLst>
            </p:cNvPr>
            <p:cNvSpPr txBox="1"/>
            <p:nvPr/>
          </p:nvSpPr>
          <p:spPr bwMode="gray">
            <a:xfrm>
              <a:off x="7037247" y="306569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-1,6</a:t>
              </a:r>
              <a:endParaRPr lang="en-US" sz="1000" b="1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84B7BF4B-7082-4317-B99A-CD1E7403FDFF}"/>
                </a:ext>
              </a:extLst>
            </p:cNvPr>
            <p:cNvSpPr txBox="1"/>
            <p:nvPr/>
          </p:nvSpPr>
          <p:spPr bwMode="gray">
            <a:xfrm>
              <a:off x="6860472" y="324735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-0,4</a:t>
              </a:r>
              <a:endParaRPr lang="en-US" sz="1000" b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519866CA-489F-4436-87A8-5835932DA6E7}"/>
                </a:ext>
              </a:extLst>
            </p:cNvPr>
            <p:cNvSpPr txBox="1"/>
            <p:nvPr/>
          </p:nvSpPr>
          <p:spPr bwMode="gray">
            <a:xfrm>
              <a:off x="6983612" y="345827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-0,1</a:t>
              </a:r>
              <a:endParaRPr lang="en-US" sz="1000" b="1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79386A3C-2644-4DDD-9FAB-85327048D008}"/>
                </a:ext>
              </a:extLst>
            </p:cNvPr>
            <p:cNvSpPr txBox="1"/>
            <p:nvPr/>
          </p:nvSpPr>
          <p:spPr bwMode="gray">
            <a:xfrm>
              <a:off x="6792207" y="361067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-3,8</a:t>
              </a:r>
              <a:endParaRPr lang="en-US" sz="1000" b="1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D6592B61-BD50-414B-9026-32A0A914D3F2}"/>
                </a:ext>
              </a:extLst>
            </p:cNvPr>
            <p:cNvSpPr txBox="1"/>
            <p:nvPr/>
          </p:nvSpPr>
          <p:spPr bwMode="gray">
            <a:xfrm>
              <a:off x="7003127" y="390937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-2,8</a:t>
              </a:r>
              <a:endParaRPr lang="en-US" sz="1000" b="1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6D5BABCC-5B2D-47B9-8DCE-551B4308839C}"/>
                </a:ext>
              </a:extLst>
            </p:cNvPr>
            <p:cNvSpPr txBox="1"/>
            <p:nvPr/>
          </p:nvSpPr>
          <p:spPr bwMode="gray">
            <a:xfrm>
              <a:off x="7726097" y="412029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1,9</a:t>
              </a:r>
              <a:endParaRPr lang="en-US" sz="1000" b="1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07987128-9A5E-4F4C-A5EB-E6CED4FB89F9}"/>
                </a:ext>
              </a:extLst>
            </p:cNvPr>
            <p:cNvSpPr txBox="1"/>
            <p:nvPr/>
          </p:nvSpPr>
          <p:spPr bwMode="gray">
            <a:xfrm>
              <a:off x="6810507" y="4294641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-0,9</a:t>
              </a:r>
              <a:endParaRPr lang="en-US" sz="1000" b="1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316A9CAA-E903-4873-A825-57EA1C7B9D54}"/>
                </a:ext>
              </a:extLst>
            </p:cNvPr>
            <p:cNvSpPr txBox="1"/>
            <p:nvPr/>
          </p:nvSpPr>
          <p:spPr bwMode="gray">
            <a:xfrm>
              <a:off x="8169882" y="448361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5,6</a:t>
              </a:r>
              <a:endParaRPr lang="en-US" sz="1000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A7452E1D-A0B9-40BC-9F3C-D4F16CCCC48D}"/>
                </a:ext>
              </a:extLst>
            </p:cNvPr>
            <p:cNvSpPr txBox="1"/>
            <p:nvPr/>
          </p:nvSpPr>
          <p:spPr bwMode="gray">
            <a:xfrm>
              <a:off x="6487432" y="4998658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-13,4</a:t>
              </a:r>
              <a:endParaRPr lang="en-US" sz="1000" b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3A2C6826-8731-4C84-9D31-8F3433B671DB}"/>
                </a:ext>
              </a:extLst>
            </p:cNvPr>
            <p:cNvSpPr txBox="1"/>
            <p:nvPr/>
          </p:nvSpPr>
          <p:spPr bwMode="gray">
            <a:xfrm>
              <a:off x="7064102" y="4928616"/>
              <a:ext cx="640080" cy="1682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GB" sz="1000" b="1" dirty="0"/>
                <a:t>-0,7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926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AE003B2-03B9-4747-B0AA-A32909219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07570"/>
              </p:ext>
            </p:extLst>
          </p:nvPr>
        </p:nvGraphicFramePr>
        <p:xfrm>
          <a:off x="260351" y="1219200"/>
          <a:ext cx="8623300" cy="4952999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77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7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5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1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10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97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Participant        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Snapshot outcome </a:t>
                      </a:r>
                      <a:b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(Week 48)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Reason for study DC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day of DC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Last study VL, c/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481">
                <a:tc gridSpan="5"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DTG + 3TC</a:t>
                      </a:r>
                    </a:p>
                  </a:txBody>
                  <a:tcPr marL="45720" marR="4572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≥50 c/mL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NA: continued in study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≥50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NA: continued in study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NA: continued in study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4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≥50 c/mL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Protocol-defined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withdrawal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205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362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9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NA: Unplanned change in ART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≥50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PV: randomized in error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102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12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Lost to follow-up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356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64366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AE: pulmonary TB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206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AE: cerebral </a:t>
                      </a:r>
                      <a:r>
                        <a:rPr lang="en-GB" sz="1200" b="0" dirty="0" err="1"/>
                        <a:t>chagoma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164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507.564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Treatment for HCV infection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165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8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Withdrew consent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115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11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PV: randomized in error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28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1,848,435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13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Lost to follow-up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3481">
                <a:tc gridSpan="5"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DTG + TDF/FTC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14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NA: continued</a:t>
                      </a:r>
                      <a:r>
                        <a:rPr lang="en-GB" sz="1200" b="0" baseline="0" dirty="0"/>
                        <a:t> in study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NA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&lt;50</a:t>
                      </a:r>
                      <a:endParaRPr lang="en-US" sz="1200" b="0" baseline="3000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 ≥50 c/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Investigator discretion: incarceration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76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384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Withdrew consent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342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988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17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virologic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Lost to follow-up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175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&lt;50</a:t>
                      </a:r>
                      <a:endParaRPr lang="en-US" sz="1200" b="0" dirty="0"/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GEMINI studies subgroup analyses:</a:t>
            </a:r>
            <a:br>
              <a:rPr lang="en-US" dirty="0"/>
            </a:br>
            <a:r>
              <a:rPr lang="en-US" dirty="0"/>
              <a:t>outcomes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80B6C01C-984B-4FBD-A5BE-0D9CF1EF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Orkin C,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P021.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039077D8-B25F-4403-A827-77CDFFBF89B5}"/>
              </a:ext>
            </a:extLst>
          </p:cNvPr>
          <p:cNvSpPr/>
          <p:nvPr/>
        </p:nvSpPr>
        <p:spPr bwMode="gray">
          <a:xfrm>
            <a:off x="260348" y="2651363"/>
            <a:ext cx="8623299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ACTG A5353: </a:t>
            </a:r>
            <a:br>
              <a:rPr lang="en-US" sz="2800" dirty="0"/>
            </a:br>
            <a:r>
              <a:rPr lang="en-US" sz="2400" dirty="0"/>
              <a:t>Comparable viral decay with DTG+3TC vs dolutegravir-based triple therapy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4D7387-810A-4650-9A08-5FBE5594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chemeClr val="accent2"/>
                </a:solidFill>
              </a:rPr>
              <a:t>ACTG A5353: </a:t>
            </a:r>
            <a:br>
              <a:rPr lang="it-IT" b="1" dirty="0">
                <a:solidFill>
                  <a:schemeClr val="accent2"/>
                </a:solidFill>
              </a:rPr>
            </a:br>
            <a:r>
              <a:rPr lang="it-IT" b="1" dirty="0">
                <a:solidFill>
                  <a:schemeClr val="accent2"/>
                </a:solidFill>
              </a:rPr>
              <a:t>Initial DTG + 3TC in Treatment – Naïve Patients</a:t>
            </a:r>
          </a:p>
          <a:p>
            <a:r>
              <a:rPr lang="it-IT" b="1" dirty="0"/>
              <a:t>Design:</a:t>
            </a:r>
            <a:r>
              <a:rPr lang="it-IT" dirty="0"/>
              <a:t> Phase II, single-arm, open-label pilot</a:t>
            </a:r>
          </a:p>
          <a:p>
            <a:r>
              <a:rPr lang="it-IT" b="1" dirty="0"/>
              <a:t>Population: </a:t>
            </a:r>
            <a:r>
              <a:rPr lang="it-IT" dirty="0"/>
              <a:t>Antiretroviral treatment naïve (N = 120)</a:t>
            </a:r>
          </a:p>
          <a:p>
            <a:pPr lvl="1"/>
            <a:r>
              <a:rPr lang="it-IT" dirty="0"/>
              <a:t>HIV-1 RNA 1000 – 500,000 c/mL</a:t>
            </a:r>
          </a:p>
          <a:p>
            <a:pPr lvl="2"/>
            <a:r>
              <a:rPr lang="it-IT" dirty="0">
                <a:solidFill>
                  <a:srgbClr val="FF0000"/>
                </a:solidFill>
              </a:rPr>
              <a:t>31% &gt; 100,000 c/mL</a:t>
            </a:r>
          </a:p>
          <a:p>
            <a:r>
              <a:rPr lang="it-IT" b="1" dirty="0"/>
              <a:t>Primary Result: </a:t>
            </a:r>
            <a:r>
              <a:rPr lang="it-IT" dirty="0"/>
              <a:t>Virologic success (HIV RNA &lt;50 c/mL) was approximately </a:t>
            </a:r>
            <a:br>
              <a:rPr lang="it-IT" dirty="0"/>
            </a:br>
            <a:r>
              <a:rPr lang="it-IT" dirty="0"/>
              <a:t>90% at Wk 24 with no idfference between viral load strata</a:t>
            </a:r>
          </a:p>
          <a:p>
            <a:r>
              <a:rPr lang="en-US" b="1" dirty="0"/>
              <a:t>Sample Size: </a:t>
            </a:r>
            <a:r>
              <a:rPr lang="en-US" dirty="0"/>
              <a:t>2-drug regimen of </a:t>
            </a:r>
            <a:r>
              <a:rPr lang="en-US" dirty="0" err="1"/>
              <a:t>DTG</a:t>
            </a:r>
            <a:r>
              <a:rPr lang="en-US" dirty="0"/>
              <a:t> + 3TC in </a:t>
            </a:r>
            <a:r>
              <a:rPr lang="en-US" dirty="0" err="1"/>
              <a:t>ACTG</a:t>
            </a:r>
            <a:r>
              <a:rPr lang="en-US" dirty="0"/>
              <a:t> 5353 (N=120); and the 3-drug </a:t>
            </a:r>
            <a:r>
              <a:rPr lang="en-US" dirty="0" err="1"/>
              <a:t>DTG</a:t>
            </a:r>
            <a:r>
              <a:rPr lang="en-US" dirty="0"/>
              <a:t>-based regimens in SPRING-1 (N=51) and SINGLE (N=417)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33FFA69F-D6B2-4DF0-AC7E-6CE94106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Taiwo B, et al. HIV Glasgow; 28-31 October 2018; Glasgow, UK; Abst. O213.</a:t>
            </a:r>
          </a:p>
        </p:txBody>
      </p:sp>
    </p:spTree>
    <p:extLst>
      <p:ext uri="{BB962C8B-B14F-4D97-AF65-F5344CB8AC3E}">
        <p14:creationId xmlns:p14="http://schemas.microsoft.com/office/powerpoint/2010/main" val="302877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ACTG A5353: 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D444B1A2-B22A-4C65-9179-E0FD59DC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Taiwo B, et al. HIV Glasgow; 28-31 October 2018; Glasgow, UK; Abst. O213.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5E37CEC4-715F-4DBA-BBD0-1FA665854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54506"/>
              </p:ext>
            </p:extLst>
          </p:nvPr>
        </p:nvGraphicFramePr>
        <p:xfrm>
          <a:off x="260350" y="1397000"/>
          <a:ext cx="8623301" cy="43857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9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9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10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01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Change in Viral Load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log</a:t>
                      </a:r>
                      <a:r>
                        <a:rPr lang="en-US" sz="1800" b="0" kern="1200" baseline="-250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 copies/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mL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transformed [95% 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505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0" dirty="0">
                          <a:latin typeface="+mj-lt"/>
                        </a:rPr>
                        <a:t>A5353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>
                          <a:latin typeface="+mj-lt"/>
                        </a:rPr>
                        <a:t>N = 120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="0" dirty="0">
                          <a:latin typeface="+mj-lt"/>
                        </a:rPr>
                        <a:t>SPRING -1 and</a:t>
                      </a:r>
                      <a:r>
                        <a:rPr lang="en-GB" sz="1600" b="0" baseline="0" dirty="0">
                          <a:latin typeface="+mj-lt"/>
                        </a:rPr>
                        <a:t> SINGLE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baseline="0" dirty="0">
                          <a:latin typeface="+mj-lt"/>
                        </a:rPr>
                        <a:t>N= 467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>
                          <a:latin typeface="+mj-lt"/>
                        </a:rPr>
                        <a:t>Noninferiority Test </a:t>
                      </a:r>
                      <a:br>
                        <a:rPr lang="en-GB" sz="1600" dirty="0">
                          <a:latin typeface="+mj-lt"/>
                        </a:rPr>
                      </a:br>
                      <a:r>
                        <a:rPr lang="en-GB" sz="1600" dirty="0">
                          <a:latin typeface="+mj-lt"/>
                        </a:rPr>
                        <a:t>(</a:t>
                      </a:r>
                      <a:r>
                        <a:rPr lang="el-GR" sz="1600" dirty="0">
                          <a:latin typeface="+mj-lt"/>
                        </a:rPr>
                        <a:t>δ</a:t>
                      </a:r>
                      <a:r>
                        <a:rPr lang="en-GB" sz="1600" dirty="0">
                          <a:latin typeface="+mj-lt"/>
                        </a:rPr>
                        <a:t> = 0.5)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Baseline - Week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r>
                        <a:rPr lang="en-US" sz="160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-2.52 [-2.61; -2.43]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-2.46 [-2.51; -2.41]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Baseline - Week 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-2.80 [-2.91; -2.69]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-2.86 [-2.91; -2.81]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Baseline - 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-2.92 [-3.04; -2.79]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-2.98 [-3.04; -2.92]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Baseline - Week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-2.91 [-3.04; -2.78]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-3.00 [-3.07; -2.94]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Baseline - Week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-2.89 [-3.03; -2.76]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-3.02 [-3.08; -2.96]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0093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Baseline - Week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-2.89 [-3.03; -2.74]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-3.02 [-3.09; -2.95]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600" dirty="0"/>
                        <a:t>p &lt; 0.001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596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ACTG A5353: </a:t>
            </a:r>
            <a:br>
              <a:rPr lang="en-US" dirty="0"/>
            </a:br>
            <a:r>
              <a:rPr lang="en-US" dirty="0"/>
              <a:t>results – Decay rates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6E5B4283-EA2B-4702-82FF-C946DAD47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Taiwo B, et al. HIV Glasgow; 28-31 October 2018; Glasgow, UK; Abst. O213.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7BFD70-09D7-4C92-88AE-BA4117E43469}"/>
              </a:ext>
            </a:extLst>
          </p:cNvPr>
          <p:cNvGrpSpPr/>
          <p:nvPr/>
        </p:nvGrpSpPr>
        <p:grpSpPr>
          <a:xfrm>
            <a:off x="270129" y="1217985"/>
            <a:ext cx="4324349" cy="4949902"/>
            <a:chOff x="270129" y="1217985"/>
            <a:chExt cx="4324349" cy="4949902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="" xmlns:a16="http://schemas.microsoft.com/office/drawing/2014/main" id="{A80600A7-5FD8-4667-AF00-4E0373794C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6679855"/>
                </p:ext>
              </p:extLst>
            </p:nvPr>
          </p:nvGraphicFramePr>
          <p:xfrm>
            <a:off x="270129" y="1217985"/>
            <a:ext cx="4324349" cy="49499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A7A91A9B-42C3-4205-A40A-48B8602026FC}"/>
                </a:ext>
              </a:extLst>
            </p:cNvPr>
            <p:cNvGrpSpPr/>
            <p:nvPr/>
          </p:nvGrpSpPr>
          <p:grpSpPr>
            <a:xfrm>
              <a:off x="1054508" y="1771402"/>
              <a:ext cx="3145536" cy="3338963"/>
              <a:chOff x="1012447" y="2267501"/>
              <a:chExt cx="3409179" cy="2891195"/>
            </a:xfrm>
          </p:grpSpPr>
          <p:sp>
            <p:nvSpPr>
              <p:cNvPr id="17" name="Freeform 5">
                <a:extLst>
                  <a:ext uri="{FF2B5EF4-FFF2-40B4-BE49-F238E27FC236}">
                    <a16:creationId xmlns="" xmlns:a16="http://schemas.microsoft.com/office/drawing/2014/main" id="{B0508B7F-4F39-4017-820D-0079DB001F85}"/>
                  </a:ext>
                </a:extLst>
              </p:cNvPr>
              <p:cNvSpPr/>
              <p:nvPr/>
            </p:nvSpPr>
            <p:spPr bwMode="gray">
              <a:xfrm>
                <a:off x="1012447" y="2267501"/>
                <a:ext cx="3403894" cy="2891195"/>
              </a:xfrm>
              <a:custGeom>
                <a:avLst/>
                <a:gdLst>
                  <a:gd name="connsiteX0" fmla="*/ 0 w 3403894"/>
                  <a:gd name="connsiteY0" fmla="*/ 0 h 2891195"/>
                  <a:gd name="connsiteX1" fmla="*/ 137424 w 3403894"/>
                  <a:gd name="connsiteY1" fmla="*/ 1723089 h 2891195"/>
                  <a:gd name="connsiteX2" fmla="*/ 153281 w 3403894"/>
                  <a:gd name="connsiteY2" fmla="*/ 1876370 h 2891195"/>
                  <a:gd name="connsiteX3" fmla="*/ 142710 w 3403894"/>
                  <a:gd name="connsiteY3" fmla="*/ 2040222 h 2891195"/>
                  <a:gd name="connsiteX4" fmla="*/ 295991 w 3403894"/>
                  <a:gd name="connsiteY4" fmla="*/ 2632203 h 2891195"/>
                  <a:gd name="connsiteX5" fmla="*/ 454557 w 3403894"/>
                  <a:gd name="connsiteY5" fmla="*/ 2817197 h 2891195"/>
                  <a:gd name="connsiteX6" fmla="*/ 623695 w 3403894"/>
                  <a:gd name="connsiteY6" fmla="*/ 2880624 h 2891195"/>
                  <a:gd name="connsiteX7" fmla="*/ 3403894 w 3403894"/>
                  <a:gd name="connsiteY7" fmla="*/ 2891195 h 289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3894" h="2891195">
                    <a:moveTo>
                      <a:pt x="0" y="0"/>
                    </a:moveTo>
                    <a:lnTo>
                      <a:pt x="137424" y="1723089"/>
                    </a:lnTo>
                    <a:lnTo>
                      <a:pt x="153281" y="1876370"/>
                    </a:lnTo>
                    <a:lnTo>
                      <a:pt x="142710" y="2040222"/>
                    </a:lnTo>
                    <a:lnTo>
                      <a:pt x="295991" y="2632203"/>
                    </a:lnTo>
                    <a:lnTo>
                      <a:pt x="454557" y="2817197"/>
                    </a:lnTo>
                    <a:lnTo>
                      <a:pt x="623695" y="2880624"/>
                    </a:lnTo>
                    <a:lnTo>
                      <a:pt x="3403894" y="2891195"/>
                    </a:lnTo>
                  </a:path>
                </a:pathLst>
              </a:cu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="" xmlns:a16="http://schemas.microsoft.com/office/drawing/2014/main" id="{DA9A27EF-071D-4B1F-B9F7-44F4A904F4C6}"/>
                  </a:ext>
                </a:extLst>
              </p:cNvPr>
              <p:cNvSpPr/>
              <p:nvPr/>
            </p:nvSpPr>
            <p:spPr bwMode="gray">
              <a:xfrm>
                <a:off x="1028304" y="2267501"/>
                <a:ext cx="3393322" cy="2891195"/>
              </a:xfrm>
              <a:custGeom>
                <a:avLst/>
                <a:gdLst>
                  <a:gd name="connsiteX0" fmla="*/ 0 w 3393322"/>
                  <a:gd name="connsiteY0" fmla="*/ 0 h 2891195"/>
                  <a:gd name="connsiteX1" fmla="*/ 179708 w 3393322"/>
                  <a:gd name="connsiteY1" fmla="*/ 1738945 h 2891195"/>
                  <a:gd name="connsiteX2" fmla="*/ 253706 w 3393322"/>
                  <a:gd name="connsiteY2" fmla="*/ 2145933 h 2891195"/>
                  <a:gd name="connsiteX3" fmla="*/ 364702 w 3393322"/>
                  <a:gd name="connsiteY3" fmla="*/ 2436638 h 2891195"/>
                  <a:gd name="connsiteX4" fmla="*/ 480985 w 3393322"/>
                  <a:gd name="connsiteY4" fmla="*/ 2637489 h 2891195"/>
                  <a:gd name="connsiteX5" fmla="*/ 692407 w 3393322"/>
                  <a:gd name="connsiteY5" fmla="*/ 2811912 h 2891195"/>
                  <a:gd name="connsiteX6" fmla="*/ 956684 w 3393322"/>
                  <a:gd name="connsiteY6" fmla="*/ 2864767 h 2891195"/>
                  <a:gd name="connsiteX7" fmla="*/ 3393322 w 3393322"/>
                  <a:gd name="connsiteY7" fmla="*/ 2891195 h 289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3322" h="2891195">
                    <a:moveTo>
                      <a:pt x="0" y="0"/>
                    </a:moveTo>
                    <a:lnTo>
                      <a:pt x="179708" y="1738945"/>
                    </a:lnTo>
                    <a:lnTo>
                      <a:pt x="253706" y="2145933"/>
                    </a:lnTo>
                    <a:lnTo>
                      <a:pt x="364702" y="2436638"/>
                    </a:lnTo>
                    <a:lnTo>
                      <a:pt x="480985" y="2637489"/>
                    </a:lnTo>
                    <a:lnTo>
                      <a:pt x="692407" y="2811912"/>
                    </a:lnTo>
                    <a:lnTo>
                      <a:pt x="956684" y="2864767"/>
                    </a:lnTo>
                    <a:lnTo>
                      <a:pt x="3393322" y="2891195"/>
                    </a:lnTo>
                  </a:path>
                </a:pathLst>
              </a:custGeom>
              <a:ln w="19050" cap="sq">
                <a:solidFill>
                  <a:schemeClr val="accent1"/>
                </a:solidFill>
                <a:prstDash val="sysDot"/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="" xmlns:a16="http://schemas.microsoft.com/office/drawing/2014/main" id="{C5151151-E036-49B7-8AD3-2F7257DA094A}"/>
                  </a:ext>
                </a:extLst>
              </p:cNvPr>
              <p:cNvSpPr/>
              <p:nvPr/>
            </p:nvSpPr>
            <p:spPr bwMode="gray">
              <a:xfrm>
                <a:off x="1017732" y="2267501"/>
                <a:ext cx="3366895" cy="2891195"/>
              </a:xfrm>
              <a:custGeom>
                <a:avLst/>
                <a:gdLst>
                  <a:gd name="connsiteX0" fmla="*/ 0 w 3366895"/>
                  <a:gd name="connsiteY0" fmla="*/ 0 h 2891195"/>
                  <a:gd name="connsiteX1" fmla="*/ 190280 w 3366895"/>
                  <a:gd name="connsiteY1" fmla="*/ 1997937 h 2891195"/>
                  <a:gd name="connsiteX2" fmla="*/ 248421 w 3366895"/>
                  <a:gd name="connsiteY2" fmla="*/ 2293928 h 2891195"/>
                  <a:gd name="connsiteX3" fmla="*/ 322419 w 3366895"/>
                  <a:gd name="connsiteY3" fmla="*/ 2552920 h 2891195"/>
                  <a:gd name="connsiteX4" fmla="*/ 412273 w 3366895"/>
                  <a:gd name="connsiteY4" fmla="*/ 2685059 h 2891195"/>
                  <a:gd name="connsiteX5" fmla="*/ 502128 w 3366895"/>
                  <a:gd name="connsiteY5" fmla="*/ 2774913 h 2891195"/>
                  <a:gd name="connsiteX6" fmla="*/ 597268 w 3366895"/>
                  <a:gd name="connsiteY6" fmla="*/ 2827768 h 2891195"/>
                  <a:gd name="connsiteX7" fmla="*/ 782262 w 3366895"/>
                  <a:gd name="connsiteY7" fmla="*/ 2875338 h 2891195"/>
                  <a:gd name="connsiteX8" fmla="*/ 3366895 w 3366895"/>
                  <a:gd name="connsiteY8" fmla="*/ 2891195 h 2891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6895" h="2891195">
                    <a:moveTo>
                      <a:pt x="0" y="0"/>
                    </a:moveTo>
                    <a:lnTo>
                      <a:pt x="190280" y="1997937"/>
                    </a:lnTo>
                    <a:lnTo>
                      <a:pt x="248421" y="2293928"/>
                    </a:lnTo>
                    <a:lnTo>
                      <a:pt x="322419" y="2552920"/>
                    </a:lnTo>
                    <a:lnTo>
                      <a:pt x="412273" y="2685059"/>
                    </a:lnTo>
                    <a:lnTo>
                      <a:pt x="502128" y="2774913"/>
                    </a:lnTo>
                    <a:lnTo>
                      <a:pt x="597268" y="2827768"/>
                    </a:lnTo>
                    <a:lnTo>
                      <a:pt x="782262" y="2875338"/>
                    </a:lnTo>
                    <a:lnTo>
                      <a:pt x="3366895" y="2891195"/>
                    </a:lnTo>
                  </a:path>
                </a:pathLst>
              </a:custGeom>
              <a:ln w="19050" cap="sq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="" xmlns:a16="http://schemas.microsoft.com/office/drawing/2014/main" id="{FB3C3C7A-EF90-4F7F-AEED-C16581F5450E}"/>
                  </a:ext>
                </a:extLst>
              </p:cNvPr>
              <p:cNvSpPr/>
              <p:nvPr/>
            </p:nvSpPr>
            <p:spPr bwMode="gray">
              <a:xfrm>
                <a:off x="1028304" y="2278072"/>
                <a:ext cx="3372180" cy="2880624"/>
              </a:xfrm>
              <a:custGeom>
                <a:avLst/>
                <a:gdLst>
                  <a:gd name="connsiteX0" fmla="*/ 0 w 3372180"/>
                  <a:gd name="connsiteY0" fmla="*/ 0 h 2880624"/>
                  <a:gd name="connsiteX1" fmla="*/ 274848 w 3372180"/>
                  <a:gd name="connsiteY1" fmla="*/ 1945082 h 2880624"/>
                  <a:gd name="connsiteX2" fmla="*/ 443986 w 3372180"/>
                  <a:gd name="connsiteY2" fmla="*/ 2436638 h 2880624"/>
                  <a:gd name="connsiteX3" fmla="*/ 591981 w 3372180"/>
                  <a:gd name="connsiteY3" fmla="*/ 2611061 h 2880624"/>
                  <a:gd name="connsiteX4" fmla="*/ 787546 w 3372180"/>
                  <a:gd name="connsiteY4" fmla="*/ 2759056 h 2880624"/>
                  <a:gd name="connsiteX5" fmla="*/ 1173391 w 3372180"/>
                  <a:gd name="connsiteY5" fmla="*/ 2854196 h 2880624"/>
                  <a:gd name="connsiteX6" fmla="*/ 3372180 w 3372180"/>
                  <a:gd name="connsiteY6" fmla="*/ 2880624 h 288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2180" h="2880624">
                    <a:moveTo>
                      <a:pt x="0" y="0"/>
                    </a:moveTo>
                    <a:lnTo>
                      <a:pt x="274848" y="1945082"/>
                    </a:lnTo>
                    <a:lnTo>
                      <a:pt x="443986" y="2436638"/>
                    </a:lnTo>
                    <a:lnTo>
                      <a:pt x="591981" y="2611061"/>
                    </a:lnTo>
                    <a:lnTo>
                      <a:pt x="787546" y="2759056"/>
                    </a:lnTo>
                    <a:lnTo>
                      <a:pt x="1173391" y="2854196"/>
                    </a:lnTo>
                    <a:lnTo>
                      <a:pt x="3372180" y="2880624"/>
                    </a:lnTo>
                  </a:path>
                </a:pathLst>
              </a:custGeom>
              <a:ln w="19050" cap="sq">
                <a:solidFill>
                  <a:schemeClr val="accent2"/>
                </a:solidFill>
                <a:prstDash val="sysDot"/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AE85DF95-9EFB-41D3-80AE-5AAE19134AA9}"/>
                </a:ext>
              </a:extLst>
            </p:cNvPr>
            <p:cNvGrpSpPr/>
            <p:nvPr/>
          </p:nvGrpSpPr>
          <p:grpSpPr>
            <a:xfrm>
              <a:off x="2110944" y="1322916"/>
              <a:ext cx="1683816" cy="1225294"/>
              <a:chOff x="1917297" y="1707094"/>
              <a:chExt cx="1683816" cy="1225294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1CE243C1-2FBD-4069-B05D-DB141A283FA5}"/>
                  </a:ext>
                </a:extLst>
              </p:cNvPr>
              <p:cNvSpPr txBox="1"/>
              <p:nvPr/>
            </p:nvSpPr>
            <p:spPr bwMode="gray">
              <a:xfrm>
                <a:off x="1917297" y="1707094"/>
                <a:ext cx="1683816" cy="295275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 anchor="ctr">
                <a:no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200" dirty="0">
                    <a:latin typeface="+mj-lt"/>
                  </a:rPr>
                  <a:t>Study / Baseline VL</a:t>
                </a:r>
                <a:endParaRPr lang="en-US" sz="1200" dirty="0">
                  <a:latin typeface="+mj-lt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7CCFD344-80C1-4550-9C38-F9562903ACD7}"/>
                  </a:ext>
                </a:extLst>
              </p:cNvPr>
              <p:cNvGrpSpPr/>
              <p:nvPr/>
            </p:nvGrpSpPr>
            <p:grpSpPr>
              <a:xfrm>
                <a:off x="2037793" y="2017988"/>
                <a:ext cx="1185995" cy="914400"/>
                <a:chOff x="1900633" y="2493071"/>
                <a:chExt cx="1185995" cy="914400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B6A1DF44-AB47-4FB1-8EDA-7F712DA8BB9B}"/>
                    </a:ext>
                  </a:extLst>
                </p:cNvPr>
                <p:cNvSpPr txBox="1"/>
                <p:nvPr/>
              </p:nvSpPr>
              <p:spPr bwMode="gray">
                <a:xfrm>
                  <a:off x="2172228" y="249307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0" rtlCol="0" anchor="ctr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latin typeface="+mj-lt"/>
                    </a:rPr>
                    <a:t>A5353, &lt; 100k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latin typeface="+mj-lt"/>
                    </a:rPr>
                    <a:t>A5353, &gt; 100K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latin typeface="+mj-lt"/>
                    </a:rPr>
                    <a:t>SPRING-1 / SINGLE, &lt; 100k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latin typeface="+mj-lt"/>
                    </a:rPr>
                    <a:t>SPRING-1 / SINGLE, &gt; 100k</a:t>
                  </a: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="" xmlns:a16="http://schemas.microsoft.com/office/drawing/2014/main" id="{BB184844-E16C-4518-9E33-39BE05139274}"/>
                    </a:ext>
                  </a:extLst>
                </p:cNvPr>
                <p:cNvCxnSpPr/>
                <p:nvPr/>
              </p:nvCxnSpPr>
              <p:spPr bwMode="gray">
                <a:xfrm>
                  <a:off x="1900633" y="2554057"/>
                  <a:ext cx="256032" cy="0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="" xmlns:a16="http://schemas.microsoft.com/office/drawing/2014/main" id="{F338AE96-8CE6-4013-8785-428783376F78}"/>
                    </a:ext>
                  </a:extLst>
                </p:cNvPr>
                <p:cNvCxnSpPr/>
                <p:nvPr/>
              </p:nvCxnSpPr>
              <p:spPr bwMode="gray">
                <a:xfrm>
                  <a:off x="1900633" y="2855809"/>
                  <a:ext cx="256032" cy="0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prstDash val="sysDot"/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="" xmlns:a16="http://schemas.microsoft.com/office/drawing/2014/main" id="{CA545D7F-EC48-4736-8BAC-06C5191E520C}"/>
                    </a:ext>
                  </a:extLst>
                </p:cNvPr>
                <p:cNvCxnSpPr/>
                <p:nvPr/>
              </p:nvCxnSpPr>
              <p:spPr bwMode="gray">
                <a:xfrm>
                  <a:off x="1900633" y="3130129"/>
                  <a:ext cx="256032" cy="0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="" xmlns:a16="http://schemas.microsoft.com/office/drawing/2014/main" id="{E1D1EDD4-D2D4-42C4-B43E-9DAEE64067B9}"/>
                    </a:ext>
                  </a:extLst>
                </p:cNvPr>
                <p:cNvCxnSpPr/>
                <p:nvPr/>
              </p:nvCxnSpPr>
              <p:spPr bwMode="gray">
                <a:xfrm>
                  <a:off x="1900633" y="3395305"/>
                  <a:ext cx="256032" cy="0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prstDash val="sysDot"/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1D4914BE-EBDF-45CE-A153-BF36F1D7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70264"/>
              </p:ext>
            </p:extLst>
          </p:nvPr>
        </p:nvGraphicFramePr>
        <p:xfrm>
          <a:off x="4731033" y="1219200"/>
          <a:ext cx="4152617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6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Study Group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Simple Slope Decay Rate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</a:rPr>
                        <a:t>A5353,</a:t>
                      </a:r>
                      <a:r>
                        <a:rPr lang="en-US" sz="1100" b="0" baseline="0" dirty="0">
                          <a:latin typeface="+mj-lt"/>
                        </a:rPr>
                        <a:t> ≤</a:t>
                      </a:r>
                      <a:r>
                        <a:rPr lang="en-US" sz="1100" b="0" dirty="0">
                          <a:latin typeface="+mj-lt"/>
                        </a:rPr>
                        <a:t>100k c/</a:t>
                      </a:r>
                      <a:r>
                        <a:rPr lang="en-US" sz="1100" b="0" dirty="0" err="1">
                          <a:latin typeface="+mj-lt"/>
                        </a:rPr>
                        <a:t>mL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1.272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</a:rPr>
                        <a:t>A5353,&gt;100k c/</a:t>
                      </a:r>
                      <a:r>
                        <a:rPr lang="en-US" sz="1100" b="0" dirty="0" err="1">
                          <a:latin typeface="+mj-lt"/>
                        </a:rPr>
                        <a:t>mL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0.725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</a:rPr>
                        <a:t>SPRING-1/SINGLE, ≤100k c/</a:t>
                      </a:r>
                      <a:r>
                        <a:rPr lang="en-US" sz="1100" b="0" dirty="0" err="1">
                          <a:latin typeface="+mj-lt"/>
                        </a:rPr>
                        <a:t>mL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321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0.969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</a:rPr>
                        <a:t>SPRING-1/SINGLE, &gt;100k c/</a:t>
                      </a:r>
                      <a:r>
                        <a:rPr lang="en-US" sz="1100" b="0" dirty="0" err="1">
                          <a:latin typeface="+mj-lt"/>
                        </a:rPr>
                        <a:t>mL</a:t>
                      </a:r>
                      <a:endParaRPr lang="en-US" sz="11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0.596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53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significant changes to residual </a:t>
            </a:r>
            <a:br>
              <a:rPr lang="en-US" dirty="0"/>
            </a:br>
            <a:r>
              <a:rPr lang="en-US" dirty="0"/>
              <a:t>viremia after switch to DTG and 3TC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769E1E-DC8C-4EC8-B386-60792B20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3812617"/>
            <a:ext cx="8238652" cy="27850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Baseline Characteristics:</a:t>
            </a:r>
          </a:p>
          <a:p>
            <a:pPr lvl="1"/>
            <a:r>
              <a:rPr lang="en-US" sz="1600" dirty="0"/>
              <a:t>Male: 88%</a:t>
            </a:r>
          </a:p>
          <a:p>
            <a:pPr lvl="1"/>
            <a:r>
              <a:rPr lang="en-US" sz="1600" dirty="0"/>
              <a:t>Age: 47 years</a:t>
            </a:r>
          </a:p>
          <a:p>
            <a:pPr lvl="1"/>
            <a:r>
              <a:rPr lang="en-US" sz="1600" dirty="0"/>
              <a:t>White/black/Hispanic: 60%/38%/15%</a:t>
            </a:r>
          </a:p>
          <a:p>
            <a:pPr lvl="1"/>
            <a:r>
              <a:rPr lang="en-US" sz="1600" dirty="0"/>
              <a:t>CD4: 680 cells/µL</a:t>
            </a:r>
          </a:p>
          <a:p>
            <a:pPr lvl="1"/>
            <a:r>
              <a:rPr lang="en-US" sz="1600" dirty="0"/>
              <a:t>Time on ART: 5.7 years</a:t>
            </a:r>
          </a:p>
          <a:p>
            <a:pPr lvl="1"/>
            <a:r>
              <a:rPr lang="en-US" sz="1600" dirty="0"/>
              <a:t>Current ART:</a:t>
            </a:r>
          </a:p>
          <a:p>
            <a:pPr lvl="2"/>
            <a:r>
              <a:rPr lang="en-US" sz="1600" dirty="0" err="1"/>
              <a:t>NNRTI</a:t>
            </a:r>
            <a:r>
              <a:rPr lang="en-US" sz="1600" dirty="0"/>
              <a:t> (30%), PI/r (33%), </a:t>
            </a:r>
            <a:r>
              <a:rPr lang="en-US" sz="1600" dirty="0" err="1"/>
              <a:t>INSTI</a:t>
            </a:r>
            <a:r>
              <a:rPr lang="en-US" sz="1600" dirty="0"/>
              <a:t> (37%)</a:t>
            </a:r>
          </a:p>
          <a:p>
            <a:pPr lvl="2"/>
            <a:r>
              <a:rPr lang="en-US" sz="1600" dirty="0"/>
              <a:t>FTC/</a:t>
            </a:r>
            <a:r>
              <a:rPr lang="en-US" sz="1600" dirty="0" err="1"/>
              <a:t>TDF</a:t>
            </a:r>
            <a:r>
              <a:rPr lang="en-US" sz="1600" dirty="0"/>
              <a:t> (86%), ABC/3TC (14%)</a:t>
            </a:r>
          </a:p>
          <a:p>
            <a:endParaRPr lang="it-IT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D81BDB7-9462-4929-8BFA-0A6621C78623}"/>
              </a:ext>
            </a:extLst>
          </p:cNvPr>
          <p:cNvGrpSpPr/>
          <p:nvPr/>
        </p:nvGrpSpPr>
        <p:grpSpPr>
          <a:xfrm>
            <a:off x="485235" y="1254489"/>
            <a:ext cx="7401447" cy="2664037"/>
            <a:chOff x="485235" y="1254489"/>
            <a:chExt cx="7401447" cy="2664037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150487" y="1254489"/>
              <a:ext cx="5504688" cy="7824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pt-BR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Switch to </a:t>
              </a:r>
            </a:p>
            <a:p>
              <a:pPr algn="ctr">
                <a:lnSpc>
                  <a:spcPct val="90000"/>
                </a:lnSpc>
              </a:pPr>
              <a:r>
                <a:rPr lang="pt-BR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DTG 50 mg + 3TC 300 mg qd </a:t>
              </a:r>
              <a:r>
                <a:rPr lang="pt-BR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(n=44)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85235" y="1827807"/>
              <a:ext cx="1658110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Randomization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1:1</a:t>
              </a: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150487" y="2116782"/>
              <a:ext cx="5504688" cy="7315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pt-BR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Continue Triple Therapy</a:t>
              </a:r>
            </a:p>
            <a:p>
              <a:pPr algn="ctr">
                <a:lnSpc>
                  <a:spcPct val="90000"/>
                </a:lnSpc>
              </a:pPr>
              <a:r>
                <a:rPr lang="pt-BR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  (n=45)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="" xmlns:a16="http://schemas.microsoft.com/office/drawing/2014/main" id="{53664294-AF60-4E10-935B-D396E0834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782" y="2915366"/>
              <a:ext cx="6438900" cy="28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1400" dirty="0">
                  <a:latin typeface="+mj-lt"/>
                  <a:cs typeface="Arial" pitchFamily="34" charset="0"/>
                </a:rPr>
                <a:t>Week  0                                                                               24                                                                               48</a:t>
              </a:r>
            </a:p>
          </p:txBody>
        </p:sp>
        <p:cxnSp>
          <p:nvCxnSpPr>
            <p:cNvPr id="12" name="Straight Connector 18">
              <a:extLst>
                <a:ext uri="{FF2B5EF4-FFF2-40B4-BE49-F238E27FC236}">
                  <a16:creationId xmlns="" xmlns:a16="http://schemas.microsoft.com/office/drawing/2014/main" id="{FF08CD09-D5D2-4EE0-9DC9-81D07BF35A3A}"/>
                </a:ext>
              </a:extLst>
            </p:cNvPr>
            <p:cNvCxnSpPr/>
            <p:nvPr/>
          </p:nvCxnSpPr>
          <p:spPr>
            <a:xfrm>
              <a:off x="2084753" y="2917376"/>
              <a:ext cx="55778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="" xmlns:a16="http://schemas.microsoft.com/office/drawing/2014/main" id="{2C2D6197-B0EC-470C-B9CD-8B0BCD5A3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6162" y="3382995"/>
              <a:ext cx="2217395" cy="53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4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defRPr sz="1400"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EEE800"/>
                </a:buClr>
                <a:buSzPct val="125000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   Primary Endpoint</a:t>
              </a:r>
            </a:p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   </a:t>
              </a:r>
            </a:p>
          </p:txBody>
        </p:sp>
        <p:cxnSp>
          <p:nvCxnSpPr>
            <p:cNvPr id="14" name="Straight Arrow Connector 21">
              <a:extLst>
                <a:ext uri="{FF2B5EF4-FFF2-40B4-BE49-F238E27FC236}">
                  <a16:creationId xmlns="" xmlns:a16="http://schemas.microsoft.com/office/drawing/2014/main" id="{D72257BF-8749-4812-8E9A-7F75C930DA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61436" y="3155894"/>
              <a:ext cx="0" cy="27310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 Box 6">
            <a:extLst>
              <a:ext uri="{FF2B5EF4-FFF2-40B4-BE49-F238E27FC236}">
                <a16:creationId xmlns="" xmlns:a16="http://schemas.microsoft.com/office/drawing/2014/main" id="{78A04577-A4B6-4489-B449-D4933F3B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Li J, et al. HIV Glasgow; 28-31 October 2018; Glasgow, UK; Abst. O145.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="" xmlns:a16="http://schemas.microsoft.com/office/drawing/2014/main" id="{256CA82E-8230-4C5E-B5BB-0789F80D3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Recommended regimens </a:t>
            </a:r>
            <a:r>
              <a:rPr lang="en-US" dirty="0">
                <a:solidFill>
                  <a:srgbClr val="FF0000"/>
                </a:solidFill>
              </a:rPr>
              <a:t>(preferred)</a:t>
            </a:r>
          </a:p>
          <a:p>
            <a:pPr lvl="1"/>
            <a:r>
              <a:rPr lang="en-US" dirty="0"/>
              <a:t>DTG/ABC/3TC</a:t>
            </a:r>
          </a:p>
          <a:p>
            <a:pPr lvl="1"/>
            <a:r>
              <a:rPr lang="en-US" dirty="0"/>
              <a:t>DTG-TFV/FTC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BIC/TAF/FTC</a:t>
            </a:r>
          </a:p>
          <a:p>
            <a:pPr lvl="1"/>
            <a:r>
              <a:rPr lang="en-US" dirty="0" err="1"/>
              <a:t>RAL</a:t>
            </a:r>
            <a:r>
              <a:rPr lang="en-US" baseline="-25000" dirty="0" err="1">
                <a:solidFill>
                  <a:srgbClr val="FF0000"/>
                </a:solidFill>
              </a:rPr>
              <a:t>qd</a:t>
            </a:r>
            <a:r>
              <a:rPr lang="en-US" baseline="-25000" dirty="0"/>
              <a:t>/bid-</a:t>
            </a:r>
            <a:r>
              <a:rPr lang="en-US" dirty="0"/>
              <a:t>TFV/FTC</a:t>
            </a:r>
          </a:p>
          <a:p>
            <a:pPr marL="0" indent="0">
              <a:buNone/>
            </a:pPr>
            <a:r>
              <a:rPr lang="en-US" dirty="0"/>
              <a:t>Recommended regimens</a:t>
            </a:r>
          </a:p>
          <a:p>
            <a:pPr lvl="1"/>
            <a:r>
              <a:rPr lang="en-US" dirty="0"/>
              <a:t>RPV/TFV/FTC</a:t>
            </a:r>
          </a:p>
          <a:p>
            <a:pPr lvl="1"/>
            <a:r>
              <a:rPr lang="en-US" dirty="0"/>
              <a:t>DRV/c(r)/</a:t>
            </a:r>
            <a:r>
              <a:rPr lang="en-US" dirty="0">
                <a:solidFill>
                  <a:srgbClr val="FF0000"/>
                </a:solidFill>
              </a:rPr>
              <a:t>TFV</a:t>
            </a:r>
            <a:r>
              <a:rPr lang="en-US" dirty="0"/>
              <a:t>/FTC</a:t>
            </a:r>
          </a:p>
          <a:p>
            <a:pPr lvl="1"/>
            <a:r>
              <a:rPr lang="en-US" dirty="0"/>
              <a:t>EFV/TDF/FTC(3TC), </a:t>
            </a:r>
            <a:br>
              <a:rPr lang="en-US" dirty="0"/>
            </a:br>
            <a:r>
              <a:rPr lang="en-US" dirty="0" err="1"/>
              <a:t>EFV-TAF</a:t>
            </a:r>
            <a:r>
              <a:rPr lang="en-US" dirty="0"/>
              <a:t>/FTC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97EFDF-E979-430B-BEE3-D4AD2AAB4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Alternative</a:t>
            </a:r>
          </a:p>
          <a:p>
            <a:pPr lvl="1"/>
            <a:r>
              <a:rPr lang="en-US" dirty="0" err="1"/>
              <a:t>RAL</a:t>
            </a:r>
            <a:r>
              <a:rPr lang="en-US" dirty="0"/>
              <a:t>-ABC/3TC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EVG</a:t>
            </a:r>
            <a:r>
              <a:rPr lang="en-US" dirty="0">
                <a:solidFill>
                  <a:srgbClr val="FF0000"/>
                </a:solidFill>
              </a:rPr>
              <a:t>/c/</a:t>
            </a:r>
            <a:r>
              <a:rPr lang="en-US" dirty="0" err="1">
                <a:solidFill>
                  <a:srgbClr val="FF0000"/>
                </a:solidFill>
              </a:rPr>
              <a:t>TFV</a:t>
            </a:r>
            <a:r>
              <a:rPr lang="en-US" dirty="0">
                <a:solidFill>
                  <a:srgbClr val="FF0000"/>
                </a:solidFill>
              </a:rPr>
              <a:t>/FTC</a:t>
            </a:r>
          </a:p>
          <a:p>
            <a:pPr lvl="1"/>
            <a:r>
              <a:rPr lang="en-US" dirty="0"/>
              <a:t>ABC/3TC-EFV</a:t>
            </a:r>
          </a:p>
          <a:p>
            <a:pPr lvl="1"/>
            <a:r>
              <a:rPr lang="en-US" dirty="0" err="1"/>
              <a:t>TDF</a:t>
            </a:r>
            <a:r>
              <a:rPr lang="en-US" dirty="0"/>
              <a:t>/FTC/</a:t>
            </a:r>
            <a:r>
              <a:rPr lang="en-US" dirty="0" err="1"/>
              <a:t>EFV</a:t>
            </a:r>
            <a:endParaRPr lang="en-US" dirty="0"/>
          </a:p>
          <a:p>
            <a:pPr lvl="1"/>
            <a:r>
              <a:rPr lang="en-US" dirty="0"/>
              <a:t>ABC/3TC-ATV/c(r)</a:t>
            </a:r>
          </a:p>
          <a:p>
            <a:pPr lvl="1"/>
            <a:r>
              <a:rPr lang="en-US" dirty="0"/>
              <a:t>ABC/3TC-DRV/c(r)</a:t>
            </a:r>
          </a:p>
          <a:p>
            <a:pPr lvl="1"/>
            <a:r>
              <a:rPr lang="en-US" dirty="0" err="1"/>
              <a:t>TFV</a:t>
            </a:r>
            <a:r>
              <a:rPr lang="en-US" dirty="0"/>
              <a:t>/FTC-ATV/c(r)</a:t>
            </a:r>
          </a:p>
          <a:p>
            <a:pPr marL="0" lvl="0" indent="0">
              <a:buNone/>
            </a:pPr>
            <a:r>
              <a:rPr lang="en-US" dirty="0"/>
              <a:t>Other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DTG+3TC</a:t>
            </a:r>
          </a:p>
          <a:p>
            <a:pPr lvl="1"/>
            <a:r>
              <a:rPr lang="en-US" dirty="0" err="1"/>
              <a:t>DRV</a:t>
            </a:r>
            <a:r>
              <a:rPr lang="en-US" dirty="0"/>
              <a:t>/r(c)+ </a:t>
            </a:r>
            <a:r>
              <a:rPr lang="en-US" dirty="0" err="1"/>
              <a:t>RAL</a:t>
            </a:r>
            <a:r>
              <a:rPr lang="en-US" dirty="0"/>
              <a:t> BID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EACS GUIDELINES UPDATE 9.1 </a:t>
            </a:r>
            <a:br>
              <a:rPr lang="en-US" dirty="0"/>
            </a:br>
            <a:r>
              <a:rPr lang="en-US" dirty="0"/>
              <a:t>- OCTOBER 2018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437AC313-36B0-4B71-89AB-98F57173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http://www.eacsociety.org/guidelines/eacs-guidelines/eacs-guidelines.html</a:t>
            </a:r>
          </a:p>
        </p:txBody>
      </p:sp>
    </p:spTree>
    <p:extLst>
      <p:ext uri="{BB962C8B-B14F-4D97-AF65-F5344CB8AC3E}">
        <p14:creationId xmlns:p14="http://schemas.microsoft.com/office/powerpoint/2010/main" val="543776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Virologic Outcomes (FDA Snapshot)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01E88A5-0AA0-49AD-A8E3-D28D33F4AC94}"/>
              </a:ext>
            </a:extLst>
          </p:cNvPr>
          <p:cNvGrpSpPr/>
          <p:nvPr/>
        </p:nvGrpSpPr>
        <p:grpSpPr>
          <a:xfrm>
            <a:off x="296927" y="1669474"/>
            <a:ext cx="8516740" cy="4470663"/>
            <a:chOff x="260351" y="1669474"/>
            <a:chExt cx="8516740" cy="4470663"/>
          </a:xfrm>
        </p:grpSpPr>
        <p:graphicFrame>
          <p:nvGraphicFramePr>
            <p:cNvPr id="19" name="Object 1">
              <a:extLst>
                <a:ext uri="{FF2B5EF4-FFF2-40B4-BE49-F238E27FC236}">
                  <a16:creationId xmlns="" xmlns:a16="http://schemas.microsoft.com/office/drawing/2014/main" id="{A73B8622-BB30-4F4A-8F73-8B9C1DD4DD2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2222810"/>
                </p:ext>
              </p:extLst>
            </p:nvPr>
          </p:nvGraphicFramePr>
          <p:xfrm>
            <a:off x="451166" y="2045250"/>
            <a:ext cx="8325925" cy="3179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C16D25BC-EC86-453F-8DFF-0DE79EB92373}"/>
                </a:ext>
              </a:extLst>
            </p:cNvPr>
            <p:cNvGrpSpPr/>
            <p:nvPr/>
          </p:nvGrpSpPr>
          <p:grpSpPr>
            <a:xfrm>
              <a:off x="2353328" y="5873696"/>
              <a:ext cx="5462524" cy="266441"/>
              <a:chOff x="2275605" y="5873696"/>
              <a:chExt cx="4437344" cy="276999"/>
            </a:xfrm>
          </p:grpSpPr>
          <p:sp>
            <p:nvSpPr>
              <p:cNvPr id="26" name="TextBox 1">
                <a:extLst>
                  <a:ext uri="{FF2B5EF4-FFF2-40B4-BE49-F238E27FC236}">
                    <a16:creationId xmlns="" xmlns:a16="http://schemas.microsoft.com/office/drawing/2014/main" id="{939753FB-B03D-40B1-B480-D6ADAA30B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1055" y="5873696"/>
                <a:ext cx="42818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30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Dolutegravir + lamivudine (n=44)               Continue triple therapy (n=45)</a:t>
                </a:r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="" xmlns:a16="http://schemas.microsoft.com/office/drawing/2014/main" id="{AFA010BD-99BA-44D6-BEEA-0C1318A5CE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75605" y="5935147"/>
                <a:ext cx="155449" cy="1540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="" xmlns:a16="http://schemas.microsoft.com/office/drawing/2014/main" id="{EB320681-3B8F-4ED3-BE1D-919F523FA6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8540" y="5935147"/>
                <a:ext cx="155449" cy="154097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21">
              <a:extLst>
                <a:ext uri="{FF2B5EF4-FFF2-40B4-BE49-F238E27FC236}">
                  <a16:creationId xmlns="" xmlns:a16="http://schemas.microsoft.com/office/drawing/2014/main" id="{07EEC8CF-86DB-4BDA-BE46-184AD0952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96283" y="3570969"/>
              <a:ext cx="29718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Patients (%)</a:t>
              </a: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D2D091D4-7894-4CFE-A6BF-0BBBB724E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4656" y="2122741"/>
              <a:ext cx="659924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93%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1" name="TextBox 9">
              <a:extLst>
                <a:ext uri="{FF2B5EF4-FFF2-40B4-BE49-F238E27FC236}">
                  <a16:creationId xmlns="" xmlns:a16="http://schemas.microsoft.com/office/drawing/2014/main" id="{A58DF778-6E0F-4672-AAB2-E21BD0051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076" y="2185538"/>
              <a:ext cx="70995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91%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TextBox 9">
              <a:extLst>
                <a:ext uri="{FF2B5EF4-FFF2-40B4-BE49-F238E27FC236}">
                  <a16:creationId xmlns="" xmlns:a16="http://schemas.microsoft.com/office/drawing/2014/main" id="{18F17DCE-070E-44CF-8C4C-D75D76AB8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8903" y="4752579"/>
              <a:ext cx="52963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5" name="Text Box 6">
              <a:extLst>
                <a:ext uri="{FF2B5EF4-FFF2-40B4-BE49-F238E27FC236}">
                  <a16:creationId xmlns="" xmlns:a16="http://schemas.microsoft.com/office/drawing/2014/main" id="{4BEB867D-A964-4FC7-A305-1DC9401D3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8652" y="1675339"/>
              <a:ext cx="1525817" cy="46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177" tIns="46589" rIns="93177" bIns="46589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Difference (%):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2.1 (-11.2, 15.3)</a:t>
              </a:r>
            </a:p>
          </p:txBody>
        </p:sp>
        <p:sp>
          <p:nvSpPr>
            <p:cNvPr id="27" name="TextBox 9">
              <a:extLst>
                <a:ext uri="{FF2B5EF4-FFF2-40B4-BE49-F238E27FC236}">
                  <a16:creationId xmlns="" xmlns:a16="http://schemas.microsoft.com/office/drawing/2014/main" id="{751C868E-6121-4301-81E0-4E877FD49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7646" y="2178497"/>
              <a:ext cx="659924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91%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="" xmlns:a16="http://schemas.microsoft.com/office/drawing/2014/main" id="{91AE5EF2-6B8D-41B7-838E-4F4545293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5852" y="2236220"/>
              <a:ext cx="70995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89%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FF6D186-0748-4A58-AD6E-C7A35FDA9C53}"/>
                </a:ext>
              </a:extLst>
            </p:cNvPr>
            <p:cNvGrpSpPr/>
            <p:nvPr/>
          </p:nvGrpSpPr>
          <p:grpSpPr>
            <a:xfrm>
              <a:off x="1259458" y="5191994"/>
              <a:ext cx="3441808" cy="537379"/>
              <a:chOff x="2225633" y="6875971"/>
              <a:chExt cx="2370527" cy="537379"/>
            </a:xfrm>
          </p:grpSpPr>
          <p:sp>
            <p:nvSpPr>
              <p:cNvPr id="23" name="TextBox 12">
                <a:extLst>
                  <a:ext uri="{FF2B5EF4-FFF2-40B4-BE49-F238E27FC236}">
                    <a16:creationId xmlns="" xmlns:a16="http://schemas.microsoft.com/office/drawing/2014/main" id="{1A26BBDB-4CBA-46B2-8775-2C6D57EED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191" y="6881721"/>
                <a:ext cx="464809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Week 24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="" xmlns:a16="http://schemas.microsoft.com/office/drawing/2014/main" id="{A96CB317-1C78-4307-8B76-0C43B9C3B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1100" y="6875971"/>
                <a:ext cx="115506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Week 48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" name="TextBox 39">
                <a:extLst>
                  <a:ext uri="{FF2B5EF4-FFF2-40B4-BE49-F238E27FC236}">
                    <a16:creationId xmlns="" xmlns:a16="http://schemas.microsoft.com/office/drawing/2014/main" id="{D43A6A8F-6EDF-4628-838F-7DDDC70425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633" y="7164051"/>
                <a:ext cx="2286000" cy="24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200" dirty="0">
                    <a:latin typeface="+mj-lt"/>
                    <a:cs typeface="Arial" pitchFamily="34" charset="0"/>
                  </a:rPr>
                  <a:t>Virologic Failure</a:t>
                </a:r>
              </a:p>
            </p:txBody>
          </p:sp>
          <p:cxnSp>
            <p:nvCxnSpPr>
              <p:cNvPr id="30" name="Straight Connector 35">
                <a:extLst>
                  <a:ext uri="{FF2B5EF4-FFF2-40B4-BE49-F238E27FC236}">
                    <a16:creationId xmlns="" xmlns:a16="http://schemas.microsoft.com/office/drawing/2014/main" id="{943702D6-35D3-45C4-AD99-31B4D7274D27}"/>
                  </a:ext>
                </a:extLst>
              </p:cNvPr>
              <p:cNvCxnSpPr/>
              <p:nvPr/>
            </p:nvCxnSpPr>
            <p:spPr>
              <a:xfrm>
                <a:off x="2225633" y="7150577"/>
                <a:ext cx="228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975B331-A4F3-436F-A404-D0D85AF003F2}"/>
                </a:ext>
              </a:extLst>
            </p:cNvPr>
            <p:cNvGrpSpPr/>
            <p:nvPr/>
          </p:nvGrpSpPr>
          <p:grpSpPr>
            <a:xfrm>
              <a:off x="5168233" y="5186135"/>
              <a:ext cx="3319082" cy="537381"/>
              <a:chOff x="4787119" y="6870112"/>
              <a:chExt cx="2286001" cy="537381"/>
            </a:xfrm>
          </p:grpSpPr>
          <p:sp>
            <p:nvSpPr>
              <p:cNvPr id="31" name="TextBox 12">
                <a:extLst>
                  <a:ext uri="{FF2B5EF4-FFF2-40B4-BE49-F238E27FC236}">
                    <a16:creationId xmlns="" xmlns:a16="http://schemas.microsoft.com/office/drawing/2014/main" id="{9821215E-474C-45D4-A9E4-9997ABCE2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9677" y="6875862"/>
                <a:ext cx="464810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Week 24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2" name="TextBox 12">
                <a:extLst>
                  <a:ext uri="{FF2B5EF4-FFF2-40B4-BE49-F238E27FC236}">
                    <a16:creationId xmlns="" xmlns:a16="http://schemas.microsoft.com/office/drawing/2014/main" id="{850A11A3-B234-4526-BF0A-73E8C4A81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2586" y="6870112"/>
                <a:ext cx="1070534" cy="258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Week 48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3" name="TextBox 39">
                <a:extLst>
                  <a:ext uri="{FF2B5EF4-FFF2-40B4-BE49-F238E27FC236}">
                    <a16:creationId xmlns="" xmlns:a16="http://schemas.microsoft.com/office/drawing/2014/main" id="{AC598BE1-94C1-4273-9C18-530E17FF1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7119" y="7158194"/>
                <a:ext cx="2286000" cy="24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sz="1200" dirty="0">
                    <a:latin typeface="+mj-lt"/>
                    <a:cs typeface="Arial" pitchFamily="34" charset="0"/>
                  </a:rPr>
                  <a:t>HIV RNA &lt;50 Copies/mL</a:t>
                </a:r>
              </a:p>
            </p:txBody>
          </p:sp>
          <p:cxnSp>
            <p:nvCxnSpPr>
              <p:cNvPr id="34" name="Straight Connector 41">
                <a:extLst>
                  <a:ext uri="{FF2B5EF4-FFF2-40B4-BE49-F238E27FC236}">
                    <a16:creationId xmlns="" xmlns:a16="http://schemas.microsoft.com/office/drawing/2014/main" id="{2AF6A02C-E5CC-4C28-B311-3A6526B49E04}"/>
                  </a:ext>
                </a:extLst>
              </p:cNvPr>
              <p:cNvCxnSpPr/>
              <p:nvPr/>
            </p:nvCxnSpPr>
            <p:spPr>
              <a:xfrm>
                <a:off x="4787119" y="7144718"/>
                <a:ext cx="228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9">
              <a:extLst>
                <a:ext uri="{FF2B5EF4-FFF2-40B4-BE49-F238E27FC236}">
                  <a16:creationId xmlns="" xmlns:a16="http://schemas.microsoft.com/office/drawing/2014/main" id="{8D0DD5C3-9432-400B-86D4-347777FBC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9891" y="4799471"/>
              <a:ext cx="52963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0%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TextBox 9">
              <a:extLst>
                <a:ext uri="{FF2B5EF4-FFF2-40B4-BE49-F238E27FC236}">
                  <a16:creationId xmlns="" xmlns:a16="http://schemas.microsoft.com/office/drawing/2014/main" id="{174881A8-1220-47F9-BC59-72B38C36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9277" y="4752575"/>
              <a:ext cx="52963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="" xmlns:a16="http://schemas.microsoft.com/office/drawing/2014/main" id="{A0C0DBF8-37E2-4FF3-8AE0-93CAEB639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265" y="4758432"/>
              <a:ext cx="529631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2%</a:t>
              </a:r>
              <a:endParaRPr lang="en-US" sz="105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Text Box 6">
              <a:extLst>
                <a:ext uri="{FF2B5EF4-FFF2-40B4-BE49-F238E27FC236}">
                  <a16:creationId xmlns="" xmlns:a16="http://schemas.microsoft.com/office/drawing/2014/main" id="{07EE92D1-1298-4C0C-9E60-D0E2619FA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1497" y="1669474"/>
              <a:ext cx="1525817" cy="463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3177" tIns="46589" rIns="93177" bIns="46589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Difference (%):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2.0 (-12.6, 16.5)</a:t>
              </a:r>
            </a:p>
          </p:txBody>
        </p:sp>
      </p:grpSp>
      <p:sp>
        <p:nvSpPr>
          <p:cNvPr id="40" name="Text Box 6">
            <a:extLst>
              <a:ext uri="{FF2B5EF4-FFF2-40B4-BE49-F238E27FC236}">
                <a16:creationId xmlns="" xmlns:a16="http://schemas.microsoft.com/office/drawing/2014/main" id="{A6C0C4A6-41CD-4D68-B1E2-44721C7C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Li J, et al. HIV Glasgow; 28-31 October 2018; Glasgow, UK; Abst. O145.</a:t>
            </a:r>
          </a:p>
        </p:txBody>
      </p:sp>
    </p:spTree>
    <p:extLst>
      <p:ext uri="{BB962C8B-B14F-4D97-AF65-F5344CB8AC3E}">
        <p14:creationId xmlns:p14="http://schemas.microsoft.com/office/powerpoint/2010/main" val="1122676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7C7728-C976-4DF2-B9B2-FEDD98C9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4" y="1321806"/>
            <a:ext cx="8430963" cy="2308964"/>
          </a:xfrm>
        </p:spPr>
        <p:txBody>
          <a:bodyPr/>
          <a:lstStyle/>
          <a:p>
            <a:r>
              <a:rPr lang="en-US" sz="2000" dirty="0"/>
              <a:t>Integrase Single Copy Assay (</a:t>
            </a:r>
            <a:r>
              <a:rPr lang="en-US" sz="2000" dirty="0" err="1"/>
              <a:t>iSCA</a:t>
            </a:r>
            <a:r>
              <a:rPr lang="en-US" sz="2000" dirty="0"/>
              <a:t>) with a 0.5 HIV-1 RNA copies/mL limit of detection</a:t>
            </a:r>
          </a:p>
          <a:p>
            <a:r>
              <a:rPr lang="en-US" sz="2000" dirty="0"/>
              <a:t>At baseline, mean residual viremia did not differ between arms</a:t>
            </a:r>
          </a:p>
          <a:p>
            <a:pPr lvl="1"/>
            <a:r>
              <a:rPr lang="en-US" sz="1600" dirty="0"/>
              <a:t>4.9 c/ml (DTG+3TC) vs. 5.3 c/ml (</a:t>
            </a:r>
            <a:r>
              <a:rPr lang="en-US" sz="1600" dirty="0" err="1"/>
              <a:t>cART</a:t>
            </a:r>
            <a:r>
              <a:rPr lang="en-US" sz="1600" dirty="0"/>
              <a:t>) diff = -0.5 c/ml, 95% CI [-3.8, 2.8], p=0.78</a:t>
            </a:r>
          </a:p>
          <a:p>
            <a:endParaRPr lang="it-IT" sz="2000" dirty="0"/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38C279AF-905C-4C9D-A29D-C399F78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Li J, et al. HIV Glasgow; 28-31 October 2018; Glasgow, UK; Abst. O145.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CF8BFDE-046B-4A9E-A695-C469E7693B2C}"/>
              </a:ext>
            </a:extLst>
          </p:cNvPr>
          <p:cNvGrpSpPr/>
          <p:nvPr/>
        </p:nvGrpSpPr>
        <p:grpSpPr>
          <a:xfrm>
            <a:off x="187005" y="2983181"/>
            <a:ext cx="8505945" cy="3586348"/>
            <a:chOff x="187005" y="2983181"/>
            <a:chExt cx="8505945" cy="3586348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25470020-DF96-42D1-B579-336B6A70C42D}"/>
                </a:ext>
              </a:extLst>
            </p:cNvPr>
            <p:cNvGrpSpPr/>
            <p:nvPr/>
          </p:nvGrpSpPr>
          <p:grpSpPr>
            <a:xfrm>
              <a:off x="2201730" y="3258223"/>
              <a:ext cx="4411118" cy="2648197"/>
              <a:chOff x="2201730" y="3029623"/>
              <a:chExt cx="4411118" cy="2648197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DD51D91F-8570-4088-AE87-53237778B178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3081715" y="4353722"/>
                <a:ext cx="264819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7D838017-62C3-4B2D-AF53-D518313EB56A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5288749" y="4353722"/>
                <a:ext cx="264819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485B2AE6-2326-464A-877E-93536F1B7A58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877631" y="4353722"/>
                <a:ext cx="2648197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" name="Chart 8">
              <a:extLst>
                <a:ext uri="{FF2B5EF4-FFF2-40B4-BE49-F238E27FC236}">
                  <a16:creationId xmlns="" xmlns:a16="http://schemas.microsoft.com/office/drawing/2014/main" id="{C370DCF4-A930-481E-A008-4148282178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10611414"/>
                </p:ext>
              </p:extLst>
            </p:nvPr>
          </p:nvGraphicFramePr>
          <p:xfrm>
            <a:off x="517051" y="2983181"/>
            <a:ext cx="7663218" cy="3586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92ABB2F-FF8D-440F-AFD2-28E22564AA10}"/>
                </a:ext>
              </a:extLst>
            </p:cNvPr>
            <p:cNvSpPr txBox="1"/>
            <p:nvPr/>
          </p:nvSpPr>
          <p:spPr bwMode="gray">
            <a:xfrm>
              <a:off x="2989295" y="4082757"/>
              <a:ext cx="3931920" cy="839337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HIV viral load by </a:t>
              </a:r>
              <a:r>
                <a:rPr lang="en-GB" sz="1600" dirty="0" err="1">
                  <a:latin typeface="+mj-lt"/>
                </a:rPr>
                <a:t>iSCA</a:t>
              </a:r>
              <a:r>
                <a:rPr lang="en-GB" sz="1600" dirty="0">
                  <a:latin typeface="+mj-lt"/>
                </a:rPr>
                <a:t> by Treatment Arm </a:t>
              </a:r>
              <a:br>
                <a:rPr lang="en-GB" sz="1600" dirty="0">
                  <a:latin typeface="+mj-lt"/>
                </a:rPr>
              </a:br>
              <a:r>
                <a:rPr lang="en-GB" sz="1600" dirty="0">
                  <a:latin typeface="+mj-lt"/>
                </a:rPr>
                <a:t>at Baseline, 24 and 48 Weeks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5EDD343-5A86-46CE-AF6C-100F29C10BF7}"/>
                </a:ext>
              </a:extLst>
            </p:cNvPr>
            <p:cNvSpPr/>
            <p:nvPr/>
          </p:nvSpPr>
          <p:spPr bwMode="gray">
            <a:xfrm>
              <a:off x="1782512" y="3878086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33FCB9F-CE69-4C0A-8A0B-97CCAFFA7844}"/>
                </a:ext>
              </a:extLst>
            </p:cNvPr>
            <p:cNvSpPr/>
            <p:nvPr/>
          </p:nvSpPr>
          <p:spPr bwMode="gray">
            <a:xfrm>
              <a:off x="1787274" y="5335411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9D96D67C-4C3E-425C-9BD5-2022DC46731B}"/>
                </a:ext>
              </a:extLst>
            </p:cNvPr>
            <p:cNvSpPr/>
            <p:nvPr/>
          </p:nvSpPr>
          <p:spPr bwMode="gray">
            <a:xfrm>
              <a:off x="2542638" y="4941954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34662D8-5A08-4D33-B589-4D6990BFE97D}"/>
                </a:ext>
              </a:extLst>
            </p:cNvPr>
            <p:cNvGrpSpPr/>
            <p:nvPr/>
          </p:nvGrpSpPr>
          <p:grpSpPr>
            <a:xfrm>
              <a:off x="1452274" y="5664022"/>
              <a:ext cx="731520" cy="153737"/>
              <a:chOff x="1752850" y="5006704"/>
              <a:chExt cx="310896" cy="10972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7E8B9342-D5AA-4F41-81DD-B3284AE3A365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10972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9D986778-AD47-48E9-9C44-91BF1036D374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102224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22A6ED01-0F8E-4AB1-A40A-01B1FF126768}"/>
                </a:ext>
              </a:extLst>
            </p:cNvPr>
            <p:cNvGrpSpPr/>
            <p:nvPr/>
          </p:nvGrpSpPr>
          <p:grpSpPr>
            <a:xfrm>
              <a:off x="2223327" y="5597631"/>
              <a:ext cx="731520" cy="215603"/>
              <a:chOff x="1752850" y="5006704"/>
              <a:chExt cx="310896" cy="1097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A2774A4-3B64-47DE-A517-F0942178F8DC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10972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60F34BD0-68F6-43C5-9321-8DE7F2B43014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76881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0" name="Diamond 39">
              <a:extLst>
                <a:ext uri="{FF2B5EF4-FFF2-40B4-BE49-F238E27FC236}">
                  <a16:creationId xmlns="" xmlns:a16="http://schemas.microsoft.com/office/drawing/2014/main" id="{BAF3042D-0607-45C7-8256-BB815BF483D4}"/>
                </a:ext>
              </a:extLst>
            </p:cNvPr>
            <p:cNvSpPr/>
            <p:nvPr/>
          </p:nvSpPr>
          <p:spPr bwMode="gray">
            <a:xfrm>
              <a:off x="2505999" y="5609526"/>
              <a:ext cx="182880" cy="118872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Diamond 40">
              <a:extLst>
                <a:ext uri="{FF2B5EF4-FFF2-40B4-BE49-F238E27FC236}">
                  <a16:creationId xmlns="" xmlns:a16="http://schemas.microsoft.com/office/drawing/2014/main" id="{2E788792-69C3-4EFD-8F3A-886248BE5CAC}"/>
                </a:ext>
              </a:extLst>
            </p:cNvPr>
            <p:cNvSpPr/>
            <p:nvPr/>
          </p:nvSpPr>
          <p:spPr bwMode="gray">
            <a:xfrm>
              <a:off x="1734945" y="5617070"/>
              <a:ext cx="182880" cy="118872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9CBFE7F-51BE-4F3B-BB88-415E7548D675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1829233" y="5492572"/>
              <a:ext cx="1" cy="123934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CE530DDE-5520-427E-B783-EE84374EAC6E}"/>
                </a:ext>
              </a:extLst>
            </p:cNvPr>
            <p:cNvCxnSpPr>
              <a:cxnSpLocks/>
            </p:cNvCxnSpPr>
            <p:nvPr/>
          </p:nvCxnSpPr>
          <p:spPr bwMode="gray">
            <a:xfrm flipH="1" flipV="1">
              <a:off x="2598379" y="5325824"/>
              <a:ext cx="1" cy="278786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EAC6E5C1-7AAD-4B89-BCD8-2775845930C1}"/>
                </a:ext>
              </a:extLst>
            </p:cNvPr>
            <p:cNvGrpSpPr/>
            <p:nvPr/>
          </p:nvGrpSpPr>
          <p:grpSpPr>
            <a:xfrm>
              <a:off x="3651870" y="4982986"/>
              <a:ext cx="1510118" cy="819684"/>
              <a:chOff x="3444058" y="4754386"/>
              <a:chExt cx="1510118" cy="819684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9A7B1EAC-3009-4BCD-9ABA-7F7DC7D77278}"/>
                  </a:ext>
                </a:extLst>
              </p:cNvPr>
              <p:cNvSpPr/>
              <p:nvPr/>
            </p:nvSpPr>
            <p:spPr bwMode="gray">
              <a:xfrm>
                <a:off x="3781415" y="4754386"/>
                <a:ext cx="9144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396404A1-DAD9-4A89-B50F-0BF7EAAA3E16}"/>
                  </a:ext>
                </a:extLst>
              </p:cNvPr>
              <p:cNvSpPr/>
              <p:nvPr/>
            </p:nvSpPr>
            <p:spPr bwMode="gray">
              <a:xfrm>
                <a:off x="3781416" y="4847083"/>
                <a:ext cx="9144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2E056EE9-B881-45AF-9959-B9EC7F9EF3EE}"/>
                  </a:ext>
                </a:extLst>
              </p:cNvPr>
              <p:cNvSpPr/>
              <p:nvPr/>
            </p:nvSpPr>
            <p:spPr bwMode="gray">
              <a:xfrm>
                <a:off x="4549511" y="5134341"/>
                <a:ext cx="91440" cy="952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AEE7CE0F-1D2B-4564-9689-64329C97AB55}"/>
                  </a:ext>
                </a:extLst>
              </p:cNvPr>
              <p:cNvGrpSpPr/>
              <p:nvPr/>
            </p:nvGrpSpPr>
            <p:grpSpPr>
              <a:xfrm>
                <a:off x="4222656" y="5415807"/>
                <a:ext cx="731520" cy="153737"/>
                <a:chOff x="1752850" y="5006704"/>
                <a:chExt cx="310896" cy="109728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E16F0D7D-878A-4FE7-A33F-9103173B3B61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10972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="" xmlns:a16="http://schemas.microsoft.com/office/drawing/2014/main" id="{C086A2FF-0542-498F-B19B-6A40FB8C63DB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108687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07512229-4DCF-4BC4-9578-53A5EBA7543E}"/>
                  </a:ext>
                </a:extLst>
              </p:cNvPr>
              <p:cNvGrpSpPr/>
              <p:nvPr/>
            </p:nvGrpSpPr>
            <p:grpSpPr>
              <a:xfrm>
                <a:off x="3444058" y="5420333"/>
                <a:ext cx="731520" cy="153737"/>
                <a:chOff x="1752850" y="5006704"/>
                <a:chExt cx="310896" cy="10972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E987114F-BB58-4C8E-A091-E6F604D03B4A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10972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2217B161-4FEC-42E8-9639-37ABA22F260A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2838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Diamond 41">
                <a:extLst>
                  <a:ext uri="{FF2B5EF4-FFF2-40B4-BE49-F238E27FC236}">
                    <a16:creationId xmlns="" xmlns:a16="http://schemas.microsoft.com/office/drawing/2014/main" id="{679CA5A1-A58C-4308-B6DC-1EB5ED0D99DE}"/>
                  </a:ext>
                </a:extLst>
              </p:cNvPr>
              <p:cNvSpPr/>
              <p:nvPr/>
            </p:nvSpPr>
            <p:spPr bwMode="gray">
              <a:xfrm>
                <a:off x="3749363" y="5409595"/>
                <a:ext cx="182880" cy="118872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Diamond 42">
                <a:extLst>
                  <a:ext uri="{FF2B5EF4-FFF2-40B4-BE49-F238E27FC236}">
                    <a16:creationId xmlns="" xmlns:a16="http://schemas.microsoft.com/office/drawing/2014/main" id="{EC46C2B6-47D5-4F84-B2D1-0C7EB6D604F9}"/>
                  </a:ext>
                </a:extLst>
              </p:cNvPr>
              <p:cNvSpPr/>
              <p:nvPr/>
            </p:nvSpPr>
            <p:spPr bwMode="gray">
              <a:xfrm>
                <a:off x="4499293" y="5448827"/>
                <a:ext cx="182880" cy="118872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3895C689-51BD-47A8-ACD8-DF831ED391E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 flipV="1">
                <a:off x="3845234" y="5236617"/>
                <a:ext cx="1" cy="164267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FA240C0A-2A85-4AC1-91FA-C2D724C1668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 flipV="1">
                <a:off x="4590616" y="5168196"/>
                <a:ext cx="1" cy="278786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4C6C92A6-B7F1-4189-96E1-5CA030DA807D}"/>
                </a:ext>
              </a:extLst>
            </p:cNvPr>
            <p:cNvGrpSpPr/>
            <p:nvPr/>
          </p:nvGrpSpPr>
          <p:grpSpPr>
            <a:xfrm>
              <a:off x="5871248" y="5118497"/>
              <a:ext cx="1514646" cy="694766"/>
              <a:chOff x="5479578" y="4889897"/>
              <a:chExt cx="1514646" cy="694766"/>
            </a:xfrm>
          </p:grpSpPr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6CB3292B-3AC2-47EC-B88F-BF4BE4078BE2}"/>
                  </a:ext>
                </a:extLst>
              </p:cNvPr>
              <p:cNvSpPr/>
              <p:nvPr/>
            </p:nvSpPr>
            <p:spPr bwMode="gray">
              <a:xfrm>
                <a:off x="5815486" y="4963936"/>
                <a:ext cx="9144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162F5217-E8B1-4CE0-84DD-95D0A985AA99}"/>
                  </a:ext>
                </a:extLst>
              </p:cNvPr>
              <p:cNvSpPr/>
              <p:nvPr/>
            </p:nvSpPr>
            <p:spPr bwMode="gray">
              <a:xfrm>
                <a:off x="5815487" y="4992503"/>
                <a:ext cx="91440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920D5E4A-D5EC-4973-BFA5-D97AB7D872EC}"/>
                  </a:ext>
                </a:extLst>
              </p:cNvPr>
              <p:cNvSpPr/>
              <p:nvPr/>
            </p:nvSpPr>
            <p:spPr bwMode="gray">
              <a:xfrm>
                <a:off x="6583523" y="4986467"/>
                <a:ext cx="91440" cy="952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0BA1C706-F394-436A-9E41-9568C721B87A}"/>
                  </a:ext>
                </a:extLst>
              </p:cNvPr>
              <p:cNvSpPr/>
              <p:nvPr/>
            </p:nvSpPr>
            <p:spPr bwMode="gray">
              <a:xfrm>
                <a:off x="6582014" y="4889897"/>
                <a:ext cx="91440" cy="952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A6DE38CC-5643-4C90-BA34-E514E9F5F590}"/>
                  </a:ext>
                </a:extLst>
              </p:cNvPr>
              <p:cNvGrpSpPr/>
              <p:nvPr/>
            </p:nvGrpSpPr>
            <p:grpSpPr>
              <a:xfrm>
                <a:off x="6262704" y="5423351"/>
                <a:ext cx="731520" cy="153737"/>
                <a:chOff x="1752850" y="5006704"/>
                <a:chExt cx="310896" cy="109728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7521282F-B6D1-404C-ADBB-EA196D3F0A4F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10972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AA5E7E65-59E0-453A-ACF0-08877FD4F8E9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6070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560D55B7-A857-48F0-961C-41E21BBA26B4}"/>
                  </a:ext>
                </a:extLst>
              </p:cNvPr>
              <p:cNvGrpSpPr/>
              <p:nvPr/>
            </p:nvGrpSpPr>
            <p:grpSpPr>
              <a:xfrm>
                <a:off x="5479578" y="5455066"/>
                <a:ext cx="731520" cy="129597"/>
                <a:chOff x="1752850" y="5006705"/>
                <a:chExt cx="310896" cy="92498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6BA2E660-2E8A-4A21-A3E7-54B6EE1F3928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5"/>
                  <a:ext cx="310896" cy="9249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="" xmlns:a16="http://schemas.microsoft.com/office/drawing/2014/main" id="{C3892DDB-6883-4062-9F6F-70E2E81A74EA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56970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Diamond 43">
                <a:extLst>
                  <a:ext uri="{FF2B5EF4-FFF2-40B4-BE49-F238E27FC236}">
                    <a16:creationId xmlns="" xmlns:a16="http://schemas.microsoft.com/office/drawing/2014/main" id="{75E78894-735E-4814-958A-CB5446B154CE}"/>
                  </a:ext>
                </a:extLst>
              </p:cNvPr>
              <p:cNvSpPr/>
              <p:nvPr/>
            </p:nvSpPr>
            <p:spPr bwMode="gray">
              <a:xfrm>
                <a:off x="5774323" y="5406576"/>
                <a:ext cx="182880" cy="118872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Diamond 44">
                <a:extLst>
                  <a:ext uri="{FF2B5EF4-FFF2-40B4-BE49-F238E27FC236}">
                    <a16:creationId xmlns="" xmlns:a16="http://schemas.microsoft.com/office/drawing/2014/main" id="{20AF6D23-3484-4401-8D80-5DA59E76CDF1}"/>
                  </a:ext>
                </a:extLst>
              </p:cNvPr>
              <p:cNvSpPr/>
              <p:nvPr/>
            </p:nvSpPr>
            <p:spPr bwMode="gray">
              <a:xfrm>
                <a:off x="6533304" y="5414122"/>
                <a:ext cx="182880" cy="118872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D1388E0D-9840-44DB-BD52-E9CC68EE597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 flipV="1">
                <a:off x="5861995" y="5287663"/>
                <a:ext cx="1" cy="123934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E60318F9-0C6D-4A38-A862-17E633FEA0D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 flipV="1">
                <a:off x="6625157" y="5172040"/>
                <a:ext cx="1" cy="23776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611EC8F1-3D3C-4704-9818-69C6A8505A42}"/>
                </a:ext>
              </a:extLst>
            </p:cNvPr>
            <p:cNvGrpSpPr/>
            <p:nvPr/>
          </p:nvGrpSpPr>
          <p:grpSpPr>
            <a:xfrm>
              <a:off x="7485624" y="3503692"/>
              <a:ext cx="1207326" cy="748788"/>
              <a:chOff x="7784274" y="5695460"/>
              <a:chExt cx="1207326" cy="748788"/>
            </a:xfrm>
          </p:grpSpPr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C10ED75D-51E0-4C40-8614-79ED62717BCE}"/>
                  </a:ext>
                </a:extLst>
              </p:cNvPr>
              <p:cNvSpPr txBox="1"/>
              <p:nvPr/>
            </p:nvSpPr>
            <p:spPr bwMode="gray">
              <a:xfrm>
                <a:off x="7784274" y="5695460"/>
                <a:ext cx="1057703" cy="238835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400" dirty="0"/>
                  <a:t>Treatment </a:t>
                </a:r>
                <a:endParaRPr lang="en-US" sz="1400" dirty="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E0025559-466F-4F0C-98D7-D84E1B20F505}"/>
                  </a:ext>
                </a:extLst>
              </p:cNvPr>
              <p:cNvGrpSpPr/>
              <p:nvPr/>
            </p:nvGrpSpPr>
            <p:grpSpPr>
              <a:xfrm>
                <a:off x="7865175" y="5936776"/>
                <a:ext cx="275551" cy="239064"/>
                <a:chOff x="7865175" y="5936776"/>
                <a:chExt cx="275551" cy="239064"/>
              </a:xfrm>
            </p:grpSpPr>
            <p:grpSp>
              <p:nvGrpSpPr>
                <p:cNvPr id="81" name="Group 52">
                  <a:extLst>
                    <a:ext uri="{FF2B5EF4-FFF2-40B4-BE49-F238E27FC236}">
                      <a16:creationId xmlns="" xmlns:a16="http://schemas.microsoft.com/office/drawing/2014/main" id="{4687D76B-592F-4C8A-9BAB-A3A60748D5B0}"/>
                    </a:ext>
                  </a:extLst>
                </p:cNvPr>
                <p:cNvGrpSpPr/>
                <p:nvPr/>
              </p:nvGrpSpPr>
              <p:grpSpPr>
                <a:xfrm>
                  <a:off x="7865175" y="5999340"/>
                  <a:ext cx="275551" cy="129597"/>
                  <a:chOff x="1751455" y="5006705"/>
                  <a:chExt cx="312291" cy="92498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="" xmlns:a16="http://schemas.microsoft.com/office/drawing/2014/main" id="{F2283C26-2495-483C-BB73-6D54C6A9382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752850" y="5006705"/>
                    <a:ext cx="310896" cy="92498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lIns="91440" tIns="0" rIns="91440" bIns="0" rtlCol="0" anchor="ctr">
                    <a:no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86" name="Straight Connector 85">
                    <a:extLst>
                      <a:ext uri="{FF2B5EF4-FFF2-40B4-BE49-F238E27FC236}">
                        <a16:creationId xmlns="" xmlns:a16="http://schemas.microsoft.com/office/drawing/2014/main" id="{8D39117F-9003-4EE5-B06C-730996156EF2}"/>
                      </a:ext>
                    </a:extLst>
                  </p:cNvPr>
                  <p:cNvCxnSpPr/>
                  <p:nvPr/>
                </p:nvCxnSpPr>
                <p:spPr bwMode="gray">
                  <a:xfrm rot="10800000" flipH="1">
                    <a:off x="1751455" y="5056970"/>
                    <a:ext cx="301752" cy="1588"/>
                  </a:xfrm>
                  <a:prstGeom prst="line">
                    <a:avLst/>
                  </a:prstGeom>
                  <a:ln w="19050" cap="sq">
                    <a:solidFill>
                      <a:schemeClr val="accent1"/>
                    </a:solidFill>
                    <a:miter lim="800000"/>
                  </a:ln>
                  <a:effectLst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" name="Diamond 81">
                  <a:extLst>
                    <a:ext uri="{FF2B5EF4-FFF2-40B4-BE49-F238E27FC236}">
                      <a16:creationId xmlns="" xmlns:a16="http://schemas.microsoft.com/office/drawing/2014/main" id="{28545C17-CA1E-4D39-9C25-6709501D6F46}"/>
                    </a:ext>
                  </a:extLst>
                </p:cNvPr>
                <p:cNvSpPr/>
                <p:nvPr/>
              </p:nvSpPr>
              <p:spPr bwMode="gray">
                <a:xfrm>
                  <a:off x="7956402" y="5998613"/>
                  <a:ext cx="118872" cy="118872"/>
                </a:xfrm>
                <a:prstGeom prst="diamond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="" xmlns:a16="http://schemas.microsoft.com/office/drawing/2014/main" id="{874D4A5F-108D-4F44-B938-66F32C4037B3}"/>
                    </a:ext>
                  </a:extLst>
                </p:cNvPr>
                <p:cNvCxnSpPr/>
                <p:nvPr/>
              </p:nvCxnSpPr>
              <p:spPr bwMode="gray">
                <a:xfrm rot="5400000" flipH="1" flipV="1">
                  <a:off x="7980318" y="5967695"/>
                  <a:ext cx="61837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="" xmlns:a16="http://schemas.microsoft.com/office/drawing/2014/main" id="{57EC0646-ECDD-443D-9AB3-FC5D5DC6F809}"/>
                    </a:ext>
                  </a:extLst>
                </p:cNvPr>
                <p:cNvCxnSpPr/>
                <p:nvPr/>
              </p:nvCxnSpPr>
              <p:spPr bwMode="gray">
                <a:xfrm rot="5400000" flipH="1" flipV="1">
                  <a:off x="7990652" y="6152980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="" xmlns:a16="http://schemas.microsoft.com/office/drawing/2014/main" id="{B646C142-5188-4450-A795-A62BE82485D4}"/>
                  </a:ext>
                </a:extLst>
              </p:cNvPr>
              <p:cNvGrpSpPr/>
              <p:nvPr/>
            </p:nvGrpSpPr>
            <p:grpSpPr>
              <a:xfrm>
                <a:off x="7867447" y="6205184"/>
                <a:ext cx="275551" cy="239064"/>
                <a:chOff x="7865175" y="5936776"/>
                <a:chExt cx="275551" cy="239064"/>
              </a:xfrm>
            </p:grpSpPr>
            <p:grpSp>
              <p:nvGrpSpPr>
                <p:cNvPr id="88" name="Group 52">
                  <a:extLst>
                    <a:ext uri="{FF2B5EF4-FFF2-40B4-BE49-F238E27FC236}">
                      <a16:creationId xmlns="" xmlns:a16="http://schemas.microsoft.com/office/drawing/2014/main" id="{BA3C2CEA-8D5A-4F10-8CC8-A5E5CB884993}"/>
                    </a:ext>
                  </a:extLst>
                </p:cNvPr>
                <p:cNvGrpSpPr/>
                <p:nvPr/>
              </p:nvGrpSpPr>
              <p:grpSpPr>
                <a:xfrm>
                  <a:off x="7865175" y="5999340"/>
                  <a:ext cx="275551" cy="129597"/>
                  <a:chOff x="1751455" y="5006705"/>
                  <a:chExt cx="312291" cy="92498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="" xmlns:a16="http://schemas.microsoft.com/office/drawing/2014/main" id="{F0F2C60E-5FC3-4934-A673-BA8FE239414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1752850" y="5006705"/>
                    <a:ext cx="310896" cy="92498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lIns="91440" tIns="0" rIns="91440" bIns="0" rtlCol="0" anchor="ctr">
                    <a:no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endParaRPr lang="en-US" sz="2000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93" name="Straight Connector 92">
                    <a:extLst>
                      <a:ext uri="{FF2B5EF4-FFF2-40B4-BE49-F238E27FC236}">
                        <a16:creationId xmlns="" xmlns:a16="http://schemas.microsoft.com/office/drawing/2014/main" id="{463A4C3E-7B0D-4ABD-98F3-79DBCB2CA6CC}"/>
                      </a:ext>
                    </a:extLst>
                  </p:cNvPr>
                  <p:cNvCxnSpPr/>
                  <p:nvPr/>
                </p:nvCxnSpPr>
                <p:spPr bwMode="gray">
                  <a:xfrm rot="10800000" flipH="1">
                    <a:off x="1751455" y="5056970"/>
                    <a:ext cx="301752" cy="1588"/>
                  </a:xfrm>
                  <a:prstGeom prst="line">
                    <a:avLst/>
                  </a:prstGeom>
                  <a:ln w="19050" cap="sq">
                    <a:solidFill>
                      <a:schemeClr val="accent2"/>
                    </a:solidFill>
                    <a:miter lim="800000"/>
                  </a:ln>
                  <a:effectLst/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Diamond 88">
                  <a:extLst>
                    <a:ext uri="{FF2B5EF4-FFF2-40B4-BE49-F238E27FC236}">
                      <a16:creationId xmlns="" xmlns:a16="http://schemas.microsoft.com/office/drawing/2014/main" id="{17F7A7D8-2411-4D71-873F-967A93641744}"/>
                    </a:ext>
                  </a:extLst>
                </p:cNvPr>
                <p:cNvSpPr/>
                <p:nvPr/>
              </p:nvSpPr>
              <p:spPr bwMode="gray">
                <a:xfrm>
                  <a:off x="7956402" y="5998613"/>
                  <a:ext cx="118872" cy="118872"/>
                </a:xfrm>
                <a:prstGeom prst="diamond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="" xmlns:a16="http://schemas.microsoft.com/office/drawing/2014/main" id="{C11FDD14-EE1D-4840-8D8E-1098FF95ACBF}"/>
                    </a:ext>
                  </a:extLst>
                </p:cNvPr>
                <p:cNvCxnSpPr/>
                <p:nvPr/>
              </p:nvCxnSpPr>
              <p:spPr bwMode="gray">
                <a:xfrm rot="5400000" flipH="1" flipV="1">
                  <a:off x="7980318" y="5967695"/>
                  <a:ext cx="61837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="" xmlns:a16="http://schemas.microsoft.com/office/drawing/2014/main" id="{31074B5C-C898-43F6-9431-6F59049E02CB}"/>
                    </a:ext>
                  </a:extLst>
                </p:cNvPr>
                <p:cNvCxnSpPr/>
                <p:nvPr/>
              </p:nvCxnSpPr>
              <p:spPr bwMode="gray">
                <a:xfrm rot="5400000" flipH="1" flipV="1">
                  <a:off x="7990652" y="6152980"/>
                  <a:ext cx="45720" cy="0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F0005902-96D3-45FB-8C55-511C7C0B15CA}"/>
                  </a:ext>
                </a:extLst>
              </p:cNvPr>
              <p:cNvSpPr txBox="1"/>
              <p:nvPr/>
            </p:nvSpPr>
            <p:spPr bwMode="gray">
              <a:xfrm>
                <a:off x="8096250" y="6048500"/>
                <a:ext cx="895350" cy="273050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200" b="1" dirty="0"/>
                  <a:t>DTG+3TC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200" b="1" dirty="0"/>
                  <a:t>ART</a:t>
                </a:r>
                <a:endParaRPr lang="en-US" sz="1200" b="1" dirty="0"/>
              </a:p>
            </p:txBody>
          </p:sp>
        </p:grpSp>
        <p:sp>
          <p:nvSpPr>
            <p:cNvPr id="95" name="TextBox 21">
              <a:extLst>
                <a:ext uri="{FF2B5EF4-FFF2-40B4-BE49-F238E27FC236}">
                  <a16:creationId xmlns="" xmlns:a16="http://schemas.microsoft.com/office/drawing/2014/main" id="{4319D731-F6E0-4B2F-8CF2-411D6658F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07829" y="4373159"/>
              <a:ext cx="2648200" cy="25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copies/ml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991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Results: </a:t>
            </a:r>
            <a:br>
              <a:rPr lang="en-US" dirty="0"/>
            </a:br>
            <a:r>
              <a:rPr lang="en-US" dirty="0"/>
              <a:t>By Duration and CD4 Count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19D1A1B9-0EED-4D5E-92D6-2EC571BA2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Li J, et al. HIV Glasgow; 28-31 October 2018; Glasgow, UK; Abst. O145.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254B3E0-597C-428B-A34A-02FD27DB74CA}"/>
              </a:ext>
            </a:extLst>
          </p:cNvPr>
          <p:cNvGrpSpPr/>
          <p:nvPr/>
        </p:nvGrpSpPr>
        <p:grpSpPr>
          <a:xfrm>
            <a:off x="848898" y="2470091"/>
            <a:ext cx="7659014" cy="2207240"/>
            <a:chOff x="848898" y="2470091"/>
            <a:chExt cx="7659014" cy="220724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43FC7C9-92F3-4AA2-B41F-47D365C9FC4E}"/>
                </a:ext>
              </a:extLst>
            </p:cNvPr>
            <p:cNvSpPr/>
            <p:nvPr/>
          </p:nvSpPr>
          <p:spPr bwMode="gray">
            <a:xfrm>
              <a:off x="850117" y="4296788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1C275F5-0389-4057-BBAF-70681849E266}"/>
                </a:ext>
              </a:extLst>
            </p:cNvPr>
            <p:cNvSpPr/>
            <p:nvPr/>
          </p:nvSpPr>
          <p:spPr bwMode="gray">
            <a:xfrm>
              <a:off x="1437772" y="3754244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2351E59-ED70-4588-824D-DE3732B53964}"/>
                </a:ext>
              </a:extLst>
            </p:cNvPr>
            <p:cNvSpPr/>
            <p:nvPr/>
          </p:nvSpPr>
          <p:spPr bwMode="gray">
            <a:xfrm>
              <a:off x="2010795" y="3990769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7F27343-4010-46B0-82B2-2E60505D7370}"/>
                </a:ext>
              </a:extLst>
            </p:cNvPr>
            <p:cNvSpPr/>
            <p:nvPr/>
          </p:nvSpPr>
          <p:spPr bwMode="gray">
            <a:xfrm>
              <a:off x="3351916" y="3817642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FF8E29B7-4D19-4B6F-9175-4BD3D5D93156}"/>
                </a:ext>
              </a:extLst>
            </p:cNvPr>
            <p:cNvSpPr/>
            <p:nvPr/>
          </p:nvSpPr>
          <p:spPr bwMode="gray">
            <a:xfrm>
              <a:off x="3928598" y="3966385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4BDF45A-9406-4EE4-B3FC-82E0A2E123ED}"/>
                </a:ext>
              </a:extLst>
            </p:cNvPr>
            <p:cNvSpPr/>
            <p:nvPr/>
          </p:nvSpPr>
          <p:spPr bwMode="gray">
            <a:xfrm>
              <a:off x="1075669" y="4079770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8047D5A5-9127-4924-BE56-FA46486B52CC}"/>
                </a:ext>
              </a:extLst>
            </p:cNvPr>
            <p:cNvSpPr/>
            <p:nvPr/>
          </p:nvSpPr>
          <p:spPr bwMode="gray">
            <a:xfrm>
              <a:off x="2237567" y="3902986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124C98A7-AB1D-4BE3-99D6-E5F7A62FCC8D}"/>
                </a:ext>
              </a:extLst>
            </p:cNvPr>
            <p:cNvSpPr/>
            <p:nvPr/>
          </p:nvSpPr>
          <p:spPr bwMode="gray">
            <a:xfrm>
              <a:off x="2243662" y="4322391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976D3042-D550-43A7-8F08-B4AB6AD961CF}"/>
                </a:ext>
              </a:extLst>
            </p:cNvPr>
            <p:cNvSpPr/>
            <p:nvPr/>
          </p:nvSpPr>
          <p:spPr bwMode="gray">
            <a:xfrm>
              <a:off x="2988593" y="4050510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DD9D7BC1-AD47-4FC9-9D80-E73FC0FBE54A}"/>
                </a:ext>
              </a:extLst>
            </p:cNvPr>
            <p:cNvSpPr/>
            <p:nvPr/>
          </p:nvSpPr>
          <p:spPr bwMode="gray">
            <a:xfrm>
              <a:off x="3576248" y="4188279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A9326CBB-DA56-4317-97F0-188582B963EB}"/>
                </a:ext>
              </a:extLst>
            </p:cNvPr>
            <p:cNvSpPr/>
            <p:nvPr/>
          </p:nvSpPr>
          <p:spPr bwMode="gray">
            <a:xfrm>
              <a:off x="4149272" y="3982234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603CF3C-25D8-4A50-BC83-05BFC71CB6D8}"/>
                </a:ext>
              </a:extLst>
            </p:cNvPr>
            <p:cNvSpPr/>
            <p:nvPr/>
          </p:nvSpPr>
          <p:spPr bwMode="gray">
            <a:xfrm>
              <a:off x="5631820" y="4312637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E3A79C9-88FB-4E5A-B6E1-C55AAABEC235}"/>
                </a:ext>
              </a:extLst>
            </p:cNvPr>
            <p:cNvSpPr/>
            <p:nvPr/>
          </p:nvSpPr>
          <p:spPr bwMode="gray">
            <a:xfrm>
              <a:off x="7598391" y="3718888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2D3AEA2C-9ADD-4695-9B6A-4ADDF18E0566}"/>
                </a:ext>
              </a:extLst>
            </p:cNvPr>
            <p:cNvSpPr/>
            <p:nvPr/>
          </p:nvSpPr>
          <p:spPr bwMode="gray">
            <a:xfrm>
              <a:off x="6997324" y="4116346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CC5A1288-7F2A-4512-9702-0DF8AAC8DAFC}"/>
                </a:ext>
              </a:extLst>
            </p:cNvPr>
            <p:cNvSpPr/>
            <p:nvPr/>
          </p:nvSpPr>
          <p:spPr bwMode="gray">
            <a:xfrm>
              <a:off x="7595952" y="3818862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B734EBE-0FE8-4745-BCB5-AD26C04058ED}"/>
                </a:ext>
              </a:extLst>
            </p:cNvPr>
            <p:cNvSpPr/>
            <p:nvPr/>
          </p:nvSpPr>
          <p:spPr bwMode="gray">
            <a:xfrm>
              <a:off x="6996105" y="4221196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28AF69A-A180-4B14-AAF2-1E875666AABA}"/>
                </a:ext>
              </a:extLst>
            </p:cNvPr>
            <p:cNvSpPr/>
            <p:nvPr/>
          </p:nvSpPr>
          <p:spPr bwMode="gray">
            <a:xfrm>
              <a:off x="5630602" y="4582081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3765899-D578-4201-A4A4-97E724D9DF3B}"/>
                </a:ext>
              </a:extLst>
            </p:cNvPr>
            <p:cNvSpPr/>
            <p:nvPr/>
          </p:nvSpPr>
          <p:spPr bwMode="gray">
            <a:xfrm>
              <a:off x="8188482" y="3913959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6A438CD-7FD1-43BF-AB23-659CC8B8F66B}"/>
                </a:ext>
              </a:extLst>
            </p:cNvPr>
            <p:cNvSpPr/>
            <p:nvPr/>
          </p:nvSpPr>
          <p:spPr bwMode="gray">
            <a:xfrm>
              <a:off x="8190920" y="4000522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67EED7D-DA05-46F2-B4D0-94D005A1CD47}"/>
                </a:ext>
              </a:extLst>
            </p:cNvPr>
            <p:cNvSpPr/>
            <p:nvPr/>
          </p:nvSpPr>
          <p:spPr bwMode="gray">
            <a:xfrm>
              <a:off x="8414034" y="3861534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289DE7F3-C7C0-4D6C-8ED8-460E78697470}"/>
                </a:ext>
              </a:extLst>
            </p:cNvPr>
            <p:cNvSpPr/>
            <p:nvPr/>
          </p:nvSpPr>
          <p:spPr bwMode="gray">
            <a:xfrm>
              <a:off x="8416472" y="3970043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5976BFA-B278-4B70-9C1D-C61C96BCBB3A}"/>
                </a:ext>
              </a:extLst>
            </p:cNvPr>
            <p:cNvSpPr/>
            <p:nvPr/>
          </p:nvSpPr>
          <p:spPr bwMode="gray">
            <a:xfrm>
              <a:off x="5854933" y="4294351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BDDBD510-2F94-439E-8538-C1AEA88FB912}"/>
                </a:ext>
              </a:extLst>
            </p:cNvPr>
            <p:cNvSpPr/>
            <p:nvPr/>
          </p:nvSpPr>
          <p:spPr bwMode="gray">
            <a:xfrm>
              <a:off x="5854933" y="4199253"/>
              <a:ext cx="9144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1DAF4B6-8747-42E4-BF86-B70382517D79}"/>
                </a:ext>
              </a:extLst>
            </p:cNvPr>
            <p:cNvSpPr/>
            <p:nvPr/>
          </p:nvSpPr>
          <p:spPr bwMode="gray">
            <a:xfrm>
              <a:off x="6988950" y="2470091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788E829F-0BC0-4276-847E-15BA50E022A8}"/>
                </a:ext>
              </a:extLst>
            </p:cNvPr>
            <p:cNvSpPr/>
            <p:nvPr/>
          </p:nvSpPr>
          <p:spPr bwMode="gray">
            <a:xfrm>
              <a:off x="848898" y="2496031"/>
              <a:ext cx="9144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="" xmlns:a16="http://schemas.microsoft.com/office/drawing/2014/main" id="{495AAA86-066C-429A-9B2D-DD526C844B14}"/>
              </a:ext>
            </a:extLst>
          </p:cNvPr>
          <p:cNvGrpSpPr/>
          <p:nvPr/>
        </p:nvGrpSpPr>
        <p:grpSpPr>
          <a:xfrm>
            <a:off x="277979" y="1763776"/>
            <a:ext cx="4212333" cy="3510479"/>
            <a:chOff x="277979" y="1763776"/>
            <a:chExt cx="4212333" cy="3510479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4A013B23-5783-42A5-8E40-AA59A909015B}"/>
                </a:ext>
              </a:extLst>
            </p:cNvPr>
            <p:cNvGrpSpPr/>
            <p:nvPr/>
          </p:nvGrpSpPr>
          <p:grpSpPr>
            <a:xfrm>
              <a:off x="277979" y="1763776"/>
              <a:ext cx="4212333" cy="3480005"/>
              <a:chOff x="277979" y="1763776"/>
              <a:chExt cx="4212333" cy="3480005"/>
            </a:xfrm>
          </p:grpSpPr>
          <p:graphicFrame>
            <p:nvGraphicFramePr>
              <p:cNvPr id="9" name="Chart 8">
                <a:extLst>
                  <a:ext uri="{FF2B5EF4-FFF2-40B4-BE49-F238E27FC236}">
                    <a16:creationId xmlns="" xmlns:a16="http://schemas.microsoft.com/office/drawing/2014/main" id="{4F525D83-9A16-4AA5-8C6F-7C1E1E14151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1778437"/>
                  </p:ext>
                </p:extLst>
              </p:nvPr>
            </p:nvGraphicFramePr>
            <p:xfrm>
              <a:off x="2259177" y="2152359"/>
              <a:ext cx="2231135" cy="30914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1" name="Chart 10">
                <a:extLst>
                  <a:ext uri="{FF2B5EF4-FFF2-40B4-BE49-F238E27FC236}">
                    <a16:creationId xmlns="" xmlns:a16="http://schemas.microsoft.com/office/drawing/2014/main" id="{C0B9E534-4A3B-4D1B-8A87-8E3CFEC924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062985"/>
                  </p:ext>
                </p:extLst>
              </p:nvPr>
            </p:nvGraphicFramePr>
            <p:xfrm>
              <a:off x="277979" y="2146262"/>
              <a:ext cx="2289656" cy="30914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1663951D-EDEE-4131-A53F-1EE178B3CC49}"/>
                  </a:ext>
                </a:extLst>
              </p:cNvPr>
              <p:cNvGrpSpPr/>
              <p:nvPr/>
            </p:nvGrpSpPr>
            <p:grpSpPr>
              <a:xfrm>
                <a:off x="782984" y="4532689"/>
                <a:ext cx="215068" cy="114591"/>
                <a:chOff x="1752850" y="5006704"/>
                <a:chExt cx="310896" cy="8968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B535E29D-B21B-4D92-BD4F-A8C22633131C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A1DD77FE-98E1-499D-A6B8-3110977701EE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4851"/>
                  <a:ext cx="301751" cy="1588"/>
                </a:xfrm>
                <a:prstGeom prst="line">
                  <a:avLst/>
                </a:prstGeom>
                <a:ln w="1270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Diamond 40">
                <a:extLst>
                  <a:ext uri="{FF2B5EF4-FFF2-40B4-BE49-F238E27FC236}">
                    <a16:creationId xmlns="" xmlns:a16="http://schemas.microsoft.com/office/drawing/2014/main" id="{1A2E8CAC-B838-4F9C-B660-3AFACBB8FCA5}"/>
                  </a:ext>
                </a:extLst>
              </p:cNvPr>
              <p:cNvSpPr/>
              <p:nvPr/>
            </p:nvSpPr>
            <p:spPr bwMode="gray">
              <a:xfrm>
                <a:off x="855712" y="4420255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00826F04-5875-4044-82AA-6804DB9A0C68}"/>
                  </a:ext>
                </a:extLst>
              </p:cNvPr>
              <p:cNvGrpSpPr/>
              <p:nvPr/>
            </p:nvGrpSpPr>
            <p:grpSpPr>
              <a:xfrm>
                <a:off x="1376719" y="4474517"/>
                <a:ext cx="215549" cy="182880"/>
                <a:chOff x="1752850" y="5006704"/>
                <a:chExt cx="310896" cy="8968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750F73FA-488C-48E8-BFF9-E587BDBA28CA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="" xmlns:a16="http://schemas.microsoft.com/office/drawing/2014/main" id="{D91E36CA-7FF8-4A08-8876-781392CD3C2B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6811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C9F948A5-5D8B-4547-9C1F-70DB3C377CD1}"/>
                  </a:ext>
                </a:extLst>
              </p:cNvPr>
              <p:cNvGrpSpPr/>
              <p:nvPr/>
            </p:nvGrpSpPr>
            <p:grpSpPr>
              <a:xfrm>
                <a:off x="1941608" y="4551918"/>
                <a:ext cx="215549" cy="110543"/>
                <a:chOff x="1752850" y="5006704"/>
                <a:chExt cx="310896" cy="89688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="" xmlns:a16="http://schemas.microsoft.com/office/drawing/2014/main" id="{039E53E3-9D12-430A-8708-641068152E30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="" xmlns:a16="http://schemas.microsoft.com/office/drawing/2014/main" id="{9945391F-889D-49D9-BC88-26F1C3DE633B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78876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F09A22D8-319A-4705-A9E5-5D9258F42BDE}"/>
                  </a:ext>
                </a:extLst>
              </p:cNvPr>
              <p:cNvGrpSpPr/>
              <p:nvPr/>
            </p:nvGrpSpPr>
            <p:grpSpPr>
              <a:xfrm>
                <a:off x="2714185" y="4441825"/>
                <a:ext cx="215549" cy="208057"/>
                <a:chOff x="1752850" y="5006704"/>
                <a:chExt cx="310896" cy="89688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6B0DD2F9-B95C-4DF4-A5DE-F4CB44F39118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2109A0F5-6180-4FDF-A285-2C43A4BFD458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2705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42DFD600-CFC8-42A5-856C-C58FF749EA15}"/>
                  </a:ext>
                </a:extLst>
              </p:cNvPr>
              <p:cNvGrpSpPr/>
              <p:nvPr/>
            </p:nvGrpSpPr>
            <p:grpSpPr>
              <a:xfrm>
                <a:off x="3288004" y="4435199"/>
                <a:ext cx="215549" cy="208057"/>
                <a:chOff x="1752850" y="5006704"/>
                <a:chExt cx="310896" cy="89688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5C988112-9BF4-46BD-9877-C1463A58FE51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8D6D8139-3E13-4BAC-8840-AA898D5EA80F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44041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EA593403-3AC2-4486-8F32-BAB174CA818E}"/>
                  </a:ext>
                </a:extLst>
              </p:cNvPr>
              <p:cNvGrpSpPr/>
              <p:nvPr/>
            </p:nvGrpSpPr>
            <p:grpSpPr>
              <a:xfrm>
                <a:off x="3857847" y="4444476"/>
                <a:ext cx="215549" cy="208057"/>
                <a:chOff x="1752850" y="5006704"/>
                <a:chExt cx="310896" cy="89688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="" xmlns:a16="http://schemas.microsoft.com/office/drawing/2014/main" id="{E3112613-06F2-42D4-B2B5-22D22D0E144A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1EBF673D-269B-404F-9A15-C2A019468109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43703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="" xmlns:a16="http://schemas.microsoft.com/office/drawing/2014/main" id="{DC4C2D48-B948-4860-89F9-BFD86263C499}"/>
                  </a:ext>
                </a:extLst>
              </p:cNvPr>
              <p:cNvGrpSpPr/>
              <p:nvPr/>
            </p:nvGrpSpPr>
            <p:grpSpPr>
              <a:xfrm>
                <a:off x="1011789" y="4444037"/>
                <a:ext cx="216044" cy="182880"/>
                <a:chOff x="1752136" y="5006704"/>
                <a:chExt cx="311610" cy="89688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6C70DA34-523A-4E9F-92F7-E59DE554C6BB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98D7D23F-EF19-442A-A426-A63213F4A1A5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2136" y="5077062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="" xmlns:a16="http://schemas.microsoft.com/office/drawing/2014/main" id="{46B67A23-8D0D-438A-ABAE-F50EB4E74AF4}"/>
                  </a:ext>
                </a:extLst>
              </p:cNvPr>
              <p:cNvGrpSpPr/>
              <p:nvPr/>
            </p:nvGrpSpPr>
            <p:grpSpPr>
              <a:xfrm>
                <a:off x="4098716" y="4453314"/>
                <a:ext cx="215549" cy="182880"/>
                <a:chOff x="1752850" y="5006704"/>
                <a:chExt cx="310896" cy="89688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="" xmlns:a16="http://schemas.microsoft.com/office/drawing/2014/main" id="{06D7FFCC-BA38-429C-A8FD-E0917C5CDBEA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0" name="Straight Connector 79">
                  <a:extLst>
                    <a:ext uri="{FF2B5EF4-FFF2-40B4-BE49-F238E27FC236}">
                      <a16:creationId xmlns="" xmlns:a16="http://schemas.microsoft.com/office/drawing/2014/main" id="{C72D67FF-3B5A-4E4D-B68B-F931E8C5E1B4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51713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="" xmlns:a16="http://schemas.microsoft.com/office/drawing/2014/main" id="{7A6408D6-2B17-4B4E-BBED-EEBF20E4026E}"/>
                  </a:ext>
                </a:extLst>
              </p:cNvPr>
              <p:cNvGrpSpPr/>
              <p:nvPr/>
            </p:nvGrpSpPr>
            <p:grpSpPr>
              <a:xfrm>
                <a:off x="3519595" y="4490420"/>
                <a:ext cx="215549" cy="182880"/>
                <a:chOff x="1752850" y="5006704"/>
                <a:chExt cx="310896" cy="89688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="" xmlns:a16="http://schemas.microsoft.com/office/drawing/2014/main" id="{A209A008-6A74-4CF5-A341-5714E285EC7A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="" xmlns:a16="http://schemas.microsoft.com/office/drawing/2014/main" id="{2DF3B8CF-EA8C-4E99-A3D6-A39DBD128058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0961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="" xmlns:a16="http://schemas.microsoft.com/office/drawing/2014/main" id="{9A99A08F-E687-4324-9FA9-DD5ED469B196}"/>
                  </a:ext>
                </a:extLst>
              </p:cNvPr>
              <p:cNvGrpSpPr/>
              <p:nvPr/>
            </p:nvGrpSpPr>
            <p:grpSpPr>
              <a:xfrm>
                <a:off x="2932524" y="4459945"/>
                <a:ext cx="215549" cy="148734"/>
                <a:chOff x="1752850" y="5006705"/>
                <a:chExt cx="310896" cy="81467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="" xmlns:a16="http://schemas.microsoft.com/office/drawing/2014/main" id="{0DD3DF61-23AD-4A3A-A12B-0B772452B685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5"/>
                  <a:ext cx="310896" cy="81467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05AF0346-90F3-4D2A-8A86-8EE309640C96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41077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="" xmlns:a16="http://schemas.microsoft.com/office/drawing/2014/main" id="{53923049-EE0A-4F1E-8D1D-8C435A839B23}"/>
                  </a:ext>
                </a:extLst>
              </p:cNvPr>
              <p:cNvGrpSpPr/>
              <p:nvPr/>
            </p:nvGrpSpPr>
            <p:grpSpPr>
              <a:xfrm>
                <a:off x="1586103" y="4425484"/>
                <a:ext cx="215549" cy="224753"/>
                <a:chOff x="1752850" y="5006704"/>
                <a:chExt cx="310896" cy="89688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id="{D39D8E36-D8ED-4FB1-9974-B804660CB8A3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="" xmlns:a16="http://schemas.microsoft.com/office/drawing/2014/main" id="{601C0BD1-1183-4E27-BC5A-A25A1EE1E5AD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89657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="" xmlns:a16="http://schemas.microsoft.com/office/drawing/2014/main" id="{4947F844-3561-4258-8127-77CD68163305}"/>
                  </a:ext>
                </a:extLst>
              </p:cNvPr>
              <p:cNvGrpSpPr/>
              <p:nvPr/>
            </p:nvGrpSpPr>
            <p:grpSpPr>
              <a:xfrm>
                <a:off x="2159922" y="4538128"/>
                <a:ext cx="215549" cy="117361"/>
                <a:chOff x="1752850" y="5006704"/>
                <a:chExt cx="310896" cy="89688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="" xmlns:a16="http://schemas.microsoft.com/office/drawing/2014/main" id="{676A12CF-31C4-4338-A45C-AF21C3B2DAF7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4"/>
                  <a:ext cx="310896" cy="8968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="" xmlns:a16="http://schemas.microsoft.com/office/drawing/2014/main" id="{2344974D-937D-489D-8F4D-1D770D8B823B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9189" y="5053388"/>
                  <a:ext cx="301752" cy="1588"/>
                </a:xfrm>
                <a:prstGeom prst="line">
                  <a:avLst/>
                </a:prstGeom>
                <a:ln w="28575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Diamond 110">
                <a:extLst>
                  <a:ext uri="{FF2B5EF4-FFF2-40B4-BE49-F238E27FC236}">
                    <a16:creationId xmlns="" xmlns:a16="http://schemas.microsoft.com/office/drawing/2014/main" id="{40E6FB93-ED37-4528-94FE-DCD03AD7F476}"/>
                  </a:ext>
                </a:extLst>
              </p:cNvPr>
              <p:cNvSpPr/>
              <p:nvPr/>
            </p:nvSpPr>
            <p:spPr bwMode="gray">
              <a:xfrm>
                <a:off x="2779762" y="448693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Diamond 111">
                <a:extLst>
                  <a:ext uri="{FF2B5EF4-FFF2-40B4-BE49-F238E27FC236}">
                    <a16:creationId xmlns="" xmlns:a16="http://schemas.microsoft.com/office/drawing/2014/main" id="{AC77FB9B-FCDD-4E3C-8771-E0C609862119}"/>
                  </a:ext>
                </a:extLst>
              </p:cNvPr>
              <p:cNvSpPr/>
              <p:nvPr/>
            </p:nvSpPr>
            <p:spPr bwMode="gray">
              <a:xfrm>
                <a:off x="1439912" y="4483755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Diamond 112">
                <a:extLst>
                  <a:ext uri="{FF2B5EF4-FFF2-40B4-BE49-F238E27FC236}">
                    <a16:creationId xmlns="" xmlns:a16="http://schemas.microsoft.com/office/drawing/2014/main" id="{2943AC5C-AD31-4DE3-8E20-0BBDC60E17F1}"/>
                  </a:ext>
                </a:extLst>
              </p:cNvPr>
              <p:cNvSpPr/>
              <p:nvPr/>
            </p:nvSpPr>
            <p:spPr bwMode="gray">
              <a:xfrm>
                <a:off x="2024112" y="4521855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Diamond 113">
                <a:extLst>
                  <a:ext uri="{FF2B5EF4-FFF2-40B4-BE49-F238E27FC236}">
                    <a16:creationId xmlns="" xmlns:a16="http://schemas.microsoft.com/office/drawing/2014/main" id="{0F7A0CF8-981C-4FDA-8724-D478587027C7}"/>
                  </a:ext>
                </a:extLst>
              </p:cNvPr>
              <p:cNvSpPr/>
              <p:nvPr/>
            </p:nvSpPr>
            <p:spPr bwMode="gray">
              <a:xfrm>
                <a:off x="3361772" y="444467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Diamond 114">
                <a:extLst>
                  <a:ext uri="{FF2B5EF4-FFF2-40B4-BE49-F238E27FC236}">
                    <a16:creationId xmlns="" xmlns:a16="http://schemas.microsoft.com/office/drawing/2014/main" id="{E3623365-239D-4397-94D0-F23EAB829A89}"/>
                  </a:ext>
                </a:extLst>
              </p:cNvPr>
              <p:cNvSpPr/>
              <p:nvPr/>
            </p:nvSpPr>
            <p:spPr bwMode="gray">
              <a:xfrm>
                <a:off x="3948892" y="441489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Diamond 115">
                <a:extLst>
                  <a:ext uri="{FF2B5EF4-FFF2-40B4-BE49-F238E27FC236}">
                    <a16:creationId xmlns="" xmlns:a16="http://schemas.microsoft.com/office/drawing/2014/main" id="{9E16DA30-D05C-4BF7-A9B8-DF5DC80B66C9}"/>
                  </a:ext>
                </a:extLst>
              </p:cNvPr>
              <p:cNvSpPr/>
              <p:nvPr/>
            </p:nvSpPr>
            <p:spPr bwMode="gray">
              <a:xfrm>
                <a:off x="1077962" y="447423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Diamond 116">
                <a:extLst>
                  <a:ext uri="{FF2B5EF4-FFF2-40B4-BE49-F238E27FC236}">
                    <a16:creationId xmlns="" xmlns:a16="http://schemas.microsoft.com/office/drawing/2014/main" id="{0BF96C28-90F5-46EA-AC5C-EBE6F6E1165A}"/>
                  </a:ext>
                </a:extLst>
              </p:cNvPr>
              <p:cNvSpPr/>
              <p:nvPr/>
            </p:nvSpPr>
            <p:spPr bwMode="gray">
              <a:xfrm>
                <a:off x="4160887" y="446153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Diamond 117">
                <a:extLst>
                  <a:ext uri="{FF2B5EF4-FFF2-40B4-BE49-F238E27FC236}">
                    <a16:creationId xmlns="" xmlns:a16="http://schemas.microsoft.com/office/drawing/2014/main" id="{8E174597-C1A5-4376-9D7A-A083D10E4CC1}"/>
                  </a:ext>
                </a:extLst>
              </p:cNvPr>
              <p:cNvSpPr/>
              <p:nvPr/>
            </p:nvSpPr>
            <p:spPr bwMode="gray">
              <a:xfrm>
                <a:off x="1655812" y="4496455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Diamond 118">
                <a:extLst>
                  <a:ext uri="{FF2B5EF4-FFF2-40B4-BE49-F238E27FC236}">
                    <a16:creationId xmlns="" xmlns:a16="http://schemas.microsoft.com/office/drawing/2014/main" id="{22386302-85BE-40F1-ACE1-5AEE57E0801E}"/>
                  </a:ext>
                </a:extLst>
              </p:cNvPr>
              <p:cNvSpPr/>
              <p:nvPr/>
            </p:nvSpPr>
            <p:spPr bwMode="gray">
              <a:xfrm>
                <a:off x="2246362" y="4509155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Diamond 119">
                <a:extLst>
                  <a:ext uri="{FF2B5EF4-FFF2-40B4-BE49-F238E27FC236}">
                    <a16:creationId xmlns="" xmlns:a16="http://schemas.microsoft.com/office/drawing/2014/main" id="{FB7B5E47-62E6-4903-AC4C-28CA76076067}"/>
                  </a:ext>
                </a:extLst>
              </p:cNvPr>
              <p:cNvSpPr/>
              <p:nvPr/>
            </p:nvSpPr>
            <p:spPr bwMode="gray">
              <a:xfrm>
                <a:off x="2996392" y="446934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Diamond 120">
                <a:extLst>
                  <a:ext uri="{FF2B5EF4-FFF2-40B4-BE49-F238E27FC236}">
                    <a16:creationId xmlns="" xmlns:a16="http://schemas.microsoft.com/office/drawing/2014/main" id="{61B0895A-0F0E-4AE3-B5C9-400378ADBF4F}"/>
                  </a:ext>
                </a:extLst>
              </p:cNvPr>
              <p:cNvSpPr/>
              <p:nvPr/>
            </p:nvSpPr>
            <p:spPr bwMode="gray">
              <a:xfrm>
                <a:off x="3576687" y="4525030"/>
                <a:ext cx="71388" cy="91440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2" name="Straight Connector 121">
                <a:extLst>
                  <a:ext uri="{FF2B5EF4-FFF2-40B4-BE49-F238E27FC236}">
                    <a16:creationId xmlns="" xmlns:a16="http://schemas.microsoft.com/office/drawing/2014/main" id="{36218382-9346-43E3-9395-C9F07845F2C8}"/>
                  </a:ext>
                </a:extLst>
              </p:cNvPr>
              <p:cNvCxnSpPr/>
              <p:nvPr/>
            </p:nvCxnSpPr>
            <p:spPr bwMode="gray">
              <a:xfrm rot="5400000">
                <a:off x="1046163" y="4357687"/>
                <a:ext cx="136525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="" xmlns:a16="http://schemas.microsoft.com/office/drawing/2014/main" id="{6E659CD7-2AD1-4CCF-B811-782F5BAA6985}"/>
                  </a:ext>
                </a:extLst>
              </p:cNvPr>
              <p:cNvCxnSpPr>
                <a:endCxn id="88" idx="0"/>
              </p:cNvCxnSpPr>
              <p:nvPr/>
            </p:nvCxnSpPr>
            <p:spPr bwMode="gray">
              <a:xfrm rot="5400000">
                <a:off x="1591901" y="4315265"/>
                <a:ext cx="212196" cy="8242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="" xmlns:a16="http://schemas.microsoft.com/office/drawing/2014/main" id="{520F81C6-C856-461B-AB88-79A5A1CA1939}"/>
                  </a:ext>
                </a:extLst>
              </p:cNvPr>
              <p:cNvCxnSpPr/>
              <p:nvPr/>
            </p:nvCxnSpPr>
            <p:spPr bwMode="gray">
              <a:xfrm rot="5400000">
                <a:off x="2968023" y="4387688"/>
                <a:ext cx="136525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98E69062-0A15-4925-B63E-344F4823A77F}"/>
                  </a:ext>
                </a:extLst>
              </p:cNvPr>
              <p:cNvCxnSpPr/>
              <p:nvPr/>
            </p:nvCxnSpPr>
            <p:spPr bwMode="gray">
              <a:xfrm rot="5400000">
                <a:off x="2260949" y="4490885"/>
                <a:ext cx="4572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="" xmlns:a16="http://schemas.microsoft.com/office/drawing/2014/main" id="{4F1AD296-0246-45C2-9654-23A62669C59F}"/>
                  </a:ext>
                </a:extLst>
              </p:cNvPr>
              <p:cNvCxnSpPr/>
              <p:nvPr/>
            </p:nvCxnSpPr>
            <p:spPr bwMode="gray">
              <a:xfrm rot="5400000">
                <a:off x="3544888" y="4411664"/>
                <a:ext cx="136525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72286092-61BE-4E3A-99EC-CFE058B09BA7}"/>
                  </a:ext>
                </a:extLst>
              </p:cNvPr>
              <p:cNvCxnSpPr>
                <a:endCxn id="79" idx="0"/>
              </p:cNvCxnSpPr>
              <p:nvPr/>
            </p:nvCxnSpPr>
            <p:spPr bwMode="gray">
              <a:xfrm rot="16200000" flipH="1">
                <a:off x="4107676" y="4363828"/>
                <a:ext cx="178969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="" xmlns:a16="http://schemas.microsoft.com/office/drawing/2014/main" id="{B9B281F9-93B7-4FBD-BA19-575059713BF7}"/>
                  </a:ext>
                </a:extLst>
              </p:cNvPr>
              <p:cNvCxnSpPr/>
              <p:nvPr/>
            </p:nvCxnSpPr>
            <p:spPr bwMode="gray">
              <a:xfrm rot="5400000">
                <a:off x="3915361" y="4371164"/>
                <a:ext cx="136525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12F86DC5-0443-4740-A82D-D02907AE463A}"/>
                  </a:ext>
                </a:extLst>
              </p:cNvPr>
              <p:cNvCxnSpPr>
                <a:endCxn id="52" idx="0"/>
              </p:cNvCxnSpPr>
              <p:nvPr/>
            </p:nvCxnSpPr>
            <p:spPr bwMode="gray">
              <a:xfrm rot="16200000" flipH="1">
                <a:off x="3306125" y="4345545"/>
                <a:ext cx="179102" cy="206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="" xmlns:a16="http://schemas.microsoft.com/office/drawing/2014/main" id="{4749C940-F00F-4431-A48A-35786A85616E}"/>
                  </a:ext>
                </a:extLst>
              </p:cNvPr>
              <p:cNvCxnSpPr/>
              <p:nvPr/>
            </p:nvCxnSpPr>
            <p:spPr bwMode="gray">
              <a:xfrm rot="5400000">
                <a:off x="2693943" y="4302914"/>
                <a:ext cx="244781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="" xmlns:a16="http://schemas.microsoft.com/office/drawing/2014/main" id="{A7B018FD-32FF-4A9C-8F70-29EA056C0EAE}"/>
                  </a:ext>
                </a:extLst>
              </p:cNvPr>
              <p:cNvCxnSpPr/>
              <p:nvPr/>
            </p:nvCxnSpPr>
            <p:spPr bwMode="gray">
              <a:xfrm rot="16200000" flipH="1">
                <a:off x="1444059" y="4453757"/>
                <a:ext cx="67708" cy="2524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="" xmlns:a16="http://schemas.microsoft.com/office/drawing/2014/main" id="{7E857D8F-1948-4FDA-AE59-11FEF5A9B1AC}"/>
                  </a:ext>
                </a:extLst>
              </p:cNvPr>
              <p:cNvCxnSpPr/>
              <p:nvPr/>
            </p:nvCxnSpPr>
            <p:spPr bwMode="gray">
              <a:xfrm rot="5400000">
                <a:off x="3019054" y="4634141"/>
                <a:ext cx="27432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="" xmlns:a16="http://schemas.microsoft.com/office/drawing/2014/main" id="{FF8287DE-CB77-449F-804F-A3CAB7BE5067}"/>
                  </a:ext>
                </a:extLst>
              </p:cNvPr>
              <p:cNvSpPr txBox="1"/>
              <p:nvPr/>
            </p:nvSpPr>
            <p:spPr bwMode="gray">
              <a:xfrm>
                <a:off x="1659331" y="1763776"/>
                <a:ext cx="1828800" cy="263348"/>
              </a:xfrm>
              <a:prstGeom prst="rect">
                <a:avLst/>
              </a:prstGeom>
              <a:noFill/>
            </p:spPr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600" dirty="0">
                    <a:latin typeface="+mj-lt"/>
                  </a:rPr>
                  <a:t>ART Duration</a:t>
                </a:r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E5ACEF85-0FA0-49B6-B96C-4EAD717AAFAE}"/>
                </a:ext>
              </a:extLst>
            </p:cNvPr>
            <p:cNvSpPr txBox="1"/>
            <p:nvPr/>
          </p:nvSpPr>
          <p:spPr bwMode="gray">
            <a:xfrm>
              <a:off x="1931207" y="5062114"/>
              <a:ext cx="1280160" cy="21214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200" dirty="0">
                  <a:latin typeface="+mj-lt"/>
                </a:rPr>
                <a:t>study week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483DF03-943C-4344-A50F-AB19085708C9}"/>
              </a:ext>
            </a:extLst>
          </p:cNvPr>
          <p:cNvGrpSpPr/>
          <p:nvPr/>
        </p:nvGrpSpPr>
        <p:grpSpPr>
          <a:xfrm>
            <a:off x="4403750" y="1794257"/>
            <a:ext cx="4352544" cy="3478779"/>
            <a:chOff x="4403750" y="1794257"/>
            <a:chExt cx="4352544" cy="3478779"/>
          </a:xfrm>
        </p:grpSpPr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2C75A188-BCD3-4A9A-8D93-3E7FC559A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0363177"/>
                </p:ext>
              </p:extLst>
            </p:nvPr>
          </p:nvGraphicFramePr>
          <p:xfrm>
            <a:off x="6434937" y="2143825"/>
            <a:ext cx="2321357" cy="3091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="" xmlns:a16="http://schemas.microsoft.com/office/drawing/2014/main" id="{55D3102D-2659-45CA-89DF-96A363D686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11512419"/>
                </p:ext>
              </p:extLst>
            </p:nvPr>
          </p:nvGraphicFramePr>
          <p:xfrm>
            <a:off x="4403750" y="2158455"/>
            <a:ext cx="2421332" cy="30914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3B9F8888-CD28-4E1D-82EA-C1DAF708F3EA}"/>
                </a:ext>
              </a:extLst>
            </p:cNvPr>
            <p:cNvGrpSpPr/>
            <p:nvPr/>
          </p:nvGrpSpPr>
          <p:grpSpPr>
            <a:xfrm>
              <a:off x="6923076" y="4508085"/>
              <a:ext cx="215549" cy="182880"/>
              <a:chOff x="1752850" y="5006704"/>
              <a:chExt cx="310896" cy="8968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611F7099-95D6-4E76-94DA-0D9F3F119DE7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D39A8F2D-6870-45AD-92B2-AA512F85E62F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68128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3EFC88B-4DF8-4EAE-B897-D80A94D4526D}"/>
                </a:ext>
              </a:extLst>
            </p:cNvPr>
            <p:cNvGrpSpPr/>
            <p:nvPr/>
          </p:nvGrpSpPr>
          <p:grpSpPr>
            <a:xfrm>
              <a:off x="6153124" y="4549168"/>
              <a:ext cx="215549" cy="70457"/>
              <a:chOff x="1752850" y="5006704"/>
              <a:chExt cx="310896" cy="8968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FC483781-BC5D-435B-8134-A3C23A1BC650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="" xmlns:a16="http://schemas.microsoft.com/office/drawing/2014/main" id="{EFD786A6-9613-47B8-A1C2-479FC2E19C68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40104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AA0360B4-1D4E-4B4A-8A00-AE12992FF476}"/>
                </a:ext>
              </a:extLst>
            </p:cNvPr>
            <p:cNvGrpSpPr/>
            <p:nvPr/>
          </p:nvGrpSpPr>
          <p:grpSpPr>
            <a:xfrm>
              <a:off x="5577980" y="4415321"/>
              <a:ext cx="215549" cy="45719"/>
              <a:chOff x="1752850" y="5006704"/>
              <a:chExt cx="310896" cy="8968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BEC3E330-882A-41F6-8F73-9EBA4A0FE66B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9DF1558D-7908-4936-8461-78257AF73122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62390"/>
                <a:ext cx="301752" cy="1587"/>
              </a:xfrm>
              <a:prstGeom prst="line">
                <a:avLst/>
              </a:prstGeom>
              <a:ln w="1270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3CD4E7A3-16C7-4AEC-A9A2-7993312845BD}"/>
                </a:ext>
              </a:extLst>
            </p:cNvPr>
            <p:cNvGrpSpPr/>
            <p:nvPr/>
          </p:nvGrpSpPr>
          <p:grpSpPr>
            <a:xfrm>
              <a:off x="4976600" y="4476281"/>
              <a:ext cx="215549" cy="182880"/>
              <a:chOff x="1752850" y="5006704"/>
              <a:chExt cx="310896" cy="8968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DACB774E-D444-400C-AA6E-8DA763F1D59F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AF8F8211-3ED5-4D9A-B358-D4522929A532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86811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F91E6E65-1BF6-47AE-B0F0-15F132FFC239}"/>
                </a:ext>
              </a:extLst>
            </p:cNvPr>
            <p:cNvGrpSpPr/>
            <p:nvPr/>
          </p:nvGrpSpPr>
          <p:grpSpPr>
            <a:xfrm>
              <a:off x="7520749" y="4465678"/>
              <a:ext cx="215549" cy="182880"/>
              <a:chOff x="1752850" y="5006704"/>
              <a:chExt cx="310896" cy="8968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1427F906-5AE5-4766-BB30-5693B5A96052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C38E3D86-3DF3-4FD6-9508-CCD17EC88F41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78637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406F3812-1CA5-4160-8EB2-D01146AFEA70}"/>
                </a:ext>
              </a:extLst>
            </p:cNvPr>
            <p:cNvGrpSpPr/>
            <p:nvPr/>
          </p:nvGrpSpPr>
          <p:grpSpPr>
            <a:xfrm>
              <a:off x="8118422" y="4455071"/>
              <a:ext cx="215549" cy="181217"/>
              <a:chOff x="1752850" y="5006704"/>
              <a:chExt cx="310896" cy="78118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11367BC3-8A1E-4011-AE0A-AFAD550DA28C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78118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B1E3E812-97D4-41CC-9593-D98C3FCD0205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52940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19EE3B76-233D-4265-8C67-0B4A95F1751A}"/>
                </a:ext>
              </a:extLst>
            </p:cNvPr>
            <p:cNvGrpSpPr/>
            <p:nvPr/>
          </p:nvGrpSpPr>
          <p:grpSpPr>
            <a:xfrm>
              <a:off x="5189370" y="4510286"/>
              <a:ext cx="215549" cy="137900"/>
              <a:chOff x="1752850" y="5006704"/>
              <a:chExt cx="310896" cy="6762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83E07226-0349-4C7B-B20E-323659CB035B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67629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745453B1-DC0C-4642-8235-5A8B8B454EF9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47110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FAB29AF1-D161-495A-B9DE-BE284CBFE71D}"/>
                </a:ext>
              </a:extLst>
            </p:cNvPr>
            <p:cNvGrpSpPr/>
            <p:nvPr/>
          </p:nvGrpSpPr>
          <p:grpSpPr>
            <a:xfrm>
              <a:off x="5802946" y="4607039"/>
              <a:ext cx="215549" cy="60211"/>
              <a:chOff x="1752850" y="5006704"/>
              <a:chExt cx="310896" cy="8968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553478BE-F00A-4E52-966D-83A8B878CEC2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="" xmlns:a16="http://schemas.microsoft.com/office/drawing/2014/main" id="{980BC35F-CC2A-491E-ABFD-7CD9C229C163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46902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0A7E6747-7A8A-48BF-986A-F9DB1CCB7E8A}"/>
                </a:ext>
              </a:extLst>
            </p:cNvPr>
            <p:cNvGrpSpPr/>
            <p:nvPr/>
          </p:nvGrpSpPr>
          <p:grpSpPr>
            <a:xfrm>
              <a:off x="6384716" y="4461265"/>
              <a:ext cx="215549" cy="182880"/>
              <a:chOff x="1752850" y="5006704"/>
              <a:chExt cx="310896" cy="8968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FA34634C-9D7D-4AA7-B8F8-45D4DE759E64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="" xmlns:a16="http://schemas.microsoft.com/office/drawing/2014/main" id="{051446F0-C853-4137-8F37-180C4326253A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68128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CEB9D69-C376-4665-9925-44C5A76392CC}"/>
                </a:ext>
              </a:extLst>
            </p:cNvPr>
            <p:cNvGrpSpPr/>
            <p:nvPr/>
          </p:nvGrpSpPr>
          <p:grpSpPr>
            <a:xfrm>
              <a:off x="7162102" y="4383884"/>
              <a:ext cx="215549" cy="240501"/>
              <a:chOff x="1752850" y="5006704"/>
              <a:chExt cx="310896" cy="78631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3AFDE8C6-1640-4668-A51C-9B3A22F71EF3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78631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="" xmlns:a16="http://schemas.microsoft.com/office/drawing/2014/main" id="{E80A52BE-0D01-4764-95C4-0BF9149F6050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61122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30D55CDB-26A7-4568-BEC6-FF64BC009EE5}"/>
                </a:ext>
              </a:extLst>
            </p:cNvPr>
            <p:cNvGrpSpPr/>
            <p:nvPr/>
          </p:nvGrpSpPr>
          <p:grpSpPr>
            <a:xfrm>
              <a:off x="7758181" y="4428135"/>
              <a:ext cx="215549" cy="228600"/>
              <a:chOff x="1752850" y="5006704"/>
              <a:chExt cx="310896" cy="89688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433C76D0-8503-4EB9-A279-3B6683C7A5A8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79CCF471-CC1F-4BE0-97B6-169EE96D3F04}"/>
                  </a:ext>
                </a:extLst>
              </p:cNvPr>
              <p:cNvCxnSpPr/>
              <p:nvPr/>
            </p:nvCxnSpPr>
            <p:spPr bwMode="gray">
              <a:xfrm rot="10800000" flipH="1">
                <a:off x="1759189" y="5078404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E6FCC47D-82E2-4D4F-B426-D4D7EA9E41CC}"/>
                </a:ext>
              </a:extLst>
            </p:cNvPr>
            <p:cNvGrpSpPr/>
            <p:nvPr/>
          </p:nvGrpSpPr>
          <p:grpSpPr>
            <a:xfrm>
              <a:off x="8352664" y="4461265"/>
              <a:ext cx="215549" cy="182880"/>
              <a:chOff x="1752850" y="5006704"/>
              <a:chExt cx="310896" cy="8968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475232C-F9C1-4B06-AE99-213611172E56}"/>
                  </a:ext>
                </a:extLst>
              </p:cNvPr>
              <p:cNvSpPr/>
              <p:nvPr/>
            </p:nvSpPr>
            <p:spPr bwMode="gray">
              <a:xfrm>
                <a:off x="1752850" y="5006704"/>
                <a:ext cx="310896" cy="89688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0307AAF7-9D79-4680-8A71-604193FCE677}"/>
                  </a:ext>
                </a:extLst>
              </p:cNvPr>
              <p:cNvCxnSpPr/>
              <p:nvPr/>
            </p:nvCxnSpPr>
            <p:spPr bwMode="gray">
              <a:xfrm rot="10800000" flipH="1">
                <a:off x="1755755" y="5064625"/>
                <a:ext cx="301752" cy="1588"/>
              </a:xfrm>
              <a:prstGeom prst="line">
                <a:avLst/>
              </a:prstGeom>
              <a:ln w="28575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A4B49BCF-E4AE-49DE-AA8D-5630EEC16A8B}"/>
                </a:ext>
              </a:extLst>
            </p:cNvPr>
            <p:cNvCxnSpPr/>
            <p:nvPr/>
          </p:nvCxnSpPr>
          <p:spPr bwMode="gray">
            <a:xfrm rot="5400000">
              <a:off x="5031104" y="4429413"/>
              <a:ext cx="91440" cy="1588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B3872CDB-C0BE-4AF1-93E2-B73E98432683}"/>
                </a:ext>
              </a:extLst>
            </p:cNvPr>
            <p:cNvCxnSpPr>
              <a:endCxn id="94" idx="0"/>
            </p:cNvCxnSpPr>
            <p:nvPr/>
          </p:nvCxnSpPr>
          <p:spPr bwMode="gray">
            <a:xfrm rot="5400000">
              <a:off x="5218406" y="4422485"/>
              <a:ext cx="175628" cy="0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6683AEC9-6983-4ADD-9DCA-04755AFB2740}"/>
                </a:ext>
              </a:extLst>
            </p:cNvPr>
            <p:cNvCxnSpPr>
              <a:endCxn id="100" idx="0"/>
            </p:cNvCxnSpPr>
            <p:nvPr/>
          </p:nvCxnSpPr>
          <p:spPr bwMode="gray">
            <a:xfrm rot="5400000">
              <a:off x="6399354" y="4363043"/>
              <a:ext cx="196443" cy="0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D2473CD3-64AE-48B9-A267-F1E6AE4B15A9}"/>
                </a:ext>
              </a:extLst>
            </p:cNvPr>
            <p:cNvCxnSpPr/>
            <p:nvPr/>
          </p:nvCxnSpPr>
          <p:spPr bwMode="gray">
            <a:xfrm rot="16200000" flipH="1">
              <a:off x="6948671" y="4432850"/>
              <a:ext cx="190147" cy="139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501DFD84-09E4-4398-9415-F59CA5A97D44}"/>
                </a:ext>
              </a:extLst>
            </p:cNvPr>
            <p:cNvCxnSpPr>
              <a:endCxn id="103" idx="0"/>
            </p:cNvCxnSpPr>
            <p:nvPr/>
          </p:nvCxnSpPr>
          <p:spPr bwMode="gray">
            <a:xfrm rot="16200000" flipH="1">
              <a:off x="7115929" y="4229938"/>
              <a:ext cx="303214" cy="4682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DCE14F55-9C41-4A61-BA7B-0FD89B1A4B5E}"/>
                </a:ext>
              </a:extLst>
            </p:cNvPr>
            <p:cNvCxnSpPr/>
            <p:nvPr/>
          </p:nvCxnSpPr>
          <p:spPr bwMode="gray">
            <a:xfrm rot="16200000" flipH="1">
              <a:off x="7528438" y="4351303"/>
              <a:ext cx="216465" cy="0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BCD75FC9-BA36-4185-B23C-DD9BC3B0EB7A}"/>
                </a:ext>
              </a:extLst>
            </p:cNvPr>
            <p:cNvCxnSpPr/>
            <p:nvPr/>
          </p:nvCxnSpPr>
          <p:spPr bwMode="gray">
            <a:xfrm rot="5400000">
              <a:off x="8414734" y="4421193"/>
              <a:ext cx="91440" cy="0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1EFC43D7-4126-44FA-A462-AE53F41A3A0A}"/>
                </a:ext>
              </a:extLst>
            </p:cNvPr>
            <p:cNvCxnSpPr/>
            <p:nvPr/>
          </p:nvCxnSpPr>
          <p:spPr bwMode="gray">
            <a:xfrm rot="5400000">
              <a:off x="8169028" y="4369896"/>
              <a:ext cx="136525" cy="1588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EE231067-FD94-4F7D-A681-9204AC1BD5FE}"/>
                </a:ext>
              </a:extLst>
            </p:cNvPr>
            <p:cNvCxnSpPr>
              <a:endCxn id="106" idx="0"/>
            </p:cNvCxnSpPr>
            <p:nvPr/>
          </p:nvCxnSpPr>
          <p:spPr bwMode="gray">
            <a:xfrm rot="16200000" flipH="1">
              <a:off x="7755382" y="4317560"/>
              <a:ext cx="220463" cy="686"/>
            </a:xfrm>
            <a:prstGeom prst="line">
              <a:avLst/>
            </a:prstGeom>
            <a:ln w="1905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38B94EC5-EEB6-436A-9361-74E1CDF5F137}"/>
                </a:ext>
              </a:extLst>
            </p:cNvPr>
            <p:cNvCxnSpPr/>
            <p:nvPr/>
          </p:nvCxnSpPr>
          <p:spPr bwMode="gray">
            <a:xfrm rot="5400000">
              <a:off x="6207547" y="4567738"/>
              <a:ext cx="136525" cy="1588"/>
            </a:xfrm>
            <a:prstGeom prst="line">
              <a:avLst/>
            </a:prstGeom>
            <a:ln w="1905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3CDB8494-A93D-4DE3-85E7-A25F1D9D8582}"/>
                </a:ext>
              </a:extLst>
            </p:cNvPr>
            <p:cNvSpPr txBox="1"/>
            <p:nvPr/>
          </p:nvSpPr>
          <p:spPr bwMode="gray">
            <a:xfrm>
              <a:off x="5896050" y="1794257"/>
              <a:ext cx="1828800" cy="263348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600" dirty="0">
                  <a:latin typeface="+mj-lt"/>
                </a:rPr>
                <a:t>CD4 Count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3127A878-908B-4EB2-9DD3-4D0A9FE4BB22}"/>
                </a:ext>
              </a:extLst>
            </p:cNvPr>
            <p:cNvSpPr txBox="1"/>
            <p:nvPr/>
          </p:nvSpPr>
          <p:spPr bwMode="gray">
            <a:xfrm>
              <a:off x="6128910" y="5060895"/>
              <a:ext cx="1280160" cy="21214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200" dirty="0">
                  <a:latin typeface="+mj-lt"/>
                </a:rPr>
                <a:t>study week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47" name="Diamond 146">
              <a:extLst>
                <a:ext uri="{FF2B5EF4-FFF2-40B4-BE49-F238E27FC236}">
                  <a16:creationId xmlns="" xmlns:a16="http://schemas.microsoft.com/office/drawing/2014/main" id="{58219C1C-7100-4EF8-907F-2EEFD33519EA}"/>
                </a:ext>
              </a:extLst>
            </p:cNvPr>
            <p:cNvSpPr/>
            <p:nvPr/>
          </p:nvSpPr>
          <p:spPr bwMode="gray">
            <a:xfrm>
              <a:off x="5037501" y="4512365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" name="Diamond 147">
              <a:extLst>
                <a:ext uri="{FF2B5EF4-FFF2-40B4-BE49-F238E27FC236}">
                  <a16:creationId xmlns="" xmlns:a16="http://schemas.microsoft.com/office/drawing/2014/main" id="{F06421D9-9B63-44FA-BFB0-AC6EA069A14B}"/>
                </a:ext>
              </a:extLst>
            </p:cNvPr>
            <p:cNvSpPr/>
            <p:nvPr/>
          </p:nvSpPr>
          <p:spPr bwMode="gray">
            <a:xfrm>
              <a:off x="5645248" y="4419836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9" name="Diamond 148">
              <a:extLst>
                <a:ext uri="{FF2B5EF4-FFF2-40B4-BE49-F238E27FC236}">
                  <a16:creationId xmlns="" xmlns:a16="http://schemas.microsoft.com/office/drawing/2014/main" id="{1805BA35-71EC-47E7-A252-FCB260ED7202}"/>
                </a:ext>
              </a:extLst>
            </p:cNvPr>
            <p:cNvSpPr/>
            <p:nvPr/>
          </p:nvSpPr>
          <p:spPr bwMode="gray">
            <a:xfrm>
              <a:off x="6238564" y="4534658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0" name="Diamond 149">
              <a:extLst>
                <a:ext uri="{FF2B5EF4-FFF2-40B4-BE49-F238E27FC236}">
                  <a16:creationId xmlns="" xmlns:a16="http://schemas.microsoft.com/office/drawing/2014/main" id="{55BAD177-BBAC-4693-A745-D8347E509D64}"/>
                </a:ext>
              </a:extLst>
            </p:cNvPr>
            <p:cNvSpPr/>
            <p:nvPr/>
          </p:nvSpPr>
          <p:spPr bwMode="gray">
            <a:xfrm>
              <a:off x="7005157" y="4431944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1" name="Diamond 150">
              <a:extLst>
                <a:ext uri="{FF2B5EF4-FFF2-40B4-BE49-F238E27FC236}">
                  <a16:creationId xmlns="" xmlns:a16="http://schemas.microsoft.com/office/drawing/2014/main" id="{9F75F15A-89C6-4FEC-92BE-86807070CF9E}"/>
                </a:ext>
              </a:extLst>
            </p:cNvPr>
            <p:cNvSpPr/>
            <p:nvPr/>
          </p:nvSpPr>
          <p:spPr bwMode="gray">
            <a:xfrm>
              <a:off x="7601396" y="4467018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2" name="Diamond 151">
              <a:extLst>
                <a:ext uri="{FF2B5EF4-FFF2-40B4-BE49-F238E27FC236}">
                  <a16:creationId xmlns="" xmlns:a16="http://schemas.microsoft.com/office/drawing/2014/main" id="{4B5341D5-B1BD-4AE0-92E5-C854B874B646}"/>
                </a:ext>
              </a:extLst>
            </p:cNvPr>
            <p:cNvSpPr/>
            <p:nvPr/>
          </p:nvSpPr>
          <p:spPr bwMode="gray">
            <a:xfrm>
              <a:off x="5266126" y="4521715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3" name="Diamond 152">
              <a:extLst>
                <a:ext uri="{FF2B5EF4-FFF2-40B4-BE49-F238E27FC236}">
                  <a16:creationId xmlns="" xmlns:a16="http://schemas.microsoft.com/office/drawing/2014/main" id="{BB210DA9-2FB4-4E85-BA12-5D04C28FC7FC}"/>
                </a:ext>
              </a:extLst>
            </p:cNvPr>
            <p:cNvSpPr/>
            <p:nvPr/>
          </p:nvSpPr>
          <p:spPr bwMode="gray">
            <a:xfrm>
              <a:off x="5864453" y="4531319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4" name="Diamond 153">
              <a:extLst>
                <a:ext uri="{FF2B5EF4-FFF2-40B4-BE49-F238E27FC236}">
                  <a16:creationId xmlns="" xmlns:a16="http://schemas.microsoft.com/office/drawing/2014/main" id="{A25929CC-C50C-476F-8E05-1D9071D9BCFC}"/>
                </a:ext>
              </a:extLst>
            </p:cNvPr>
            <p:cNvSpPr/>
            <p:nvPr/>
          </p:nvSpPr>
          <p:spPr bwMode="gray">
            <a:xfrm>
              <a:off x="6458604" y="4489147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5" name="Diamond 154">
              <a:extLst>
                <a:ext uri="{FF2B5EF4-FFF2-40B4-BE49-F238E27FC236}">
                  <a16:creationId xmlns="" xmlns:a16="http://schemas.microsoft.com/office/drawing/2014/main" id="{FD166F0B-D608-4564-8960-5C967F84DE0D}"/>
                </a:ext>
              </a:extLst>
            </p:cNvPr>
            <p:cNvSpPr/>
            <p:nvPr/>
          </p:nvSpPr>
          <p:spPr bwMode="gray">
            <a:xfrm>
              <a:off x="7232295" y="4441131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6" name="Diamond 155">
              <a:extLst>
                <a:ext uri="{FF2B5EF4-FFF2-40B4-BE49-F238E27FC236}">
                  <a16:creationId xmlns="" xmlns:a16="http://schemas.microsoft.com/office/drawing/2014/main" id="{F1A0FD60-C20A-4B6A-B9AE-7BDCEF5F7245}"/>
                </a:ext>
              </a:extLst>
            </p:cNvPr>
            <p:cNvSpPr/>
            <p:nvPr/>
          </p:nvSpPr>
          <p:spPr bwMode="gray">
            <a:xfrm>
              <a:off x="7828116" y="4480797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7" name="Diamond 156">
              <a:extLst>
                <a:ext uri="{FF2B5EF4-FFF2-40B4-BE49-F238E27FC236}">
                  <a16:creationId xmlns="" xmlns:a16="http://schemas.microsoft.com/office/drawing/2014/main" id="{C46532CF-DB84-4D4C-9021-71CF771C635D}"/>
                </a:ext>
              </a:extLst>
            </p:cNvPr>
            <p:cNvSpPr/>
            <p:nvPr/>
          </p:nvSpPr>
          <p:spPr bwMode="gray">
            <a:xfrm>
              <a:off x="8417675" y="4476621"/>
              <a:ext cx="71388" cy="91440"/>
            </a:xfrm>
            <a:prstGeom prst="diamond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8" name="Diamond 157">
              <a:extLst>
                <a:ext uri="{FF2B5EF4-FFF2-40B4-BE49-F238E27FC236}">
                  <a16:creationId xmlns="" xmlns:a16="http://schemas.microsoft.com/office/drawing/2014/main" id="{706ECDA6-1334-4A7C-A51A-AE4EE28E68B9}"/>
                </a:ext>
              </a:extLst>
            </p:cNvPr>
            <p:cNvSpPr/>
            <p:nvPr/>
          </p:nvSpPr>
          <p:spPr bwMode="gray">
            <a:xfrm>
              <a:off x="8204733" y="4449064"/>
              <a:ext cx="71388" cy="91440"/>
            </a:xfrm>
            <a:prstGeom prst="diamon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A44D37-6EF6-44E1-93FF-96AAF8B37520}"/>
              </a:ext>
            </a:extLst>
          </p:cNvPr>
          <p:cNvGrpSpPr/>
          <p:nvPr/>
        </p:nvGrpSpPr>
        <p:grpSpPr>
          <a:xfrm>
            <a:off x="4022035" y="5243600"/>
            <a:ext cx="1207326" cy="748788"/>
            <a:chOff x="4022035" y="5243600"/>
            <a:chExt cx="1207326" cy="748788"/>
          </a:xfrm>
        </p:grpSpPr>
        <p:sp>
          <p:nvSpPr>
            <p:cNvPr id="159" name="TextBox 158">
              <a:extLst>
                <a:ext uri="{FF2B5EF4-FFF2-40B4-BE49-F238E27FC236}">
                  <a16:creationId xmlns="" xmlns:a16="http://schemas.microsoft.com/office/drawing/2014/main" id="{FCAC9409-00EE-4AD9-9853-279D5905C1BD}"/>
                </a:ext>
              </a:extLst>
            </p:cNvPr>
            <p:cNvSpPr txBox="1"/>
            <p:nvPr/>
          </p:nvSpPr>
          <p:spPr bwMode="gray">
            <a:xfrm>
              <a:off x="4022035" y="5243600"/>
              <a:ext cx="1057703" cy="238835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dirty="0"/>
                <a:t>Treatment </a:t>
              </a:r>
              <a:endParaRPr lang="en-US" sz="1400" dirty="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56A2CD60-9B69-4E14-8A1D-532C4D79E521}"/>
                </a:ext>
              </a:extLst>
            </p:cNvPr>
            <p:cNvGrpSpPr/>
            <p:nvPr/>
          </p:nvGrpSpPr>
          <p:grpSpPr>
            <a:xfrm>
              <a:off x="4102936" y="5484916"/>
              <a:ext cx="275551" cy="239064"/>
              <a:chOff x="7865175" y="5936776"/>
              <a:chExt cx="275551" cy="239064"/>
            </a:xfrm>
          </p:grpSpPr>
          <p:grpSp>
            <p:nvGrpSpPr>
              <p:cNvPr id="161" name="Group 52">
                <a:extLst>
                  <a:ext uri="{FF2B5EF4-FFF2-40B4-BE49-F238E27FC236}">
                    <a16:creationId xmlns="" xmlns:a16="http://schemas.microsoft.com/office/drawing/2014/main" id="{386E0337-56DC-4CF6-8A6D-E62EB7EF43A2}"/>
                  </a:ext>
                </a:extLst>
              </p:cNvPr>
              <p:cNvGrpSpPr/>
              <p:nvPr/>
            </p:nvGrpSpPr>
            <p:grpSpPr>
              <a:xfrm>
                <a:off x="7865175" y="5999340"/>
                <a:ext cx="275551" cy="129597"/>
                <a:chOff x="1751455" y="5006705"/>
                <a:chExt cx="312291" cy="92498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="" xmlns:a16="http://schemas.microsoft.com/office/drawing/2014/main" id="{2005494A-4C03-4898-9BD8-9B5192F48E0F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5"/>
                  <a:ext cx="310896" cy="92498"/>
                </a:xfrm>
                <a:prstGeom prst="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4D7BD78E-55DB-4297-AACD-0377C4559D9C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1455" y="5056970"/>
                  <a:ext cx="301752" cy="1588"/>
                </a:xfrm>
                <a:prstGeom prst="line">
                  <a:avLst/>
                </a:prstGeom>
                <a:ln w="19050" cap="sq">
                  <a:solidFill>
                    <a:schemeClr val="accent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Diamond 161">
                <a:extLst>
                  <a:ext uri="{FF2B5EF4-FFF2-40B4-BE49-F238E27FC236}">
                    <a16:creationId xmlns="" xmlns:a16="http://schemas.microsoft.com/office/drawing/2014/main" id="{6D15F20F-3EF4-4CF3-AD08-9757562EE7F9}"/>
                  </a:ext>
                </a:extLst>
              </p:cNvPr>
              <p:cNvSpPr/>
              <p:nvPr/>
            </p:nvSpPr>
            <p:spPr bwMode="gray">
              <a:xfrm>
                <a:off x="7956402" y="5998613"/>
                <a:ext cx="118872" cy="118872"/>
              </a:xfrm>
              <a:prstGeom prst="diamond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584F275-3B05-4343-813C-EA58EAB19678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7980318" y="5967695"/>
                <a:ext cx="61837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F2D4DE85-C281-4434-BB76-968EAD4291D3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7990652" y="6152980"/>
                <a:ext cx="45720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>
              <a:extLst>
                <a:ext uri="{FF2B5EF4-FFF2-40B4-BE49-F238E27FC236}">
                  <a16:creationId xmlns="" xmlns:a16="http://schemas.microsoft.com/office/drawing/2014/main" id="{A3FCE03C-1119-4AF7-8F16-DB43BDF89D32}"/>
                </a:ext>
              </a:extLst>
            </p:cNvPr>
            <p:cNvGrpSpPr/>
            <p:nvPr/>
          </p:nvGrpSpPr>
          <p:grpSpPr>
            <a:xfrm>
              <a:off x="4105208" y="5753324"/>
              <a:ext cx="275551" cy="239064"/>
              <a:chOff x="7865175" y="5936776"/>
              <a:chExt cx="275551" cy="239064"/>
            </a:xfrm>
          </p:grpSpPr>
          <p:grpSp>
            <p:nvGrpSpPr>
              <p:cNvPr id="168" name="Group 52">
                <a:extLst>
                  <a:ext uri="{FF2B5EF4-FFF2-40B4-BE49-F238E27FC236}">
                    <a16:creationId xmlns="" xmlns:a16="http://schemas.microsoft.com/office/drawing/2014/main" id="{B001CDE2-C077-47C5-AA6F-4030652BAB6B}"/>
                  </a:ext>
                </a:extLst>
              </p:cNvPr>
              <p:cNvGrpSpPr/>
              <p:nvPr/>
            </p:nvGrpSpPr>
            <p:grpSpPr>
              <a:xfrm>
                <a:off x="7865175" y="5999340"/>
                <a:ext cx="275551" cy="129597"/>
                <a:chOff x="1751455" y="5006705"/>
                <a:chExt cx="312291" cy="92498"/>
              </a:xfrm>
            </p:grpSpPr>
            <p:sp>
              <p:nvSpPr>
                <p:cNvPr id="172" name="Rectangle 171">
                  <a:extLst>
                    <a:ext uri="{FF2B5EF4-FFF2-40B4-BE49-F238E27FC236}">
                      <a16:creationId xmlns="" xmlns:a16="http://schemas.microsoft.com/office/drawing/2014/main" id="{A4941A17-3F28-43B4-9016-584A4AD04FCE}"/>
                    </a:ext>
                  </a:extLst>
                </p:cNvPr>
                <p:cNvSpPr/>
                <p:nvPr/>
              </p:nvSpPr>
              <p:spPr bwMode="gray">
                <a:xfrm>
                  <a:off x="1752850" y="5006705"/>
                  <a:ext cx="310896" cy="92498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0" rIns="91440" bIns="0" rtlCol="0" anchor="ctr">
                  <a:no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E33CE85A-E0FF-408D-882A-A3AE3491CCA4}"/>
                    </a:ext>
                  </a:extLst>
                </p:cNvPr>
                <p:cNvCxnSpPr/>
                <p:nvPr/>
              </p:nvCxnSpPr>
              <p:spPr bwMode="gray">
                <a:xfrm rot="10800000" flipH="1">
                  <a:off x="1751455" y="5056970"/>
                  <a:ext cx="301752" cy="1588"/>
                </a:xfrm>
                <a:prstGeom prst="line">
                  <a:avLst/>
                </a:prstGeom>
                <a:ln w="19050" cap="sq">
                  <a:solidFill>
                    <a:schemeClr val="accent2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Diamond 168">
                <a:extLst>
                  <a:ext uri="{FF2B5EF4-FFF2-40B4-BE49-F238E27FC236}">
                    <a16:creationId xmlns="" xmlns:a16="http://schemas.microsoft.com/office/drawing/2014/main" id="{CF16D984-5429-4794-9339-35663EA02892}"/>
                  </a:ext>
                </a:extLst>
              </p:cNvPr>
              <p:cNvSpPr/>
              <p:nvPr/>
            </p:nvSpPr>
            <p:spPr bwMode="gray">
              <a:xfrm>
                <a:off x="7956402" y="5998613"/>
                <a:ext cx="118872" cy="118872"/>
              </a:xfrm>
              <a:prstGeom prst="diamond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85C399EC-D2BE-451B-B151-E9F3C9F5F193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7980318" y="5967695"/>
                <a:ext cx="61837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="" xmlns:a16="http://schemas.microsoft.com/office/drawing/2014/main" id="{FA0A86F8-1AEF-47C4-80AE-72C561B678A5}"/>
                  </a:ext>
                </a:extLst>
              </p:cNvPr>
              <p:cNvCxnSpPr/>
              <p:nvPr/>
            </p:nvCxnSpPr>
            <p:spPr bwMode="gray">
              <a:xfrm rot="5400000" flipH="1" flipV="1">
                <a:off x="7990652" y="6152980"/>
                <a:ext cx="45720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51223980-F4C3-4156-89B3-EC7AC4E5FDB9}"/>
                </a:ext>
              </a:extLst>
            </p:cNvPr>
            <p:cNvSpPr txBox="1"/>
            <p:nvPr/>
          </p:nvSpPr>
          <p:spPr bwMode="gray">
            <a:xfrm>
              <a:off x="4334011" y="5596640"/>
              <a:ext cx="895350" cy="2730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200" b="1" dirty="0"/>
                <a:t>DTG+3TC</a:t>
              </a:r>
            </a:p>
            <a:p>
              <a:pPr>
                <a:lnSpc>
                  <a:spcPct val="150000"/>
                </a:lnSpc>
              </a:pPr>
              <a:r>
                <a:rPr lang="en-GB" sz="1200" b="1" dirty="0"/>
                <a:t>ART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96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impact of M184V/I mutation on the efficacy </a:t>
            </a:r>
            <a:br>
              <a:rPr lang="en-US" sz="2400" dirty="0"/>
            </a:br>
            <a:r>
              <a:rPr lang="en-US" sz="2400" dirty="0"/>
              <a:t>of ABC/3TC/DTG regimens prescribed </a:t>
            </a:r>
            <a:br>
              <a:rPr lang="en-US" sz="2400" dirty="0"/>
            </a:br>
            <a:r>
              <a:rPr lang="en-US" sz="2400" dirty="0"/>
              <a:t>in treatment-experienced patients </a:t>
            </a:r>
            <a:endParaRPr lang="de-DE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86E5DB1-9ABC-4C2E-BCB2-1AAA702E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1081008"/>
          </a:xfrm>
        </p:spPr>
        <p:txBody>
          <a:bodyPr/>
          <a:lstStyle/>
          <a:p>
            <a:r>
              <a:rPr lang="en-US" sz="2000" b="1" dirty="0"/>
              <a:t>Methods: </a:t>
            </a:r>
            <a:r>
              <a:rPr lang="en-US" sz="2000" dirty="0"/>
              <a:t>Cohort analysis in treatment experienced patients switched to ABC/3TC/</a:t>
            </a:r>
            <a:r>
              <a:rPr lang="en-US" sz="2000" dirty="0" err="1"/>
              <a:t>DTG</a:t>
            </a:r>
            <a:r>
              <a:rPr lang="en-US" sz="2000" dirty="0"/>
              <a:t> containing regimens with previous resistance profile but an HIV-RNA below 50 copies/ml at the time of the switch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2C63648-0BF3-442B-99C1-D62B8426594C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Olearo F, et al. HIV Glasgow; 28-31 October 2018; Glasgow, UK; Abst. O214.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15D5F3-97A0-4735-8344-B1B98CB88986}"/>
              </a:ext>
            </a:extLst>
          </p:cNvPr>
          <p:cNvSpPr/>
          <p:nvPr/>
        </p:nvSpPr>
        <p:spPr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800" dirty="0"/>
              <a:t>*= median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BEC718-292E-4C5A-AFC6-7E2C6E926140}"/>
              </a:ext>
            </a:extLst>
          </p:cNvPr>
          <p:cNvSpPr txBox="1"/>
          <p:nvPr/>
        </p:nvSpPr>
        <p:spPr bwMode="gray">
          <a:xfrm>
            <a:off x="466344" y="4821994"/>
            <a:ext cx="8211312" cy="209288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600" dirty="0">
                <a:latin typeface="+mj-lt"/>
              </a:rPr>
              <a:t>List of the TAMs found for both groups: 41L, 67N, 70R, 210W, 215Y, 215F, 219Q, 219E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473C0F-0106-4137-9513-265903232789}"/>
              </a:ext>
            </a:extLst>
          </p:cNvPr>
          <p:cNvSpPr txBox="1"/>
          <p:nvPr/>
        </p:nvSpPr>
        <p:spPr bwMode="gray">
          <a:xfrm>
            <a:off x="3271040" y="2402814"/>
            <a:ext cx="2601931" cy="235449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800" dirty="0">
                <a:latin typeface="+mj-lt"/>
              </a:rPr>
              <a:t>1626 patients were included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44AEE88-6013-4137-8E8A-9F057804DB93}"/>
              </a:ext>
            </a:extLst>
          </p:cNvPr>
          <p:cNvSpPr/>
          <p:nvPr/>
        </p:nvSpPr>
        <p:spPr bwMode="gray">
          <a:xfrm>
            <a:off x="452675" y="2729143"/>
            <a:ext cx="8210313" cy="4222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it-IT" sz="1800" dirty="0">
                <a:solidFill>
                  <a:schemeClr val="bg1"/>
                </a:solidFill>
                <a:latin typeface="+mj-lt"/>
              </a:rPr>
              <a:t>Ratio presence: absence of M184 V/I mutations 1:11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17957A5-421C-4534-99B0-A8264908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07899"/>
              </p:ext>
            </p:extLst>
          </p:nvPr>
        </p:nvGraphicFramePr>
        <p:xfrm>
          <a:off x="481012" y="3275557"/>
          <a:ext cx="8181976" cy="1330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5494">
                  <a:extLst>
                    <a:ext uri="{9D8B030D-6E8A-4147-A177-3AD203B41FA5}">
                      <a16:colId xmlns="" xmlns:a16="http://schemas.microsoft.com/office/drawing/2014/main" val="4274313087"/>
                    </a:ext>
                  </a:extLst>
                </a:gridCol>
                <a:gridCol w="2045494">
                  <a:extLst>
                    <a:ext uri="{9D8B030D-6E8A-4147-A177-3AD203B41FA5}">
                      <a16:colId xmlns="" xmlns:a16="http://schemas.microsoft.com/office/drawing/2014/main" val="1529494877"/>
                    </a:ext>
                  </a:extLst>
                </a:gridCol>
                <a:gridCol w="2045494">
                  <a:extLst>
                    <a:ext uri="{9D8B030D-6E8A-4147-A177-3AD203B41FA5}">
                      <a16:colId xmlns="" xmlns:a16="http://schemas.microsoft.com/office/drawing/2014/main" val="1995322101"/>
                    </a:ext>
                  </a:extLst>
                </a:gridCol>
                <a:gridCol w="2045494">
                  <a:extLst>
                    <a:ext uri="{9D8B030D-6E8A-4147-A177-3AD203B41FA5}">
                      <a16:colId xmlns="" xmlns:a16="http://schemas.microsoft.com/office/drawing/2014/main" val="298468313"/>
                    </a:ext>
                  </a:extLst>
                </a:gridCol>
              </a:tblGrid>
              <a:tr h="665096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it-IT" sz="1400" dirty="0"/>
                        <a:t>Without M184V/I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1489 (91.6%)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it-IT" sz="1400" dirty="0"/>
                        <a:t>With M184V/I</a:t>
                      </a:r>
                      <a:br>
                        <a:rPr lang="it-IT" sz="1400" dirty="0"/>
                      </a:br>
                      <a:r>
                        <a:rPr lang="it-IT" sz="1400" dirty="0"/>
                        <a:t>137 (8.4%)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it-IT" sz="1400" i="1" dirty="0"/>
                        <a:t>p</a:t>
                      </a:r>
                      <a:r>
                        <a:rPr lang="it-IT" sz="1400" dirty="0"/>
                        <a:t>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87487685"/>
                  </a:ext>
                </a:extLst>
              </a:tr>
              <a:tr h="665096">
                <a:tc>
                  <a:txBody>
                    <a:bodyPr/>
                    <a:lstStyle/>
                    <a:p>
                      <a:pPr algn="l"/>
                      <a:r>
                        <a:rPr lang="it-IT" sz="1400" b="0" dirty="0">
                          <a:latin typeface="+mj-lt"/>
                        </a:rPr>
                        <a:t>At least 2 TAMs*</a:t>
                      </a:r>
                    </a:p>
                    <a:p>
                      <a:pPr algn="l"/>
                      <a:r>
                        <a:rPr lang="it-IT" sz="1400" b="0" dirty="0">
                          <a:latin typeface="+mj-lt"/>
                        </a:rPr>
                        <a:t>At least 3 TAMs*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49 (3.3%)</a:t>
                      </a:r>
                    </a:p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29 (1.9%)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58 (42.3%)</a:t>
                      </a:r>
                    </a:p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40 (29.9%)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0.001</a:t>
                      </a:r>
                    </a:p>
                    <a:p>
                      <a:pPr algn="ctr"/>
                      <a:r>
                        <a:rPr lang="it-IT" sz="1400" b="0" dirty="0">
                          <a:latin typeface="+mj-lt"/>
                        </a:rPr>
                        <a:t>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4886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020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31AE12E-5BE9-43B7-98FB-6A7E329E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Outcomes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647271"/>
              </p:ext>
            </p:extLst>
          </p:nvPr>
        </p:nvGraphicFramePr>
        <p:xfrm>
          <a:off x="499872" y="1371600"/>
          <a:ext cx="8136129" cy="3598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4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21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249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b="0" dirty="0">
                          <a:effectLst/>
                          <a:latin typeface="+mj-lt"/>
                        </a:rPr>
                        <a:t>Outcomes</a:t>
                      </a:r>
                      <a:endParaRPr lang="en-GB" sz="1400" b="0" dirty="0">
                        <a:effectLst/>
                        <a:latin typeface="+mj-lt"/>
                        <a:ea typeface="Yu Mincho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j-lt"/>
                        </a:rPr>
                        <a:t>Without M184V/I </a:t>
                      </a:r>
                      <a:endParaRPr lang="en-GB" sz="1400" b="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j-lt"/>
                        </a:rPr>
                        <a:t>N=1489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j-lt"/>
                        </a:rPr>
                        <a:t>With M184 V/I </a:t>
                      </a:r>
                      <a:endParaRPr lang="en-GB" sz="1400" b="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j-lt"/>
                        </a:rPr>
                        <a:t>N=137 </a:t>
                      </a:r>
                      <a:endParaRPr lang="en-US" sz="1400" b="0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Yu Mincho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+mj-lt"/>
                        </a:rPr>
                        <a:t>P value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300" kern="1200" dirty="0">
                          <a:effectLst/>
                        </a:rPr>
                        <a:t>Virological failure (VF):     </a:t>
                      </a:r>
                      <a:endParaRPr lang="en-GB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300" kern="1200" dirty="0">
                          <a:effectLst/>
                        </a:rPr>
                        <a:t>      2x HIV-RNA &gt;50 copies/mL</a:t>
                      </a:r>
                      <a:endParaRPr lang="en-GB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300" kern="1200" dirty="0">
                          <a:effectLst/>
                        </a:rPr>
                        <a:t>      </a:t>
                      </a:r>
                      <a:r>
                        <a:rPr lang="en-US" sz="1300" kern="1200" dirty="0">
                          <a:effectLst/>
                        </a:rPr>
                        <a:t>1x HIV-RNA &gt;50 copies/mL + ABC/3TC/DTG stop              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 17 (1.1%)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10 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7 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 4 (3%)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 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3 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p=0.78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VF incidence (per 1000 persons-years)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13.5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(8.43-21.83)</a:t>
                      </a:r>
                      <a:endParaRPr lang="en-GB" sz="13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29.8</a:t>
                      </a:r>
                      <a:br>
                        <a:rPr lang="en-US" sz="1300" kern="1200" dirty="0">
                          <a:effectLst/>
                        </a:rPr>
                      </a:br>
                      <a:r>
                        <a:rPr lang="en-US" sz="1300" kern="1200" dirty="0">
                          <a:effectLst/>
                        </a:rPr>
                        <a:t> (11.17-79.39)</a:t>
                      </a:r>
                      <a:endParaRPr lang="en-GB" sz="13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00" dirty="0">
                          <a:effectLst/>
                        </a:rPr>
                        <a:t>  </a:t>
                      </a:r>
                      <a:r>
                        <a:rPr lang="mr-IN" sz="1300" dirty="0">
                          <a:effectLst/>
                        </a:rPr>
                        <a:t>p=0.093 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Treatment (ABC/3TC/DTG) discontinued </a:t>
                      </a:r>
                      <a:br>
                        <a:rPr lang="en-US" sz="1300" kern="1200" dirty="0">
                          <a:effectLst/>
                        </a:rPr>
                      </a:br>
                      <a:r>
                        <a:rPr lang="en-US" sz="1300" kern="1200" dirty="0">
                          <a:effectLst/>
                        </a:rPr>
                        <a:t>for reasons other than VF</a:t>
                      </a:r>
                      <a:endParaRPr lang="en-US" sz="13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232 (15.6%)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14 (10.2%)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300" dirty="0">
                          <a:effectLst/>
                        </a:rPr>
                        <a:t>p=0.12 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 err="1">
                          <a:effectLst/>
                        </a:rPr>
                        <a:t>Virological</a:t>
                      </a:r>
                      <a:r>
                        <a:rPr lang="en-US" sz="1300" kern="1200" dirty="0">
                          <a:effectLst/>
                        </a:rPr>
                        <a:t> blips*</a:t>
                      </a:r>
                      <a:endParaRPr lang="en-GB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</a:rPr>
                        <a:t>Had at least one blip during ABC/3TC/</a:t>
                      </a:r>
                      <a:r>
                        <a:rPr lang="en-US" sz="1300" kern="1200" dirty="0" err="1">
                          <a:solidFill>
                            <a:srgbClr val="FF0000"/>
                          </a:solidFill>
                          <a:effectLst/>
                        </a:rPr>
                        <a:t>DTG</a:t>
                      </a:r>
                      <a:r>
                        <a:rPr lang="en-US" sz="1300" kern="1200" dirty="0">
                          <a:solidFill>
                            <a:srgbClr val="FF0000"/>
                          </a:solidFill>
                          <a:effectLst/>
                        </a:rPr>
                        <a:t> treatment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Median copies/ml (IQR)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63 (4.2%)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kern="1200" dirty="0">
                          <a:effectLst/>
                        </a:rPr>
                        <a:t> </a:t>
                      </a:r>
                      <a:r>
                        <a:rPr lang="en-US" sz="1300" dirty="0">
                          <a:effectLst/>
                        </a:rPr>
                        <a:t>79 (62-122)</a:t>
                      </a:r>
                      <a:endParaRPr lang="en-GB" sz="13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12 (8.8%)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72 (58-154)</a:t>
                      </a:r>
                      <a:endParaRPr lang="en-GB" sz="13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  </a:t>
                      </a: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</a:rPr>
                        <a:t>p=0.016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p=0.84</a:t>
                      </a:r>
                      <a:endParaRPr lang="en-GB" sz="13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783" marR="687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9849" y="5102240"/>
            <a:ext cx="700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Small incidence rate difference : 0.016 (95%CI -0.014 0.05)</a:t>
            </a:r>
          </a:p>
        </p:txBody>
      </p:sp>
      <p:sp>
        <p:nvSpPr>
          <p:cNvPr id="10" name="Textfeld 6">
            <a:extLst>
              <a:ext uri="{FF2B5EF4-FFF2-40B4-BE49-F238E27FC236}">
                <a16:creationId xmlns="" xmlns:a16="http://schemas.microsoft.com/office/drawing/2014/main" id="{EE629C3E-91D8-4D8C-84D3-1C56ACF69E9A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nl-NL" dirty="0"/>
              <a:t>Olearo F, et al. HIV Glasgow; 28-31 October 2018; Glasgow, UK; Abst. O214.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6587600-E0E6-4E24-A559-A6215A9AF4FD}"/>
              </a:ext>
            </a:extLst>
          </p:cNvPr>
          <p:cNvSpPr/>
          <p:nvPr/>
        </p:nvSpPr>
        <p:spPr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800" dirty="0"/>
              <a:t>*</a:t>
            </a:r>
            <a:r>
              <a:rPr lang="en-US" sz="800" dirty="0" err="1"/>
              <a:t>Virological</a:t>
            </a:r>
            <a:r>
              <a:rPr lang="en-US" sz="800" dirty="0"/>
              <a:t> blips: any viral load measurement &gt;50 copies/ml, with viral load subsequently undetectable. </a:t>
            </a:r>
          </a:p>
        </p:txBody>
      </p:sp>
    </p:spTree>
    <p:extLst>
      <p:ext uri="{BB962C8B-B14F-4D97-AF65-F5344CB8AC3E}">
        <p14:creationId xmlns:p14="http://schemas.microsoft.com/office/powerpoint/2010/main" val="2003413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Analysis of Patients Completing the </a:t>
            </a:r>
            <a:r>
              <a:rPr lang="en-US" sz="2400" dirty="0" err="1"/>
              <a:t>Ibalizumab</a:t>
            </a:r>
            <a:r>
              <a:rPr lang="en-US" sz="2400" dirty="0"/>
              <a:t> Phase 3 Trial and Expanded Access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1466024"/>
          </a:xfrm>
        </p:spPr>
        <p:txBody>
          <a:bodyPr/>
          <a:lstStyle/>
          <a:p>
            <a:r>
              <a:rPr lang="en-US" sz="2000" b="1" dirty="0"/>
              <a:t>Objective: </a:t>
            </a:r>
            <a:r>
              <a:rPr lang="en-US" sz="2000" dirty="0"/>
              <a:t>To compare efficacy outcomes in the Intent-to-Treat – </a:t>
            </a:r>
            <a:br>
              <a:rPr lang="en-US" sz="2000" dirty="0"/>
            </a:br>
            <a:r>
              <a:rPr lang="en-US" sz="2000" dirty="0"/>
              <a:t>Missing Equals Failure (ITT-MEF) population with the Completer population from the Week 25 study (TMB-301 Phase 3 study) </a:t>
            </a:r>
            <a:br>
              <a:rPr lang="en-US" sz="2000" dirty="0"/>
            </a:br>
            <a:r>
              <a:rPr lang="en-US" sz="2000" dirty="0"/>
              <a:t>and Week 48 study (TMB-311 or Expanded Access Program) 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="" xmlns:a16="http://schemas.microsoft.com/office/drawing/2014/main" id="{F5ED940E-F268-449D-AA2B-C216D8C53972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e-DE" dirty="0"/>
              <a:t>Emu B et al. N Engl J Med 2018;379:645-654 and Cohen Z, et al. HIV Glasgow; 28-31 October 2018; Glasgow, UK; Abst. O345.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7916667-928B-48D9-ABFB-514FA5ADD952}"/>
              </a:ext>
            </a:extLst>
          </p:cNvPr>
          <p:cNvGrpSpPr/>
          <p:nvPr/>
        </p:nvGrpSpPr>
        <p:grpSpPr>
          <a:xfrm>
            <a:off x="500775" y="2603819"/>
            <a:ext cx="8142450" cy="3280370"/>
            <a:chOff x="500775" y="2603819"/>
            <a:chExt cx="8142450" cy="328037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4A7806B-6217-4E15-9C00-AA306319EAD1}"/>
                </a:ext>
              </a:extLst>
            </p:cNvPr>
            <p:cNvSpPr txBox="1"/>
            <p:nvPr/>
          </p:nvSpPr>
          <p:spPr bwMode="gray">
            <a:xfrm>
              <a:off x="2455971" y="2603819"/>
              <a:ext cx="1339850" cy="44805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latin typeface="+mj-lt"/>
                </a:rPr>
                <a:t>TMB-301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7063C51-EC9A-4D4A-85FE-94C56F8A36DB}"/>
                </a:ext>
              </a:extLst>
            </p:cNvPr>
            <p:cNvSpPr txBox="1"/>
            <p:nvPr/>
          </p:nvSpPr>
          <p:spPr bwMode="gray">
            <a:xfrm>
              <a:off x="7038864" y="2603819"/>
              <a:ext cx="1339850" cy="44805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dirty="0">
                  <a:latin typeface="+mj-lt"/>
                </a:rPr>
                <a:t>TMB-311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C4A17BF-AD8A-49E6-9C19-CC0F8C38AF06}"/>
                </a:ext>
              </a:extLst>
            </p:cNvPr>
            <p:cNvGrpSpPr/>
            <p:nvPr/>
          </p:nvGrpSpPr>
          <p:grpSpPr>
            <a:xfrm>
              <a:off x="500775" y="3064256"/>
              <a:ext cx="5950057" cy="795528"/>
              <a:chOff x="502920" y="3191256"/>
              <a:chExt cx="4475337" cy="7955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1065891F-3E79-4525-B10F-DB269DAB82FF}"/>
                  </a:ext>
                </a:extLst>
              </p:cNvPr>
              <p:cNvSpPr/>
              <p:nvPr/>
            </p:nvSpPr>
            <p:spPr bwMode="gray">
              <a:xfrm>
                <a:off x="502920" y="3191256"/>
                <a:ext cx="1197864" cy="795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Failing regimen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8033E23-C3AD-49E8-AB33-5B34A1C6BC80}"/>
                  </a:ext>
                </a:extLst>
              </p:cNvPr>
              <p:cNvSpPr/>
              <p:nvPr/>
            </p:nvSpPr>
            <p:spPr bwMode="gray">
              <a:xfrm>
                <a:off x="1751331" y="3191256"/>
                <a:ext cx="1197864" cy="795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Functional monotherapy </a:t>
                </a:r>
                <a:br>
                  <a:rPr lang="en-US" sz="1400" dirty="0">
                    <a:solidFill>
                      <a:schemeClr val="bg1"/>
                    </a:solidFill>
                  </a:rPr>
                </a:br>
                <a:r>
                  <a:rPr lang="en-US" sz="1400" dirty="0">
                    <a:solidFill>
                      <a:schemeClr val="bg1"/>
                    </a:solidFill>
                  </a:rPr>
                  <a:t>with Ibalizumab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5CDB697-D43C-4E8C-BAEA-7158C5E5EBC8}"/>
                  </a:ext>
                </a:extLst>
              </p:cNvPr>
              <p:cNvSpPr/>
              <p:nvPr/>
            </p:nvSpPr>
            <p:spPr bwMode="gray">
              <a:xfrm>
                <a:off x="3009283" y="3191256"/>
                <a:ext cx="1968974" cy="7955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Ibalizumab combined 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with at least one fully </a:t>
                </a:r>
                <a:br>
                  <a:rPr lang="en-US" sz="1400" dirty="0">
                    <a:solidFill>
                      <a:schemeClr val="tx1"/>
                    </a:solidFill>
                  </a:rPr>
                </a:br>
                <a:r>
                  <a:rPr lang="en-US" sz="1400" dirty="0">
                    <a:solidFill>
                      <a:schemeClr val="tx1"/>
                    </a:solidFill>
                  </a:rPr>
                  <a:t>active ARV (OBR)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47F65C2-F8E7-41B1-A454-ECBB8E649173}"/>
                </a:ext>
              </a:extLst>
            </p:cNvPr>
            <p:cNvSpPr/>
            <p:nvPr/>
          </p:nvSpPr>
          <p:spPr bwMode="gray">
            <a:xfrm>
              <a:off x="500776" y="3943170"/>
              <a:ext cx="1119708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Day 0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Control period start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2EAB0A4-A4E7-491F-86D3-084B4BDC0D69}"/>
                </a:ext>
              </a:extLst>
            </p:cNvPr>
            <p:cNvSpPr/>
            <p:nvPr/>
          </p:nvSpPr>
          <p:spPr bwMode="gray">
            <a:xfrm>
              <a:off x="1758728" y="3943170"/>
              <a:ext cx="1119708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Day 7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2000 mg Loading dose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1203A92-60C1-442F-91C7-9ED8F0A19879}"/>
                </a:ext>
              </a:extLst>
            </p:cNvPr>
            <p:cNvSpPr/>
            <p:nvPr/>
          </p:nvSpPr>
          <p:spPr bwMode="gray">
            <a:xfrm>
              <a:off x="3016680" y="3943170"/>
              <a:ext cx="1119708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Day 14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Primary endpoint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Add OBR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8CA0DEA-E364-4EE9-A7BE-685D1721BE33}"/>
                </a:ext>
              </a:extLst>
            </p:cNvPr>
            <p:cNvSpPr/>
            <p:nvPr/>
          </p:nvSpPr>
          <p:spPr bwMode="gray">
            <a:xfrm>
              <a:off x="4235553" y="3943170"/>
              <a:ext cx="2215280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Day 21 – Week 25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800 mg every 2 weeks Maintenance dosing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67E2DBCB-966F-428C-83B6-D71A11C27DC6}"/>
                </a:ext>
              </a:extLst>
            </p:cNvPr>
            <p:cNvCxnSpPr>
              <a:cxnSpLocks/>
              <a:stCxn id="17" idx="3"/>
            </p:cNvCxnSpPr>
            <p:nvPr/>
          </p:nvCxnSpPr>
          <p:spPr bwMode="gray">
            <a:xfrm>
              <a:off x="6450833" y="4340934"/>
              <a:ext cx="323519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0104C72-4261-44B1-B94C-F211E190B2C2}"/>
                </a:ext>
              </a:extLst>
            </p:cNvPr>
            <p:cNvSpPr/>
            <p:nvPr/>
          </p:nvSpPr>
          <p:spPr bwMode="gray">
            <a:xfrm>
              <a:off x="6774352" y="3943170"/>
              <a:ext cx="1868873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Week 25 - 48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800 mg IV every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2 weeks with OBR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2533F9B-CA1A-4872-8B3A-62FDA2EA89F0}"/>
                </a:ext>
              </a:extLst>
            </p:cNvPr>
            <p:cNvSpPr/>
            <p:nvPr/>
          </p:nvSpPr>
          <p:spPr bwMode="gray">
            <a:xfrm>
              <a:off x="6774352" y="5085055"/>
              <a:ext cx="1868865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Safety/tolerability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Viral load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7A33CA6D-0892-4CAA-81BB-EF0A8F549149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 bwMode="gray">
            <a:xfrm flipH="1">
              <a:off x="7708785" y="4738698"/>
              <a:ext cx="4" cy="346357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B179BB7-E056-4A1A-84E1-0BB4D46FC67F}"/>
                </a:ext>
              </a:extLst>
            </p:cNvPr>
            <p:cNvSpPr/>
            <p:nvPr/>
          </p:nvSpPr>
          <p:spPr bwMode="gray">
            <a:xfrm>
              <a:off x="4235553" y="5088661"/>
              <a:ext cx="2215280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91440" rIns="91440" bIns="0" rtlCol="0" anchor="t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solidFill>
                    <a:schemeClr val="accent4"/>
                  </a:solidFill>
                  <a:latin typeface="+mj-lt"/>
                </a:rPr>
                <a:t>Secondary Endpoints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Safety/tolerability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Viral load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CD4+ T cell count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271206F0-85B2-4EF7-9459-910D029B6B5E}"/>
                </a:ext>
              </a:extLst>
            </p:cNvPr>
            <p:cNvCxnSpPr>
              <a:cxnSpLocks/>
              <a:stCxn id="17" idx="2"/>
              <a:endCxn id="22" idx="0"/>
            </p:cNvCxnSpPr>
            <p:nvPr/>
          </p:nvCxnSpPr>
          <p:spPr bwMode="gray">
            <a:xfrm>
              <a:off x="5343193" y="4738698"/>
              <a:ext cx="0" cy="34996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9EBF6F3-CCB3-433B-8B43-2BB6B68D807B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6680" y="5088661"/>
              <a:ext cx="1119708" cy="795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Achieving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≥0.5 log</a:t>
              </a:r>
              <a:r>
                <a:rPr lang="en-US" sz="1200" baseline="-25000" dirty="0">
                  <a:solidFill>
                    <a:schemeClr val="tx1"/>
                  </a:solidFill>
                </a:rPr>
                <a:t>10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VL</a:t>
              </a:r>
              <a:r>
                <a:rPr lang="en-US" sz="1200" dirty="0">
                  <a:solidFill>
                    <a:schemeClr val="tx1"/>
                  </a:solidFill>
                </a:rPr>
                <a:t/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decrease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2000788-6716-4412-A106-6019E8523886}"/>
                </a:ext>
              </a:extLst>
            </p:cNvPr>
            <p:cNvSpPr/>
            <p:nvPr/>
          </p:nvSpPr>
          <p:spPr bwMode="gray">
            <a:xfrm>
              <a:off x="500776" y="5081353"/>
              <a:ext cx="2377660" cy="795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Viral load &gt; 100 c/mL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Resistance to ≥ 1 ARV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from 3 classes</a:t>
              </a:r>
            </a:p>
            <a:p>
              <a:pPr marL="112713" indent="-112713"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Have sensitivity to ≥ 1 ARV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C83A0F2C-5138-472A-BE45-3EDD134963A8}"/>
                </a:ext>
              </a:extLst>
            </p:cNvPr>
            <p:cNvCxnSpPr>
              <a:cxnSpLocks/>
              <a:stCxn id="16" idx="2"/>
              <a:endCxn id="24" idx="0"/>
            </p:cNvCxnSpPr>
            <p:nvPr/>
          </p:nvCxnSpPr>
          <p:spPr bwMode="gray">
            <a:xfrm>
              <a:off x="3576534" y="4738698"/>
              <a:ext cx="0" cy="34996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12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Ibalizumab Phase 3 trial:</a:t>
            </a:r>
            <a:br>
              <a:rPr lang="en-US" dirty="0"/>
            </a:br>
            <a:r>
              <a:rPr lang="en-US" dirty="0"/>
              <a:t>Baseline characteristics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169054A5-1A1D-4122-9EAC-E798DEAB0F21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e-DE" dirty="0"/>
              <a:t>Emu B et al. N Engl J Med 2018;379:645-654 and Cohen Z, et al. HIV Glasgow; 28-31 October 2018; Glasgow, UK; Abst. O345.</a:t>
            </a:r>
          </a:p>
        </p:txBody>
      </p:sp>
      <p:sp>
        <p:nvSpPr>
          <p:cNvPr id="10" name="Textfeld 8">
            <a:extLst>
              <a:ext uri="{FF2B5EF4-FFF2-40B4-BE49-F238E27FC236}">
                <a16:creationId xmlns="" xmlns:a16="http://schemas.microsoft.com/office/drawing/2014/main" id="{F8A30006-4161-44A6-9623-69B46823AC34}"/>
              </a:ext>
            </a:extLst>
          </p:cNvPr>
          <p:cNvSpPr txBox="1"/>
          <p:nvPr/>
        </p:nvSpPr>
        <p:spPr bwMode="gray">
          <a:xfrm>
            <a:off x="260350" y="1364105"/>
            <a:ext cx="2422889" cy="674557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en-US" sz="2000" dirty="0">
                <a:latin typeface="+mj-lt"/>
              </a:rPr>
              <a:t>Baseline characteristics for study TMB-301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496AB530-4D2C-4AA4-8F3D-822FA77409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7291" y="1280529"/>
          <a:ext cx="5852160" cy="21902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222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 age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Gender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 male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Race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45% non-white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448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duration of HIV infection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years (range 2-30)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971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 viral load</a:t>
                      </a:r>
                    </a:p>
                    <a:p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4.6  log</a:t>
                      </a:r>
                      <a:r>
                        <a:rPr lang="en-US" sz="1200" b="0" baseline="-25000" dirty="0"/>
                        <a:t>10</a:t>
                      </a:r>
                      <a:r>
                        <a:rPr lang="en-US" sz="1200" b="0" dirty="0"/>
                        <a:t> copies/</a:t>
                      </a:r>
                      <a:r>
                        <a:rPr lang="en-US" sz="1200" b="0" dirty="0" err="1"/>
                        <a:t>mL</a:t>
                      </a:r>
                      <a:endParaRPr lang="en-US" sz="1200" b="0" dirty="0"/>
                    </a:p>
                    <a:p>
                      <a:pPr marL="91440" marR="0" indent="-9144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patients (18%) with  </a:t>
                      </a:r>
                      <a:r>
                        <a:rPr lang="en-US" sz="12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 100,000 copies/mL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351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Median CD4 + </a:t>
                      </a:r>
                      <a:br>
                        <a:rPr lang="en-US" sz="1200" b="0" dirty="0"/>
                      </a:br>
                      <a:r>
                        <a:rPr lang="en-US" sz="1200" b="0" dirty="0"/>
                        <a:t>T cell count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  cells</a:t>
                      </a:r>
                    </a:p>
                    <a:p>
                      <a:pPr marL="91440" indent="-91440">
                        <a:buFont typeface="Arial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(50%) with &lt;100 cells</a:t>
                      </a:r>
                    </a:p>
                    <a:p>
                      <a:pPr marL="91440" indent="-91440">
                        <a:buFont typeface="Arial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(33%) with &lt;10 cells</a:t>
                      </a:r>
                      <a:endParaRPr lang="en-US" sz="1200" b="0" dirty="0"/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BBB75705-984E-4EA8-8EA4-C99079A5563A}"/>
              </a:ext>
            </a:extLst>
          </p:cNvPr>
          <p:cNvGraphicFramePr/>
          <p:nvPr>
            <p:extLst/>
          </p:nvPr>
        </p:nvGraphicFramePr>
        <p:xfrm>
          <a:off x="4644785" y="3583810"/>
          <a:ext cx="4086245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47D3E730-9DCB-49EF-8E49-9F1AC4CBB946}"/>
              </a:ext>
            </a:extLst>
          </p:cNvPr>
          <p:cNvGraphicFramePr/>
          <p:nvPr>
            <p:extLst/>
          </p:nvPr>
        </p:nvGraphicFramePr>
        <p:xfrm>
          <a:off x="468173" y="3700937"/>
          <a:ext cx="4074566" cy="2717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435B2FB-305B-48F7-ADD8-B7B15B776A48}"/>
              </a:ext>
            </a:extLst>
          </p:cNvPr>
          <p:cNvSpPr/>
          <p:nvPr/>
        </p:nvSpPr>
        <p:spPr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800" dirty="0"/>
              <a:t>*Based on </a:t>
            </a:r>
            <a:r>
              <a:rPr lang="en-GB" sz="800" i="1" dirty="0" err="1"/>
              <a:t>Trofile</a:t>
            </a:r>
            <a:r>
              <a:rPr lang="en-GB" sz="800" dirty="0"/>
              <a:t> assay</a:t>
            </a:r>
          </a:p>
        </p:txBody>
      </p:sp>
    </p:spTree>
    <p:extLst>
      <p:ext uri="{BB962C8B-B14F-4D97-AF65-F5344CB8AC3E}">
        <p14:creationId xmlns:p14="http://schemas.microsoft.com/office/powerpoint/2010/main" val="2811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Ibalizumab Phase 3 trial: </a:t>
            </a:r>
            <a:br>
              <a:rPr lang="en-US" sz="2400" dirty="0"/>
            </a:br>
            <a:r>
              <a:rPr lang="en-US" sz="2400" dirty="0"/>
              <a:t>Results Week 25 in TMB-301 and week 48 efficacy results in TMB-311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E6E630A-9A47-4D84-B2A0-F75BD7D8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964194"/>
          </a:xfrm>
        </p:spPr>
        <p:txBody>
          <a:bodyPr/>
          <a:lstStyle/>
          <a:p>
            <a:r>
              <a:rPr lang="en-US" sz="1800" dirty="0"/>
              <a:t>Patients initiated their OBR on Day 14</a:t>
            </a:r>
          </a:p>
          <a:p>
            <a:r>
              <a:rPr lang="en-US" sz="1800" dirty="0"/>
              <a:t>Received maintenance dose of 800 mg q 2 weeks, as of </a:t>
            </a:r>
            <a:r>
              <a:rPr lang="en-US" sz="1800" dirty="0" err="1"/>
              <a:t>Day</a:t>
            </a:r>
            <a:r>
              <a:rPr lang="en-US" sz="1800" dirty="0"/>
              <a:t> 21</a:t>
            </a:r>
            <a:endParaRPr lang="it-IT" sz="1800" dirty="0"/>
          </a:p>
        </p:txBody>
      </p:sp>
      <p:sp>
        <p:nvSpPr>
          <p:cNvPr id="10" name="Textfeld 6">
            <a:extLst>
              <a:ext uri="{FF2B5EF4-FFF2-40B4-BE49-F238E27FC236}">
                <a16:creationId xmlns="" xmlns:a16="http://schemas.microsoft.com/office/drawing/2014/main" id="{6F4DC38F-17D9-4B9B-9BDB-1FA43D99760B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e-DE" dirty="0"/>
              <a:t>Emu B et al. N Engl J Med 2018;379:645-654 and Cohen Z, et al. HIV Glasgow; 28-31 October 2018; Glasgow, UK; Abst. O345.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8236A1D-1DEC-49ED-8F2A-6C98E257C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22584"/>
              </p:ext>
            </p:extLst>
          </p:nvPr>
        </p:nvGraphicFramePr>
        <p:xfrm>
          <a:off x="260350" y="2080799"/>
          <a:ext cx="86233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8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2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2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Week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ITT-</a:t>
                      </a:r>
                      <a:r>
                        <a:rPr lang="en-US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MEF</a:t>
                      </a: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(N=40)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Completer (N=31)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Mean  (± SD) VL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1.7 ± 1.5  log</a:t>
                      </a:r>
                      <a:r>
                        <a:rPr lang="en-US" sz="1200" b="0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2.2 ± 1.4 log</a:t>
                      </a:r>
                      <a:r>
                        <a:rPr lang="de-DE" sz="1200" b="0" baseline="-25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Median VL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1.8 log</a:t>
                      </a:r>
                      <a:r>
                        <a:rPr lang="en-US" sz="1200" b="0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2.5 log</a:t>
                      </a:r>
                      <a:r>
                        <a:rPr lang="de-DE" sz="1200" b="0" baseline="-25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VL&lt;50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VL&lt;200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≥1.0 log</a:t>
                      </a:r>
                      <a:r>
                        <a:rPr lang="en-US" sz="1200" b="0" baseline="-25000" dirty="0"/>
                        <a:t>10</a:t>
                      </a:r>
                      <a:r>
                        <a:rPr lang="en-US" sz="1200" b="0" dirty="0"/>
                        <a:t>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Percent with ≥2.0 log</a:t>
                      </a:r>
                      <a:r>
                        <a:rPr lang="en-US" sz="1200" b="0" baseline="-25000" dirty="0"/>
                        <a:t>10</a:t>
                      </a:r>
                      <a:r>
                        <a:rPr lang="en-US" sz="1200" b="0" dirty="0"/>
                        <a:t>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9DEC50D1-424C-44C8-A019-D99F2428C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48194"/>
              </p:ext>
            </p:extLst>
          </p:nvPr>
        </p:nvGraphicFramePr>
        <p:xfrm>
          <a:off x="260350" y="4209929"/>
          <a:ext cx="86233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8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25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2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Week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ITT-</a:t>
                      </a:r>
                      <a:r>
                        <a:rPr lang="en-US" sz="1200" b="0" kern="1200" dirty="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MEF</a:t>
                      </a: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(N=27)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Completer (N=31)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Mean  (± SD) VL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2.1 ± 1.6 log</a:t>
                      </a:r>
                      <a:r>
                        <a:rPr lang="en-US" sz="1200" b="0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2.3 ± 1.4 log</a:t>
                      </a:r>
                      <a:r>
                        <a:rPr lang="de-DE" sz="1200" b="0" baseline="-25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Median VL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2.8 log</a:t>
                      </a:r>
                      <a:r>
                        <a:rPr lang="en-US" sz="1200" b="0" baseline="-25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2.9 log</a:t>
                      </a:r>
                      <a:r>
                        <a:rPr lang="de-DE" sz="1200" b="0" baseline="-25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VL&lt;50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VL&lt;200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dirty="0"/>
                        <a:t>Percent with ≥1.0 log</a:t>
                      </a:r>
                      <a:r>
                        <a:rPr lang="en-US" sz="1200" b="0" baseline="-25000" dirty="0"/>
                        <a:t>10</a:t>
                      </a:r>
                      <a:r>
                        <a:rPr lang="en-US" sz="1200" b="0" dirty="0"/>
                        <a:t>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Percent with ≥2.0 log</a:t>
                      </a:r>
                      <a:r>
                        <a:rPr lang="en-US" sz="1200" b="0" baseline="-25000" dirty="0"/>
                        <a:t>10</a:t>
                      </a:r>
                      <a:r>
                        <a:rPr lang="en-US" sz="1200" b="0" dirty="0"/>
                        <a:t>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65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/>
              <a:t>Objective: </a:t>
            </a:r>
            <a:r>
              <a:rPr lang="en-US" sz="1800" dirty="0"/>
              <a:t>To present the outcomes of patients not achieving the primary efficacy endpoint (≥ 0.5 log</a:t>
            </a:r>
            <a:r>
              <a:rPr lang="en-US" sz="1800" baseline="-25000" dirty="0"/>
              <a:t>10</a:t>
            </a:r>
            <a:r>
              <a:rPr lang="en-US" sz="1800" dirty="0"/>
              <a:t> viral load decrease at Day 14). The outcomes in these patients are important given their significant resistance and potentially limited options</a:t>
            </a:r>
          </a:p>
          <a:p>
            <a:r>
              <a:rPr lang="en-US" sz="1800" b="1" dirty="0"/>
              <a:t>Results: </a:t>
            </a:r>
            <a:r>
              <a:rPr lang="en-US" sz="1800" dirty="0"/>
              <a:t>Although some patients did not achieve a ≥0.5 log</a:t>
            </a:r>
            <a:r>
              <a:rPr lang="en-US" sz="1800" baseline="-25000" dirty="0"/>
              <a:t>10</a:t>
            </a:r>
            <a:r>
              <a:rPr lang="en-US" sz="1800" dirty="0"/>
              <a:t> reduction in viral load seven days after the IV loading dose of IBA, some (50%) went on to experience viral suppression at Week 25 with </a:t>
            </a:r>
            <a:r>
              <a:rPr lang="en-US" sz="1800" dirty="0" err="1"/>
              <a:t>IBA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in combination with an OBR</a:t>
            </a:r>
          </a:p>
          <a:p>
            <a:r>
              <a:rPr lang="en-US" sz="1800" dirty="0"/>
              <a:t>Virologic responses with MDR HIV-1 may take longer to achieve</a:t>
            </a:r>
          </a:p>
          <a:p>
            <a:endParaRPr lang="en-US" sz="1800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="" xmlns:a16="http://schemas.microsoft.com/office/drawing/2014/main" id="{235DC965-553E-4F17-A6F3-2CC94652E1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5446646"/>
              </p:ext>
            </p:extLst>
          </p:nvPr>
        </p:nvGraphicFramePr>
        <p:xfrm>
          <a:off x="4616450" y="1204371"/>
          <a:ext cx="1454644" cy="570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Failing Regimen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T20 100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DTG 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TDF/FTC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DRV 600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RTV 100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it-IT" sz="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798565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Ibalizumab Phase 3 trial: </a:t>
            </a:r>
            <a:br>
              <a:rPr lang="en-US" sz="2800" dirty="0"/>
            </a:br>
            <a:r>
              <a:rPr lang="en-US" sz="2800" dirty="0"/>
              <a:t>OUTCOMES OF PATIENTS NOT ACHIEVING PRIMARY ENDPOINT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84E9453-7CCD-4D73-96F9-1D31FB648B96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a-DK" dirty="0"/>
              <a:t>Dejesus E et al. HIV Drug Therapy 2018, poster</a:t>
            </a:r>
          </a:p>
        </p:txBody>
      </p:sp>
      <p:graphicFrame>
        <p:nvGraphicFramePr>
          <p:cNvPr id="15" name="Content Placeholder 12">
            <a:extLst>
              <a:ext uri="{FF2B5EF4-FFF2-40B4-BE49-F238E27FC236}">
                <a16:creationId xmlns="" xmlns:a16="http://schemas.microsoft.com/office/drawing/2014/main" id="{8ABF909A-4BCB-42CF-B5B9-7FE1A700F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13096"/>
              </p:ext>
            </p:extLst>
          </p:nvPr>
        </p:nvGraphicFramePr>
        <p:xfrm>
          <a:off x="7429006" y="1204371"/>
          <a:ext cx="1454644" cy="552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OBR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T20 100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DTG 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TDF/FTC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DRV 600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RTV 100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FTR 600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798565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3ADD74-E716-40D1-8621-BBE9E426BB40}"/>
              </a:ext>
            </a:extLst>
          </p:cNvPr>
          <p:cNvSpPr txBox="1"/>
          <p:nvPr/>
        </p:nvSpPr>
        <p:spPr bwMode="gray">
          <a:xfrm>
            <a:off x="6454334" y="1374429"/>
            <a:ext cx="587019" cy="143886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100" dirty="0">
                <a:latin typeface="+mj-lt"/>
              </a:rPr>
              <a:t>04-001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0363E41-74C4-4D58-B62B-E9E9C30AB77B}"/>
              </a:ext>
            </a:extLst>
          </p:cNvPr>
          <p:cNvSpPr txBox="1"/>
          <p:nvPr/>
        </p:nvSpPr>
        <p:spPr bwMode="gray">
          <a:xfrm rot="16200000">
            <a:off x="4396673" y="2107512"/>
            <a:ext cx="795410" cy="183127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700" dirty="0">
                <a:latin typeface="+mj-lt"/>
              </a:rPr>
              <a:t>HIV RNA </a:t>
            </a:r>
            <a:br>
              <a:rPr lang="it-IT" sz="700" dirty="0">
                <a:latin typeface="+mj-lt"/>
              </a:rPr>
            </a:br>
            <a:r>
              <a:rPr lang="it-IT" sz="700" dirty="0">
                <a:latin typeface="+mj-lt"/>
              </a:rPr>
              <a:t>(Log</a:t>
            </a:r>
            <a:r>
              <a:rPr lang="it-IT" sz="700" baseline="-25000" dirty="0">
                <a:latin typeface="+mj-lt"/>
              </a:rPr>
              <a:t>10</a:t>
            </a:r>
            <a:r>
              <a:rPr lang="it-IT" sz="700" dirty="0">
                <a:latin typeface="+mj-lt"/>
              </a:rPr>
              <a:t> Copies/mL)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951ED2F6-17BF-4484-8D82-A4C691338B42}"/>
              </a:ext>
            </a:extLst>
          </p:cNvPr>
          <p:cNvGraphicFramePr/>
          <p:nvPr>
            <p:extLst/>
          </p:nvPr>
        </p:nvGraphicFramePr>
        <p:xfrm>
          <a:off x="4885941" y="1729424"/>
          <a:ext cx="3997708" cy="9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Content Placeholder 12">
            <a:extLst>
              <a:ext uri="{FF2B5EF4-FFF2-40B4-BE49-F238E27FC236}">
                <a16:creationId xmlns="" xmlns:a16="http://schemas.microsoft.com/office/drawing/2014/main" id="{1CA72B02-34A4-4A96-83C4-66709CC0C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430098"/>
              </p:ext>
            </p:extLst>
          </p:nvPr>
        </p:nvGraphicFramePr>
        <p:xfrm>
          <a:off x="4616449" y="2826896"/>
          <a:ext cx="1454644" cy="570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Failing Regimen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FPV 1400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RTV 200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TDF 300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ABV 600 mg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3TC 300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it-IT" sz="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798565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9BA4C7F-9305-4664-8C7E-0EA66B71E1BA}"/>
              </a:ext>
            </a:extLst>
          </p:cNvPr>
          <p:cNvSpPr txBox="1"/>
          <p:nvPr/>
        </p:nvSpPr>
        <p:spPr bwMode="gray">
          <a:xfrm>
            <a:off x="6454334" y="2982125"/>
            <a:ext cx="587019" cy="143886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100" dirty="0">
                <a:latin typeface="+mj-lt"/>
              </a:rPr>
              <a:t>05-001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93C3B4-56EC-432E-A035-D3BA923DCC21}"/>
              </a:ext>
            </a:extLst>
          </p:cNvPr>
          <p:cNvSpPr txBox="1"/>
          <p:nvPr/>
        </p:nvSpPr>
        <p:spPr bwMode="gray">
          <a:xfrm rot="16200000">
            <a:off x="4396673" y="3812163"/>
            <a:ext cx="795410" cy="183127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700" dirty="0">
                <a:latin typeface="+mj-lt"/>
              </a:rPr>
              <a:t>HIV RNA </a:t>
            </a:r>
            <a:br>
              <a:rPr lang="it-IT" sz="700" dirty="0">
                <a:latin typeface="+mj-lt"/>
              </a:rPr>
            </a:br>
            <a:r>
              <a:rPr lang="it-IT" sz="700" dirty="0">
                <a:latin typeface="+mj-lt"/>
              </a:rPr>
              <a:t>(Log</a:t>
            </a:r>
            <a:r>
              <a:rPr lang="it-IT" sz="700" baseline="-25000" dirty="0">
                <a:latin typeface="+mj-lt"/>
              </a:rPr>
              <a:t>10</a:t>
            </a:r>
            <a:r>
              <a:rPr lang="it-IT" sz="700" dirty="0">
                <a:latin typeface="+mj-lt"/>
              </a:rPr>
              <a:t> Copies/mL)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="" xmlns:a16="http://schemas.microsoft.com/office/drawing/2014/main" id="{0A267E4D-C33C-4A39-9410-1B35C0D755EE}"/>
              </a:ext>
            </a:extLst>
          </p:cNvPr>
          <p:cNvGraphicFramePr/>
          <p:nvPr>
            <p:extLst/>
          </p:nvPr>
        </p:nvGraphicFramePr>
        <p:xfrm>
          <a:off x="4885941" y="3433257"/>
          <a:ext cx="3997708" cy="9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ontent Placeholder 12">
            <a:extLst>
              <a:ext uri="{FF2B5EF4-FFF2-40B4-BE49-F238E27FC236}">
                <a16:creationId xmlns="" xmlns:a16="http://schemas.microsoft.com/office/drawing/2014/main" id="{A816FC08-1BAF-443C-B93C-EBF3162A1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946714"/>
              </p:ext>
            </p:extLst>
          </p:nvPr>
        </p:nvGraphicFramePr>
        <p:xfrm>
          <a:off x="4616449" y="4565814"/>
          <a:ext cx="1454644" cy="431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Failing Regimen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RAL 400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ETR 200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3TC 300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it-IT" sz="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121274-F7AB-4B26-8596-68876F1033D5}"/>
              </a:ext>
            </a:extLst>
          </p:cNvPr>
          <p:cNvSpPr txBox="1"/>
          <p:nvPr/>
        </p:nvSpPr>
        <p:spPr bwMode="gray">
          <a:xfrm>
            <a:off x="6454334" y="4664051"/>
            <a:ext cx="587019" cy="143886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100" dirty="0">
                <a:latin typeface="+mj-lt"/>
              </a:rPr>
              <a:t>05-003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B3497C3-DC51-4423-A476-070BDD876934}"/>
              </a:ext>
            </a:extLst>
          </p:cNvPr>
          <p:cNvSpPr txBox="1"/>
          <p:nvPr/>
        </p:nvSpPr>
        <p:spPr bwMode="gray">
          <a:xfrm rot="16200000">
            <a:off x="4396673" y="5444744"/>
            <a:ext cx="795410" cy="183127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700" dirty="0">
                <a:latin typeface="+mj-lt"/>
              </a:rPr>
              <a:t>HIV RNA </a:t>
            </a:r>
            <a:br>
              <a:rPr lang="it-IT" sz="700" dirty="0">
                <a:latin typeface="+mj-lt"/>
              </a:rPr>
            </a:br>
            <a:r>
              <a:rPr lang="it-IT" sz="700" dirty="0">
                <a:latin typeface="+mj-lt"/>
              </a:rPr>
              <a:t>(Log</a:t>
            </a:r>
            <a:r>
              <a:rPr lang="it-IT" sz="700" baseline="-25000" dirty="0">
                <a:latin typeface="+mj-lt"/>
              </a:rPr>
              <a:t>10</a:t>
            </a:r>
            <a:r>
              <a:rPr lang="it-IT" sz="700" dirty="0">
                <a:latin typeface="+mj-lt"/>
              </a:rPr>
              <a:t> Copies/mL)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="" xmlns:a16="http://schemas.microsoft.com/office/drawing/2014/main" id="{BBCFA9CD-3EBB-4A1A-A031-098A3DA2D659}"/>
              </a:ext>
            </a:extLst>
          </p:cNvPr>
          <p:cNvGraphicFramePr/>
          <p:nvPr>
            <p:extLst/>
          </p:nvPr>
        </p:nvGraphicFramePr>
        <p:xfrm>
          <a:off x="4885941" y="5065838"/>
          <a:ext cx="3997708" cy="9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ontent Placeholder 12">
            <a:extLst>
              <a:ext uri="{FF2B5EF4-FFF2-40B4-BE49-F238E27FC236}">
                <a16:creationId xmlns="" xmlns:a16="http://schemas.microsoft.com/office/drawing/2014/main" id="{4E38BDB0-BFB5-40FA-83EC-8D8AE581B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058306"/>
              </p:ext>
            </p:extLst>
          </p:nvPr>
        </p:nvGraphicFramePr>
        <p:xfrm>
          <a:off x="7429006" y="4565814"/>
          <a:ext cx="1454644" cy="414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OBR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DTG 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COBI 150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DRV 800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it-IT" sz="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</a:tbl>
          </a:graphicData>
        </a:graphic>
      </p:graphicFrame>
      <p:graphicFrame>
        <p:nvGraphicFramePr>
          <p:cNvPr id="34" name="Content Placeholder 12">
            <a:extLst>
              <a:ext uri="{FF2B5EF4-FFF2-40B4-BE49-F238E27FC236}">
                <a16:creationId xmlns="" xmlns:a16="http://schemas.microsoft.com/office/drawing/2014/main" id="{E1B82CD9-94C0-496D-947F-F5EE0523E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14932"/>
              </p:ext>
            </p:extLst>
          </p:nvPr>
        </p:nvGraphicFramePr>
        <p:xfrm>
          <a:off x="7429006" y="2826896"/>
          <a:ext cx="1454644" cy="414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  <a:latin typeface="+mj-lt"/>
                        </a:rPr>
                        <a:t>OBR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DTG 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COBI 150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  <a:latin typeface="+mj-lt"/>
                        </a:rPr>
                        <a:t>DRV 800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it-IT" sz="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</a:tbl>
          </a:graphicData>
        </a:graphic>
      </p:graphicFrame>
      <p:graphicFrame>
        <p:nvGraphicFramePr>
          <p:cNvPr id="43" name="Content Placeholder 12">
            <a:extLst>
              <a:ext uri="{FF2B5EF4-FFF2-40B4-BE49-F238E27FC236}">
                <a16:creationId xmlns="" xmlns:a16="http://schemas.microsoft.com/office/drawing/2014/main" id="{EF6F8C92-0D7C-40AF-B6EC-25A5D87CA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131610"/>
              </p:ext>
            </p:extLst>
          </p:nvPr>
        </p:nvGraphicFramePr>
        <p:xfrm>
          <a:off x="4616449" y="6110528"/>
          <a:ext cx="1454644" cy="431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</a:rPr>
                        <a:t>Failing Regimen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MVC 150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DTG 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TDF/FTC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DRV/r 600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FBC2A2B-F75F-4162-9390-445FA5E4D10F}"/>
              </a:ext>
            </a:extLst>
          </p:cNvPr>
          <p:cNvSpPr txBox="1"/>
          <p:nvPr/>
        </p:nvSpPr>
        <p:spPr bwMode="gray">
          <a:xfrm>
            <a:off x="6454334" y="6208765"/>
            <a:ext cx="587019" cy="143886"/>
          </a:xfrm>
          <a:prstGeom prst="rect">
            <a:avLst/>
          </a:prstGeom>
          <a:noFill/>
        </p:spPr>
        <p:txBody>
          <a:bodyPr wrap="none" lIns="91440" tIns="0" rIns="91440" bIns="0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it-IT" sz="1100" dirty="0">
                <a:latin typeface="+mj-lt"/>
              </a:rPr>
              <a:t>08-001</a:t>
            </a:r>
          </a:p>
        </p:txBody>
      </p:sp>
      <p:graphicFrame>
        <p:nvGraphicFramePr>
          <p:cNvPr id="45" name="Content Placeholder 12">
            <a:extLst>
              <a:ext uri="{FF2B5EF4-FFF2-40B4-BE49-F238E27FC236}">
                <a16:creationId xmlns="" xmlns:a16="http://schemas.microsoft.com/office/drawing/2014/main" id="{D0F059B8-0943-4FA1-81AF-7C5269DD3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098250"/>
              </p:ext>
            </p:extLst>
          </p:nvPr>
        </p:nvGraphicFramePr>
        <p:xfrm>
          <a:off x="7429006" y="6110528"/>
          <a:ext cx="1454644" cy="414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7322">
                  <a:extLst>
                    <a:ext uri="{9D8B030D-6E8A-4147-A177-3AD203B41FA5}">
                      <a16:colId xmlns="" xmlns:a16="http://schemas.microsoft.com/office/drawing/2014/main" val="3569609989"/>
                    </a:ext>
                  </a:extLst>
                </a:gridCol>
                <a:gridCol w="727322">
                  <a:extLst>
                    <a:ext uri="{9D8B030D-6E8A-4147-A177-3AD203B41FA5}">
                      <a16:colId xmlns="" xmlns:a16="http://schemas.microsoft.com/office/drawing/2014/main" val="398309549"/>
                    </a:ext>
                  </a:extLst>
                </a:gridCol>
              </a:tblGrid>
              <a:tr h="138248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600" b="0" dirty="0">
                          <a:solidFill>
                            <a:schemeClr val="tx1"/>
                          </a:solidFill>
                        </a:rPr>
                        <a:t>OBR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870857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FTR 600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TPV 250 mg bid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9789260"/>
                  </a:ext>
                </a:extLst>
              </a:tr>
              <a:tr h="13824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RTV 100 mg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it-IT" sz="600" dirty="0">
                          <a:solidFill>
                            <a:schemeClr val="tx1"/>
                          </a:solidFill>
                        </a:rPr>
                        <a:t>TDF/FTC qd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5846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1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CA20A9BF-7B44-4396-B821-04BFE73DD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Adverse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487581-CA21-4187-895B-2C5E6903F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="" xmlns:a16="http://schemas.microsoft.com/office/drawing/2014/main" id="{256CA82E-8230-4C5E-B5BB-0789F80D35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People with HIV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BIC/TAF/FTC</a:t>
            </a:r>
          </a:p>
          <a:p>
            <a:pPr lvl="1"/>
            <a:r>
              <a:rPr lang="en-US" dirty="0"/>
              <a:t>DTG/ABC/3TC</a:t>
            </a:r>
          </a:p>
          <a:p>
            <a:pPr lvl="1"/>
            <a:r>
              <a:rPr lang="en-US" dirty="0"/>
              <a:t>DTG-TFV/FTC</a:t>
            </a:r>
          </a:p>
          <a:p>
            <a:pPr lvl="1"/>
            <a:r>
              <a:rPr lang="en-US" dirty="0"/>
              <a:t>RAL-TFV/FTC</a:t>
            </a:r>
          </a:p>
          <a:p>
            <a:pPr marL="0" indent="0">
              <a:buNone/>
            </a:pPr>
            <a:r>
              <a:rPr lang="en-US" dirty="0"/>
              <a:t>Certain Clinical Situations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EVG/c/TFV/FTC</a:t>
            </a:r>
          </a:p>
          <a:p>
            <a:pPr lvl="1"/>
            <a:r>
              <a:rPr lang="en-US" dirty="0"/>
              <a:t>RAL-ABC/3TC</a:t>
            </a:r>
          </a:p>
          <a:p>
            <a:pPr lvl="1"/>
            <a:r>
              <a:rPr lang="en-US" dirty="0"/>
              <a:t>DRV/c(r)/TFV/FTC</a:t>
            </a:r>
          </a:p>
          <a:p>
            <a:pPr lvl="1"/>
            <a:r>
              <a:rPr lang="en-US" dirty="0"/>
              <a:t>ATV/c(r)/TFV/FTC</a:t>
            </a:r>
          </a:p>
          <a:p>
            <a:pPr lvl="1"/>
            <a:r>
              <a:rPr lang="en-US" dirty="0"/>
              <a:t>DRV/c(r)-ABC/3TC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DOR/TDF/3TC or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DOR-TAF</a:t>
            </a:r>
            <a:r>
              <a:rPr lang="en-US" dirty="0">
                <a:solidFill>
                  <a:srgbClr val="FF0000"/>
                </a:solidFill>
              </a:rPr>
              <a:t>/FTC</a:t>
            </a:r>
          </a:p>
          <a:p>
            <a:pPr lvl="1"/>
            <a:r>
              <a:rPr lang="en-US" dirty="0"/>
              <a:t>EFV/TDF/FTC(3TC), </a:t>
            </a:r>
            <a:br>
              <a:rPr lang="en-US" dirty="0"/>
            </a:br>
            <a:r>
              <a:rPr lang="en-US" dirty="0" err="1"/>
              <a:t>EFV-TAF</a:t>
            </a:r>
            <a:r>
              <a:rPr lang="en-US" dirty="0"/>
              <a:t>/FTC</a:t>
            </a:r>
          </a:p>
          <a:p>
            <a:pPr lvl="1"/>
            <a:r>
              <a:rPr lang="en-US" dirty="0"/>
              <a:t>RPV/TFV/FTC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48BB5E2C-D7FF-4369-A039-68147D64E9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ABC, </a:t>
            </a:r>
            <a:r>
              <a:rPr lang="en-US" dirty="0" err="1"/>
              <a:t>TAF</a:t>
            </a:r>
            <a:r>
              <a:rPr lang="en-US" dirty="0"/>
              <a:t>, and </a:t>
            </a:r>
            <a:r>
              <a:rPr lang="en-US" dirty="0" err="1"/>
              <a:t>TDF</a:t>
            </a:r>
            <a:r>
              <a:rPr lang="en-US" dirty="0"/>
              <a:t> Cannot be Used or Are </a:t>
            </a:r>
            <a:br>
              <a:rPr lang="en-US" dirty="0"/>
            </a:br>
            <a:r>
              <a:rPr lang="en-US" dirty="0"/>
              <a:t>Not Optimal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DTG+3TC</a:t>
            </a:r>
          </a:p>
          <a:p>
            <a:pPr lvl="1"/>
            <a:r>
              <a:rPr lang="en-US" dirty="0" err="1"/>
              <a:t>DRV</a:t>
            </a:r>
            <a:r>
              <a:rPr lang="en-US" dirty="0"/>
              <a:t>/r + </a:t>
            </a:r>
            <a:r>
              <a:rPr lang="en-US" dirty="0" err="1"/>
              <a:t>RAL</a:t>
            </a:r>
            <a:r>
              <a:rPr lang="en-US" dirty="0"/>
              <a:t> BID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DRV</a:t>
            </a:r>
            <a:r>
              <a:rPr lang="en-US" dirty="0">
                <a:solidFill>
                  <a:srgbClr val="FF0000"/>
                </a:solidFill>
              </a:rPr>
              <a:t>/r + 3TC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DHHS GUIDELINES UPDATE </a:t>
            </a:r>
            <a:br>
              <a:rPr lang="en-US" dirty="0"/>
            </a:br>
            <a:r>
              <a:rPr lang="en-US" dirty="0"/>
              <a:t>- October 2018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1CD81D02-E440-4511-B81D-06AC47D0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https://aidsinfo.nih.gov/guidelines/html/1/adult-and-adolescent-arv/0</a:t>
            </a:r>
          </a:p>
        </p:txBody>
      </p:sp>
    </p:spTree>
    <p:extLst>
      <p:ext uri="{BB962C8B-B14F-4D97-AF65-F5344CB8AC3E}">
        <p14:creationId xmlns:p14="http://schemas.microsoft.com/office/powerpoint/2010/main" val="194217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>
            <a:extLst>
              <a:ext uri="{FF2B5EF4-FFF2-40B4-BE49-F238E27FC236}">
                <a16:creationId xmlns="" xmlns:a16="http://schemas.microsoft.com/office/drawing/2014/main" id="{C43C8630-A025-4031-BB78-250B721838FC}"/>
              </a:ext>
            </a:extLst>
          </p:cNvPr>
          <p:cNvGraphicFramePr/>
          <p:nvPr>
            <p:extLst/>
          </p:nvPr>
        </p:nvGraphicFramePr>
        <p:xfrm>
          <a:off x="342900" y="1098804"/>
          <a:ext cx="83820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="" xmlns:a16="http://schemas.microsoft.com/office/drawing/2014/main" id="{4190B607-FF46-47E5-A4C1-865BF38A0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94104"/>
              </p:ext>
            </p:extLst>
          </p:nvPr>
        </p:nvGraphicFramePr>
        <p:xfrm>
          <a:off x="372837" y="1613152"/>
          <a:ext cx="841248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23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+mj-lt"/>
                        </a:rPr>
                        <a:t>Beta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+mj-lt"/>
                        </a:rPr>
                        <a:t>Lower CI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+mj-lt"/>
                        </a:rPr>
                        <a:t>Upper CI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j-lt"/>
                        </a:rPr>
                        <a:t>Follow up time (per 1 year)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1.13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0.89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1.36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Age at ART</a:t>
                      </a:r>
                      <a:r>
                        <a:rPr lang="en-US" sz="1200" b="0" baseline="0" dirty="0">
                          <a:latin typeface="+mj-lt"/>
                        </a:rPr>
                        <a:t> Initiation (per 10 years)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-1.19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-1.76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-0.61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Sex:</a:t>
                      </a:r>
                      <a:r>
                        <a:rPr lang="en-GB" sz="1200" b="0" baseline="0" dirty="0">
                          <a:latin typeface="+mj-lt"/>
                        </a:rPr>
                        <a:t> Female (ref. male)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1.31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-0.09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2.71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Sex: Transgender Women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0.36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-1.45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2.18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Baseline Weight (per 5 kilograms)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-1.04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-1.26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-0.83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j-lt"/>
                        </a:rPr>
                        <a:t>Year of ART Initiation (per 1 year)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0.60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0.42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0.78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Baseline CD4 </a:t>
                      </a:r>
                      <a:br>
                        <a:rPr lang="en-GB" sz="1200" b="0" dirty="0">
                          <a:latin typeface="+mj-lt"/>
                        </a:rPr>
                      </a:br>
                      <a:r>
                        <a:rPr lang="en-GB" sz="1200" b="0" dirty="0">
                          <a:latin typeface="+mj-lt"/>
                        </a:rPr>
                        <a:t>(cells/mm</a:t>
                      </a:r>
                      <a:r>
                        <a:rPr lang="en-GB" sz="1200" b="0" baseline="30000" dirty="0">
                          <a:latin typeface="+mj-lt"/>
                        </a:rPr>
                        <a:t>3</a:t>
                      </a:r>
                      <a:r>
                        <a:rPr lang="en-GB" sz="1200" b="0" dirty="0">
                          <a:latin typeface="+mj-lt"/>
                        </a:rPr>
                        <a:t>, per 100 units)*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-1.84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-2.20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/>
                        <a:t>-1.47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Baseline Viral Load </a:t>
                      </a:r>
                      <a:br>
                        <a:rPr lang="en-GB" sz="1200" b="0" dirty="0">
                          <a:latin typeface="+mj-lt"/>
                        </a:rPr>
                      </a:br>
                      <a:r>
                        <a:rPr lang="en-GB" sz="1200" b="0" dirty="0">
                          <a:latin typeface="+mj-lt"/>
                        </a:rPr>
                        <a:t>(copies/mL, Log</a:t>
                      </a:r>
                      <a:r>
                        <a:rPr lang="en-GB" sz="1200" b="0" baseline="-25000" dirty="0">
                          <a:latin typeface="+mj-lt"/>
                        </a:rPr>
                        <a:t>10</a:t>
                      </a:r>
                      <a:r>
                        <a:rPr lang="en-GB" sz="1200" b="0" dirty="0">
                          <a:latin typeface="+mj-lt"/>
                        </a:rPr>
                        <a:t>)*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1.19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0.57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1.80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ART Core Drug: PI (ref: NNRTI)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0.89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-0.52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2.3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ART Core Drug: INSTI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4.41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0.11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8.71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+mj-lt"/>
                        </a:rPr>
                        <a:t>Baseline Diagnosis </a:t>
                      </a:r>
                      <a:br>
                        <a:rPr lang="en-GB" sz="1200" b="0" dirty="0">
                          <a:latin typeface="+mj-lt"/>
                        </a:rPr>
                      </a:br>
                      <a:r>
                        <a:rPr lang="en-GB" sz="1200" b="0" dirty="0">
                          <a:latin typeface="+mj-lt"/>
                        </a:rPr>
                        <a:t>of AIDS Defining illness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4.95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3.56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/>
                        <a:t>6.33</a:t>
                      </a:r>
                      <a:endParaRPr lang="en-US" sz="1050" b="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878A598-5CA5-498D-ACA6-B683BBF7624A}"/>
              </a:ext>
            </a:extLst>
          </p:cNvPr>
          <p:cNvGrpSpPr/>
          <p:nvPr/>
        </p:nvGrpSpPr>
        <p:grpSpPr>
          <a:xfrm>
            <a:off x="5083816" y="2066293"/>
            <a:ext cx="3322232" cy="3635824"/>
            <a:chOff x="5083816" y="2066293"/>
            <a:chExt cx="3322232" cy="363582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10E6A38F-2A9F-40BA-AE27-10980549B5F5}"/>
                </a:ext>
              </a:extLst>
            </p:cNvPr>
            <p:cNvCxnSpPr/>
            <p:nvPr/>
          </p:nvCxnSpPr>
          <p:spPr bwMode="gray">
            <a:xfrm>
              <a:off x="5232694" y="2449482"/>
              <a:ext cx="327704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D2E6AB23-F9E7-4297-BABD-A559F63FE2F6}"/>
                </a:ext>
              </a:extLst>
            </p:cNvPr>
            <p:cNvCxnSpPr/>
            <p:nvPr/>
          </p:nvCxnSpPr>
          <p:spPr bwMode="gray">
            <a:xfrm>
              <a:off x="5083816" y="4240398"/>
              <a:ext cx="2286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1896E652-772A-4A2F-9AEB-FE9891019F7D}"/>
                </a:ext>
              </a:extLst>
            </p:cNvPr>
            <p:cNvCxnSpPr/>
            <p:nvPr/>
          </p:nvCxnSpPr>
          <p:spPr bwMode="gray">
            <a:xfrm>
              <a:off x="5743631" y="2807137"/>
              <a:ext cx="82296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4803D2B5-2039-4EA0-94AE-370A6755569C}"/>
                </a:ext>
              </a:extLst>
            </p:cNvPr>
            <p:cNvCxnSpPr/>
            <p:nvPr/>
          </p:nvCxnSpPr>
          <p:spPr bwMode="gray">
            <a:xfrm>
              <a:off x="6034335" y="2093586"/>
              <a:ext cx="13716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7E01AA27-D1C5-48CC-97A1-1476EB731F91}"/>
                </a:ext>
              </a:extLst>
            </p:cNvPr>
            <p:cNvCxnSpPr/>
            <p:nvPr/>
          </p:nvCxnSpPr>
          <p:spPr bwMode="gray">
            <a:xfrm>
              <a:off x="5314620" y="3165675"/>
              <a:ext cx="109728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B3D0B3ED-2588-4F7E-BDE5-86D7E1EE6DA5}"/>
                </a:ext>
              </a:extLst>
            </p:cNvPr>
            <p:cNvCxnSpPr/>
            <p:nvPr/>
          </p:nvCxnSpPr>
          <p:spPr bwMode="gray">
            <a:xfrm>
              <a:off x="5874842" y="3884505"/>
              <a:ext cx="11887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D67E56AD-D494-41D9-BD60-CB52BCB289BF}"/>
                </a:ext>
              </a:extLst>
            </p:cNvPr>
            <p:cNvCxnSpPr/>
            <p:nvPr/>
          </p:nvCxnSpPr>
          <p:spPr bwMode="gray">
            <a:xfrm>
              <a:off x="5371880" y="3529492"/>
              <a:ext cx="13716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0CC3E3D-757C-406E-A50D-4A4A3D648E7A}"/>
                </a:ext>
              </a:extLst>
            </p:cNvPr>
            <p:cNvCxnSpPr/>
            <p:nvPr/>
          </p:nvCxnSpPr>
          <p:spPr bwMode="gray">
            <a:xfrm>
              <a:off x="5928623" y="4598934"/>
              <a:ext cx="36576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192EDF7-8623-45B9-9295-F193E9F2A18A}"/>
                </a:ext>
              </a:extLst>
            </p:cNvPr>
            <p:cNvCxnSpPr/>
            <p:nvPr/>
          </p:nvCxnSpPr>
          <p:spPr bwMode="gray">
            <a:xfrm>
              <a:off x="5605324" y="4957471"/>
              <a:ext cx="85039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013B0A2E-5B41-4F81-8A68-8CED6922B277}"/>
                </a:ext>
              </a:extLst>
            </p:cNvPr>
            <p:cNvCxnSpPr/>
            <p:nvPr/>
          </p:nvCxnSpPr>
          <p:spPr bwMode="gray">
            <a:xfrm>
              <a:off x="5800008" y="5316007"/>
              <a:ext cx="260604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201BBDE1-4F31-4279-BE4B-86C97ED0A99D}"/>
                </a:ext>
              </a:extLst>
            </p:cNvPr>
            <p:cNvCxnSpPr/>
            <p:nvPr/>
          </p:nvCxnSpPr>
          <p:spPr bwMode="gray">
            <a:xfrm>
              <a:off x="6847428" y="5676304"/>
              <a:ext cx="82296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95B09FE-8786-452D-8E83-E7550567EED1}"/>
                </a:ext>
              </a:extLst>
            </p:cNvPr>
            <p:cNvSpPr/>
            <p:nvPr/>
          </p:nvSpPr>
          <p:spPr bwMode="gray">
            <a:xfrm>
              <a:off x="7235920" y="5647253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7F6D4549-2980-4C45-AF46-972ABD6ADEA9}"/>
                </a:ext>
              </a:extLst>
            </p:cNvPr>
            <p:cNvSpPr/>
            <p:nvPr/>
          </p:nvSpPr>
          <p:spPr bwMode="gray">
            <a:xfrm>
              <a:off x="7076473" y="5286954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B56B714D-BB56-4DF0-9324-7DF9D1858124}"/>
                </a:ext>
              </a:extLst>
            </p:cNvPr>
            <p:cNvSpPr/>
            <p:nvPr/>
          </p:nvSpPr>
          <p:spPr bwMode="gray">
            <a:xfrm>
              <a:off x="5992935" y="4927538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040ACAE7-2841-4783-80AC-445D11E4A39C}"/>
                </a:ext>
              </a:extLst>
            </p:cNvPr>
            <p:cNvSpPr/>
            <p:nvPr/>
          </p:nvSpPr>
          <p:spPr bwMode="gray">
            <a:xfrm>
              <a:off x="6087193" y="4572525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43AF4D2F-DF1A-4723-9357-7C2834AA9C7C}"/>
                </a:ext>
              </a:extLst>
            </p:cNvPr>
            <p:cNvSpPr/>
            <p:nvPr/>
          </p:nvSpPr>
          <p:spPr bwMode="gray">
            <a:xfrm>
              <a:off x="5166628" y="4212227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D8674958-01DC-4DE8-B719-3F8A4947D315}"/>
                </a:ext>
              </a:extLst>
            </p:cNvPr>
            <p:cNvSpPr/>
            <p:nvPr/>
          </p:nvSpPr>
          <p:spPr bwMode="gray">
            <a:xfrm>
              <a:off x="5911008" y="3865165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F897B2D-64B9-4339-8099-155AD1E90546}"/>
                </a:ext>
              </a:extLst>
            </p:cNvPr>
            <p:cNvSpPr/>
            <p:nvPr/>
          </p:nvSpPr>
          <p:spPr bwMode="gray">
            <a:xfrm>
              <a:off x="5413286" y="3502202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8EEEB03-7622-4F20-B939-3A1D22AD5A4C}"/>
                </a:ext>
              </a:extLst>
            </p:cNvPr>
            <p:cNvSpPr/>
            <p:nvPr/>
          </p:nvSpPr>
          <p:spPr bwMode="gray">
            <a:xfrm>
              <a:off x="5851106" y="3141904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90A50ED-1BF1-4B8A-A277-51A7B1960376}"/>
                </a:ext>
              </a:extLst>
            </p:cNvPr>
            <p:cNvSpPr/>
            <p:nvPr/>
          </p:nvSpPr>
          <p:spPr bwMode="gray">
            <a:xfrm>
              <a:off x="6125073" y="2773654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C02BE9AC-160E-439B-B356-FF0E74F2BF41}"/>
                </a:ext>
              </a:extLst>
            </p:cNvPr>
            <p:cNvSpPr/>
            <p:nvPr/>
          </p:nvSpPr>
          <p:spPr bwMode="gray">
            <a:xfrm>
              <a:off x="5352503" y="2413356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D7E1D7B6-C959-4F72-81FA-BC0E81550CD6}"/>
                </a:ext>
              </a:extLst>
            </p:cNvPr>
            <p:cNvSpPr/>
            <p:nvPr/>
          </p:nvSpPr>
          <p:spPr bwMode="gray">
            <a:xfrm>
              <a:off x="6075742" y="2066293"/>
              <a:ext cx="54864" cy="548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18536-C864-42AF-B711-0CBB4E62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 Cohort: Weight gain on first ART</a:t>
            </a:r>
            <a:br>
              <a:rPr lang="en-US" dirty="0"/>
            </a:br>
            <a:r>
              <a:rPr lang="en-US" dirty="0"/>
              <a:t>Adjusted analysis</a:t>
            </a:r>
          </a:p>
        </p:txBody>
      </p:sp>
      <p:sp>
        <p:nvSpPr>
          <p:cNvPr id="222" name="Shape 222"/>
          <p:cNvSpPr/>
          <p:nvPr/>
        </p:nvSpPr>
        <p:spPr>
          <a:xfrm>
            <a:off x="304800" y="2302056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04800" y="2655624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04800" y="3688896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04800" y="4024176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304800" y="4494838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304800" y="4902000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04800" y="5530904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04800" y="5985564"/>
            <a:ext cx="3108960" cy="0"/>
          </a:xfrm>
          <a:prstGeom prst="line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defTabSz="914400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84">
            <a:extLst>
              <a:ext uri="{FF2B5EF4-FFF2-40B4-BE49-F238E27FC236}">
                <a16:creationId xmlns="" xmlns:a16="http://schemas.microsoft.com/office/drawing/2014/main" id="{80AA1B0E-6195-4D4E-AC90-76FF1F1CF148}"/>
              </a:ext>
            </a:extLst>
          </p:cNvPr>
          <p:cNvSpPr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defTabSz="1219170" hangingPunct="1">
              <a:lnSpc>
                <a:spcPct val="80000"/>
              </a:lnSpc>
              <a:spcBef>
                <a:spcPts val="100"/>
              </a:spcBef>
            </a:pPr>
            <a:r>
              <a:rPr 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Bakal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al.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20th Intl. Workshop on Co-</a:t>
            </a:r>
            <a:r>
              <a:rPr 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Morbidties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Reactions in HIV; 13-14 October 2018; New York, NY.  Oral presentation.</a:t>
            </a:r>
            <a:endParaRPr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="" xmlns:a16="http://schemas.microsoft.com/office/drawing/2014/main" id="{A47B97AC-7248-40BC-9FC6-B6DCB72529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800" dirty="0">
                <a:latin typeface="+mn-lt"/>
              </a:rPr>
              <a:t>*missing values imputed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758B16-DE4D-4C41-9576-A622D9B5C049}"/>
              </a:ext>
            </a:extLst>
          </p:cNvPr>
          <p:cNvSpPr/>
          <p:nvPr/>
        </p:nvSpPr>
        <p:spPr>
          <a:xfrm>
            <a:off x="260349" y="1184641"/>
            <a:ext cx="8623300" cy="32778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Factors Associated with Weight Change During the First ART Regimen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CD93966A-91C1-4D03-9257-EB4FBFA2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1155700"/>
            <a:ext cx="8750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8C7CFCF-020A-4919-BBE4-E5B30FA9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NA-ACCORD: Weight gain after initiation of different ART n=21867</a:t>
            </a:r>
          </a:p>
        </p:txBody>
      </p:sp>
      <p:sp>
        <p:nvSpPr>
          <p:cNvPr id="8" name="Textfeld 6">
            <a:extLst>
              <a:ext uri="{FF2B5EF4-FFF2-40B4-BE49-F238E27FC236}">
                <a16:creationId xmlns="" xmlns:a16="http://schemas.microsoft.com/office/drawing/2014/main" id="{3DB68D74-F9AE-4B90-8790-9B15D3E823D2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a-DK" dirty="0"/>
              <a:t>Lake J et al Adverse Event workshop Oral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4FEC280-6874-48DE-8B6A-4E7F46E74028}"/>
              </a:ext>
            </a:extLst>
          </p:cNvPr>
          <p:cNvGrpSpPr/>
          <p:nvPr/>
        </p:nvGrpSpPr>
        <p:grpSpPr>
          <a:xfrm>
            <a:off x="1314235" y="1230839"/>
            <a:ext cx="7045882" cy="5265031"/>
            <a:chOff x="1314235" y="1230839"/>
            <a:chExt cx="7045882" cy="526503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D51F95B-59BF-4AB5-865F-95CC15C9436C}"/>
                </a:ext>
              </a:extLst>
            </p:cNvPr>
            <p:cNvSpPr/>
            <p:nvPr/>
          </p:nvSpPr>
          <p:spPr bwMode="gray">
            <a:xfrm>
              <a:off x="1975223" y="1230839"/>
              <a:ext cx="4985916" cy="474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4E27CA49-94FF-4717-BA0D-4CC1C40863B1}"/>
                </a:ext>
              </a:extLst>
            </p:cNvPr>
            <p:cNvGrpSpPr/>
            <p:nvPr/>
          </p:nvGrpSpPr>
          <p:grpSpPr>
            <a:xfrm>
              <a:off x="1995556" y="1260734"/>
              <a:ext cx="4963119" cy="4696622"/>
              <a:chOff x="2192692" y="1186330"/>
              <a:chExt cx="5085185" cy="4812134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="" xmlns:a16="http://schemas.microsoft.com/office/drawing/2014/main" id="{222E20FC-4224-48A0-877F-F65F33A3CA5F}"/>
                  </a:ext>
                </a:extLst>
              </p:cNvPr>
              <p:cNvGrpSpPr/>
              <p:nvPr/>
            </p:nvGrpSpPr>
            <p:grpSpPr>
              <a:xfrm>
                <a:off x="2192692" y="1536192"/>
                <a:ext cx="5085185" cy="4005072"/>
                <a:chOff x="2148840" y="1536192"/>
                <a:chExt cx="5093208" cy="400507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3223791A-1092-4DE0-833D-C8C8A06813DF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1536192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704D5229-DF19-49E3-8FF0-81FE4FDAF6E7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2680498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564462A2-EFDE-45D9-977D-374C45546F89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2108345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="" xmlns:a16="http://schemas.microsoft.com/office/drawing/2014/main" id="{FE575324-7884-4FFD-B232-E6409433DEAC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3252651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4F6A295F-7E1F-4A73-885E-44F4DF07E2E4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3824804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0F91C80C-8A6C-4003-9427-4F09A29D03DA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4396957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="" xmlns:a16="http://schemas.microsoft.com/office/drawing/2014/main" id="{B6C03F30-268C-4B31-95D1-61620C0078A9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4969110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="" xmlns:a16="http://schemas.microsoft.com/office/drawing/2014/main" id="{9BE3A2D2-ADAC-48DC-8F6E-2E43EAA912D0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5541264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3ABC5188-A164-45C3-838A-927CD943C054}"/>
                  </a:ext>
                </a:extLst>
              </p:cNvPr>
              <p:cNvGrpSpPr/>
              <p:nvPr/>
            </p:nvGrpSpPr>
            <p:grpSpPr>
              <a:xfrm rot="5400000" flipH="1">
                <a:off x="2132491" y="1474123"/>
                <a:ext cx="4812134" cy="4236548"/>
                <a:chOff x="2148840" y="1536192"/>
                <a:chExt cx="5093208" cy="4005072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="" xmlns:a16="http://schemas.microsoft.com/office/drawing/2014/main" id="{A6FB9F2A-3AFA-4B5C-9E08-7A1163BFCB96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1536192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="" xmlns:a16="http://schemas.microsoft.com/office/drawing/2014/main" id="{E0C02FC4-FCE4-4896-920A-B6519693CAA4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2680498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="" xmlns:a16="http://schemas.microsoft.com/office/drawing/2014/main" id="{F9404D6A-FCAA-4898-9E2C-82D5496B318D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2108345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99E695F9-5971-47D9-8296-189ACE2C33A2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3252651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="" xmlns:a16="http://schemas.microsoft.com/office/drawing/2014/main" id="{6FB436D2-FC2C-42F8-A0A9-9F769A33AB6A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3824804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BA999643-1BA5-493A-A0B0-BBB02C4B0B16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4396957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C1ACF450-B38F-4C4A-AC08-0199D9414E15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4969110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8023D32F-0A10-437A-8D82-96EF426C8E71}"/>
                    </a:ext>
                  </a:extLst>
                </p:cNvPr>
                <p:cNvCxnSpPr/>
                <p:nvPr/>
              </p:nvCxnSpPr>
              <p:spPr bwMode="gray">
                <a:xfrm>
                  <a:off x="2148840" y="5541264"/>
                  <a:ext cx="5093208" cy="0"/>
                </a:xfrm>
                <a:prstGeom prst="line">
                  <a:avLst/>
                </a:prstGeom>
                <a:ln w="19050" cap="sq">
                  <a:solidFill>
                    <a:schemeClr val="bg1"/>
                  </a:solidFill>
                  <a:miter lim="800000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EBE1999-7AC1-4326-B194-22FDC3B0195F}"/>
                </a:ext>
              </a:extLst>
            </p:cNvPr>
            <p:cNvSpPr/>
            <p:nvPr/>
          </p:nvSpPr>
          <p:spPr bwMode="gray">
            <a:xfrm>
              <a:off x="2217867" y="3602686"/>
              <a:ext cx="4718904" cy="2035721"/>
            </a:xfrm>
            <a:custGeom>
              <a:avLst/>
              <a:gdLst>
                <a:gd name="connsiteX0" fmla="*/ 4834964 w 4834964"/>
                <a:gd name="connsiteY0" fmla="*/ 0 h 2085789"/>
                <a:gd name="connsiteX1" fmla="*/ 4392705 w 4834964"/>
                <a:gd name="connsiteY1" fmla="*/ 23906 h 2085789"/>
                <a:gd name="connsiteX2" fmla="*/ 4105835 w 4834964"/>
                <a:gd name="connsiteY2" fmla="*/ 41836 h 2085789"/>
                <a:gd name="connsiteX3" fmla="*/ 3777129 w 4834964"/>
                <a:gd name="connsiteY3" fmla="*/ 77694 h 2085789"/>
                <a:gd name="connsiteX4" fmla="*/ 3466353 w 4834964"/>
                <a:gd name="connsiteY4" fmla="*/ 119530 h 2085789"/>
                <a:gd name="connsiteX5" fmla="*/ 3215341 w 4834964"/>
                <a:gd name="connsiteY5" fmla="*/ 149412 h 2085789"/>
                <a:gd name="connsiteX6" fmla="*/ 2958353 w 4834964"/>
                <a:gd name="connsiteY6" fmla="*/ 215153 h 2085789"/>
                <a:gd name="connsiteX7" fmla="*/ 2761129 w 4834964"/>
                <a:gd name="connsiteY7" fmla="*/ 256989 h 2085789"/>
                <a:gd name="connsiteX8" fmla="*/ 2510117 w 4834964"/>
                <a:gd name="connsiteY8" fmla="*/ 352612 h 2085789"/>
                <a:gd name="connsiteX9" fmla="*/ 2223247 w 4834964"/>
                <a:gd name="connsiteY9" fmla="*/ 460189 h 2085789"/>
                <a:gd name="connsiteX10" fmla="*/ 2020047 w 4834964"/>
                <a:gd name="connsiteY10" fmla="*/ 561789 h 2085789"/>
                <a:gd name="connsiteX11" fmla="*/ 1751105 w 4834964"/>
                <a:gd name="connsiteY11" fmla="*/ 699247 h 2085789"/>
                <a:gd name="connsiteX12" fmla="*/ 1518023 w 4834964"/>
                <a:gd name="connsiteY12" fmla="*/ 860612 h 2085789"/>
                <a:gd name="connsiteX13" fmla="*/ 1225176 w 4834964"/>
                <a:gd name="connsiteY13" fmla="*/ 1039906 h 2085789"/>
                <a:gd name="connsiteX14" fmla="*/ 1039905 w 4834964"/>
                <a:gd name="connsiteY14" fmla="*/ 1165412 h 2085789"/>
                <a:gd name="connsiteX15" fmla="*/ 741082 w 4834964"/>
                <a:gd name="connsiteY15" fmla="*/ 1350683 h 2085789"/>
                <a:gd name="connsiteX16" fmla="*/ 502023 w 4834964"/>
                <a:gd name="connsiteY16" fmla="*/ 1541930 h 2085789"/>
                <a:gd name="connsiteX17" fmla="*/ 262964 w 4834964"/>
                <a:gd name="connsiteY17" fmla="*/ 1685365 h 2085789"/>
                <a:gd name="connsiteX18" fmla="*/ 5976 w 4834964"/>
                <a:gd name="connsiteY18" fmla="*/ 1918447 h 2085789"/>
                <a:gd name="connsiteX19" fmla="*/ 0 w 4834964"/>
                <a:gd name="connsiteY19" fmla="*/ 2085789 h 2085789"/>
                <a:gd name="connsiteX20" fmla="*/ 286870 w 4834964"/>
                <a:gd name="connsiteY20" fmla="*/ 1870636 h 2085789"/>
                <a:gd name="connsiteX21" fmla="*/ 687294 w 4834964"/>
                <a:gd name="connsiteY21" fmla="*/ 1559859 h 2085789"/>
                <a:gd name="connsiteX22" fmla="*/ 830729 w 4834964"/>
                <a:gd name="connsiteY22" fmla="*/ 1446306 h 2085789"/>
                <a:gd name="connsiteX23" fmla="*/ 1081741 w 4834964"/>
                <a:gd name="connsiteY23" fmla="*/ 1267012 h 2085789"/>
                <a:gd name="connsiteX24" fmla="*/ 1326776 w 4834964"/>
                <a:gd name="connsiteY24" fmla="*/ 1123577 h 2085789"/>
                <a:gd name="connsiteX25" fmla="*/ 1524000 w 4834964"/>
                <a:gd name="connsiteY25" fmla="*/ 986118 h 2085789"/>
                <a:gd name="connsiteX26" fmla="*/ 1745129 w 4834964"/>
                <a:gd name="connsiteY26" fmla="*/ 854636 h 2085789"/>
                <a:gd name="connsiteX27" fmla="*/ 1936376 w 4834964"/>
                <a:gd name="connsiteY27" fmla="*/ 759012 h 2085789"/>
                <a:gd name="connsiteX28" fmla="*/ 2145553 w 4834964"/>
                <a:gd name="connsiteY28" fmla="*/ 645459 h 2085789"/>
                <a:gd name="connsiteX29" fmla="*/ 2492188 w 4834964"/>
                <a:gd name="connsiteY29" fmla="*/ 519953 h 2085789"/>
                <a:gd name="connsiteX30" fmla="*/ 2820894 w 4834964"/>
                <a:gd name="connsiteY30" fmla="*/ 412377 h 2085789"/>
                <a:gd name="connsiteX31" fmla="*/ 3191435 w 4834964"/>
                <a:gd name="connsiteY31" fmla="*/ 322730 h 2085789"/>
                <a:gd name="connsiteX32" fmla="*/ 3645647 w 4834964"/>
                <a:gd name="connsiteY32" fmla="*/ 268942 h 2085789"/>
                <a:gd name="connsiteX33" fmla="*/ 4010211 w 4834964"/>
                <a:gd name="connsiteY33" fmla="*/ 239059 h 2085789"/>
                <a:gd name="connsiteX34" fmla="*/ 4416611 w 4834964"/>
                <a:gd name="connsiteY34" fmla="*/ 233083 h 2085789"/>
                <a:gd name="connsiteX35" fmla="*/ 4709458 w 4834964"/>
                <a:gd name="connsiteY35" fmla="*/ 209177 h 2085789"/>
                <a:gd name="connsiteX36" fmla="*/ 4834964 w 4834964"/>
                <a:gd name="connsiteY36" fmla="*/ 203200 h 2085789"/>
                <a:gd name="connsiteX37" fmla="*/ 4834964 w 4834964"/>
                <a:gd name="connsiteY37" fmla="*/ 0 h 20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834964" h="2085789">
                  <a:moveTo>
                    <a:pt x="4834964" y="0"/>
                  </a:moveTo>
                  <a:lnTo>
                    <a:pt x="4392705" y="23906"/>
                  </a:lnTo>
                  <a:lnTo>
                    <a:pt x="4105835" y="41836"/>
                  </a:lnTo>
                  <a:lnTo>
                    <a:pt x="3777129" y="77694"/>
                  </a:lnTo>
                  <a:lnTo>
                    <a:pt x="3466353" y="119530"/>
                  </a:lnTo>
                  <a:lnTo>
                    <a:pt x="3215341" y="149412"/>
                  </a:lnTo>
                  <a:lnTo>
                    <a:pt x="2958353" y="215153"/>
                  </a:lnTo>
                  <a:lnTo>
                    <a:pt x="2761129" y="256989"/>
                  </a:lnTo>
                  <a:lnTo>
                    <a:pt x="2510117" y="352612"/>
                  </a:lnTo>
                  <a:lnTo>
                    <a:pt x="2223247" y="460189"/>
                  </a:lnTo>
                  <a:lnTo>
                    <a:pt x="2020047" y="561789"/>
                  </a:lnTo>
                  <a:lnTo>
                    <a:pt x="1751105" y="699247"/>
                  </a:lnTo>
                  <a:lnTo>
                    <a:pt x="1518023" y="860612"/>
                  </a:lnTo>
                  <a:lnTo>
                    <a:pt x="1225176" y="1039906"/>
                  </a:lnTo>
                  <a:lnTo>
                    <a:pt x="1039905" y="1165412"/>
                  </a:lnTo>
                  <a:lnTo>
                    <a:pt x="741082" y="1350683"/>
                  </a:lnTo>
                  <a:lnTo>
                    <a:pt x="502023" y="1541930"/>
                  </a:lnTo>
                  <a:lnTo>
                    <a:pt x="262964" y="1685365"/>
                  </a:lnTo>
                  <a:lnTo>
                    <a:pt x="5976" y="1918447"/>
                  </a:lnTo>
                  <a:lnTo>
                    <a:pt x="0" y="2085789"/>
                  </a:lnTo>
                  <a:lnTo>
                    <a:pt x="286870" y="1870636"/>
                  </a:lnTo>
                  <a:lnTo>
                    <a:pt x="687294" y="1559859"/>
                  </a:lnTo>
                  <a:lnTo>
                    <a:pt x="830729" y="1446306"/>
                  </a:lnTo>
                  <a:lnTo>
                    <a:pt x="1081741" y="1267012"/>
                  </a:lnTo>
                  <a:lnTo>
                    <a:pt x="1326776" y="1123577"/>
                  </a:lnTo>
                  <a:lnTo>
                    <a:pt x="1524000" y="986118"/>
                  </a:lnTo>
                  <a:lnTo>
                    <a:pt x="1745129" y="854636"/>
                  </a:lnTo>
                  <a:lnTo>
                    <a:pt x="1936376" y="759012"/>
                  </a:lnTo>
                  <a:lnTo>
                    <a:pt x="2145553" y="645459"/>
                  </a:lnTo>
                  <a:lnTo>
                    <a:pt x="2492188" y="519953"/>
                  </a:lnTo>
                  <a:lnTo>
                    <a:pt x="2820894" y="412377"/>
                  </a:lnTo>
                  <a:lnTo>
                    <a:pt x="3191435" y="322730"/>
                  </a:lnTo>
                  <a:lnTo>
                    <a:pt x="3645647" y="268942"/>
                  </a:lnTo>
                  <a:lnTo>
                    <a:pt x="4010211" y="239059"/>
                  </a:lnTo>
                  <a:lnTo>
                    <a:pt x="4416611" y="233083"/>
                  </a:lnTo>
                  <a:lnTo>
                    <a:pt x="4709458" y="209177"/>
                  </a:lnTo>
                  <a:lnTo>
                    <a:pt x="4834964" y="203200"/>
                  </a:lnTo>
                  <a:lnTo>
                    <a:pt x="4834964" y="0"/>
                  </a:lnTo>
                  <a:close/>
                </a:path>
              </a:pathLst>
            </a:custGeom>
            <a:solidFill>
              <a:schemeClr val="accent5">
                <a:alpha val="2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98C077D-C9F1-43DB-9D6A-D71DD9D8110D}"/>
                </a:ext>
              </a:extLst>
            </p:cNvPr>
            <p:cNvSpPr/>
            <p:nvPr/>
          </p:nvSpPr>
          <p:spPr bwMode="gray">
            <a:xfrm>
              <a:off x="2217867" y="3171044"/>
              <a:ext cx="4718904" cy="2164046"/>
            </a:xfrm>
            <a:custGeom>
              <a:avLst/>
              <a:gdLst>
                <a:gd name="connsiteX0" fmla="*/ 4834964 w 4834964"/>
                <a:gd name="connsiteY0" fmla="*/ 47811 h 2217270"/>
                <a:gd name="connsiteX1" fmla="*/ 4374776 w 4834964"/>
                <a:gd name="connsiteY1" fmla="*/ 29882 h 2217270"/>
                <a:gd name="connsiteX2" fmla="*/ 4069976 w 4834964"/>
                <a:gd name="connsiteY2" fmla="*/ 29882 h 2217270"/>
                <a:gd name="connsiteX3" fmla="*/ 3657600 w 4834964"/>
                <a:gd name="connsiteY3" fmla="*/ 17929 h 2217270"/>
                <a:gd name="connsiteX4" fmla="*/ 3484282 w 4834964"/>
                <a:gd name="connsiteY4" fmla="*/ 0 h 2217270"/>
                <a:gd name="connsiteX5" fmla="*/ 3239247 w 4834964"/>
                <a:gd name="connsiteY5" fmla="*/ 5976 h 2217270"/>
                <a:gd name="connsiteX6" fmla="*/ 2922494 w 4834964"/>
                <a:gd name="connsiteY6" fmla="*/ 35858 h 2217270"/>
                <a:gd name="connsiteX7" fmla="*/ 2635623 w 4834964"/>
                <a:gd name="connsiteY7" fmla="*/ 83670 h 2217270"/>
                <a:gd name="connsiteX8" fmla="*/ 2306917 w 4834964"/>
                <a:gd name="connsiteY8" fmla="*/ 197223 h 2217270"/>
                <a:gd name="connsiteX9" fmla="*/ 2091764 w 4834964"/>
                <a:gd name="connsiteY9" fmla="*/ 310776 h 2217270"/>
                <a:gd name="connsiteX10" fmla="*/ 1625600 w 4834964"/>
                <a:gd name="connsiteY10" fmla="*/ 627529 h 2217270"/>
                <a:gd name="connsiteX11" fmla="*/ 1272988 w 4834964"/>
                <a:gd name="connsiteY11" fmla="*/ 902447 h 2217270"/>
                <a:gd name="connsiteX12" fmla="*/ 1016000 w 4834964"/>
                <a:gd name="connsiteY12" fmla="*/ 1165411 h 2217270"/>
                <a:gd name="connsiteX13" fmla="*/ 747058 w 4834964"/>
                <a:gd name="connsiteY13" fmla="*/ 1404470 h 2217270"/>
                <a:gd name="connsiteX14" fmla="*/ 466164 w 4834964"/>
                <a:gd name="connsiteY14" fmla="*/ 1631576 h 2217270"/>
                <a:gd name="connsiteX15" fmla="*/ 161364 w 4834964"/>
                <a:gd name="connsiteY15" fmla="*/ 1846729 h 2217270"/>
                <a:gd name="connsiteX16" fmla="*/ 0 w 4834964"/>
                <a:gd name="connsiteY16" fmla="*/ 1990164 h 2217270"/>
                <a:gd name="connsiteX17" fmla="*/ 5976 w 4834964"/>
                <a:gd name="connsiteY17" fmla="*/ 2217270 h 2217270"/>
                <a:gd name="connsiteX18" fmla="*/ 430305 w 4834964"/>
                <a:gd name="connsiteY18" fmla="*/ 1846729 h 2217270"/>
                <a:gd name="connsiteX19" fmla="*/ 914400 w 4834964"/>
                <a:gd name="connsiteY19" fmla="*/ 1446305 h 2217270"/>
                <a:gd name="connsiteX20" fmla="*/ 1368611 w 4834964"/>
                <a:gd name="connsiteY20" fmla="*/ 1153458 h 2217270"/>
                <a:gd name="connsiteX21" fmla="*/ 1691341 w 4834964"/>
                <a:gd name="connsiteY21" fmla="*/ 968188 h 2217270"/>
                <a:gd name="connsiteX22" fmla="*/ 1918447 w 4834964"/>
                <a:gd name="connsiteY22" fmla="*/ 848658 h 2217270"/>
                <a:gd name="connsiteX23" fmla="*/ 2241176 w 4834964"/>
                <a:gd name="connsiteY23" fmla="*/ 711200 h 2217270"/>
                <a:gd name="connsiteX24" fmla="*/ 2581835 w 4834964"/>
                <a:gd name="connsiteY24" fmla="*/ 651435 h 2217270"/>
                <a:gd name="connsiteX25" fmla="*/ 2994211 w 4834964"/>
                <a:gd name="connsiteY25" fmla="*/ 597647 h 2217270"/>
                <a:gd name="connsiteX26" fmla="*/ 3269129 w 4834964"/>
                <a:gd name="connsiteY26" fmla="*/ 603623 h 2217270"/>
                <a:gd name="connsiteX27" fmla="*/ 3681505 w 4834964"/>
                <a:gd name="connsiteY27" fmla="*/ 675341 h 2217270"/>
                <a:gd name="connsiteX28" fmla="*/ 4117788 w 4834964"/>
                <a:gd name="connsiteY28" fmla="*/ 747058 h 2217270"/>
                <a:gd name="connsiteX29" fmla="*/ 4589929 w 4834964"/>
                <a:gd name="connsiteY29" fmla="*/ 818776 h 2217270"/>
                <a:gd name="connsiteX30" fmla="*/ 4834964 w 4834964"/>
                <a:gd name="connsiteY30" fmla="*/ 878541 h 2217270"/>
                <a:gd name="connsiteX31" fmla="*/ 4834964 w 4834964"/>
                <a:gd name="connsiteY31" fmla="*/ 47811 h 221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34964" h="2217270">
                  <a:moveTo>
                    <a:pt x="4834964" y="47811"/>
                  </a:moveTo>
                  <a:lnTo>
                    <a:pt x="4374776" y="29882"/>
                  </a:lnTo>
                  <a:lnTo>
                    <a:pt x="4069976" y="29882"/>
                  </a:lnTo>
                  <a:lnTo>
                    <a:pt x="3657600" y="17929"/>
                  </a:lnTo>
                  <a:lnTo>
                    <a:pt x="3484282" y="0"/>
                  </a:lnTo>
                  <a:lnTo>
                    <a:pt x="3239247" y="5976"/>
                  </a:lnTo>
                  <a:lnTo>
                    <a:pt x="2922494" y="35858"/>
                  </a:lnTo>
                  <a:lnTo>
                    <a:pt x="2635623" y="83670"/>
                  </a:lnTo>
                  <a:lnTo>
                    <a:pt x="2306917" y="197223"/>
                  </a:lnTo>
                  <a:lnTo>
                    <a:pt x="2091764" y="310776"/>
                  </a:lnTo>
                  <a:lnTo>
                    <a:pt x="1625600" y="627529"/>
                  </a:lnTo>
                  <a:lnTo>
                    <a:pt x="1272988" y="902447"/>
                  </a:lnTo>
                  <a:lnTo>
                    <a:pt x="1016000" y="1165411"/>
                  </a:lnTo>
                  <a:lnTo>
                    <a:pt x="747058" y="1404470"/>
                  </a:lnTo>
                  <a:lnTo>
                    <a:pt x="466164" y="1631576"/>
                  </a:lnTo>
                  <a:lnTo>
                    <a:pt x="161364" y="1846729"/>
                  </a:lnTo>
                  <a:lnTo>
                    <a:pt x="0" y="1990164"/>
                  </a:lnTo>
                  <a:lnTo>
                    <a:pt x="5976" y="2217270"/>
                  </a:lnTo>
                  <a:lnTo>
                    <a:pt x="430305" y="1846729"/>
                  </a:lnTo>
                  <a:lnTo>
                    <a:pt x="914400" y="1446305"/>
                  </a:lnTo>
                  <a:lnTo>
                    <a:pt x="1368611" y="1153458"/>
                  </a:lnTo>
                  <a:lnTo>
                    <a:pt x="1691341" y="968188"/>
                  </a:lnTo>
                  <a:lnTo>
                    <a:pt x="1918447" y="848658"/>
                  </a:lnTo>
                  <a:lnTo>
                    <a:pt x="2241176" y="711200"/>
                  </a:lnTo>
                  <a:lnTo>
                    <a:pt x="2581835" y="651435"/>
                  </a:lnTo>
                  <a:lnTo>
                    <a:pt x="2994211" y="597647"/>
                  </a:lnTo>
                  <a:lnTo>
                    <a:pt x="3269129" y="603623"/>
                  </a:lnTo>
                  <a:lnTo>
                    <a:pt x="3681505" y="675341"/>
                  </a:lnTo>
                  <a:lnTo>
                    <a:pt x="4117788" y="747058"/>
                  </a:lnTo>
                  <a:lnTo>
                    <a:pt x="4589929" y="818776"/>
                  </a:lnTo>
                  <a:lnTo>
                    <a:pt x="4834964" y="878541"/>
                  </a:lnTo>
                  <a:lnTo>
                    <a:pt x="4834964" y="47811"/>
                  </a:lnTo>
                  <a:close/>
                </a:path>
              </a:pathLst>
            </a:custGeom>
            <a:solidFill>
              <a:schemeClr val="accent4">
                <a:alpha val="2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9F1566B-6995-4EDA-A757-F2086E8A9E88}"/>
                </a:ext>
              </a:extLst>
            </p:cNvPr>
            <p:cNvSpPr/>
            <p:nvPr/>
          </p:nvSpPr>
          <p:spPr bwMode="gray">
            <a:xfrm>
              <a:off x="2212034" y="2978554"/>
              <a:ext cx="4724738" cy="2642353"/>
            </a:xfrm>
            <a:custGeom>
              <a:avLst/>
              <a:gdLst>
                <a:gd name="connsiteX0" fmla="*/ 4840941 w 4840941"/>
                <a:gd name="connsiteY0" fmla="*/ 11953 h 2707341"/>
                <a:gd name="connsiteX1" fmla="*/ 4309035 w 4840941"/>
                <a:gd name="connsiteY1" fmla="*/ 0 h 2707341"/>
                <a:gd name="connsiteX2" fmla="*/ 4052047 w 4840941"/>
                <a:gd name="connsiteY2" fmla="*/ 11953 h 2707341"/>
                <a:gd name="connsiteX3" fmla="*/ 3693459 w 4840941"/>
                <a:gd name="connsiteY3" fmla="*/ 23906 h 2707341"/>
                <a:gd name="connsiteX4" fmla="*/ 3406588 w 4840941"/>
                <a:gd name="connsiteY4" fmla="*/ 77694 h 2707341"/>
                <a:gd name="connsiteX5" fmla="*/ 3137647 w 4840941"/>
                <a:gd name="connsiteY5" fmla="*/ 107576 h 2707341"/>
                <a:gd name="connsiteX6" fmla="*/ 2940424 w 4840941"/>
                <a:gd name="connsiteY6" fmla="*/ 173318 h 2707341"/>
                <a:gd name="connsiteX7" fmla="*/ 2725271 w 4840941"/>
                <a:gd name="connsiteY7" fmla="*/ 256988 h 2707341"/>
                <a:gd name="connsiteX8" fmla="*/ 2438400 w 4840941"/>
                <a:gd name="connsiteY8" fmla="*/ 370541 h 2707341"/>
                <a:gd name="connsiteX9" fmla="*/ 2211294 w 4840941"/>
                <a:gd name="connsiteY9" fmla="*/ 502024 h 2707341"/>
                <a:gd name="connsiteX10" fmla="*/ 2008094 w 4840941"/>
                <a:gd name="connsiteY10" fmla="*/ 639482 h 2707341"/>
                <a:gd name="connsiteX11" fmla="*/ 1745130 w 4840941"/>
                <a:gd name="connsiteY11" fmla="*/ 824753 h 2707341"/>
                <a:gd name="connsiteX12" fmla="*/ 1589741 w 4840941"/>
                <a:gd name="connsiteY12" fmla="*/ 938306 h 2707341"/>
                <a:gd name="connsiteX13" fmla="*/ 1446306 w 4840941"/>
                <a:gd name="connsiteY13" fmla="*/ 1081741 h 2707341"/>
                <a:gd name="connsiteX14" fmla="*/ 1147482 w 4840941"/>
                <a:gd name="connsiteY14" fmla="*/ 1356659 h 2707341"/>
                <a:gd name="connsiteX15" fmla="*/ 669365 w 4840941"/>
                <a:gd name="connsiteY15" fmla="*/ 1780988 h 2707341"/>
                <a:gd name="connsiteX16" fmla="*/ 442259 w 4840941"/>
                <a:gd name="connsiteY16" fmla="*/ 2049929 h 2707341"/>
                <a:gd name="connsiteX17" fmla="*/ 191247 w 4840941"/>
                <a:gd name="connsiteY17" fmla="*/ 2259106 h 2707341"/>
                <a:gd name="connsiteX18" fmla="*/ 0 w 4840941"/>
                <a:gd name="connsiteY18" fmla="*/ 2486212 h 2707341"/>
                <a:gd name="connsiteX19" fmla="*/ 17930 w 4840941"/>
                <a:gd name="connsiteY19" fmla="*/ 2707341 h 2707341"/>
                <a:gd name="connsiteX20" fmla="*/ 292847 w 4840941"/>
                <a:gd name="connsiteY20" fmla="*/ 2498165 h 2707341"/>
                <a:gd name="connsiteX21" fmla="*/ 478118 w 4840941"/>
                <a:gd name="connsiteY21" fmla="*/ 2217271 h 2707341"/>
                <a:gd name="connsiteX22" fmla="*/ 693271 w 4840941"/>
                <a:gd name="connsiteY22" fmla="*/ 1990165 h 2707341"/>
                <a:gd name="connsiteX23" fmla="*/ 866588 w 4840941"/>
                <a:gd name="connsiteY23" fmla="*/ 1757082 h 2707341"/>
                <a:gd name="connsiteX24" fmla="*/ 1159435 w 4840941"/>
                <a:gd name="connsiteY24" fmla="*/ 1476188 h 2707341"/>
                <a:gd name="connsiteX25" fmla="*/ 1470212 w 4840941"/>
                <a:gd name="connsiteY25" fmla="*/ 1207247 h 2707341"/>
                <a:gd name="connsiteX26" fmla="*/ 1846730 w 4840941"/>
                <a:gd name="connsiteY26" fmla="*/ 896471 h 2707341"/>
                <a:gd name="connsiteX27" fmla="*/ 2211294 w 4840941"/>
                <a:gd name="connsiteY27" fmla="*/ 693271 h 2707341"/>
                <a:gd name="connsiteX28" fmla="*/ 2534024 w 4840941"/>
                <a:gd name="connsiteY28" fmla="*/ 508000 h 2707341"/>
                <a:gd name="connsiteX29" fmla="*/ 2862730 w 4840941"/>
                <a:gd name="connsiteY29" fmla="*/ 388471 h 2707341"/>
                <a:gd name="connsiteX30" fmla="*/ 3245224 w 4840941"/>
                <a:gd name="connsiteY30" fmla="*/ 286871 h 2707341"/>
                <a:gd name="connsiteX31" fmla="*/ 3651624 w 4840941"/>
                <a:gd name="connsiteY31" fmla="*/ 227106 h 2707341"/>
                <a:gd name="connsiteX32" fmla="*/ 3956424 w 4840941"/>
                <a:gd name="connsiteY32" fmla="*/ 215153 h 2707341"/>
                <a:gd name="connsiteX33" fmla="*/ 4201459 w 4840941"/>
                <a:gd name="connsiteY33" fmla="*/ 197224 h 2707341"/>
                <a:gd name="connsiteX34" fmla="*/ 4446494 w 4840941"/>
                <a:gd name="connsiteY34" fmla="*/ 209176 h 2707341"/>
                <a:gd name="connsiteX35" fmla="*/ 4751294 w 4840941"/>
                <a:gd name="connsiteY35" fmla="*/ 203200 h 2707341"/>
                <a:gd name="connsiteX36" fmla="*/ 4840941 w 4840941"/>
                <a:gd name="connsiteY36" fmla="*/ 221129 h 2707341"/>
                <a:gd name="connsiteX37" fmla="*/ 4840941 w 4840941"/>
                <a:gd name="connsiteY37" fmla="*/ 11953 h 270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840941" h="2707341">
                  <a:moveTo>
                    <a:pt x="4840941" y="11953"/>
                  </a:moveTo>
                  <a:lnTo>
                    <a:pt x="4309035" y="0"/>
                  </a:lnTo>
                  <a:lnTo>
                    <a:pt x="4052047" y="11953"/>
                  </a:lnTo>
                  <a:lnTo>
                    <a:pt x="3693459" y="23906"/>
                  </a:lnTo>
                  <a:lnTo>
                    <a:pt x="3406588" y="77694"/>
                  </a:lnTo>
                  <a:lnTo>
                    <a:pt x="3137647" y="107576"/>
                  </a:lnTo>
                  <a:lnTo>
                    <a:pt x="2940424" y="173318"/>
                  </a:lnTo>
                  <a:lnTo>
                    <a:pt x="2725271" y="256988"/>
                  </a:lnTo>
                  <a:lnTo>
                    <a:pt x="2438400" y="370541"/>
                  </a:lnTo>
                  <a:lnTo>
                    <a:pt x="2211294" y="502024"/>
                  </a:lnTo>
                  <a:lnTo>
                    <a:pt x="2008094" y="639482"/>
                  </a:lnTo>
                  <a:lnTo>
                    <a:pt x="1745130" y="824753"/>
                  </a:lnTo>
                  <a:lnTo>
                    <a:pt x="1589741" y="938306"/>
                  </a:lnTo>
                  <a:lnTo>
                    <a:pt x="1446306" y="1081741"/>
                  </a:lnTo>
                  <a:lnTo>
                    <a:pt x="1147482" y="1356659"/>
                  </a:lnTo>
                  <a:lnTo>
                    <a:pt x="669365" y="1780988"/>
                  </a:lnTo>
                  <a:lnTo>
                    <a:pt x="442259" y="2049929"/>
                  </a:lnTo>
                  <a:lnTo>
                    <a:pt x="191247" y="2259106"/>
                  </a:lnTo>
                  <a:lnTo>
                    <a:pt x="0" y="2486212"/>
                  </a:lnTo>
                  <a:lnTo>
                    <a:pt x="17930" y="2707341"/>
                  </a:lnTo>
                  <a:lnTo>
                    <a:pt x="292847" y="2498165"/>
                  </a:lnTo>
                  <a:lnTo>
                    <a:pt x="478118" y="2217271"/>
                  </a:lnTo>
                  <a:lnTo>
                    <a:pt x="693271" y="1990165"/>
                  </a:lnTo>
                  <a:lnTo>
                    <a:pt x="866588" y="1757082"/>
                  </a:lnTo>
                  <a:lnTo>
                    <a:pt x="1159435" y="1476188"/>
                  </a:lnTo>
                  <a:lnTo>
                    <a:pt x="1470212" y="1207247"/>
                  </a:lnTo>
                  <a:lnTo>
                    <a:pt x="1846730" y="896471"/>
                  </a:lnTo>
                  <a:lnTo>
                    <a:pt x="2211294" y="693271"/>
                  </a:lnTo>
                  <a:lnTo>
                    <a:pt x="2534024" y="508000"/>
                  </a:lnTo>
                  <a:lnTo>
                    <a:pt x="2862730" y="388471"/>
                  </a:lnTo>
                  <a:lnTo>
                    <a:pt x="3245224" y="286871"/>
                  </a:lnTo>
                  <a:lnTo>
                    <a:pt x="3651624" y="227106"/>
                  </a:lnTo>
                  <a:lnTo>
                    <a:pt x="3956424" y="215153"/>
                  </a:lnTo>
                  <a:lnTo>
                    <a:pt x="4201459" y="197224"/>
                  </a:lnTo>
                  <a:lnTo>
                    <a:pt x="4446494" y="209176"/>
                  </a:lnTo>
                  <a:lnTo>
                    <a:pt x="4751294" y="203200"/>
                  </a:lnTo>
                  <a:lnTo>
                    <a:pt x="4840941" y="221129"/>
                  </a:lnTo>
                  <a:lnTo>
                    <a:pt x="4840941" y="11953"/>
                  </a:lnTo>
                  <a:close/>
                </a:path>
              </a:pathLst>
            </a:custGeom>
            <a:solidFill>
              <a:schemeClr val="accent3">
                <a:alpha val="2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7987407-B2C8-4445-8DFC-1980DE21FA60}"/>
                </a:ext>
              </a:extLst>
            </p:cNvPr>
            <p:cNvSpPr/>
            <p:nvPr/>
          </p:nvSpPr>
          <p:spPr bwMode="gray">
            <a:xfrm>
              <a:off x="2217867" y="2541079"/>
              <a:ext cx="4718904" cy="3155657"/>
            </a:xfrm>
            <a:custGeom>
              <a:avLst/>
              <a:gdLst>
                <a:gd name="connsiteX0" fmla="*/ 4834964 w 4834964"/>
                <a:gd name="connsiteY0" fmla="*/ 0 h 3233270"/>
                <a:gd name="connsiteX1" fmla="*/ 3986305 w 4834964"/>
                <a:gd name="connsiteY1" fmla="*/ 17929 h 3233270"/>
                <a:gd name="connsiteX2" fmla="*/ 3573929 w 4834964"/>
                <a:gd name="connsiteY2" fmla="*/ 47811 h 3233270"/>
                <a:gd name="connsiteX3" fmla="*/ 3376705 w 4834964"/>
                <a:gd name="connsiteY3" fmla="*/ 77694 h 3233270"/>
                <a:gd name="connsiteX4" fmla="*/ 3065929 w 4834964"/>
                <a:gd name="connsiteY4" fmla="*/ 131482 h 3233270"/>
                <a:gd name="connsiteX5" fmla="*/ 2791011 w 4834964"/>
                <a:gd name="connsiteY5" fmla="*/ 197223 h 3233270"/>
                <a:gd name="connsiteX6" fmla="*/ 2450353 w 4834964"/>
                <a:gd name="connsiteY6" fmla="*/ 340659 h 3233270"/>
                <a:gd name="connsiteX7" fmla="*/ 2336800 w 4834964"/>
                <a:gd name="connsiteY7" fmla="*/ 412376 h 3233270"/>
                <a:gd name="connsiteX8" fmla="*/ 2145553 w 4834964"/>
                <a:gd name="connsiteY8" fmla="*/ 537882 h 3233270"/>
                <a:gd name="connsiteX9" fmla="*/ 1942353 w 4834964"/>
                <a:gd name="connsiteY9" fmla="*/ 705223 h 3233270"/>
                <a:gd name="connsiteX10" fmla="*/ 1739153 w 4834964"/>
                <a:gd name="connsiteY10" fmla="*/ 878541 h 3233270"/>
                <a:gd name="connsiteX11" fmla="*/ 1500094 w 4834964"/>
                <a:gd name="connsiteY11" fmla="*/ 1129553 h 3233270"/>
                <a:gd name="connsiteX12" fmla="*/ 1123576 w 4834964"/>
                <a:gd name="connsiteY12" fmla="*/ 1524000 h 3233270"/>
                <a:gd name="connsiteX13" fmla="*/ 938305 w 4834964"/>
                <a:gd name="connsiteY13" fmla="*/ 1745129 h 3233270"/>
                <a:gd name="connsiteX14" fmla="*/ 675341 w 4834964"/>
                <a:gd name="connsiteY14" fmla="*/ 2043953 h 3233270"/>
                <a:gd name="connsiteX15" fmla="*/ 525929 w 4834964"/>
                <a:gd name="connsiteY15" fmla="*/ 2199341 h 3233270"/>
                <a:gd name="connsiteX16" fmla="*/ 274917 w 4834964"/>
                <a:gd name="connsiteY16" fmla="*/ 2450353 h 3233270"/>
                <a:gd name="connsiteX17" fmla="*/ 0 w 4834964"/>
                <a:gd name="connsiteY17" fmla="*/ 2755153 h 3233270"/>
                <a:gd name="connsiteX18" fmla="*/ 5976 w 4834964"/>
                <a:gd name="connsiteY18" fmla="*/ 3233270 h 3233270"/>
                <a:gd name="connsiteX19" fmla="*/ 454211 w 4834964"/>
                <a:gd name="connsiteY19" fmla="*/ 2504141 h 3233270"/>
                <a:gd name="connsiteX20" fmla="*/ 1087717 w 4834964"/>
                <a:gd name="connsiteY20" fmla="*/ 1798917 h 3233270"/>
                <a:gd name="connsiteX21" fmla="*/ 1326776 w 4834964"/>
                <a:gd name="connsiteY21" fmla="*/ 1589741 h 3233270"/>
                <a:gd name="connsiteX22" fmla="*/ 1739153 w 4834964"/>
                <a:gd name="connsiteY22" fmla="*/ 1231153 h 3233270"/>
                <a:gd name="connsiteX23" fmla="*/ 2032000 w 4834964"/>
                <a:gd name="connsiteY23" fmla="*/ 1010023 h 3233270"/>
                <a:gd name="connsiteX24" fmla="*/ 2629647 w 4834964"/>
                <a:gd name="connsiteY24" fmla="*/ 657411 h 3233270"/>
                <a:gd name="connsiteX25" fmla="*/ 2928470 w 4834964"/>
                <a:gd name="connsiteY25" fmla="*/ 549835 h 3233270"/>
                <a:gd name="connsiteX26" fmla="*/ 3125694 w 4834964"/>
                <a:gd name="connsiteY26" fmla="*/ 496047 h 3233270"/>
                <a:gd name="connsiteX27" fmla="*/ 3430494 w 4834964"/>
                <a:gd name="connsiteY27" fmla="*/ 460188 h 3233270"/>
                <a:gd name="connsiteX28" fmla="*/ 3759200 w 4834964"/>
                <a:gd name="connsiteY28" fmla="*/ 418353 h 3233270"/>
                <a:gd name="connsiteX29" fmla="*/ 3992282 w 4834964"/>
                <a:gd name="connsiteY29" fmla="*/ 430306 h 3233270"/>
                <a:gd name="connsiteX30" fmla="*/ 4297082 w 4834964"/>
                <a:gd name="connsiteY30" fmla="*/ 508000 h 3233270"/>
                <a:gd name="connsiteX31" fmla="*/ 4607858 w 4834964"/>
                <a:gd name="connsiteY31" fmla="*/ 573741 h 3233270"/>
                <a:gd name="connsiteX32" fmla="*/ 4834964 w 4834964"/>
                <a:gd name="connsiteY32" fmla="*/ 663388 h 3233270"/>
                <a:gd name="connsiteX33" fmla="*/ 4834964 w 4834964"/>
                <a:gd name="connsiteY33" fmla="*/ 0 h 323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834964" h="3233270">
                  <a:moveTo>
                    <a:pt x="4834964" y="0"/>
                  </a:moveTo>
                  <a:lnTo>
                    <a:pt x="3986305" y="17929"/>
                  </a:lnTo>
                  <a:lnTo>
                    <a:pt x="3573929" y="47811"/>
                  </a:lnTo>
                  <a:lnTo>
                    <a:pt x="3376705" y="77694"/>
                  </a:lnTo>
                  <a:lnTo>
                    <a:pt x="3065929" y="131482"/>
                  </a:lnTo>
                  <a:lnTo>
                    <a:pt x="2791011" y="197223"/>
                  </a:lnTo>
                  <a:lnTo>
                    <a:pt x="2450353" y="340659"/>
                  </a:lnTo>
                  <a:lnTo>
                    <a:pt x="2336800" y="412376"/>
                  </a:lnTo>
                  <a:lnTo>
                    <a:pt x="2145553" y="537882"/>
                  </a:lnTo>
                  <a:lnTo>
                    <a:pt x="1942353" y="705223"/>
                  </a:lnTo>
                  <a:lnTo>
                    <a:pt x="1739153" y="878541"/>
                  </a:lnTo>
                  <a:lnTo>
                    <a:pt x="1500094" y="1129553"/>
                  </a:lnTo>
                  <a:lnTo>
                    <a:pt x="1123576" y="1524000"/>
                  </a:lnTo>
                  <a:lnTo>
                    <a:pt x="938305" y="1745129"/>
                  </a:lnTo>
                  <a:lnTo>
                    <a:pt x="675341" y="2043953"/>
                  </a:lnTo>
                  <a:lnTo>
                    <a:pt x="525929" y="2199341"/>
                  </a:lnTo>
                  <a:lnTo>
                    <a:pt x="274917" y="2450353"/>
                  </a:lnTo>
                  <a:lnTo>
                    <a:pt x="0" y="2755153"/>
                  </a:lnTo>
                  <a:lnTo>
                    <a:pt x="5976" y="3233270"/>
                  </a:lnTo>
                  <a:lnTo>
                    <a:pt x="454211" y="2504141"/>
                  </a:lnTo>
                  <a:lnTo>
                    <a:pt x="1087717" y="1798917"/>
                  </a:lnTo>
                  <a:lnTo>
                    <a:pt x="1326776" y="1589741"/>
                  </a:lnTo>
                  <a:lnTo>
                    <a:pt x="1739153" y="1231153"/>
                  </a:lnTo>
                  <a:lnTo>
                    <a:pt x="2032000" y="1010023"/>
                  </a:lnTo>
                  <a:lnTo>
                    <a:pt x="2629647" y="657411"/>
                  </a:lnTo>
                  <a:lnTo>
                    <a:pt x="2928470" y="549835"/>
                  </a:lnTo>
                  <a:lnTo>
                    <a:pt x="3125694" y="496047"/>
                  </a:lnTo>
                  <a:lnTo>
                    <a:pt x="3430494" y="460188"/>
                  </a:lnTo>
                  <a:lnTo>
                    <a:pt x="3759200" y="418353"/>
                  </a:lnTo>
                  <a:lnTo>
                    <a:pt x="3992282" y="430306"/>
                  </a:lnTo>
                  <a:lnTo>
                    <a:pt x="4297082" y="508000"/>
                  </a:lnTo>
                  <a:lnTo>
                    <a:pt x="4607858" y="573741"/>
                  </a:lnTo>
                  <a:lnTo>
                    <a:pt x="4834964" y="663388"/>
                  </a:lnTo>
                  <a:lnTo>
                    <a:pt x="4834964" y="0"/>
                  </a:lnTo>
                  <a:close/>
                </a:path>
              </a:pathLst>
            </a:custGeom>
            <a:solidFill>
              <a:schemeClr val="accent2">
                <a:alpha val="2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0FB7D3B-1D1B-490C-8C4F-8CA065EC5221}"/>
                </a:ext>
              </a:extLst>
            </p:cNvPr>
            <p:cNvSpPr/>
            <p:nvPr/>
          </p:nvSpPr>
          <p:spPr bwMode="gray">
            <a:xfrm>
              <a:off x="2217867" y="1456139"/>
              <a:ext cx="4724738" cy="3937282"/>
            </a:xfrm>
            <a:custGeom>
              <a:avLst/>
              <a:gdLst>
                <a:gd name="connsiteX0" fmla="*/ 4834964 w 4840941"/>
                <a:gd name="connsiteY0" fmla="*/ 0 h 4034118"/>
                <a:gd name="connsiteX1" fmla="*/ 4374776 w 4840941"/>
                <a:gd name="connsiteY1" fmla="*/ 59765 h 4034118"/>
                <a:gd name="connsiteX2" fmla="*/ 4075953 w 4840941"/>
                <a:gd name="connsiteY2" fmla="*/ 155388 h 4034118"/>
                <a:gd name="connsiteX3" fmla="*/ 3747247 w 4840941"/>
                <a:gd name="connsiteY3" fmla="*/ 274918 h 4034118"/>
                <a:gd name="connsiteX4" fmla="*/ 3502211 w 4840941"/>
                <a:gd name="connsiteY4" fmla="*/ 382494 h 4034118"/>
                <a:gd name="connsiteX5" fmla="*/ 3281082 w 4840941"/>
                <a:gd name="connsiteY5" fmla="*/ 502024 h 4034118"/>
                <a:gd name="connsiteX6" fmla="*/ 3048000 w 4840941"/>
                <a:gd name="connsiteY6" fmla="*/ 633506 h 4034118"/>
                <a:gd name="connsiteX7" fmla="*/ 2856753 w 4840941"/>
                <a:gd name="connsiteY7" fmla="*/ 747059 h 4034118"/>
                <a:gd name="connsiteX8" fmla="*/ 2581835 w 4840941"/>
                <a:gd name="connsiteY8" fmla="*/ 896471 h 4034118"/>
                <a:gd name="connsiteX9" fmla="*/ 2288988 w 4840941"/>
                <a:gd name="connsiteY9" fmla="*/ 1069788 h 4034118"/>
                <a:gd name="connsiteX10" fmla="*/ 2032000 w 4840941"/>
                <a:gd name="connsiteY10" fmla="*/ 1255059 h 4034118"/>
                <a:gd name="connsiteX11" fmla="*/ 1798917 w 4840941"/>
                <a:gd name="connsiteY11" fmla="*/ 1518024 h 4034118"/>
                <a:gd name="connsiteX12" fmla="*/ 1619623 w 4840941"/>
                <a:gd name="connsiteY12" fmla="*/ 1733177 h 4034118"/>
                <a:gd name="connsiteX13" fmla="*/ 1422400 w 4840941"/>
                <a:gd name="connsiteY13" fmla="*/ 1990165 h 4034118"/>
                <a:gd name="connsiteX14" fmla="*/ 1290917 w 4840941"/>
                <a:gd name="connsiteY14" fmla="*/ 2175435 h 4034118"/>
                <a:gd name="connsiteX15" fmla="*/ 1165411 w 4840941"/>
                <a:gd name="connsiteY15" fmla="*/ 2354730 h 4034118"/>
                <a:gd name="connsiteX16" fmla="*/ 1010023 w 4840941"/>
                <a:gd name="connsiteY16" fmla="*/ 2551953 h 4034118"/>
                <a:gd name="connsiteX17" fmla="*/ 884517 w 4840941"/>
                <a:gd name="connsiteY17" fmla="*/ 2725271 h 4034118"/>
                <a:gd name="connsiteX18" fmla="*/ 759011 w 4840941"/>
                <a:gd name="connsiteY18" fmla="*/ 2916518 h 4034118"/>
                <a:gd name="connsiteX19" fmla="*/ 561788 w 4840941"/>
                <a:gd name="connsiteY19" fmla="*/ 3125694 h 4034118"/>
                <a:gd name="connsiteX20" fmla="*/ 430305 w 4840941"/>
                <a:gd name="connsiteY20" fmla="*/ 3281083 h 4034118"/>
                <a:gd name="connsiteX21" fmla="*/ 286870 w 4840941"/>
                <a:gd name="connsiteY21" fmla="*/ 3430494 h 4034118"/>
                <a:gd name="connsiteX22" fmla="*/ 191247 w 4840941"/>
                <a:gd name="connsiteY22" fmla="*/ 3544047 h 4034118"/>
                <a:gd name="connsiteX23" fmla="*/ 53788 w 4840941"/>
                <a:gd name="connsiteY23" fmla="*/ 3681506 h 4034118"/>
                <a:gd name="connsiteX24" fmla="*/ 0 w 4840941"/>
                <a:gd name="connsiteY24" fmla="*/ 3741271 h 4034118"/>
                <a:gd name="connsiteX25" fmla="*/ 0 w 4840941"/>
                <a:gd name="connsiteY25" fmla="*/ 4034118 h 4034118"/>
                <a:gd name="connsiteX26" fmla="*/ 197223 w 4840941"/>
                <a:gd name="connsiteY26" fmla="*/ 3807012 h 4034118"/>
                <a:gd name="connsiteX27" fmla="*/ 519953 w 4840941"/>
                <a:gd name="connsiteY27" fmla="*/ 3376706 h 4034118"/>
                <a:gd name="connsiteX28" fmla="*/ 854635 w 4840941"/>
                <a:gd name="connsiteY28" fmla="*/ 2964330 h 4034118"/>
                <a:gd name="connsiteX29" fmla="*/ 1129553 w 4840941"/>
                <a:gd name="connsiteY29" fmla="*/ 2641600 h 4034118"/>
                <a:gd name="connsiteX30" fmla="*/ 1290917 w 4840941"/>
                <a:gd name="connsiteY30" fmla="*/ 2450353 h 4034118"/>
                <a:gd name="connsiteX31" fmla="*/ 1565835 w 4840941"/>
                <a:gd name="connsiteY31" fmla="*/ 2163483 h 4034118"/>
                <a:gd name="connsiteX32" fmla="*/ 1780988 w 4840941"/>
                <a:gd name="connsiteY32" fmla="*/ 1960283 h 4034118"/>
                <a:gd name="connsiteX33" fmla="*/ 2032000 w 4840941"/>
                <a:gd name="connsiteY33" fmla="*/ 1733177 h 4034118"/>
                <a:gd name="connsiteX34" fmla="*/ 2312894 w 4840941"/>
                <a:gd name="connsiteY34" fmla="*/ 1559859 h 4034118"/>
                <a:gd name="connsiteX35" fmla="*/ 2528047 w 4840941"/>
                <a:gd name="connsiteY35" fmla="*/ 1416424 h 4034118"/>
                <a:gd name="connsiteX36" fmla="*/ 2743200 w 4840941"/>
                <a:gd name="connsiteY36" fmla="*/ 1320800 h 4034118"/>
                <a:gd name="connsiteX37" fmla="*/ 3107764 w 4840941"/>
                <a:gd name="connsiteY37" fmla="*/ 1237130 h 4034118"/>
                <a:gd name="connsiteX38" fmla="*/ 3490258 w 4840941"/>
                <a:gd name="connsiteY38" fmla="*/ 1183341 h 4034118"/>
                <a:gd name="connsiteX39" fmla="*/ 3765176 w 4840941"/>
                <a:gd name="connsiteY39" fmla="*/ 1141506 h 4034118"/>
                <a:gd name="connsiteX40" fmla="*/ 4177553 w 4840941"/>
                <a:gd name="connsiteY40" fmla="*/ 1123577 h 4034118"/>
                <a:gd name="connsiteX41" fmla="*/ 4655670 w 4840941"/>
                <a:gd name="connsiteY41" fmla="*/ 1123577 h 4034118"/>
                <a:gd name="connsiteX42" fmla="*/ 4840941 w 4840941"/>
                <a:gd name="connsiteY42" fmla="*/ 1117600 h 4034118"/>
                <a:gd name="connsiteX43" fmla="*/ 4834964 w 4840941"/>
                <a:gd name="connsiteY43" fmla="*/ 0 h 40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40941" h="4034118">
                  <a:moveTo>
                    <a:pt x="4834964" y="0"/>
                  </a:moveTo>
                  <a:lnTo>
                    <a:pt x="4374776" y="59765"/>
                  </a:lnTo>
                  <a:lnTo>
                    <a:pt x="4075953" y="155388"/>
                  </a:lnTo>
                  <a:lnTo>
                    <a:pt x="3747247" y="274918"/>
                  </a:lnTo>
                  <a:lnTo>
                    <a:pt x="3502211" y="382494"/>
                  </a:lnTo>
                  <a:lnTo>
                    <a:pt x="3281082" y="502024"/>
                  </a:lnTo>
                  <a:lnTo>
                    <a:pt x="3048000" y="633506"/>
                  </a:lnTo>
                  <a:lnTo>
                    <a:pt x="2856753" y="747059"/>
                  </a:lnTo>
                  <a:lnTo>
                    <a:pt x="2581835" y="896471"/>
                  </a:lnTo>
                  <a:lnTo>
                    <a:pt x="2288988" y="1069788"/>
                  </a:lnTo>
                  <a:lnTo>
                    <a:pt x="2032000" y="1255059"/>
                  </a:lnTo>
                  <a:lnTo>
                    <a:pt x="1798917" y="1518024"/>
                  </a:lnTo>
                  <a:lnTo>
                    <a:pt x="1619623" y="1733177"/>
                  </a:lnTo>
                  <a:lnTo>
                    <a:pt x="1422400" y="1990165"/>
                  </a:lnTo>
                  <a:lnTo>
                    <a:pt x="1290917" y="2175435"/>
                  </a:lnTo>
                  <a:lnTo>
                    <a:pt x="1165411" y="2354730"/>
                  </a:lnTo>
                  <a:lnTo>
                    <a:pt x="1010023" y="2551953"/>
                  </a:lnTo>
                  <a:lnTo>
                    <a:pt x="884517" y="2725271"/>
                  </a:lnTo>
                  <a:lnTo>
                    <a:pt x="759011" y="2916518"/>
                  </a:lnTo>
                  <a:lnTo>
                    <a:pt x="561788" y="3125694"/>
                  </a:lnTo>
                  <a:lnTo>
                    <a:pt x="430305" y="3281083"/>
                  </a:lnTo>
                  <a:lnTo>
                    <a:pt x="286870" y="3430494"/>
                  </a:lnTo>
                  <a:lnTo>
                    <a:pt x="191247" y="3544047"/>
                  </a:lnTo>
                  <a:lnTo>
                    <a:pt x="53788" y="3681506"/>
                  </a:lnTo>
                  <a:lnTo>
                    <a:pt x="0" y="3741271"/>
                  </a:lnTo>
                  <a:lnTo>
                    <a:pt x="0" y="4034118"/>
                  </a:lnTo>
                  <a:lnTo>
                    <a:pt x="197223" y="3807012"/>
                  </a:lnTo>
                  <a:lnTo>
                    <a:pt x="519953" y="3376706"/>
                  </a:lnTo>
                  <a:lnTo>
                    <a:pt x="854635" y="2964330"/>
                  </a:lnTo>
                  <a:lnTo>
                    <a:pt x="1129553" y="2641600"/>
                  </a:lnTo>
                  <a:lnTo>
                    <a:pt x="1290917" y="2450353"/>
                  </a:lnTo>
                  <a:lnTo>
                    <a:pt x="1565835" y="2163483"/>
                  </a:lnTo>
                  <a:lnTo>
                    <a:pt x="1780988" y="1960283"/>
                  </a:lnTo>
                  <a:lnTo>
                    <a:pt x="2032000" y="1733177"/>
                  </a:lnTo>
                  <a:lnTo>
                    <a:pt x="2312894" y="1559859"/>
                  </a:lnTo>
                  <a:lnTo>
                    <a:pt x="2528047" y="1416424"/>
                  </a:lnTo>
                  <a:lnTo>
                    <a:pt x="2743200" y="1320800"/>
                  </a:lnTo>
                  <a:lnTo>
                    <a:pt x="3107764" y="1237130"/>
                  </a:lnTo>
                  <a:lnTo>
                    <a:pt x="3490258" y="1183341"/>
                  </a:lnTo>
                  <a:lnTo>
                    <a:pt x="3765176" y="1141506"/>
                  </a:lnTo>
                  <a:lnTo>
                    <a:pt x="4177553" y="1123577"/>
                  </a:lnTo>
                  <a:lnTo>
                    <a:pt x="4655670" y="1123577"/>
                  </a:lnTo>
                  <a:lnTo>
                    <a:pt x="4840941" y="1117600"/>
                  </a:lnTo>
                  <a:cubicBezTo>
                    <a:pt x="4838949" y="745067"/>
                    <a:pt x="4836956" y="372533"/>
                    <a:pt x="4834964" y="0"/>
                  </a:cubicBez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="" xmlns:a16="http://schemas.microsoft.com/office/drawing/2014/main" id="{BB831D37-02B8-43B4-AD6A-1A76A28FC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2423" y="2104697"/>
              <a:ext cx="141769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en-US" altLang="en-US" sz="2000" dirty="0">
                  <a:solidFill>
                    <a:schemeClr val="accent1"/>
                  </a:solidFill>
                  <a:latin typeface="+mj-lt"/>
                </a:rPr>
                <a:t>DTG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altLang="en-US" sz="2000" dirty="0">
                  <a:solidFill>
                    <a:schemeClr val="accent2"/>
                  </a:solidFill>
                  <a:latin typeface="+mj-lt"/>
                </a:rPr>
                <a:t>RAL</a:t>
              </a:r>
              <a:endParaRPr lang="en-US" altLang="en-US" sz="600" dirty="0">
                <a:solidFill>
                  <a:schemeClr val="accent2"/>
                </a:solidFill>
                <a:latin typeface="+mj-lt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en-US" altLang="en-US" sz="2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PI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altLang="en-US" sz="2000" dirty="0">
                  <a:solidFill>
                    <a:schemeClr val="accent4"/>
                  </a:solidFill>
                  <a:latin typeface="+mj-lt"/>
                </a:rPr>
                <a:t>EVG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altLang="en-US" sz="2000" dirty="0">
                  <a:solidFill>
                    <a:schemeClr val="accent5"/>
                  </a:solidFill>
                  <a:latin typeface="+mj-lt"/>
                </a:rPr>
                <a:t>NNRTI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07E8F2-C705-45DD-8EA1-F808F36D11CE}"/>
                </a:ext>
              </a:extLst>
            </p:cNvPr>
            <p:cNvSpPr/>
            <p:nvPr/>
          </p:nvSpPr>
          <p:spPr bwMode="gray">
            <a:xfrm>
              <a:off x="2217867" y="2389420"/>
              <a:ext cx="4713072" cy="2998167"/>
            </a:xfrm>
            <a:custGeom>
              <a:avLst/>
              <a:gdLst>
                <a:gd name="connsiteX0" fmla="*/ 4828988 w 4828988"/>
                <a:gd name="connsiteY0" fmla="*/ 35859 h 3071906"/>
                <a:gd name="connsiteX1" fmla="*/ 4577976 w 4828988"/>
                <a:gd name="connsiteY1" fmla="*/ 17930 h 3071906"/>
                <a:gd name="connsiteX2" fmla="*/ 4255247 w 4828988"/>
                <a:gd name="connsiteY2" fmla="*/ 0 h 3071906"/>
                <a:gd name="connsiteX3" fmla="*/ 3956423 w 4828988"/>
                <a:gd name="connsiteY3" fmla="*/ 5977 h 3071906"/>
                <a:gd name="connsiteX4" fmla="*/ 3615764 w 4828988"/>
                <a:gd name="connsiteY4" fmla="*/ 35859 h 3071906"/>
                <a:gd name="connsiteX5" fmla="*/ 3275105 w 4828988"/>
                <a:gd name="connsiteY5" fmla="*/ 107577 h 3071906"/>
                <a:gd name="connsiteX6" fmla="*/ 2994211 w 4828988"/>
                <a:gd name="connsiteY6" fmla="*/ 191248 h 3071906"/>
                <a:gd name="connsiteX7" fmla="*/ 2635623 w 4828988"/>
                <a:gd name="connsiteY7" fmla="*/ 340659 h 3071906"/>
                <a:gd name="connsiteX8" fmla="*/ 2366682 w 4828988"/>
                <a:gd name="connsiteY8" fmla="*/ 519953 h 3071906"/>
                <a:gd name="connsiteX9" fmla="*/ 2109694 w 4828988"/>
                <a:gd name="connsiteY9" fmla="*/ 687295 h 3071906"/>
                <a:gd name="connsiteX10" fmla="*/ 1912470 w 4828988"/>
                <a:gd name="connsiteY10" fmla="*/ 872565 h 3071906"/>
                <a:gd name="connsiteX11" fmla="*/ 1631576 w 4828988"/>
                <a:gd name="connsiteY11" fmla="*/ 1123577 h 3071906"/>
                <a:gd name="connsiteX12" fmla="*/ 1464235 w 4828988"/>
                <a:gd name="connsiteY12" fmla="*/ 1314824 h 3071906"/>
                <a:gd name="connsiteX13" fmla="*/ 1231153 w 4828988"/>
                <a:gd name="connsiteY13" fmla="*/ 1571812 h 3071906"/>
                <a:gd name="connsiteX14" fmla="*/ 1016000 w 4828988"/>
                <a:gd name="connsiteY14" fmla="*/ 1822824 h 3071906"/>
                <a:gd name="connsiteX15" fmla="*/ 788894 w 4828988"/>
                <a:gd name="connsiteY15" fmla="*/ 2073836 h 3071906"/>
                <a:gd name="connsiteX16" fmla="*/ 591670 w 4828988"/>
                <a:gd name="connsiteY16" fmla="*/ 2324848 h 3071906"/>
                <a:gd name="connsiteX17" fmla="*/ 334682 w 4828988"/>
                <a:gd name="connsiteY17" fmla="*/ 2647577 h 3071906"/>
                <a:gd name="connsiteX18" fmla="*/ 113553 w 4828988"/>
                <a:gd name="connsiteY18" fmla="*/ 2940424 h 3071906"/>
                <a:gd name="connsiteX19" fmla="*/ 0 w 4828988"/>
                <a:gd name="connsiteY19" fmla="*/ 3071906 h 307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28988" h="3071906">
                  <a:moveTo>
                    <a:pt x="4828988" y="35859"/>
                  </a:moveTo>
                  <a:lnTo>
                    <a:pt x="4577976" y="17930"/>
                  </a:lnTo>
                  <a:lnTo>
                    <a:pt x="4255247" y="0"/>
                  </a:lnTo>
                  <a:lnTo>
                    <a:pt x="3956423" y="5977"/>
                  </a:lnTo>
                  <a:lnTo>
                    <a:pt x="3615764" y="35859"/>
                  </a:lnTo>
                  <a:lnTo>
                    <a:pt x="3275105" y="107577"/>
                  </a:lnTo>
                  <a:lnTo>
                    <a:pt x="2994211" y="191248"/>
                  </a:lnTo>
                  <a:lnTo>
                    <a:pt x="2635623" y="340659"/>
                  </a:lnTo>
                  <a:lnTo>
                    <a:pt x="2366682" y="519953"/>
                  </a:lnTo>
                  <a:lnTo>
                    <a:pt x="2109694" y="687295"/>
                  </a:lnTo>
                  <a:lnTo>
                    <a:pt x="1912470" y="872565"/>
                  </a:lnTo>
                  <a:lnTo>
                    <a:pt x="1631576" y="1123577"/>
                  </a:lnTo>
                  <a:lnTo>
                    <a:pt x="1464235" y="1314824"/>
                  </a:lnTo>
                  <a:lnTo>
                    <a:pt x="1231153" y="1571812"/>
                  </a:lnTo>
                  <a:lnTo>
                    <a:pt x="1016000" y="1822824"/>
                  </a:lnTo>
                  <a:lnTo>
                    <a:pt x="788894" y="2073836"/>
                  </a:lnTo>
                  <a:lnTo>
                    <a:pt x="591670" y="2324848"/>
                  </a:lnTo>
                  <a:lnTo>
                    <a:pt x="334682" y="2647577"/>
                  </a:lnTo>
                  <a:lnTo>
                    <a:pt x="113553" y="2940424"/>
                  </a:lnTo>
                  <a:lnTo>
                    <a:pt x="0" y="3071906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90D133A-9E2F-40E2-9A32-32ABD558181C}"/>
                </a:ext>
              </a:extLst>
            </p:cNvPr>
            <p:cNvSpPr/>
            <p:nvPr/>
          </p:nvSpPr>
          <p:spPr bwMode="gray">
            <a:xfrm>
              <a:off x="2223700" y="2751067"/>
              <a:ext cx="4707239" cy="2735681"/>
            </a:xfrm>
            <a:custGeom>
              <a:avLst/>
              <a:gdLst>
                <a:gd name="connsiteX0" fmla="*/ 4823012 w 4823012"/>
                <a:gd name="connsiteY0" fmla="*/ 41835 h 2802964"/>
                <a:gd name="connsiteX1" fmla="*/ 4500282 w 4823012"/>
                <a:gd name="connsiteY1" fmla="*/ 11953 h 2802964"/>
                <a:gd name="connsiteX2" fmla="*/ 3986306 w 4823012"/>
                <a:gd name="connsiteY2" fmla="*/ 0 h 2802964"/>
                <a:gd name="connsiteX3" fmla="*/ 3573929 w 4823012"/>
                <a:gd name="connsiteY3" fmla="*/ 23906 h 2802964"/>
                <a:gd name="connsiteX4" fmla="*/ 3137647 w 4823012"/>
                <a:gd name="connsiteY4" fmla="*/ 71717 h 2802964"/>
                <a:gd name="connsiteX5" fmla="*/ 2796988 w 4823012"/>
                <a:gd name="connsiteY5" fmla="*/ 179294 h 2802964"/>
                <a:gd name="connsiteX6" fmla="*/ 2414494 w 4823012"/>
                <a:gd name="connsiteY6" fmla="*/ 334682 h 2802964"/>
                <a:gd name="connsiteX7" fmla="*/ 2043953 w 4823012"/>
                <a:gd name="connsiteY7" fmla="*/ 579717 h 2802964"/>
                <a:gd name="connsiteX8" fmla="*/ 1727200 w 4823012"/>
                <a:gd name="connsiteY8" fmla="*/ 842682 h 2802964"/>
                <a:gd name="connsiteX9" fmla="*/ 1404471 w 4823012"/>
                <a:gd name="connsiteY9" fmla="*/ 1153458 h 2802964"/>
                <a:gd name="connsiteX10" fmla="*/ 1165412 w 4823012"/>
                <a:gd name="connsiteY10" fmla="*/ 1392517 h 2802964"/>
                <a:gd name="connsiteX11" fmla="*/ 860612 w 4823012"/>
                <a:gd name="connsiteY11" fmla="*/ 1769035 h 2802964"/>
                <a:gd name="connsiteX12" fmla="*/ 585694 w 4823012"/>
                <a:gd name="connsiteY12" fmla="*/ 2085788 h 2802964"/>
                <a:gd name="connsiteX13" fmla="*/ 221129 w 4823012"/>
                <a:gd name="connsiteY13" fmla="*/ 2522070 h 2802964"/>
                <a:gd name="connsiteX14" fmla="*/ 0 w 4823012"/>
                <a:gd name="connsiteY14" fmla="*/ 2802964 h 28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23012" h="2802964">
                  <a:moveTo>
                    <a:pt x="4823012" y="41835"/>
                  </a:moveTo>
                  <a:lnTo>
                    <a:pt x="4500282" y="11953"/>
                  </a:lnTo>
                  <a:lnTo>
                    <a:pt x="3986306" y="0"/>
                  </a:lnTo>
                  <a:lnTo>
                    <a:pt x="3573929" y="23906"/>
                  </a:lnTo>
                  <a:lnTo>
                    <a:pt x="3137647" y="71717"/>
                  </a:lnTo>
                  <a:lnTo>
                    <a:pt x="2796988" y="179294"/>
                  </a:lnTo>
                  <a:lnTo>
                    <a:pt x="2414494" y="334682"/>
                  </a:lnTo>
                  <a:lnTo>
                    <a:pt x="2043953" y="579717"/>
                  </a:lnTo>
                  <a:lnTo>
                    <a:pt x="1727200" y="842682"/>
                  </a:lnTo>
                  <a:lnTo>
                    <a:pt x="1404471" y="1153458"/>
                  </a:lnTo>
                  <a:lnTo>
                    <a:pt x="1165412" y="1392517"/>
                  </a:lnTo>
                  <a:lnTo>
                    <a:pt x="860612" y="1769035"/>
                  </a:lnTo>
                  <a:lnTo>
                    <a:pt x="585694" y="2085788"/>
                  </a:lnTo>
                  <a:lnTo>
                    <a:pt x="221129" y="2522070"/>
                  </a:lnTo>
                  <a:lnTo>
                    <a:pt x="0" y="2802964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BE084878-4E24-487F-A38B-AE9B930871ED}"/>
                </a:ext>
              </a:extLst>
            </p:cNvPr>
            <p:cNvSpPr/>
            <p:nvPr/>
          </p:nvSpPr>
          <p:spPr bwMode="gray">
            <a:xfrm>
              <a:off x="2217867" y="3077716"/>
              <a:ext cx="4718904" cy="2420699"/>
            </a:xfrm>
            <a:custGeom>
              <a:avLst/>
              <a:gdLst>
                <a:gd name="connsiteX0" fmla="*/ 4834964 w 4834964"/>
                <a:gd name="connsiteY0" fmla="*/ 5976 h 2480235"/>
                <a:gd name="connsiteX1" fmla="*/ 4243294 w 4834964"/>
                <a:gd name="connsiteY1" fmla="*/ 0 h 2480235"/>
                <a:gd name="connsiteX2" fmla="*/ 3723341 w 4834964"/>
                <a:gd name="connsiteY2" fmla="*/ 17929 h 2480235"/>
                <a:gd name="connsiteX3" fmla="*/ 3340847 w 4834964"/>
                <a:gd name="connsiteY3" fmla="*/ 71718 h 2480235"/>
                <a:gd name="connsiteX4" fmla="*/ 2916517 w 4834964"/>
                <a:gd name="connsiteY4" fmla="*/ 173318 h 2480235"/>
                <a:gd name="connsiteX5" fmla="*/ 2540000 w 4834964"/>
                <a:gd name="connsiteY5" fmla="*/ 316753 h 2480235"/>
                <a:gd name="connsiteX6" fmla="*/ 2229223 w 4834964"/>
                <a:gd name="connsiteY6" fmla="*/ 478118 h 2480235"/>
                <a:gd name="connsiteX7" fmla="*/ 1900517 w 4834964"/>
                <a:gd name="connsiteY7" fmla="*/ 687294 h 2480235"/>
                <a:gd name="connsiteX8" fmla="*/ 1613647 w 4834964"/>
                <a:gd name="connsiteY8" fmla="*/ 914400 h 2480235"/>
                <a:gd name="connsiteX9" fmla="*/ 1219200 w 4834964"/>
                <a:gd name="connsiteY9" fmla="*/ 1237129 h 2480235"/>
                <a:gd name="connsiteX10" fmla="*/ 962211 w 4834964"/>
                <a:gd name="connsiteY10" fmla="*/ 1482165 h 2480235"/>
                <a:gd name="connsiteX11" fmla="*/ 693270 w 4834964"/>
                <a:gd name="connsiteY11" fmla="*/ 1745129 h 2480235"/>
                <a:gd name="connsiteX12" fmla="*/ 382494 w 4834964"/>
                <a:gd name="connsiteY12" fmla="*/ 2061882 h 2480235"/>
                <a:gd name="connsiteX13" fmla="*/ 185270 w 4834964"/>
                <a:gd name="connsiteY13" fmla="*/ 2283012 h 2480235"/>
                <a:gd name="connsiteX14" fmla="*/ 0 w 4834964"/>
                <a:gd name="connsiteY14" fmla="*/ 2480235 h 248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34964" h="2480235">
                  <a:moveTo>
                    <a:pt x="4834964" y="5976"/>
                  </a:moveTo>
                  <a:lnTo>
                    <a:pt x="4243294" y="0"/>
                  </a:lnTo>
                  <a:lnTo>
                    <a:pt x="3723341" y="17929"/>
                  </a:lnTo>
                  <a:lnTo>
                    <a:pt x="3340847" y="71718"/>
                  </a:lnTo>
                  <a:lnTo>
                    <a:pt x="2916517" y="173318"/>
                  </a:lnTo>
                  <a:lnTo>
                    <a:pt x="2540000" y="316753"/>
                  </a:lnTo>
                  <a:lnTo>
                    <a:pt x="2229223" y="478118"/>
                  </a:lnTo>
                  <a:lnTo>
                    <a:pt x="1900517" y="687294"/>
                  </a:lnTo>
                  <a:lnTo>
                    <a:pt x="1613647" y="914400"/>
                  </a:lnTo>
                  <a:lnTo>
                    <a:pt x="1219200" y="1237129"/>
                  </a:lnTo>
                  <a:lnTo>
                    <a:pt x="962211" y="1482165"/>
                  </a:lnTo>
                  <a:lnTo>
                    <a:pt x="693270" y="1745129"/>
                  </a:lnTo>
                  <a:lnTo>
                    <a:pt x="382494" y="2061882"/>
                  </a:lnTo>
                  <a:lnTo>
                    <a:pt x="185270" y="2283012"/>
                  </a:lnTo>
                  <a:lnTo>
                    <a:pt x="0" y="2480235"/>
                  </a:ln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FC5BAA1-A862-46F3-BB4F-6DA5D11C123D}"/>
                </a:ext>
              </a:extLst>
            </p:cNvPr>
            <p:cNvSpPr/>
            <p:nvPr/>
          </p:nvSpPr>
          <p:spPr bwMode="gray">
            <a:xfrm>
              <a:off x="2212034" y="3439362"/>
              <a:ext cx="4718905" cy="1849064"/>
            </a:xfrm>
            <a:custGeom>
              <a:avLst/>
              <a:gdLst>
                <a:gd name="connsiteX0" fmla="*/ 4834965 w 4834965"/>
                <a:gd name="connsiteY0" fmla="*/ 161365 h 1894541"/>
                <a:gd name="connsiteX1" fmla="*/ 4356847 w 4834965"/>
                <a:gd name="connsiteY1" fmla="*/ 113553 h 1894541"/>
                <a:gd name="connsiteX2" fmla="*/ 3938494 w 4834965"/>
                <a:gd name="connsiteY2" fmla="*/ 59765 h 1894541"/>
                <a:gd name="connsiteX3" fmla="*/ 3472330 w 4834965"/>
                <a:gd name="connsiteY3" fmla="*/ 5977 h 1894541"/>
                <a:gd name="connsiteX4" fmla="*/ 3119718 w 4834965"/>
                <a:gd name="connsiteY4" fmla="*/ 0 h 1894541"/>
                <a:gd name="connsiteX5" fmla="*/ 2689412 w 4834965"/>
                <a:gd name="connsiteY5" fmla="*/ 47812 h 1894541"/>
                <a:gd name="connsiteX6" fmla="*/ 2294965 w 4834965"/>
                <a:gd name="connsiteY6" fmla="*/ 143435 h 1894541"/>
                <a:gd name="connsiteX7" fmla="*/ 1816847 w 4834965"/>
                <a:gd name="connsiteY7" fmla="*/ 388471 h 1894541"/>
                <a:gd name="connsiteX8" fmla="*/ 1506071 w 4834965"/>
                <a:gd name="connsiteY8" fmla="*/ 597647 h 1894541"/>
                <a:gd name="connsiteX9" fmla="*/ 1243106 w 4834965"/>
                <a:gd name="connsiteY9" fmla="*/ 776941 h 1894541"/>
                <a:gd name="connsiteX10" fmla="*/ 968188 w 4834965"/>
                <a:gd name="connsiteY10" fmla="*/ 1045883 h 1894541"/>
                <a:gd name="connsiteX11" fmla="*/ 657412 w 4834965"/>
                <a:gd name="connsiteY11" fmla="*/ 1308847 h 1894541"/>
                <a:gd name="connsiteX12" fmla="*/ 89647 w 4834965"/>
                <a:gd name="connsiteY12" fmla="*/ 1858683 h 1894541"/>
                <a:gd name="connsiteX13" fmla="*/ 0 w 4834965"/>
                <a:gd name="connsiteY13" fmla="*/ 1894541 h 18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34965" h="1894541">
                  <a:moveTo>
                    <a:pt x="4834965" y="161365"/>
                  </a:moveTo>
                  <a:lnTo>
                    <a:pt x="4356847" y="113553"/>
                  </a:lnTo>
                  <a:lnTo>
                    <a:pt x="3938494" y="59765"/>
                  </a:lnTo>
                  <a:lnTo>
                    <a:pt x="3472330" y="5977"/>
                  </a:lnTo>
                  <a:lnTo>
                    <a:pt x="3119718" y="0"/>
                  </a:lnTo>
                  <a:lnTo>
                    <a:pt x="2689412" y="47812"/>
                  </a:lnTo>
                  <a:lnTo>
                    <a:pt x="2294965" y="143435"/>
                  </a:lnTo>
                  <a:lnTo>
                    <a:pt x="1816847" y="388471"/>
                  </a:lnTo>
                  <a:lnTo>
                    <a:pt x="1506071" y="597647"/>
                  </a:lnTo>
                  <a:lnTo>
                    <a:pt x="1243106" y="776941"/>
                  </a:lnTo>
                  <a:lnTo>
                    <a:pt x="968188" y="1045883"/>
                  </a:lnTo>
                  <a:lnTo>
                    <a:pt x="657412" y="1308847"/>
                  </a:lnTo>
                  <a:lnTo>
                    <a:pt x="89647" y="1858683"/>
                  </a:lnTo>
                  <a:lnTo>
                    <a:pt x="0" y="1894541"/>
                  </a:ln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5085841-BF5F-4304-A505-8EBADE26B4E8}"/>
                </a:ext>
              </a:extLst>
            </p:cNvPr>
            <p:cNvSpPr/>
            <p:nvPr/>
          </p:nvSpPr>
          <p:spPr bwMode="gray">
            <a:xfrm>
              <a:off x="2217867" y="3696015"/>
              <a:ext cx="4701406" cy="1831565"/>
            </a:xfrm>
            <a:custGeom>
              <a:avLst/>
              <a:gdLst>
                <a:gd name="connsiteX0" fmla="*/ 4817035 w 4817035"/>
                <a:gd name="connsiteY0" fmla="*/ 0 h 1876612"/>
                <a:gd name="connsiteX1" fmla="*/ 4368800 w 4817035"/>
                <a:gd name="connsiteY1" fmla="*/ 23906 h 1876612"/>
                <a:gd name="connsiteX2" fmla="*/ 3968376 w 4817035"/>
                <a:gd name="connsiteY2" fmla="*/ 41835 h 1876612"/>
                <a:gd name="connsiteX3" fmla="*/ 3484282 w 4817035"/>
                <a:gd name="connsiteY3" fmla="*/ 95623 h 1876612"/>
                <a:gd name="connsiteX4" fmla="*/ 3179482 w 4817035"/>
                <a:gd name="connsiteY4" fmla="*/ 149412 h 1876612"/>
                <a:gd name="connsiteX5" fmla="*/ 2910541 w 4817035"/>
                <a:gd name="connsiteY5" fmla="*/ 215153 h 1876612"/>
                <a:gd name="connsiteX6" fmla="*/ 2516094 w 4817035"/>
                <a:gd name="connsiteY6" fmla="*/ 310776 h 1876612"/>
                <a:gd name="connsiteX7" fmla="*/ 2055905 w 4817035"/>
                <a:gd name="connsiteY7" fmla="*/ 502023 h 1876612"/>
                <a:gd name="connsiteX8" fmla="*/ 1655482 w 4817035"/>
                <a:gd name="connsiteY8" fmla="*/ 729129 h 1876612"/>
                <a:gd name="connsiteX9" fmla="*/ 1249082 w 4817035"/>
                <a:gd name="connsiteY9" fmla="*/ 968188 h 1876612"/>
                <a:gd name="connsiteX10" fmla="*/ 992094 w 4817035"/>
                <a:gd name="connsiteY10" fmla="*/ 1153459 h 1876612"/>
                <a:gd name="connsiteX11" fmla="*/ 747058 w 4817035"/>
                <a:gd name="connsiteY11" fmla="*/ 1338729 h 1876612"/>
                <a:gd name="connsiteX12" fmla="*/ 406400 w 4817035"/>
                <a:gd name="connsiteY12" fmla="*/ 1577788 h 1876612"/>
                <a:gd name="connsiteX13" fmla="*/ 0 w 4817035"/>
                <a:gd name="connsiteY13" fmla="*/ 1876612 h 187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7035" h="1876612">
                  <a:moveTo>
                    <a:pt x="4817035" y="0"/>
                  </a:moveTo>
                  <a:lnTo>
                    <a:pt x="4368800" y="23906"/>
                  </a:lnTo>
                  <a:lnTo>
                    <a:pt x="3968376" y="41835"/>
                  </a:lnTo>
                  <a:lnTo>
                    <a:pt x="3484282" y="95623"/>
                  </a:lnTo>
                  <a:lnTo>
                    <a:pt x="3179482" y="149412"/>
                  </a:lnTo>
                  <a:lnTo>
                    <a:pt x="2910541" y="215153"/>
                  </a:lnTo>
                  <a:lnTo>
                    <a:pt x="2516094" y="310776"/>
                  </a:lnTo>
                  <a:lnTo>
                    <a:pt x="2055905" y="502023"/>
                  </a:lnTo>
                  <a:lnTo>
                    <a:pt x="1655482" y="729129"/>
                  </a:lnTo>
                  <a:lnTo>
                    <a:pt x="1249082" y="968188"/>
                  </a:lnTo>
                  <a:lnTo>
                    <a:pt x="992094" y="1153459"/>
                  </a:lnTo>
                  <a:lnTo>
                    <a:pt x="747058" y="1338729"/>
                  </a:lnTo>
                  <a:lnTo>
                    <a:pt x="406400" y="1577788"/>
                  </a:lnTo>
                  <a:lnTo>
                    <a:pt x="0" y="1876612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CE9AEE-B43A-4B5A-ACA3-861EAB09186F}"/>
                </a:ext>
              </a:extLst>
            </p:cNvPr>
            <p:cNvSpPr txBox="1"/>
            <p:nvPr/>
          </p:nvSpPr>
          <p:spPr bwMode="gray">
            <a:xfrm>
              <a:off x="1758062" y="1526855"/>
              <a:ext cx="178355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86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85359CF-7E5A-4815-906D-E6DE27826C4D}"/>
                </a:ext>
              </a:extLst>
            </p:cNvPr>
            <p:cNvSpPr txBox="1"/>
            <p:nvPr/>
          </p:nvSpPr>
          <p:spPr bwMode="gray">
            <a:xfrm>
              <a:off x="2148457" y="6041518"/>
              <a:ext cx="220597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0.0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0DB4850-B7F1-4DC0-8169-7A01741F6653}"/>
                </a:ext>
              </a:extLst>
            </p:cNvPr>
            <p:cNvSpPr txBox="1"/>
            <p:nvPr/>
          </p:nvSpPr>
          <p:spPr bwMode="gray">
            <a:xfrm>
              <a:off x="1757217" y="2642418"/>
              <a:ext cx="180046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84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552F2B8B-B421-4655-9437-794F9123D80F}"/>
                </a:ext>
              </a:extLst>
            </p:cNvPr>
            <p:cNvSpPr txBox="1"/>
            <p:nvPr/>
          </p:nvSpPr>
          <p:spPr bwMode="gray">
            <a:xfrm>
              <a:off x="1758062" y="3749056"/>
              <a:ext cx="178355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82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3F56ABC-F11B-41CC-A4EB-BCCFB0B0691A}"/>
                </a:ext>
              </a:extLst>
            </p:cNvPr>
            <p:cNvSpPr txBox="1"/>
            <p:nvPr/>
          </p:nvSpPr>
          <p:spPr bwMode="gray">
            <a:xfrm>
              <a:off x="1758062" y="4873544"/>
              <a:ext cx="178355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80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29A6CB2-71AF-4D93-92E9-9887F9652700}"/>
                </a:ext>
              </a:extLst>
            </p:cNvPr>
            <p:cNvSpPr txBox="1"/>
            <p:nvPr/>
          </p:nvSpPr>
          <p:spPr bwMode="gray">
            <a:xfrm rot="16200000">
              <a:off x="606068" y="3294305"/>
              <a:ext cx="1620597" cy="20426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Predicted weight (kgs)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A9EB2A20-4F50-4537-B58C-94662634FCD6}"/>
                </a:ext>
              </a:extLst>
            </p:cNvPr>
            <p:cNvSpPr txBox="1"/>
            <p:nvPr/>
          </p:nvSpPr>
          <p:spPr bwMode="gray">
            <a:xfrm>
              <a:off x="3317568" y="6041518"/>
              <a:ext cx="220597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94A71EC-7863-402F-937E-B2C168B62DE8}"/>
                </a:ext>
              </a:extLst>
            </p:cNvPr>
            <p:cNvSpPr txBox="1"/>
            <p:nvPr/>
          </p:nvSpPr>
          <p:spPr bwMode="gray">
            <a:xfrm>
              <a:off x="4506124" y="6041518"/>
              <a:ext cx="217406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1.0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957CD36-DF47-401F-9A16-3D1A5D853772}"/>
                </a:ext>
              </a:extLst>
            </p:cNvPr>
            <p:cNvSpPr txBox="1"/>
            <p:nvPr/>
          </p:nvSpPr>
          <p:spPr bwMode="gray">
            <a:xfrm>
              <a:off x="5684158" y="6041518"/>
              <a:ext cx="217406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1.5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1454199-5645-45D1-8561-C0EEFBA1DB05}"/>
                </a:ext>
              </a:extLst>
            </p:cNvPr>
            <p:cNvSpPr txBox="1"/>
            <p:nvPr/>
          </p:nvSpPr>
          <p:spPr bwMode="gray">
            <a:xfrm>
              <a:off x="6908457" y="6041518"/>
              <a:ext cx="89178" cy="1787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0C43BD7-2C11-453F-B83B-4ABB0F568029}"/>
                </a:ext>
              </a:extLst>
            </p:cNvPr>
            <p:cNvSpPr txBox="1"/>
            <p:nvPr/>
          </p:nvSpPr>
          <p:spPr bwMode="gray">
            <a:xfrm>
              <a:off x="3759354" y="6291606"/>
              <a:ext cx="1827739" cy="20426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Years since ART initiation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6E60E7E4-F0EB-4DDC-8EF0-740FE4B4AA33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953067" y="2721829"/>
              <a:ext cx="4431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A6FDA8E2-E4CC-4EA8-A5A5-CC8F9CCD639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953067" y="1606266"/>
              <a:ext cx="4431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1B187CE-5C6D-4E39-9CE0-C7BDADFD9F6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953067" y="4958534"/>
              <a:ext cx="4431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6D649E2-78FD-4949-82F1-27B82333558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953067" y="3837393"/>
              <a:ext cx="44312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F5F947FA-51C2-4A72-85F4-459FDDF25B2D}"/>
                </a:ext>
              </a:extLst>
            </p:cNvPr>
            <p:cNvGrpSpPr/>
            <p:nvPr/>
          </p:nvGrpSpPr>
          <p:grpSpPr>
            <a:xfrm>
              <a:off x="2217858" y="5976641"/>
              <a:ext cx="1176919" cy="44312"/>
              <a:chOff x="2420461" y="6018224"/>
              <a:chExt cx="1205865" cy="4540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EB9D58E8-FA1B-479C-BB3E-D63A0373C64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2397760" y="6040925"/>
                <a:ext cx="4540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57A2702B-EA08-4263-93E6-BC5B2F2F3A0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3603625" y="6040925"/>
                <a:ext cx="4540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879429DC-C118-4D10-A5B7-5BB4F647DD07}"/>
                </a:ext>
              </a:extLst>
            </p:cNvPr>
            <p:cNvGrpSpPr/>
            <p:nvPr/>
          </p:nvGrpSpPr>
          <p:grpSpPr>
            <a:xfrm>
              <a:off x="4574485" y="5976641"/>
              <a:ext cx="2364994" cy="44312"/>
              <a:chOff x="2420461" y="6018224"/>
              <a:chExt cx="2423160" cy="4540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E3EAD49E-65B4-48BA-9F51-32A85A8C361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2397760" y="6040925"/>
                <a:ext cx="4540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7F54660F-1C43-47C2-BB0B-FB4CBD7E76E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3603625" y="6040925"/>
                <a:ext cx="4540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775B5203-2ECF-40AD-AB17-8B6C16E44AE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rot="5400000">
                <a:off x="4820920" y="6040925"/>
                <a:ext cx="45402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NEAT 22: Modelled Change in weight after Immediate vs Delayed PI/r to </a:t>
            </a:r>
            <a:r>
              <a:rPr lang="en-US" sz="2800" dirty="0" err="1"/>
              <a:t>DTG</a:t>
            </a:r>
            <a:r>
              <a:rPr lang="en-US" sz="2800" dirty="0"/>
              <a:t> n=415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3D5963F-A0E3-4DC1-A50D-6E3C4421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75" y="4898244"/>
            <a:ext cx="8238652" cy="1699405"/>
          </a:xfrm>
        </p:spPr>
        <p:txBody>
          <a:bodyPr/>
          <a:lstStyle/>
          <a:p>
            <a:r>
              <a:rPr lang="en-US" sz="2000" dirty="0"/>
              <a:t>Factors associated with BMI gain on </a:t>
            </a:r>
            <a:r>
              <a:rPr lang="en-US" sz="2000" dirty="0" err="1"/>
              <a:t>DTG</a:t>
            </a:r>
            <a:r>
              <a:rPr lang="en-US" sz="2000" dirty="0"/>
              <a:t> in multivariable analysis: </a:t>
            </a:r>
          </a:p>
          <a:p>
            <a:pPr lvl="1"/>
            <a:r>
              <a:rPr lang="en-US" sz="1800" dirty="0"/>
              <a:t>Framingham &gt;15% (P=0.042) &amp; hypertension (P=0.035) 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Protective</a:t>
            </a:r>
            <a:r>
              <a:rPr lang="en-US" sz="1800" dirty="0"/>
              <a:t> factors were switching from PIs other than </a:t>
            </a:r>
            <a:r>
              <a:rPr lang="en-US" sz="1800" dirty="0" err="1"/>
              <a:t>DRV</a:t>
            </a:r>
            <a:r>
              <a:rPr lang="en-US" sz="1800" dirty="0"/>
              <a:t> or ATV (P=0.032), </a:t>
            </a:r>
          </a:p>
          <a:p>
            <a:pPr lvl="1"/>
            <a:r>
              <a:rPr lang="en-US" sz="1800" dirty="0"/>
              <a:t>current smoking (P=0.006), daily exercise (P=0.036), and HDL-</a:t>
            </a:r>
            <a:r>
              <a:rPr lang="en-US" sz="1800" dirty="0" err="1"/>
              <a:t>chol</a:t>
            </a:r>
            <a:r>
              <a:rPr lang="en-US" sz="1800" dirty="0"/>
              <a:t> (P&lt;0.001)</a:t>
            </a:r>
          </a:p>
        </p:txBody>
      </p:sp>
      <p:sp>
        <p:nvSpPr>
          <p:cNvPr id="203" name="Shape 203"/>
          <p:cNvSpPr/>
          <p:nvPr/>
        </p:nvSpPr>
        <p:spPr>
          <a:xfrm>
            <a:off x="6894575" y="1791118"/>
            <a:ext cx="1947673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lvl="1" defTabSz="914400">
              <a:defRPr sz="1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400" dirty="0">
                <a:latin typeface="+mj-lt"/>
              </a:rPr>
              <a:t>From W0-W48: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+0.82kg in </a:t>
            </a:r>
            <a:r>
              <a:rPr sz="1400" dirty="0" err="1">
                <a:latin typeface="+mj-lt"/>
              </a:rPr>
              <a:t>DTG</a:t>
            </a:r>
            <a:r>
              <a:rPr sz="1400" dirty="0">
                <a:latin typeface="+mj-lt"/>
              </a:rPr>
              <a:t>-I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arm vs</a:t>
            </a:r>
            <a:r>
              <a:rPr sz="1400" dirty="0">
                <a:latin typeface="+mj-lt"/>
              </a:rPr>
              <a:t>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+0.25kg </a:t>
            </a:r>
            <a:r>
              <a:rPr lang="en-US" sz="1400" dirty="0">
                <a:latin typeface="+mj-lt"/>
                <a:ea typeface="Helvetica Neue"/>
                <a:cs typeface="Helvetica Neue"/>
                <a:sym typeface="Helvetica Neue"/>
              </a:rPr>
              <a:t/>
            </a:r>
            <a:br>
              <a:rPr lang="en-US" sz="1400" dirty="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in </a:t>
            </a:r>
            <a:r>
              <a:rPr sz="1400" dirty="0" err="1">
                <a:latin typeface="+mj-lt"/>
              </a:rPr>
              <a:t>DTG</a:t>
            </a:r>
            <a:r>
              <a:rPr sz="1400" dirty="0">
                <a:latin typeface="+mj-lt"/>
              </a:rPr>
              <a:t>-D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arm; (p=0.008)</a:t>
            </a:r>
          </a:p>
          <a:p>
            <a:pPr marL="0" lvl="1" defTabSz="914400">
              <a:defRPr sz="1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1" defTabSz="914400">
              <a:defRPr sz="1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1400" dirty="0">
                <a:latin typeface="+mj-lt"/>
              </a:rPr>
              <a:t>From W48-W96: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+0.03kg in </a:t>
            </a:r>
            <a:r>
              <a:rPr sz="1400" dirty="0" err="1">
                <a:latin typeface="+mj-lt"/>
              </a:rPr>
              <a:t>DTG</a:t>
            </a:r>
            <a:r>
              <a:rPr sz="1400" dirty="0">
                <a:latin typeface="+mj-lt"/>
              </a:rPr>
              <a:t>-I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arm </a:t>
            </a:r>
            <a:r>
              <a:rPr lang="en-US" sz="1400" dirty="0">
                <a:latin typeface="+mj-lt"/>
                <a:ea typeface="Helvetica Neue"/>
                <a:cs typeface="Helvetica Neue"/>
                <a:sym typeface="Helvetica Neue"/>
              </a:rPr>
              <a:t/>
            </a:r>
            <a:br>
              <a:rPr lang="en-US" sz="1400" dirty="0">
                <a:latin typeface="+mj-lt"/>
                <a:ea typeface="Helvetica Neue"/>
                <a:cs typeface="Helvetica Neue"/>
                <a:sym typeface="Helvetica Neue"/>
              </a:rPr>
            </a:b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vs</a:t>
            </a:r>
            <a:r>
              <a:rPr sz="1400" dirty="0">
                <a:latin typeface="+mj-lt"/>
              </a:rPr>
              <a:t>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+0.98kg in </a:t>
            </a:r>
            <a:r>
              <a:rPr sz="1400" dirty="0" err="1">
                <a:latin typeface="+mj-lt"/>
              </a:rPr>
              <a:t>DTG</a:t>
            </a:r>
            <a:r>
              <a:rPr sz="1400" dirty="0">
                <a:latin typeface="+mj-lt"/>
              </a:rPr>
              <a:t>-D </a:t>
            </a:r>
            <a:r>
              <a:rPr sz="1400" dirty="0">
                <a:latin typeface="+mj-lt"/>
                <a:ea typeface="Helvetica Neue"/>
                <a:cs typeface="Helvetica Neue"/>
                <a:sym typeface="Helvetica Neue"/>
              </a:rPr>
              <a:t>(p=0.002)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753A5EB-0A83-425D-B64B-3AED6DAC1EE9}"/>
              </a:ext>
            </a:extLst>
          </p:cNvPr>
          <p:cNvGrpSpPr/>
          <p:nvPr/>
        </p:nvGrpSpPr>
        <p:grpSpPr>
          <a:xfrm>
            <a:off x="146304" y="1323848"/>
            <a:ext cx="6870692" cy="4064000"/>
            <a:chOff x="325636" y="1323848"/>
            <a:chExt cx="6870692" cy="4064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E158FA56-CD8E-4A83-9CDE-1793159AE738}"/>
                </a:ext>
              </a:extLst>
            </p:cNvPr>
            <p:cNvCxnSpPr/>
            <p:nvPr/>
          </p:nvCxnSpPr>
          <p:spPr bwMode="gray">
            <a:xfrm>
              <a:off x="1442787" y="3611880"/>
              <a:ext cx="5314629" cy="0"/>
            </a:xfrm>
            <a:prstGeom prst="line">
              <a:avLst/>
            </a:prstGeom>
            <a:ln w="19050" cap="sq">
              <a:solidFill>
                <a:schemeClr val="bg2">
                  <a:lumMod val="75000"/>
                </a:schemeClr>
              </a:solidFill>
              <a:prstDash val="sys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6" name="Chart 5">
              <a:extLst>
                <a:ext uri="{FF2B5EF4-FFF2-40B4-BE49-F238E27FC236}">
                  <a16:creationId xmlns="" xmlns:a16="http://schemas.microsoft.com/office/drawing/2014/main" id="{A7858390-EE08-46E0-B653-14E170AE40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1037830"/>
                </p:ext>
              </p:extLst>
            </p:nvPr>
          </p:nvGraphicFramePr>
          <p:xfrm>
            <a:off x="325636" y="1323848"/>
            <a:ext cx="6870692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34B94A7-CE2B-4A2D-BC9A-5241B6C25CD3}"/>
                </a:ext>
              </a:extLst>
            </p:cNvPr>
            <p:cNvSpPr/>
            <p:nvPr/>
          </p:nvSpPr>
          <p:spPr bwMode="gray">
            <a:xfrm>
              <a:off x="1481328" y="2752344"/>
              <a:ext cx="5184648" cy="850392"/>
            </a:xfrm>
            <a:custGeom>
              <a:avLst/>
              <a:gdLst>
                <a:gd name="connsiteX0" fmla="*/ 0 w 5184648"/>
                <a:gd name="connsiteY0" fmla="*/ 850392 h 850392"/>
                <a:gd name="connsiteX1" fmla="*/ 2587752 w 5184648"/>
                <a:gd name="connsiteY1" fmla="*/ 36576 h 850392"/>
                <a:gd name="connsiteX2" fmla="*/ 5184648 w 5184648"/>
                <a:gd name="connsiteY2" fmla="*/ 0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84648" h="850392">
                  <a:moveTo>
                    <a:pt x="0" y="850392"/>
                  </a:moveTo>
                  <a:lnTo>
                    <a:pt x="2587752" y="36576"/>
                  </a:lnTo>
                  <a:lnTo>
                    <a:pt x="5184648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43A8028-7E84-4472-BC40-AF510C422640}"/>
                </a:ext>
              </a:extLst>
            </p:cNvPr>
            <p:cNvSpPr/>
            <p:nvPr/>
          </p:nvSpPr>
          <p:spPr bwMode="gray">
            <a:xfrm>
              <a:off x="1499616" y="2368296"/>
              <a:ext cx="5230368" cy="1243584"/>
            </a:xfrm>
            <a:custGeom>
              <a:avLst/>
              <a:gdLst>
                <a:gd name="connsiteX0" fmla="*/ 0 w 5230368"/>
                <a:gd name="connsiteY0" fmla="*/ 1243584 h 1243584"/>
                <a:gd name="connsiteX1" fmla="*/ 2624328 w 5230368"/>
                <a:gd name="connsiteY1" fmla="*/ 978408 h 1243584"/>
                <a:gd name="connsiteX2" fmla="*/ 5230368 w 5230368"/>
                <a:gd name="connsiteY2" fmla="*/ 0 h 124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0368" h="1243584">
                  <a:moveTo>
                    <a:pt x="0" y="1243584"/>
                  </a:moveTo>
                  <a:lnTo>
                    <a:pt x="2624328" y="978408"/>
                  </a:lnTo>
                  <a:lnTo>
                    <a:pt x="5230368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ACD24B62-B2FF-4272-8C7C-EF41272EAC04}"/>
                </a:ext>
              </a:extLst>
            </p:cNvPr>
            <p:cNvGrpSpPr/>
            <p:nvPr/>
          </p:nvGrpSpPr>
          <p:grpSpPr>
            <a:xfrm>
              <a:off x="4080815" y="2823971"/>
              <a:ext cx="91440" cy="1060400"/>
              <a:chOff x="2028825" y="1333499"/>
              <a:chExt cx="182880" cy="142081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1F284BB0-516C-4445-A153-0CD90B3F0FF0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EFF826F2-DC22-4BA1-BD9C-33CB68089CAB}"/>
                  </a:ext>
                </a:extLst>
              </p:cNvPr>
              <p:cNvCxnSpPr/>
              <p:nvPr/>
            </p:nvCxnSpPr>
            <p:spPr bwMode="gray">
              <a:xfrm rot="5400000">
                <a:off x="1410652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47FA1C1B-5444-4271-8D0E-89E863FC0321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23B09E-B420-424D-AE52-4B021CF610D7}"/>
                </a:ext>
              </a:extLst>
            </p:cNvPr>
            <p:cNvGrpSpPr/>
            <p:nvPr/>
          </p:nvGrpSpPr>
          <p:grpSpPr>
            <a:xfrm>
              <a:off x="4025951" y="2242413"/>
              <a:ext cx="91440" cy="1078688"/>
              <a:chOff x="2028825" y="1333499"/>
              <a:chExt cx="182880" cy="1420814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2E228E0C-DD2F-42AB-B90F-454CF11CF2E9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6A96F618-7825-417F-BC1B-1ED82BBDD5C3}"/>
                  </a:ext>
                </a:extLst>
              </p:cNvPr>
              <p:cNvCxnSpPr/>
              <p:nvPr/>
            </p:nvCxnSpPr>
            <p:spPr bwMode="gray">
              <a:xfrm rot="5400000">
                <a:off x="1410652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D000005B-F3A0-4383-8875-048B9024B012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8F1EED3-A123-43D4-B8EE-BD2CA6EDD6C4}"/>
                </a:ext>
              </a:extLst>
            </p:cNvPr>
            <p:cNvGrpSpPr/>
            <p:nvPr/>
          </p:nvGrpSpPr>
          <p:grpSpPr>
            <a:xfrm>
              <a:off x="6622847" y="1978762"/>
              <a:ext cx="91440" cy="1547165"/>
              <a:chOff x="2028825" y="1333499"/>
              <a:chExt cx="182880" cy="142081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A5966237-9D2C-4E66-A757-EABC0914C662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CAED9657-1CAE-4C3F-8B87-62AAED418BF1}"/>
                  </a:ext>
                </a:extLst>
              </p:cNvPr>
              <p:cNvCxnSpPr/>
              <p:nvPr/>
            </p:nvCxnSpPr>
            <p:spPr bwMode="gray">
              <a:xfrm rot="5400000">
                <a:off x="1410652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09097C1D-CFC3-4E48-96D6-724740C7002F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02A03F45-051B-42E8-91E0-7B42AEAB347F}"/>
                </a:ext>
              </a:extLst>
            </p:cNvPr>
            <p:cNvGrpSpPr/>
            <p:nvPr/>
          </p:nvGrpSpPr>
          <p:grpSpPr>
            <a:xfrm>
              <a:off x="6674054" y="1609344"/>
              <a:ext cx="91440" cy="1514246"/>
              <a:chOff x="2028825" y="1333499"/>
              <a:chExt cx="182880" cy="14208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09BB2AA0-CDD9-44CF-98C4-18BF0CFF1F1D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D63F894A-6A69-41EF-B7AE-784EAEADA35B}"/>
                  </a:ext>
                </a:extLst>
              </p:cNvPr>
              <p:cNvCxnSpPr/>
              <p:nvPr/>
            </p:nvCxnSpPr>
            <p:spPr bwMode="gray">
              <a:xfrm rot="5400000">
                <a:off x="1410652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303C4F9F-D3B2-4DE5-B82E-547692EAD255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854B4F4-5E49-474D-AA9E-B2617C044E06}"/>
                </a:ext>
              </a:extLst>
            </p:cNvPr>
            <p:cNvSpPr/>
            <p:nvPr/>
          </p:nvSpPr>
          <p:spPr bwMode="gray">
            <a:xfrm>
              <a:off x="6625606" y="2702967"/>
              <a:ext cx="95372" cy="95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C3C0F4E5-BE58-4A0D-AB92-03A61C25CA07}"/>
                </a:ext>
              </a:extLst>
            </p:cNvPr>
            <p:cNvSpPr/>
            <p:nvPr/>
          </p:nvSpPr>
          <p:spPr bwMode="gray">
            <a:xfrm>
              <a:off x="6669497" y="2322576"/>
              <a:ext cx="95372" cy="95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995CB4B4-54CE-4516-BEF0-24DF08710FDE}"/>
                </a:ext>
              </a:extLst>
            </p:cNvPr>
            <p:cNvSpPr/>
            <p:nvPr/>
          </p:nvSpPr>
          <p:spPr bwMode="gray">
            <a:xfrm>
              <a:off x="4076259" y="3302813"/>
              <a:ext cx="95372" cy="95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ABC8E1B0-5F1E-4B61-BF6B-A495E29669A5}"/>
                </a:ext>
              </a:extLst>
            </p:cNvPr>
            <p:cNvSpPr/>
            <p:nvPr/>
          </p:nvSpPr>
          <p:spPr bwMode="gray">
            <a:xfrm>
              <a:off x="4021395" y="2739543"/>
              <a:ext cx="95372" cy="953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AD1AC069-2409-4EFA-B273-552C82F3C8B5}"/>
                </a:ext>
              </a:extLst>
            </p:cNvPr>
            <p:cNvSpPr/>
            <p:nvPr/>
          </p:nvSpPr>
          <p:spPr bwMode="gray">
            <a:xfrm>
              <a:off x="1442787" y="3558845"/>
              <a:ext cx="95372" cy="953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3681150-82E7-44A9-BB04-D39F8F065535}"/>
                </a:ext>
              </a:extLst>
            </p:cNvPr>
            <p:cNvSpPr txBox="1"/>
            <p:nvPr/>
          </p:nvSpPr>
          <p:spPr bwMode="gray">
            <a:xfrm rot="20565126">
              <a:off x="2536320" y="3003920"/>
              <a:ext cx="399194" cy="14388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+0.818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555B92E-26DA-4C29-9CDA-2F8CF23C2CC3}"/>
                </a:ext>
              </a:extLst>
            </p:cNvPr>
            <p:cNvSpPr txBox="1"/>
            <p:nvPr/>
          </p:nvSpPr>
          <p:spPr bwMode="gray">
            <a:xfrm rot="21297047">
              <a:off x="2994902" y="3266104"/>
              <a:ext cx="399194" cy="14388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2"/>
                  </a:solidFill>
                  <a:latin typeface="+mj-lt"/>
                </a:rPr>
                <a:t>0.252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75798485-2C96-4845-9960-2FEBB0767B94}"/>
                </a:ext>
              </a:extLst>
            </p:cNvPr>
            <p:cNvSpPr txBox="1"/>
            <p:nvPr/>
          </p:nvSpPr>
          <p:spPr bwMode="gray">
            <a:xfrm>
              <a:off x="5092982" y="2565009"/>
              <a:ext cx="399194" cy="14388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1"/>
                  </a:solidFill>
                  <a:latin typeface="+mj-lt"/>
                </a:rPr>
                <a:t>+0.033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BA04692-F1A6-40D5-9C9D-CED2D5E3489F}"/>
                </a:ext>
              </a:extLst>
            </p:cNvPr>
            <p:cNvSpPr txBox="1"/>
            <p:nvPr/>
          </p:nvSpPr>
          <p:spPr bwMode="gray">
            <a:xfrm rot="20274966">
              <a:off x="4478863" y="2954478"/>
              <a:ext cx="399194" cy="143886"/>
            </a:xfrm>
            <a:prstGeom prst="rect">
              <a:avLst/>
            </a:prstGeom>
            <a:noFill/>
          </p:spPr>
          <p:txBody>
            <a:bodyPr wrap="non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dirty="0">
                  <a:solidFill>
                    <a:schemeClr val="accent2"/>
                  </a:solidFill>
                  <a:latin typeface="+mj-lt"/>
                </a:rPr>
                <a:t>+0.979</a:t>
              </a:r>
            </a:p>
          </p:txBody>
        </p:sp>
      </p:grpSp>
      <p:sp>
        <p:nvSpPr>
          <p:cNvPr id="39" name="Text Box 6">
            <a:extLst>
              <a:ext uri="{FF2B5EF4-FFF2-40B4-BE49-F238E27FC236}">
                <a16:creationId xmlns="" xmlns:a16="http://schemas.microsoft.com/office/drawing/2014/main" id="{1EC93275-2350-4B4F-9292-A34C05EBF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 defTabSz="1219170" eaLnBrk="1" hangingPunct="1">
              <a:lnSpc>
                <a:spcPct val="80000"/>
              </a:lnSpc>
              <a:spcBef>
                <a:spcPts val="100"/>
              </a:spcBef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Waters L, et al. HIV Glasgow; 28-31 October 2018; Glasgow, UK; Abst. P102.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noAutofit/>
          </a:bodyPr>
          <a:lstStyle>
            <a:lvl1pPr defTabSz="1015959">
              <a:defRPr sz="1000">
                <a:solidFill>
                  <a:srgbClr val="073E8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1219170" hangingPunct="1">
              <a:lnSpc>
                <a:spcPct val="80000"/>
              </a:lnSpc>
              <a:spcBef>
                <a:spcPts val="300"/>
              </a:spcBef>
            </a:pP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NEAT22 Biomarkers week 48 data</a:t>
            </a:r>
          </a:p>
        </p:txBody>
      </p:sp>
      <p:sp>
        <p:nvSpPr>
          <p:cNvPr id="243" name="Shape 243"/>
          <p:cNvSpPr/>
          <p:nvPr/>
        </p:nvSpPr>
        <p:spPr>
          <a:xfrm>
            <a:off x="0" y="394667"/>
            <a:ext cx="9144000" cy="53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7" tIns="38097" rIns="38097" bIns="38097" anchor="ctr">
            <a:spAutoFit/>
          </a:bodyPr>
          <a:lstStyle/>
          <a:p>
            <a:pPr algn="ctr" defTabSz="1219200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8" name="Text Box 6">
            <a:extLst>
              <a:ext uri="{FF2B5EF4-FFF2-40B4-BE49-F238E27FC236}">
                <a16:creationId xmlns="" xmlns:a16="http://schemas.microsoft.com/office/drawing/2014/main" id="{0E3FE999-BAC4-4129-9FAE-64B6B08C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 defTabSz="1219170" eaLnBrk="1" hangingPunct="1">
              <a:lnSpc>
                <a:spcPct val="80000"/>
              </a:lnSpc>
              <a:spcBef>
                <a:spcPts val="100"/>
              </a:spcBef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Martinez E, et al. HIV Glasgow; 28-31 October 2018; Glasgow, UK; Abst. O113.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3B2A6E-BD8A-4AB2-A31F-E0D18749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NEAT 22: PI/r to </a:t>
            </a:r>
            <a:r>
              <a:rPr lang="en-US" sz="2800" dirty="0" err="1"/>
              <a:t>DTGMedian</a:t>
            </a:r>
            <a:r>
              <a:rPr lang="en-US" sz="2800" dirty="0"/>
              <a:t> % change in biomarkers from baseline to week 48</a:t>
            </a:r>
          </a:p>
        </p:txBody>
      </p:sp>
      <p:graphicFrame>
        <p:nvGraphicFramePr>
          <p:cNvPr id="393" name="Table 392">
            <a:extLst>
              <a:ext uri="{FF2B5EF4-FFF2-40B4-BE49-F238E27FC236}">
                <a16:creationId xmlns="" xmlns:a16="http://schemas.microsoft.com/office/drawing/2014/main" id="{93AFD91A-50B4-42B3-BB96-50036DED98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5325" y="1578636"/>
          <a:ext cx="7808976" cy="4105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45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459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Adiponectin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Cystatin</a:t>
                      </a: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HS </a:t>
                      </a:r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Troponin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ICAM-1 (sCD54)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4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IL-6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Insulin 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Malonildialdehido</a:t>
                      </a: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NT-</a:t>
                      </a:r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proBNP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0584"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Oxidized LDL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Selectin E (sCD62E)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Selectin</a:t>
                      </a: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P (sCD62P)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VCAM-1 (sCD106)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beta-2-microblgulin/creatinine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hsCRP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sCD14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378" rtl="0" eaLnBrk="1" latinLnBrk="0" hangingPunct="1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sCD163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1168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0584">
                <a:tc gridSpan="2"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DTG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PI/r</a:t>
                      </a:r>
                      <a:endParaRPr lang="en-US" sz="1000" b="0" dirty="0">
                        <a:latin typeface="+mj-lt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394" name="Table 393">
            <a:extLst>
              <a:ext uri="{FF2B5EF4-FFF2-40B4-BE49-F238E27FC236}">
                <a16:creationId xmlns="" xmlns:a16="http://schemas.microsoft.com/office/drawing/2014/main" id="{4401C447-74A8-407A-B6FF-40CA4972A6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575" y="1648196"/>
          <a:ext cx="274320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j-lt"/>
                        </a:rPr>
                        <a:t>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+mj-lt"/>
                        </a:rPr>
                        <a:t>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latin typeface="+mj-lt"/>
                        </a:rPr>
                        <a:t>-100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95" name="Group 15">
            <a:extLst>
              <a:ext uri="{FF2B5EF4-FFF2-40B4-BE49-F238E27FC236}">
                <a16:creationId xmlns="" xmlns:a16="http://schemas.microsoft.com/office/drawing/2014/main" id="{8AD0FBD3-09EA-461B-B19E-8C1680DAB2E0}"/>
              </a:ext>
            </a:extLst>
          </p:cNvPr>
          <p:cNvGrpSpPr/>
          <p:nvPr/>
        </p:nvGrpSpPr>
        <p:grpSpPr>
          <a:xfrm>
            <a:off x="886166" y="4990019"/>
            <a:ext cx="256032" cy="322249"/>
            <a:chOff x="1105329" y="3071606"/>
            <a:chExt cx="310896" cy="322249"/>
          </a:xfrm>
        </p:grpSpPr>
        <p:sp>
          <p:nvSpPr>
            <p:cNvPr id="396" name="Rectangle 395">
              <a:extLst>
                <a:ext uri="{FF2B5EF4-FFF2-40B4-BE49-F238E27FC236}">
                  <a16:creationId xmlns="" xmlns:a16="http://schemas.microsoft.com/office/drawing/2014/main" id="{50AEF48A-EF1C-419D-A5FA-D68CBD7C680C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1645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="" xmlns:a16="http://schemas.microsoft.com/office/drawing/2014/main" id="{AEDA6339-313E-4895-B50F-CE8DEC0D2B80}"/>
                </a:ext>
              </a:extLst>
            </p:cNvPr>
            <p:cNvCxnSpPr/>
            <p:nvPr/>
          </p:nvCxnSpPr>
          <p:spPr bwMode="gray">
            <a:xfrm rot="10800000" flipH="1">
              <a:off x="1109901" y="3277369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="" xmlns:a16="http://schemas.microsoft.com/office/drawing/2014/main" id="{4E4C9D88-22C3-479F-A2B3-1F48836262F7}"/>
                </a:ext>
              </a:extLst>
            </p:cNvPr>
            <p:cNvCxnSpPr/>
            <p:nvPr/>
          </p:nvCxnSpPr>
          <p:spPr bwMode="gray">
            <a:xfrm rot="5400000" flipH="1" flipV="1">
              <a:off x="1215057" y="3121911"/>
              <a:ext cx="91440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="" xmlns:a16="http://schemas.microsoft.com/office/drawing/2014/main" id="{368F8C09-47D0-48B4-AB8F-56CCC2665682}"/>
                </a:ext>
              </a:extLst>
            </p:cNvPr>
            <p:cNvCxnSpPr/>
            <p:nvPr/>
          </p:nvCxnSpPr>
          <p:spPr bwMode="gray">
            <a:xfrm rot="5400000" flipH="1" flipV="1">
              <a:off x="1242489" y="3367141"/>
              <a:ext cx="36576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="" xmlns:a16="http://schemas.microsoft.com/office/drawing/2014/main" id="{344915A0-EB20-400A-A273-2C9C48DA3D46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9990B8AC-7E11-42BE-BB41-C790C4EF09A7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93855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2" name="Group 22">
            <a:extLst>
              <a:ext uri="{FF2B5EF4-FFF2-40B4-BE49-F238E27FC236}">
                <a16:creationId xmlns="" xmlns:a16="http://schemas.microsoft.com/office/drawing/2014/main" id="{96F5466D-C48E-4730-A341-12CD943B35E9}"/>
              </a:ext>
            </a:extLst>
          </p:cNvPr>
          <p:cNvGrpSpPr/>
          <p:nvPr/>
        </p:nvGrpSpPr>
        <p:grpSpPr>
          <a:xfrm>
            <a:off x="2886416" y="4932869"/>
            <a:ext cx="256032" cy="379399"/>
            <a:chOff x="1105329" y="3071606"/>
            <a:chExt cx="310896" cy="379399"/>
          </a:xfrm>
        </p:grpSpPr>
        <p:sp>
          <p:nvSpPr>
            <p:cNvPr id="403" name="Rectangle 402">
              <a:extLst>
                <a:ext uri="{FF2B5EF4-FFF2-40B4-BE49-F238E27FC236}">
                  <a16:creationId xmlns="" xmlns:a16="http://schemas.microsoft.com/office/drawing/2014/main" id="{D6820856-9B1A-4C0B-9A79-6A8DA8B9C7B5}"/>
                </a:ext>
              </a:extLst>
            </p:cNvPr>
            <p:cNvSpPr/>
            <p:nvPr/>
          </p:nvSpPr>
          <p:spPr bwMode="gray">
            <a:xfrm>
              <a:off x="1105329" y="3228687"/>
              <a:ext cx="310896" cy="146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6E6BAC5C-08AF-4B80-9AC2-EB5995A41D8A}"/>
                </a:ext>
              </a:extLst>
            </p:cNvPr>
            <p:cNvCxnSpPr/>
            <p:nvPr/>
          </p:nvCxnSpPr>
          <p:spPr bwMode="gray">
            <a:xfrm rot="10800000" flipH="1">
              <a:off x="1109901" y="330594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65472216-17BE-4A7C-B455-260E6BE04BD4}"/>
                </a:ext>
              </a:extLst>
            </p:cNvPr>
            <p:cNvCxnSpPr/>
            <p:nvPr/>
          </p:nvCxnSpPr>
          <p:spPr bwMode="gray">
            <a:xfrm rot="5400000" flipH="1" flipV="1">
              <a:off x="1187625" y="3149343"/>
              <a:ext cx="14630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AE8ADCF9-5F71-4B27-A344-DBD21BCE44EE}"/>
                </a:ext>
              </a:extLst>
            </p:cNvPr>
            <p:cNvCxnSpPr/>
            <p:nvPr/>
          </p:nvCxnSpPr>
          <p:spPr bwMode="gray">
            <a:xfrm rot="5400000" flipH="1" flipV="1">
              <a:off x="1228773" y="3409432"/>
              <a:ext cx="64008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0EEF7646-B1BB-4E69-9718-A07BA4E9846E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="" xmlns:a16="http://schemas.microsoft.com/office/drawing/2014/main" id="{CB7019F3-E70A-4045-8FF4-E311E5BD38B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451005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09" name="Table 408">
            <a:extLst>
              <a:ext uri="{FF2B5EF4-FFF2-40B4-BE49-F238E27FC236}">
                <a16:creationId xmlns="" xmlns:a16="http://schemas.microsoft.com/office/drawing/2014/main" id="{8B26C864-BE0C-4F48-AE08-6D45402E6C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0294" y="2620106"/>
          <a:ext cx="274320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j-lt"/>
                        </a:rPr>
                        <a:t>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+mj-lt"/>
                        </a:rPr>
                        <a:t>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latin typeface="+mj-lt"/>
                        </a:rPr>
                        <a:t>-100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0" name="Table 409">
            <a:extLst>
              <a:ext uri="{FF2B5EF4-FFF2-40B4-BE49-F238E27FC236}">
                <a16:creationId xmlns="" xmlns:a16="http://schemas.microsoft.com/office/drawing/2014/main" id="{49B376C6-69F8-4A68-B207-99A60860CA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8376" y="3652400"/>
          <a:ext cx="274320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j-lt"/>
                        </a:rPr>
                        <a:t>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+mj-lt"/>
                        </a:rPr>
                        <a:t>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latin typeface="+mj-lt"/>
                        </a:rPr>
                        <a:t>-100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1" name="Table 410">
            <a:extLst>
              <a:ext uri="{FF2B5EF4-FFF2-40B4-BE49-F238E27FC236}">
                <a16:creationId xmlns="" xmlns:a16="http://schemas.microsoft.com/office/drawing/2014/main" id="{E3FBFED8-BBBF-4FE0-B26F-4D577E7921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469" y="4719200"/>
          <a:ext cx="274320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0" dirty="0">
                          <a:latin typeface="+mj-lt"/>
                        </a:rPr>
                        <a:t>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latin typeface="+mj-lt"/>
                        </a:rPr>
                        <a:t>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900" b="0" dirty="0">
                          <a:latin typeface="+mj-lt"/>
                        </a:rPr>
                        <a:t>-100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9D3C7E59-885B-4F1F-A1DE-A2D2F3AFAED9}"/>
              </a:ext>
            </a:extLst>
          </p:cNvPr>
          <p:cNvSpPr txBox="1"/>
          <p:nvPr/>
        </p:nvSpPr>
        <p:spPr bwMode="gray">
          <a:xfrm>
            <a:off x="1187450" y="1865697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solidFill>
                  <a:srgbClr val="FF0000"/>
                </a:solidFill>
                <a:latin typeface="+mj-lt"/>
              </a:rPr>
              <a:t>P&lt;0.001</a:t>
            </a:r>
            <a:endParaRPr 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3" name="TextBox 412">
            <a:extLst>
              <a:ext uri="{FF2B5EF4-FFF2-40B4-BE49-F238E27FC236}">
                <a16:creationId xmlns="" xmlns:a16="http://schemas.microsoft.com/office/drawing/2014/main" id="{389FFE3D-1CC8-45F2-843E-57294EECE74D}"/>
              </a:ext>
            </a:extLst>
          </p:cNvPr>
          <p:cNvSpPr txBox="1"/>
          <p:nvPr/>
        </p:nvSpPr>
        <p:spPr bwMode="gray">
          <a:xfrm>
            <a:off x="3263900" y="1865697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P=0.264</a:t>
            </a:r>
            <a:endParaRPr lang="en-US" sz="1050" dirty="0">
              <a:latin typeface="+mj-lt"/>
            </a:endParaRPr>
          </a:p>
        </p:txBody>
      </p:sp>
      <p:sp>
        <p:nvSpPr>
          <p:cNvPr id="414" name="TextBox 413">
            <a:extLst>
              <a:ext uri="{FF2B5EF4-FFF2-40B4-BE49-F238E27FC236}">
                <a16:creationId xmlns="" xmlns:a16="http://schemas.microsoft.com/office/drawing/2014/main" id="{9A8BD667-AC71-4152-A3C4-10B8CB85FB4C}"/>
              </a:ext>
            </a:extLst>
          </p:cNvPr>
          <p:cNvSpPr txBox="1"/>
          <p:nvPr/>
        </p:nvSpPr>
        <p:spPr bwMode="gray">
          <a:xfrm>
            <a:off x="5270500" y="1865697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P=0.481</a:t>
            </a:r>
            <a:endParaRPr lang="en-US" sz="1050" dirty="0">
              <a:latin typeface="+mj-lt"/>
            </a:endParaRPr>
          </a:p>
        </p:txBody>
      </p:sp>
      <p:sp>
        <p:nvSpPr>
          <p:cNvPr id="415" name="TextBox 414">
            <a:extLst>
              <a:ext uri="{FF2B5EF4-FFF2-40B4-BE49-F238E27FC236}">
                <a16:creationId xmlns="" xmlns:a16="http://schemas.microsoft.com/office/drawing/2014/main" id="{F8E7613F-76F1-442A-8F38-C7229313F1FF}"/>
              </a:ext>
            </a:extLst>
          </p:cNvPr>
          <p:cNvSpPr txBox="1"/>
          <p:nvPr/>
        </p:nvSpPr>
        <p:spPr bwMode="gray">
          <a:xfrm>
            <a:off x="7296150" y="1865697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P=0.405</a:t>
            </a:r>
            <a:endParaRPr lang="en-US" sz="1050" dirty="0">
              <a:latin typeface="+mj-lt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="" xmlns:a16="http://schemas.microsoft.com/office/drawing/2014/main" id="{583B0A10-DE18-4EF0-B7C9-B5818AE574AF}"/>
              </a:ext>
            </a:extLst>
          </p:cNvPr>
          <p:cNvSpPr txBox="1"/>
          <p:nvPr/>
        </p:nvSpPr>
        <p:spPr bwMode="gray">
          <a:xfrm>
            <a:off x="1244600" y="2881643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P=0.382</a:t>
            </a:r>
            <a:endParaRPr lang="en-US" sz="1050" dirty="0">
              <a:latin typeface="+mj-lt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="" xmlns:a16="http://schemas.microsoft.com/office/drawing/2014/main" id="{10A59C99-CD1E-4990-B5D2-47363B0040F5}"/>
              </a:ext>
            </a:extLst>
          </p:cNvPr>
          <p:cNvSpPr txBox="1"/>
          <p:nvPr/>
        </p:nvSpPr>
        <p:spPr bwMode="gray">
          <a:xfrm>
            <a:off x="3327400" y="2881643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P=0.391</a:t>
            </a:r>
            <a:endParaRPr lang="en-US" sz="1050" dirty="0">
              <a:latin typeface="+mj-lt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="" xmlns:a16="http://schemas.microsoft.com/office/drawing/2014/main" id="{85A8E135-4A09-444A-AC77-76E4C7F32953}"/>
              </a:ext>
            </a:extLst>
          </p:cNvPr>
          <p:cNvSpPr txBox="1"/>
          <p:nvPr/>
        </p:nvSpPr>
        <p:spPr bwMode="gray">
          <a:xfrm>
            <a:off x="5232400" y="2881643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P=0.408</a:t>
            </a:r>
            <a:endParaRPr lang="en-US" sz="1050" dirty="0">
              <a:latin typeface="+mj-lt"/>
            </a:endParaRPr>
          </a:p>
        </p:txBody>
      </p:sp>
      <p:sp>
        <p:nvSpPr>
          <p:cNvPr id="419" name="TextBox 418">
            <a:extLst>
              <a:ext uri="{FF2B5EF4-FFF2-40B4-BE49-F238E27FC236}">
                <a16:creationId xmlns="" xmlns:a16="http://schemas.microsoft.com/office/drawing/2014/main" id="{941A735F-3FBD-4C5F-B325-381A2EFF48C7}"/>
              </a:ext>
            </a:extLst>
          </p:cNvPr>
          <p:cNvSpPr txBox="1"/>
          <p:nvPr/>
        </p:nvSpPr>
        <p:spPr bwMode="gray">
          <a:xfrm>
            <a:off x="7219950" y="2881643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P=0.572</a:t>
            </a:r>
            <a:endParaRPr lang="en-US" sz="1050" dirty="0">
              <a:latin typeface="+mj-lt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="" xmlns:a16="http://schemas.microsoft.com/office/drawing/2014/main" id="{B35C61FB-2E83-43C1-BF18-AD99C51C142C}"/>
              </a:ext>
            </a:extLst>
          </p:cNvPr>
          <p:cNvSpPr txBox="1"/>
          <p:nvPr/>
        </p:nvSpPr>
        <p:spPr bwMode="gray">
          <a:xfrm>
            <a:off x="7251700" y="3903939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P=0.675</a:t>
            </a:r>
            <a:endParaRPr lang="en-US" sz="1050" dirty="0">
              <a:latin typeface="+mj-lt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="" xmlns:a16="http://schemas.microsoft.com/office/drawing/2014/main" id="{5F0290D4-FFDD-4243-A644-C99365B3F02F}"/>
              </a:ext>
            </a:extLst>
          </p:cNvPr>
          <p:cNvSpPr txBox="1"/>
          <p:nvPr/>
        </p:nvSpPr>
        <p:spPr bwMode="gray">
          <a:xfrm>
            <a:off x="5283200" y="3903939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P=0.714</a:t>
            </a:r>
            <a:endParaRPr lang="en-US" sz="1050" dirty="0">
              <a:latin typeface="+mj-lt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="" xmlns:a16="http://schemas.microsoft.com/office/drawing/2014/main" id="{40CAD577-9F56-489B-9505-677B5B668471}"/>
              </a:ext>
            </a:extLst>
          </p:cNvPr>
          <p:cNvSpPr txBox="1"/>
          <p:nvPr/>
        </p:nvSpPr>
        <p:spPr bwMode="gray">
          <a:xfrm>
            <a:off x="3289300" y="3903939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P=0.448</a:t>
            </a:r>
            <a:endParaRPr lang="en-US" sz="1050" dirty="0">
              <a:latin typeface="+mj-lt"/>
            </a:endParaRPr>
          </a:p>
        </p:txBody>
      </p:sp>
      <p:sp>
        <p:nvSpPr>
          <p:cNvPr id="423" name="TextBox 422">
            <a:extLst>
              <a:ext uri="{FF2B5EF4-FFF2-40B4-BE49-F238E27FC236}">
                <a16:creationId xmlns="" xmlns:a16="http://schemas.microsoft.com/office/drawing/2014/main" id="{4E824151-1DE0-4D5C-AEEA-2606E95C74DF}"/>
              </a:ext>
            </a:extLst>
          </p:cNvPr>
          <p:cNvSpPr txBox="1"/>
          <p:nvPr/>
        </p:nvSpPr>
        <p:spPr bwMode="gray">
          <a:xfrm>
            <a:off x="1238250" y="3903939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solidFill>
                  <a:srgbClr val="FF0000"/>
                </a:solidFill>
                <a:latin typeface="+mj-lt"/>
              </a:rPr>
              <a:t>P=0.064</a:t>
            </a:r>
            <a:endParaRPr 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4" name="TextBox 423">
            <a:extLst>
              <a:ext uri="{FF2B5EF4-FFF2-40B4-BE49-F238E27FC236}">
                <a16:creationId xmlns="" xmlns:a16="http://schemas.microsoft.com/office/drawing/2014/main" id="{30CCD3B6-F752-4BD6-9AE6-D5944FA56A15}"/>
              </a:ext>
            </a:extLst>
          </p:cNvPr>
          <p:cNvSpPr txBox="1"/>
          <p:nvPr/>
        </p:nvSpPr>
        <p:spPr bwMode="gray">
          <a:xfrm>
            <a:off x="1257300" y="4908001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P=0.222</a:t>
            </a:r>
            <a:endParaRPr lang="en-US" sz="1050" dirty="0">
              <a:latin typeface="+mj-lt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="" xmlns:a16="http://schemas.microsoft.com/office/drawing/2014/main" id="{B36E536A-7DE5-4ED7-84FA-CC26AA0E8205}"/>
              </a:ext>
            </a:extLst>
          </p:cNvPr>
          <p:cNvSpPr txBox="1"/>
          <p:nvPr/>
        </p:nvSpPr>
        <p:spPr bwMode="gray">
          <a:xfrm>
            <a:off x="3314700" y="4908001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solidFill>
                  <a:srgbClr val="FF0000"/>
                </a:solidFill>
                <a:latin typeface="+mj-lt"/>
              </a:rPr>
              <a:t>P=0.059</a:t>
            </a:r>
            <a:endParaRPr 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6" name="TextBox 425">
            <a:extLst>
              <a:ext uri="{FF2B5EF4-FFF2-40B4-BE49-F238E27FC236}">
                <a16:creationId xmlns="" xmlns:a16="http://schemas.microsoft.com/office/drawing/2014/main" id="{F7962F4C-8AEE-47F0-87ED-C1B9879F6B27}"/>
              </a:ext>
            </a:extLst>
          </p:cNvPr>
          <p:cNvSpPr txBox="1"/>
          <p:nvPr/>
        </p:nvSpPr>
        <p:spPr bwMode="gray">
          <a:xfrm>
            <a:off x="5295900" y="4908001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solidFill>
                  <a:srgbClr val="FF0000"/>
                </a:solidFill>
                <a:latin typeface="+mj-lt"/>
              </a:rPr>
              <a:t>P&lt;0.001</a:t>
            </a:r>
            <a:endParaRPr 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7" name="TextBox 426">
            <a:extLst>
              <a:ext uri="{FF2B5EF4-FFF2-40B4-BE49-F238E27FC236}">
                <a16:creationId xmlns="" xmlns:a16="http://schemas.microsoft.com/office/drawing/2014/main" id="{CE84B2C5-3921-49C3-9140-2EEB7168041D}"/>
              </a:ext>
            </a:extLst>
          </p:cNvPr>
          <p:cNvSpPr txBox="1"/>
          <p:nvPr/>
        </p:nvSpPr>
        <p:spPr bwMode="gray">
          <a:xfrm>
            <a:off x="7251700" y="4908001"/>
            <a:ext cx="730250" cy="184150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GB" sz="1050" dirty="0">
                <a:latin typeface="+mj-lt"/>
              </a:rPr>
              <a:t>P=0.574</a:t>
            </a:r>
            <a:endParaRPr lang="en-US" sz="1050" dirty="0">
              <a:latin typeface="+mj-lt"/>
            </a:endParaRPr>
          </a:p>
        </p:txBody>
      </p:sp>
      <p:grpSp>
        <p:nvGrpSpPr>
          <p:cNvPr id="428" name="Group 52">
            <a:extLst>
              <a:ext uri="{FF2B5EF4-FFF2-40B4-BE49-F238E27FC236}">
                <a16:creationId xmlns="" xmlns:a16="http://schemas.microsoft.com/office/drawing/2014/main" id="{D4A8E09B-7463-4E88-80BC-260DF3920E0D}"/>
              </a:ext>
            </a:extLst>
          </p:cNvPr>
          <p:cNvGrpSpPr/>
          <p:nvPr/>
        </p:nvGrpSpPr>
        <p:grpSpPr>
          <a:xfrm>
            <a:off x="2098871" y="4935940"/>
            <a:ext cx="256032" cy="363629"/>
            <a:chOff x="1105329" y="3030226"/>
            <a:chExt cx="310896" cy="3636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9" name="Rectangle 428">
              <a:extLst>
                <a:ext uri="{FF2B5EF4-FFF2-40B4-BE49-F238E27FC236}">
                  <a16:creationId xmlns="" xmlns:a16="http://schemas.microsoft.com/office/drawing/2014/main" id="{9511A98B-6B65-403C-BAC4-F7E535AFA31A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164592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30" name="Straight Connector 429">
              <a:extLst>
                <a:ext uri="{FF2B5EF4-FFF2-40B4-BE49-F238E27FC236}">
                  <a16:creationId xmlns="" xmlns:a16="http://schemas.microsoft.com/office/drawing/2014/main" id="{F7F4D8E7-9A72-48BC-A584-CB0234652BA6}"/>
                </a:ext>
              </a:extLst>
            </p:cNvPr>
            <p:cNvCxnSpPr/>
            <p:nvPr/>
          </p:nvCxnSpPr>
          <p:spPr bwMode="gray">
            <a:xfrm rot="10800000" flipH="1">
              <a:off x="1109901" y="327736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="" xmlns:a16="http://schemas.microsoft.com/office/drawing/2014/main" id="{6A536BF6-85E0-46FB-BBEA-2570DB13E186}"/>
                </a:ext>
              </a:extLst>
            </p:cNvPr>
            <p:cNvCxnSpPr/>
            <p:nvPr/>
          </p:nvCxnSpPr>
          <p:spPr bwMode="gray">
            <a:xfrm rot="5400000" flipH="1" flipV="1">
              <a:off x="1192197" y="3107529"/>
              <a:ext cx="13716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="" xmlns:a16="http://schemas.microsoft.com/office/drawing/2014/main" id="{1ECF5CE5-E2ED-4217-A365-69D77487998B}"/>
                </a:ext>
              </a:extLst>
            </p:cNvPr>
            <p:cNvCxnSpPr/>
            <p:nvPr/>
          </p:nvCxnSpPr>
          <p:spPr bwMode="gray">
            <a:xfrm rot="5400000" flipH="1" flipV="1">
              <a:off x="1242489" y="3367141"/>
              <a:ext cx="36576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="" xmlns:a16="http://schemas.microsoft.com/office/drawing/2014/main" id="{8302CCD9-ECE8-457E-85C6-311379BA2C8A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3022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="" xmlns:a16="http://schemas.microsoft.com/office/drawing/2014/main" id="{0B457F78-9D57-4D69-B707-C3FF0519BF7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9385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5" name="Group 59">
            <a:extLst>
              <a:ext uri="{FF2B5EF4-FFF2-40B4-BE49-F238E27FC236}">
                <a16:creationId xmlns="" xmlns:a16="http://schemas.microsoft.com/office/drawing/2014/main" id="{98D28D84-D8BD-4515-9A50-B32C869EDA2F}"/>
              </a:ext>
            </a:extLst>
          </p:cNvPr>
          <p:cNvGrpSpPr/>
          <p:nvPr/>
        </p:nvGrpSpPr>
        <p:grpSpPr>
          <a:xfrm>
            <a:off x="4095257" y="4918998"/>
            <a:ext cx="256032" cy="392595"/>
            <a:chOff x="1105329" y="3030226"/>
            <a:chExt cx="310896" cy="3925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6" name="Rectangle 435">
              <a:extLst>
                <a:ext uri="{FF2B5EF4-FFF2-40B4-BE49-F238E27FC236}">
                  <a16:creationId xmlns="" xmlns:a16="http://schemas.microsoft.com/office/drawing/2014/main" id="{BC9C2AA9-58D8-4AB6-AD76-3DD1AA07B2D1}"/>
                </a:ext>
              </a:extLst>
            </p:cNvPr>
            <p:cNvSpPr/>
            <p:nvPr/>
          </p:nvSpPr>
          <p:spPr bwMode="gray">
            <a:xfrm>
              <a:off x="1105329" y="3184957"/>
              <a:ext cx="310896" cy="14067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37" name="Straight Connector 436">
              <a:extLst>
                <a:ext uri="{FF2B5EF4-FFF2-40B4-BE49-F238E27FC236}">
                  <a16:creationId xmlns="" xmlns:a16="http://schemas.microsoft.com/office/drawing/2014/main" id="{9F59E88F-C6B1-4259-B8F9-BB577806E05F}"/>
                </a:ext>
              </a:extLst>
            </p:cNvPr>
            <p:cNvCxnSpPr/>
            <p:nvPr/>
          </p:nvCxnSpPr>
          <p:spPr bwMode="gray">
            <a:xfrm rot="10800000" flipH="1">
              <a:off x="1109901" y="3273231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="" xmlns:a16="http://schemas.microsoft.com/office/drawing/2014/main" id="{F7B36FC7-3F03-4E00-ABB3-19B9ABF2B3C3}"/>
                </a:ext>
              </a:extLst>
            </p:cNvPr>
            <p:cNvCxnSpPr/>
            <p:nvPr/>
          </p:nvCxnSpPr>
          <p:spPr bwMode="gray">
            <a:xfrm rot="5400000" flipH="1" flipV="1">
              <a:off x="1192197" y="3107529"/>
              <a:ext cx="13716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="" xmlns:a16="http://schemas.microsoft.com/office/drawing/2014/main" id="{91EA7375-CCF4-48B1-8ABC-6E398B25304B}"/>
                </a:ext>
              </a:extLst>
            </p:cNvPr>
            <p:cNvCxnSpPr/>
            <p:nvPr/>
          </p:nvCxnSpPr>
          <p:spPr bwMode="gray">
            <a:xfrm rot="5400000" flipH="1" flipV="1">
              <a:off x="1215057" y="3373883"/>
              <a:ext cx="9144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="" xmlns:a16="http://schemas.microsoft.com/office/drawing/2014/main" id="{C517BEB2-E229-4DB0-8EA5-DD5B62A7670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3022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="" xmlns:a16="http://schemas.microsoft.com/office/drawing/2014/main" id="{44777392-7D94-4F16-BB59-F067D9344E5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422821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2" name="Group 66">
            <a:extLst>
              <a:ext uri="{FF2B5EF4-FFF2-40B4-BE49-F238E27FC236}">
                <a16:creationId xmlns="" xmlns:a16="http://schemas.microsoft.com/office/drawing/2014/main" id="{324AE0B1-6310-453B-924D-4E7203319EB2}"/>
              </a:ext>
            </a:extLst>
          </p:cNvPr>
          <p:cNvGrpSpPr/>
          <p:nvPr/>
        </p:nvGrpSpPr>
        <p:grpSpPr>
          <a:xfrm>
            <a:off x="884113" y="3952710"/>
            <a:ext cx="256032" cy="278974"/>
            <a:chOff x="1105329" y="3071606"/>
            <a:chExt cx="310896" cy="278974"/>
          </a:xfrm>
        </p:grpSpPr>
        <p:sp>
          <p:nvSpPr>
            <p:cNvPr id="443" name="Rectangle 442">
              <a:extLst>
                <a:ext uri="{FF2B5EF4-FFF2-40B4-BE49-F238E27FC236}">
                  <a16:creationId xmlns="" xmlns:a16="http://schemas.microsoft.com/office/drawing/2014/main" id="{BE1454E3-561E-484B-9D97-15EC8BB99833}"/>
                </a:ext>
              </a:extLst>
            </p:cNvPr>
            <p:cNvSpPr/>
            <p:nvPr/>
          </p:nvSpPr>
          <p:spPr bwMode="gray">
            <a:xfrm>
              <a:off x="1105329" y="3200967"/>
              <a:ext cx="310896" cy="822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="" xmlns:a16="http://schemas.microsoft.com/office/drawing/2014/main" id="{F7A06A7F-C7F5-4F8D-9948-FE2A87968AA6}"/>
                </a:ext>
              </a:extLst>
            </p:cNvPr>
            <p:cNvCxnSpPr/>
            <p:nvPr/>
          </p:nvCxnSpPr>
          <p:spPr bwMode="gray">
            <a:xfrm rot="10800000" flipH="1">
              <a:off x="1109901" y="3242749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="" xmlns:a16="http://schemas.microsoft.com/office/drawing/2014/main" id="{1484539E-6BBF-4802-ACF7-45A2EE74BD1C}"/>
                </a:ext>
              </a:extLst>
            </p:cNvPr>
            <p:cNvCxnSpPr/>
            <p:nvPr/>
          </p:nvCxnSpPr>
          <p:spPr bwMode="gray">
            <a:xfrm rot="5400000" flipH="1" flipV="1">
              <a:off x="1201341" y="3135627"/>
              <a:ext cx="11887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="" xmlns:a16="http://schemas.microsoft.com/office/drawing/2014/main" id="{B8CDC4E7-6713-4535-A14F-8D1186EDDBAB}"/>
                </a:ext>
              </a:extLst>
            </p:cNvPr>
            <p:cNvCxnSpPr/>
            <p:nvPr/>
          </p:nvCxnSpPr>
          <p:spPr bwMode="gray">
            <a:xfrm rot="5400000" flipH="1" flipV="1">
              <a:off x="1228773" y="3314502"/>
              <a:ext cx="64008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="" xmlns:a16="http://schemas.microsoft.com/office/drawing/2014/main" id="{22F9BF1E-D0A3-4CFA-990B-F07FCC6AD07A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="" xmlns:a16="http://schemas.microsoft.com/office/drawing/2014/main" id="{F3EAD098-7E5A-422B-BC46-1997F0545DA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5058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9" name="Group 73">
            <a:extLst>
              <a:ext uri="{FF2B5EF4-FFF2-40B4-BE49-F238E27FC236}">
                <a16:creationId xmlns="" xmlns:a16="http://schemas.microsoft.com/office/drawing/2014/main" id="{5B83580A-802D-4D64-A793-216610BF0448}"/>
              </a:ext>
            </a:extLst>
          </p:cNvPr>
          <p:cNvGrpSpPr/>
          <p:nvPr/>
        </p:nvGrpSpPr>
        <p:grpSpPr>
          <a:xfrm>
            <a:off x="886059" y="1958534"/>
            <a:ext cx="256032" cy="221274"/>
            <a:chOff x="1105329" y="3071606"/>
            <a:chExt cx="310896" cy="221274"/>
          </a:xfrm>
        </p:grpSpPr>
        <p:sp>
          <p:nvSpPr>
            <p:cNvPr id="450" name="Rectangle 449">
              <a:extLst>
                <a:ext uri="{FF2B5EF4-FFF2-40B4-BE49-F238E27FC236}">
                  <a16:creationId xmlns="" xmlns:a16="http://schemas.microsoft.com/office/drawing/2014/main" id="{B46EC137-5CA4-463D-945E-6F82C9E82D9F}"/>
                </a:ext>
              </a:extLst>
            </p:cNvPr>
            <p:cNvSpPr/>
            <p:nvPr/>
          </p:nvSpPr>
          <p:spPr bwMode="gray">
            <a:xfrm>
              <a:off x="1105329" y="3154807"/>
              <a:ext cx="310896" cy="54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="" xmlns:a16="http://schemas.microsoft.com/office/drawing/2014/main" id="{7A124F8C-7467-45C8-9987-49D4474BB27F}"/>
                </a:ext>
              </a:extLst>
            </p:cNvPr>
            <p:cNvCxnSpPr/>
            <p:nvPr/>
          </p:nvCxnSpPr>
          <p:spPr bwMode="gray">
            <a:xfrm rot="10800000" flipH="1">
              <a:off x="1109901" y="318793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="" xmlns:a16="http://schemas.microsoft.com/office/drawing/2014/main" id="{D823D72A-B4A6-4A46-B42F-5F9ABE0ED1AA}"/>
                </a:ext>
              </a:extLst>
            </p:cNvPr>
            <p:cNvCxnSpPr/>
            <p:nvPr/>
          </p:nvCxnSpPr>
          <p:spPr bwMode="gray">
            <a:xfrm rot="5400000" flipH="1" flipV="1">
              <a:off x="1224201" y="3112767"/>
              <a:ext cx="7315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="" xmlns:a16="http://schemas.microsoft.com/office/drawing/2014/main" id="{8DEBB2A5-D4B4-4136-B429-9259CC1F1BDD}"/>
                </a:ext>
              </a:extLst>
            </p:cNvPr>
            <p:cNvCxnSpPr/>
            <p:nvPr/>
          </p:nvCxnSpPr>
          <p:spPr bwMode="gray">
            <a:xfrm rot="5400000" flipH="1" flipV="1">
              <a:off x="1224201" y="3249834"/>
              <a:ext cx="7315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="" xmlns:a16="http://schemas.microsoft.com/office/drawing/2014/main" id="{C9C03B2B-2464-4F57-97C1-7BC131952C49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="" xmlns:a16="http://schemas.microsoft.com/office/drawing/2014/main" id="{9B0A44EF-16ED-4004-B752-0D8CC1691762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9288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6" name="Straight Connector 455">
            <a:extLst>
              <a:ext uri="{FF2B5EF4-FFF2-40B4-BE49-F238E27FC236}">
                <a16:creationId xmlns="" xmlns:a16="http://schemas.microsoft.com/office/drawing/2014/main" id="{9787B077-71F0-4483-B511-0846CD55FABA}"/>
              </a:ext>
            </a:extLst>
          </p:cNvPr>
          <p:cNvCxnSpPr/>
          <p:nvPr/>
        </p:nvCxnSpPr>
        <p:spPr bwMode="gray">
          <a:xfrm rot="10800000" flipH="1">
            <a:off x="885959" y="3074830"/>
            <a:ext cx="248502" cy="1588"/>
          </a:xfrm>
          <a:prstGeom prst="line">
            <a:avLst/>
          </a:prstGeom>
          <a:ln w="1270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57" name="Group 81">
            <a:extLst>
              <a:ext uri="{FF2B5EF4-FFF2-40B4-BE49-F238E27FC236}">
                <a16:creationId xmlns="" xmlns:a16="http://schemas.microsoft.com/office/drawing/2014/main" id="{AB580B43-E51F-40DE-8AA6-FE7C0C227E8C}"/>
              </a:ext>
            </a:extLst>
          </p:cNvPr>
          <p:cNvGrpSpPr/>
          <p:nvPr/>
        </p:nvGrpSpPr>
        <p:grpSpPr>
          <a:xfrm>
            <a:off x="2875660" y="2013833"/>
            <a:ext cx="256032" cy="84114"/>
            <a:chOff x="1105325" y="3071606"/>
            <a:chExt cx="310895" cy="84114"/>
          </a:xfrm>
        </p:grpSpPr>
        <p:sp>
          <p:nvSpPr>
            <p:cNvPr id="458" name="Rectangle 457">
              <a:extLst>
                <a:ext uri="{FF2B5EF4-FFF2-40B4-BE49-F238E27FC236}">
                  <a16:creationId xmlns="" xmlns:a16="http://schemas.microsoft.com/office/drawing/2014/main" id="{CED41E48-08F3-4EC6-810B-79485CA2D842}"/>
                </a:ext>
              </a:extLst>
            </p:cNvPr>
            <p:cNvSpPr/>
            <p:nvPr/>
          </p:nvSpPr>
          <p:spPr bwMode="gray">
            <a:xfrm>
              <a:off x="1105325" y="3097657"/>
              <a:ext cx="310895" cy="27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="" xmlns:a16="http://schemas.microsoft.com/office/drawing/2014/main" id="{9B07E62E-70D8-42EF-92DC-C296C22E4A02}"/>
                </a:ext>
              </a:extLst>
            </p:cNvPr>
            <p:cNvCxnSpPr/>
            <p:nvPr/>
          </p:nvCxnSpPr>
          <p:spPr bwMode="gray">
            <a:xfrm rot="10800000" flipH="1">
              <a:off x="1109901" y="311173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="" xmlns:a16="http://schemas.microsoft.com/office/drawing/2014/main" id="{7C33917C-F47F-4D50-92D4-EA625F262B29}"/>
                </a:ext>
              </a:extLst>
            </p:cNvPr>
            <p:cNvCxnSpPr/>
            <p:nvPr/>
          </p:nvCxnSpPr>
          <p:spPr bwMode="gray">
            <a:xfrm rot="5400000" flipH="1" flipV="1">
              <a:off x="1251633" y="3085335"/>
              <a:ext cx="18288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="" xmlns:a16="http://schemas.microsoft.com/office/drawing/2014/main" id="{EDCDFF04-F15E-472A-A0E8-1D55D10723CC}"/>
                </a:ext>
              </a:extLst>
            </p:cNvPr>
            <p:cNvCxnSpPr/>
            <p:nvPr/>
          </p:nvCxnSpPr>
          <p:spPr bwMode="gray">
            <a:xfrm rot="5400000" flipH="1" flipV="1">
              <a:off x="1251628" y="3134772"/>
              <a:ext cx="18288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="" xmlns:a16="http://schemas.microsoft.com/office/drawing/2014/main" id="{C99BDFED-0C4E-4F60-86ED-A4C4E5169361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="" xmlns:a16="http://schemas.microsoft.com/office/drawing/2014/main" id="{2600BB41-5D0B-4DE7-9A64-A8F4F16D1F4B}"/>
                </a:ext>
              </a:extLst>
            </p:cNvPr>
            <p:cNvCxnSpPr/>
            <p:nvPr/>
          </p:nvCxnSpPr>
          <p:spPr bwMode="gray">
            <a:xfrm rot="10800000" flipH="1" flipV="1">
              <a:off x="1171945" y="3155720"/>
              <a:ext cx="17765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64" name="Group 88">
            <a:extLst>
              <a:ext uri="{FF2B5EF4-FFF2-40B4-BE49-F238E27FC236}">
                <a16:creationId xmlns="" xmlns:a16="http://schemas.microsoft.com/office/drawing/2014/main" id="{EC239D05-67F7-4F45-B0B0-A7AB45C2D261}"/>
              </a:ext>
            </a:extLst>
          </p:cNvPr>
          <p:cNvGrpSpPr/>
          <p:nvPr/>
        </p:nvGrpSpPr>
        <p:grpSpPr>
          <a:xfrm>
            <a:off x="2880816" y="2884051"/>
            <a:ext cx="256032" cy="369864"/>
            <a:chOff x="1105329" y="3071606"/>
            <a:chExt cx="310896" cy="369864"/>
          </a:xfrm>
        </p:grpSpPr>
        <p:sp>
          <p:nvSpPr>
            <p:cNvPr id="465" name="Rectangle 464">
              <a:extLst>
                <a:ext uri="{FF2B5EF4-FFF2-40B4-BE49-F238E27FC236}">
                  <a16:creationId xmlns="" xmlns:a16="http://schemas.microsoft.com/office/drawing/2014/main" id="{D7C61950-3D82-4441-98E6-43DFEF3AC00A}"/>
                </a:ext>
              </a:extLst>
            </p:cNvPr>
            <p:cNvSpPr/>
            <p:nvPr/>
          </p:nvSpPr>
          <p:spPr bwMode="gray">
            <a:xfrm>
              <a:off x="1105329" y="3208147"/>
              <a:ext cx="310896" cy="109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="" xmlns:a16="http://schemas.microsoft.com/office/drawing/2014/main" id="{480023A0-82F3-4649-A637-035D7BE82A1F}"/>
                </a:ext>
              </a:extLst>
            </p:cNvPr>
            <p:cNvCxnSpPr/>
            <p:nvPr/>
          </p:nvCxnSpPr>
          <p:spPr bwMode="gray">
            <a:xfrm rot="10800000" flipH="1">
              <a:off x="1109901" y="326032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="" xmlns:a16="http://schemas.microsoft.com/office/drawing/2014/main" id="{B433D274-D016-400B-A17C-86E0C5DCDD1F}"/>
                </a:ext>
              </a:extLst>
            </p:cNvPr>
            <p:cNvCxnSpPr/>
            <p:nvPr/>
          </p:nvCxnSpPr>
          <p:spPr bwMode="gray">
            <a:xfrm rot="5400000" flipH="1" flipV="1">
              <a:off x="1196769" y="3140199"/>
              <a:ext cx="128016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="" xmlns:a16="http://schemas.microsoft.com/office/drawing/2014/main" id="{FAF008D6-7914-4070-8266-F88E3D50F100}"/>
                </a:ext>
              </a:extLst>
            </p:cNvPr>
            <p:cNvCxnSpPr/>
            <p:nvPr/>
          </p:nvCxnSpPr>
          <p:spPr bwMode="gray">
            <a:xfrm rot="5400000" flipH="1" flipV="1">
              <a:off x="1201341" y="3379374"/>
              <a:ext cx="11887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="" xmlns:a16="http://schemas.microsoft.com/office/drawing/2014/main" id="{295876AE-FE27-47B8-B7DF-9F7171656839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="" xmlns:a16="http://schemas.microsoft.com/office/drawing/2014/main" id="{0D443E3A-E82A-448E-BEE6-0F53A9BEE5F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44147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1" name="Group 95">
            <a:extLst>
              <a:ext uri="{FF2B5EF4-FFF2-40B4-BE49-F238E27FC236}">
                <a16:creationId xmlns="" xmlns:a16="http://schemas.microsoft.com/office/drawing/2014/main" id="{B6F78755-62E5-48F3-BA5F-FC7064638BEF}"/>
              </a:ext>
            </a:extLst>
          </p:cNvPr>
          <p:cNvGrpSpPr/>
          <p:nvPr/>
        </p:nvGrpSpPr>
        <p:grpSpPr>
          <a:xfrm>
            <a:off x="2880408" y="4007255"/>
            <a:ext cx="256032" cy="167934"/>
            <a:chOff x="1105329" y="3071606"/>
            <a:chExt cx="310896" cy="167934"/>
          </a:xfrm>
        </p:grpSpPr>
        <p:sp>
          <p:nvSpPr>
            <p:cNvPr id="472" name="Rectangle 471">
              <a:extLst>
                <a:ext uri="{FF2B5EF4-FFF2-40B4-BE49-F238E27FC236}">
                  <a16:creationId xmlns="" xmlns:a16="http://schemas.microsoft.com/office/drawing/2014/main" id="{60AE126C-E8A2-45EB-84CC-EDDBF517DAAF}"/>
                </a:ext>
              </a:extLst>
            </p:cNvPr>
            <p:cNvSpPr/>
            <p:nvPr/>
          </p:nvSpPr>
          <p:spPr bwMode="gray">
            <a:xfrm>
              <a:off x="1105329" y="3131947"/>
              <a:ext cx="310896" cy="457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73" name="Straight Connector 472">
              <a:extLst>
                <a:ext uri="{FF2B5EF4-FFF2-40B4-BE49-F238E27FC236}">
                  <a16:creationId xmlns="" xmlns:a16="http://schemas.microsoft.com/office/drawing/2014/main" id="{836969AF-F975-4271-8EC0-2CB19B215685}"/>
                </a:ext>
              </a:extLst>
            </p:cNvPr>
            <p:cNvCxnSpPr/>
            <p:nvPr/>
          </p:nvCxnSpPr>
          <p:spPr bwMode="gray">
            <a:xfrm rot="10800000" flipH="1">
              <a:off x="1109901" y="315745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="" xmlns:a16="http://schemas.microsoft.com/office/drawing/2014/main" id="{CF84E26C-D1BC-4EA8-A00D-99CCD6571A01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03623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="" xmlns:a16="http://schemas.microsoft.com/office/drawing/2014/main" id="{FA8B1A80-EF24-4E24-A26B-961420711ECE}"/>
                </a:ext>
              </a:extLst>
            </p:cNvPr>
            <p:cNvCxnSpPr/>
            <p:nvPr/>
          </p:nvCxnSpPr>
          <p:spPr bwMode="gray">
            <a:xfrm rot="5400000" flipH="1" flipV="1">
              <a:off x="1237917" y="3209448"/>
              <a:ext cx="45720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="" xmlns:a16="http://schemas.microsoft.com/office/drawing/2014/main" id="{FE7A73F4-5DC0-4F91-BC61-DBD3D07C126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="" xmlns:a16="http://schemas.microsoft.com/office/drawing/2014/main" id="{E15F249E-21FD-47E7-A464-CB231596581A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3954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8" name="Group 102">
            <a:extLst>
              <a:ext uri="{FF2B5EF4-FFF2-40B4-BE49-F238E27FC236}">
                <a16:creationId xmlns="" xmlns:a16="http://schemas.microsoft.com/office/drawing/2014/main" id="{9517A8DB-CB32-49AD-B430-7DF2F0B958A6}"/>
              </a:ext>
            </a:extLst>
          </p:cNvPr>
          <p:cNvGrpSpPr/>
          <p:nvPr/>
        </p:nvGrpSpPr>
        <p:grpSpPr>
          <a:xfrm>
            <a:off x="4876848" y="3976775"/>
            <a:ext cx="256032" cy="236514"/>
            <a:chOff x="1105329" y="3071606"/>
            <a:chExt cx="310896" cy="236514"/>
          </a:xfrm>
        </p:grpSpPr>
        <p:sp>
          <p:nvSpPr>
            <p:cNvPr id="479" name="Rectangle 478">
              <a:extLst>
                <a:ext uri="{FF2B5EF4-FFF2-40B4-BE49-F238E27FC236}">
                  <a16:creationId xmlns="" xmlns:a16="http://schemas.microsoft.com/office/drawing/2014/main" id="{A7831CC7-DC40-4143-9CDC-46308C3711CC}"/>
                </a:ext>
              </a:extLst>
            </p:cNvPr>
            <p:cNvSpPr/>
            <p:nvPr/>
          </p:nvSpPr>
          <p:spPr bwMode="gray">
            <a:xfrm>
              <a:off x="1105329" y="3158617"/>
              <a:ext cx="310896" cy="640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80" name="Straight Connector 479">
              <a:extLst>
                <a:ext uri="{FF2B5EF4-FFF2-40B4-BE49-F238E27FC236}">
                  <a16:creationId xmlns="" xmlns:a16="http://schemas.microsoft.com/office/drawing/2014/main" id="{97EA9C4D-45B1-4795-A8F4-E089AF0E7D0B}"/>
                </a:ext>
              </a:extLst>
            </p:cNvPr>
            <p:cNvCxnSpPr/>
            <p:nvPr/>
          </p:nvCxnSpPr>
          <p:spPr bwMode="gray">
            <a:xfrm rot="10800000" flipH="1">
              <a:off x="1109901" y="319174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="" xmlns:a16="http://schemas.microsoft.com/office/drawing/2014/main" id="{AB8C0CDC-11FC-4F93-A6C0-BDDFF0151895}"/>
                </a:ext>
              </a:extLst>
            </p:cNvPr>
            <p:cNvCxnSpPr/>
            <p:nvPr/>
          </p:nvCxnSpPr>
          <p:spPr bwMode="gray">
            <a:xfrm rot="5400000" flipH="1" flipV="1">
              <a:off x="1219629" y="3117339"/>
              <a:ext cx="82296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="" xmlns:a16="http://schemas.microsoft.com/office/drawing/2014/main" id="{1E07F7E1-ED0A-4485-80BF-DE7CF154CC5C}"/>
                </a:ext>
              </a:extLst>
            </p:cNvPr>
            <p:cNvCxnSpPr/>
            <p:nvPr/>
          </p:nvCxnSpPr>
          <p:spPr bwMode="gray">
            <a:xfrm rot="5400000" flipH="1" flipV="1">
              <a:off x="1224201" y="3261264"/>
              <a:ext cx="7315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="" xmlns:a16="http://schemas.microsoft.com/office/drawing/2014/main" id="{C57BF2A4-D179-4D87-B5C2-A198FF2BF7FC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="" xmlns:a16="http://schemas.microsoft.com/office/drawing/2014/main" id="{50FDD7E8-0F09-41E3-9663-40B3AA5EBC4D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0812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5" name="Group 109">
            <a:extLst>
              <a:ext uri="{FF2B5EF4-FFF2-40B4-BE49-F238E27FC236}">
                <a16:creationId xmlns="" xmlns:a16="http://schemas.microsoft.com/office/drawing/2014/main" id="{A7EBF751-1B40-4E33-99B7-711DDB9AD549}"/>
              </a:ext>
            </a:extLst>
          </p:cNvPr>
          <p:cNvGrpSpPr/>
          <p:nvPr/>
        </p:nvGrpSpPr>
        <p:grpSpPr>
          <a:xfrm>
            <a:off x="4873038" y="5062625"/>
            <a:ext cx="256032" cy="152694"/>
            <a:chOff x="1105329" y="3071606"/>
            <a:chExt cx="310896" cy="152694"/>
          </a:xfrm>
        </p:grpSpPr>
        <p:sp>
          <p:nvSpPr>
            <p:cNvPr id="486" name="Rectangle 485">
              <a:extLst>
                <a:ext uri="{FF2B5EF4-FFF2-40B4-BE49-F238E27FC236}">
                  <a16:creationId xmlns="" xmlns:a16="http://schemas.microsoft.com/office/drawing/2014/main" id="{7B9D710C-7739-42C6-B16C-66C1307CEE63}"/>
                </a:ext>
              </a:extLst>
            </p:cNvPr>
            <p:cNvSpPr/>
            <p:nvPr/>
          </p:nvSpPr>
          <p:spPr bwMode="gray">
            <a:xfrm>
              <a:off x="1105329" y="3124327"/>
              <a:ext cx="310896" cy="365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87" name="Straight Connector 486">
              <a:extLst>
                <a:ext uri="{FF2B5EF4-FFF2-40B4-BE49-F238E27FC236}">
                  <a16:creationId xmlns="" xmlns:a16="http://schemas.microsoft.com/office/drawing/2014/main" id="{0DC7A085-72B9-4BE1-B800-3AEAB59333B7}"/>
                </a:ext>
              </a:extLst>
            </p:cNvPr>
            <p:cNvCxnSpPr/>
            <p:nvPr/>
          </p:nvCxnSpPr>
          <p:spPr bwMode="gray">
            <a:xfrm rot="10800000" flipH="1">
              <a:off x="1109901" y="314983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8" name="Straight Connector 487">
              <a:extLst>
                <a:ext uri="{FF2B5EF4-FFF2-40B4-BE49-F238E27FC236}">
                  <a16:creationId xmlns="" xmlns:a16="http://schemas.microsoft.com/office/drawing/2014/main" id="{1D6829C0-98CA-4C4C-9C9C-05A32EF84519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03623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="" xmlns:a16="http://schemas.microsoft.com/office/drawing/2014/main" id="{23162212-0F82-4E38-8A94-FE7AE4DB5351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91160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="" xmlns:a16="http://schemas.microsoft.com/office/drawing/2014/main" id="{82E77CA4-8927-4066-9DE7-6E3BCD459A45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="" xmlns:a16="http://schemas.microsoft.com/office/drawing/2014/main" id="{AE47F963-9F1E-4349-8C0B-A5B6E4416FE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2430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2" name="Group 116">
            <a:extLst>
              <a:ext uri="{FF2B5EF4-FFF2-40B4-BE49-F238E27FC236}">
                <a16:creationId xmlns="" xmlns:a16="http://schemas.microsoft.com/office/drawing/2014/main" id="{3EE7C22C-8647-47C6-999B-7AE6488DC3DA}"/>
              </a:ext>
            </a:extLst>
          </p:cNvPr>
          <p:cNvGrpSpPr/>
          <p:nvPr/>
        </p:nvGrpSpPr>
        <p:grpSpPr>
          <a:xfrm>
            <a:off x="4873446" y="1923931"/>
            <a:ext cx="256032" cy="194992"/>
            <a:chOff x="1105329" y="3063986"/>
            <a:chExt cx="310896" cy="194992"/>
          </a:xfrm>
        </p:grpSpPr>
        <p:sp>
          <p:nvSpPr>
            <p:cNvPr id="493" name="Rectangle 492">
              <a:extLst>
                <a:ext uri="{FF2B5EF4-FFF2-40B4-BE49-F238E27FC236}">
                  <a16:creationId xmlns="" xmlns:a16="http://schemas.microsoft.com/office/drawing/2014/main" id="{DCC837E1-49B0-45FA-BD65-A6680CFC940F}"/>
                </a:ext>
              </a:extLst>
            </p:cNvPr>
            <p:cNvSpPr/>
            <p:nvPr/>
          </p:nvSpPr>
          <p:spPr bwMode="gray">
            <a:xfrm>
              <a:off x="1105329" y="3154807"/>
              <a:ext cx="310896" cy="54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94" name="Straight Connector 493">
              <a:extLst>
                <a:ext uri="{FF2B5EF4-FFF2-40B4-BE49-F238E27FC236}">
                  <a16:creationId xmlns="" xmlns:a16="http://schemas.microsoft.com/office/drawing/2014/main" id="{4481B88C-ED48-485C-9C53-5C99380D9CDB}"/>
                </a:ext>
              </a:extLst>
            </p:cNvPr>
            <p:cNvCxnSpPr/>
            <p:nvPr/>
          </p:nvCxnSpPr>
          <p:spPr bwMode="gray">
            <a:xfrm rot="10800000" flipH="1">
              <a:off x="1109901" y="319555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="" xmlns:a16="http://schemas.microsoft.com/office/drawing/2014/main" id="{F4BDE6FF-3BC6-40BA-B9E4-FCDA03FA9677}"/>
                </a:ext>
              </a:extLst>
            </p:cNvPr>
            <p:cNvCxnSpPr/>
            <p:nvPr/>
          </p:nvCxnSpPr>
          <p:spPr bwMode="gray">
            <a:xfrm rot="5400000" flipH="1" flipV="1">
              <a:off x="1224255" y="3109719"/>
              <a:ext cx="82296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="" xmlns:a16="http://schemas.microsoft.com/office/drawing/2014/main" id="{D145A0E7-7734-4B6A-9ADD-71E438F6B106}"/>
                </a:ext>
              </a:extLst>
            </p:cNvPr>
            <p:cNvCxnSpPr/>
            <p:nvPr/>
          </p:nvCxnSpPr>
          <p:spPr bwMode="gray">
            <a:xfrm rot="5400000" flipH="1" flipV="1">
              <a:off x="1237917" y="3236118"/>
              <a:ext cx="45720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="" xmlns:a16="http://schemas.microsoft.com/office/drawing/2014/main" id="{7ACE4A11-401B-427F-A27D-25C0E0815CA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6398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="" xmlns:a16="http://schemas.microsoft.com/office/drawing/2014/main" id="{B8C2DBAE-9506-4025-A3A1-5A5338AC58A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5859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9" name="Group 123">
            <a:extLst>
              <a:ext uri="{FF2B5EF4-FFF2-40B4-BE49-F238E27FC236}">
                <a16:creationId xmlns="" xmlns:a16="http://schemas.microsoft.com/office/drawing/2014/main" id="{FD98BDC7-29AE-487A-80F0-CEE626BAB577}"/>
              </a:ext>
            </a:extLst>
          </p:cNvPr>
          <p:cNvGrpSpPr/>
          <p:nvPr/>
        </p:nvGrpSpPr>
        <p:grpSpPr>
          <a:xfrm>
            <a:off x="4869636" y="2986921"/>
            <a:ext cx="256032" cy="190794"/>
            <a:chOff x="1105329" y="3090656"/>
            <a:chExt cx="310896" cy="190794"/>
          </a:xfrm>
        </p:grpSpPr>
        <p:sp>
          <p:nvSpPr>
            <p:cNvPr id="500" name="Rectangle 499">
              <a:extLst>
                <a:ext uri="{FF2B5EF4-FFF2-40B4-BE49-F238E27FC236}">
                  <a16:creationId xmlns="" xmlns:a16="http://schemas.microsoft.com/office/drawing/2014/main" id="{6811B1DA-423A-4A6B-B5CA-D1185A434BCA}"/>
                </a:ext>
              </a:extLst>
            </p:cNvPr>
            <p:cNvSpPr/>
            <p:nvPr/>
          </p:nvSpPr>
          <p:spPr bwMode="gray">
            <a:xfrm>
              <a:off x="1105329" y="3154807"/>
              <a:ext cx="310896" cy="548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01" name="Straight Connector 500">
              <a:extLst>
                <a:ext uri="{FF2B5EF4-FFF2-40B4-BE49-F238E27FC236}">
                  <a16:creationId xmlns="" xmlns:a16="http://schemas.microsoft.com/office/drawing/2014/main" id="{EAB36BC9-66AE-4DCC-8887-1851F87594EE}"/>
                </a:ext>
              </a:extLst>
            </p:cNvPr>
            <p:cNvCxnSpPr/>
            <p:nvPr/>
          </p:nvCxnSpPr>
          <p:spPr bwMode="gray">
            <a:xfrm rot="10800000" flipH="1">
              <a:off x="1109901" y="318793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="" xmlns:a16="http://schemas.microsoft.com/office/drawing/2014/main" id="{DF1FF45D-2307-4D7D-B38D-ED92ABC8F2AB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18863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="" xmlns:a16="http://schemas.microsoft.com/office/drawing/2014/main" id="{425D450B-17D7-4F10-B959-93C078A19190}"/>
                </a:ext>
              </a:extLst>
            </p:cNvPr>
            <p:cNvCxnSpPr/>
            <p:nvPr/>
          </p:nvCxnSpPr>
          <p:spPr bwMode="gray">
            <a:xfrm rot="5400000" flipH="1" flipV="1">
              <a:off x="1233345" y="3244500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="" xmlns:a16="http://schemas.microsoft.com/office/drawing/2014/main" id="{DA506B72-6D55-4D99-8FDC-98D6A5362382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9065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="" xmlns:a16="http://schemas.microsoft.com/office/drawing/2014/main" id="{D131570D-6B8F-44D0-B799-BA1256B7EB7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8145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06" name="Group 130">
            <a:extLst>
              <a:ext uri="{FF2B5EF4-FFF2-40B4-BE49-F238E27FC236}">
                <a16:creationId xmlns="" xmlns:a16="http://schemas.microsoft.com/office/drawing/2014/main" id="{25C97D9E-05E7-4857-862E-6BB32A827B0B}"/>
              </a:ext>
            </a:extLst>
          </p:cNvPr>
          <p:cNvGrpSpPr/>
          <p:nvPr/>
        </p:nvGrpSpPr>
        <p:grpSpPr>
          <a:xfrm>
            <a:off x="6869886" y="2003941"/>
            <a:ext cx="256032" cy="100504"/>
            <a:chOff x="1105329" y="3117326"/>
            <a:chExt cx="310896" cy="100504"/>
          </a:xfrm>
        </p:grpSpPr>
        <p:sp>
          <p:nvSpPr>
            <p:cNvPr id="507" name="Rectangle 506">
              <a:extLst>
                <a:ext uri="{FF2B5EF4-FFF2-40B4-BE49-F238E27FC236}">
                  <a16:creationId xmlns="" xmlns:a16="http://schemas.microsoft.com/office/drawing/2014/main" id="{165C5230-FA68-483D-BD83-321B56F017FF}"/>
                </a:ext>
              </a:extLst>
            </p:cNvPr>
            <p:cNvSpPr/>
            <p:nvPr/>
          </p:nvSpPr>
          <p:spPr bwMode="gray">
            <a:xfrm>
              <a:off x="1105329" y="3154807"/>
              <a:ext cx="310896" cy="27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08" name="Straight Connector 507">
              <a:extLst>
                <a:ext uri="{FF2B5EF4-FFF2-40B4-BE49-F238E27FC236}">
                  <a16:creationId xmlns="" xmlns:a16="http://schemas.microsoft.com/office/drawing/2014/main" id="{29771C76-E787-41E0-A94D-9B87B66AC6AB}"/>
                </a:ext>
              </a:extLst>
            </p:cNvPr>
            <p:cNvCxnSpPr/>
            <p:nvPr/>
          </p:nvCxnSpPr>
          <p:spPr bwMode="gray">
            <a:xfrm rot="10800000" flipH="1">
              <a:off x="1109901" y="316888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="" xmlns:a16="http://schemas.microsoft.com/office/drawing/2014/main" id="{F6146099-70EF-4E80-92FF-7DFF66E26A8A}"/>
                </a:ext>
              </a:extLst>
            </p:cNvPr>
            <p:cNvCxnSpPr/>
            <p:nvPr/>
          </p:nvCxnSpPr>
          <p:spPr bwMode="gray">
            <a:xfrm rot="5400000" flipH="1" flipV="1">
              <a:off x="1247061" y="3135627"/>
              <a:ext cx="2743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="" xmlns:a16="http://schemas.microsoft.com/office/drawing/2014/main" id="{89AF9D6A-F710-4EDB-AF46-AC2FEC32EDA3}"/>
                </a:ext>
              </a:extLst>
            </p:cNvPr>
            <p:cNvCxnSpPr/>
            <p:nvPr/>
          </p:nvCxnSpPr>
          <p:spPr bwMode="gray">
            <a:xfrm rot="5400000" flipH="1" flipV="1">
              <a:off x="1247061" y="3204114"/>
              <a:ext cx="27432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="" xmlns:a16="http://schemas.microsoft.com/office/drawing/2014/main" id="{350E1C77-BE45-4801-BAAB-60F692E94EE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1732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="" xmlns:a16="http://schemas.microsoft.com/office/drawing/2014/main" id="{30A71CB9-FDA0-4FA3-9983-BF3333F3EE7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1668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13" name="Straight Connector 512">
            <a:extLst>
              <a:ext uri="{FF2B5EF4-FFF2-40B4-BE49-F238E27FC236}">
                <a16:creationId xmlns="" xmlns:a16="http://schemas.microsoft.com/office/drawing/2014/main" id="{716A8C64-0C7A-4E78-931C-50B907A506D7}"/>
              </a:ext>
            </a:extLst>
          </p:cNvPr>
          <p:cNvCxnSpPr/>
          <p:nvPr/>
        </p:nvCxnSpPr>
        <p:spPr bwMode="gray">
          <a:xfrm rot="10800000" flipH="1">
            <a:off x="6873651" y="3072769"/>
            <a:ext cx="248502" cy="1588"/>
          </a:xfrm>
          <a:prstGeom prst="line">
            <a:avLst/>
          </a:prstGeom>
          <a:ln w="12700" cap="sq">
            <a:solidFill>
              <a:schemeClr val="accent1"/>
            </a:solidFill>
            <a:miter lim="800000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14" name="Group 138">
            <a:extLst>
              <a:ext uri="{FF2B5EF4-FFF2-40B4-BE49-F238E27FC236}">
                <a16:creationId xmlns="" xmlns:a16="http://schemas.microsoft.com/office/drawing/2014/main" id="{EDD14063-9FCA-4105-9B72-42FB8B826DEC}"/>
              </a:ext>
            </a:extLst>
          </p:cNvPr>
          <p:cNvGrpSpPr/>
          <p:nvPr/>
        </p:nvGrpSpPr>
        <p:grpSpPr>
          <a:xfrm>
            <a:off x="6865667" y="4007255"/>
            <a:ext cx="256032" cy="181276"/>
            <a:chOff x="1105331" y="3071606"/>
            <a:chExt cx="310897" cy="181276"/>
          </a:xfrm>
        </p:grpSpPr>
        <p:sp>
          <p:nvSpPr>
            <p:cNvPr id="515" name="Rectangle 514">
              <a:extLst>
                <a:ext uri="{FF2B5EF4-FFF2-40B4-BE49-F238E27FC236}">
                  <a16:creationId xmlns="" xmlns:a16="http://schemas.microsoft.com/office/drawing/2014/main" id="{1B4AACD7-3C1F-4D04-895A-64B18FF8A9E3}"/>
                </a:ext>
              </a:extLst>
            </p:cNvPr>
            <p:cNvSpPr/>
            <p:nvPr/>
          </p:nvSpPr>
          <p:spPr bwMode="gray">
            <a:xfrm>
              <a:off x="1105331" y="3139567"/>
              <a:ext cx="310897" cy="457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16" name="Straight Connector 515">
              <a:extLst>
                <a:ext uri="{FF2B5EF4-FFF2-40B4-BE49-F238E27FC236}">
                  <a16:creationId xmlns="" xmlns:a16="http://schemas.microsoft.com/office/drawing/2014/main" id="{B0A02068-9567-4FF4-834D-8481F95F058F}"/>
                </a:ext>
              </a:extLst>
            </p:cNvPr>
            <p:cNvCxnSpPr/>
            <p:nvPr/>
          </p:nvCxnSpPr>
          <p:spPr bwMode="gray">
            <a:xfrm rot="10800000" flipH="1">
              <a:off x="1109902" y="316507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="" xmlns:a16="http://schemas.microsoft.com/office/drawing/2014/main" id="{677FD48F-C802-46CD-AEA1-A93BB89C00F9}"/>
                </a:ext>
              </a:extLst>
            </p:cNvPr>
            <p:cNvCxnSpPr/>
            <p:nvPr/>
          </p:nvCxnSpPr>
          <p:spPr bwMode="gray">
            <a:xfrm rot="5400000" flipH="1" flipV="1">
              <a:off x="1228773" y="3108195"/>
              <a:ext cx="64008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="" xmlns:a16="http://schemas.microsoft.com/office/drawing/2014/main" id="{60B3402F-23A3-41BD-ACDC-94D4CB897C10}"/>
                </a:ext>
              </a:extLst>
            </p:cNvPr>
            <p:cNvCxnSpPr/>
            <p:nvPr/>
          </p:nvCxnSpPr>
          <p:spPr bwMode="gray">
            <a:xfrm rot="5400000" flipH="1" flipV="1">
              <a:off x="1233345" y="3225450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="" xmlns:a16="http://schemas.microsoft.com/office/drawing/2014/main" id="{F857FA2E-4B41-4FB0-8859-E295107B2AB9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7160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="" xmlns:a16="http://schemas.microsoft.com/office/drawing/2014/main" id="{F934D4D2-7234-42C2-A7CE-B9AEB382BAB8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5097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1" name="Group 145">
            <a:extLst>
              <a:ext uri="{FF2B5EF4-FFF2-40B4-BE49-F238E27FC236}">
                <a16:creationId xmlns="" xmlns:a16="http://schemas.microsoft.com/office/drawing/2014/main" id="{529CEA55-9605-4437-8306-916F7294E18F}"/>
              </a:ext>
            </a:extLst>
          </p:cNvPr>
          <p:cNvGrpSpPr/>
          <p:nvPr/>
        </p:nvGrpSpPr>
        <p:grpSpPr>
          <a:xfrm>
            <a:off x="6873288" y="5024525"/>
            <a:ext cx="256032" cy="164512"/>
            <a:chOff x="1105329" y="3094466"/>
            <a:chExt cx="310896" cy="164512"/>
          </a:xfrm>
        </p:grpSpPr>
        <p:sp>
          <p:nvSpPr>
            <p:cNvPr id="522" name="Rectangle 521">
              <a:extLst>
                <a:ext uri="{FF2B5EF4-FFF2-40B4-BE49-F238E27FC236}">
                  <a16:creationId xmlns="" xmlns:a16="http://schemas.microsoft.com/office/drawing/2014/main" id="{D026136D-63B1-4583-BF0E-9BE8D57C7813}"/>
                </a:ext>
              </a:extLst>
            </p:cNvPr>
            <p:cNvSpPr/>
            <p:nvPr/>
          </p:nvSpPr>
          <p:spPr bwMode="gray">
            <a:xfrm>
              <a:off x="1105329" y="3154807"/>
              <a:ext cx="310896" cy="457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23" name="Straight Connector 522">
              <a:extLst>
                <a:ext uri="{FF2B5EF4-FFF2-40B4-BE49-F238E27FC236}">
                  <a16:creationId xmlns="" xmlns:a16="http://schemas.microsoft.com/office/drawing/2014/main" id="{BD9BFA11-E195-4E2E-91C9-298388FF9EA6}"/>
                </a:ext>
              </a:extLst>
            </p:cNvPr>
            <p:cNvCxnSpPr/>
            <p:nvPr/>
          </p:nvCxnSpPr>
          <p:spPr bwMode="gray">
            <a:xfrm rot="10800000" flipH="1">
              <a:off x="1109901" y="3180314"/>
              <a:ext cx="301752" cy="1588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="" xmlns:a16="http://schemas.microsoft.com/office/drawing/2014/main" id="{E1476647-0272-45A2-8425-0F2160DFCAB3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26483"/>
              <a:ext cx="54864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="" xmlns:a16="http://schemas.microsoft.com/office/drawing/2014/main" id="{044446E1-07A3-45BA-AC86-EA5EA6E4A9BF}"/>
                </a:ext>
              </a:extLst>
            </p:cNvPr>
            <p:cNvCxnSpPr/>
            <p:nvPr/>
          </p:nvCxnSpPr>
          <p:spPr bwMode="gray">
            <a:xfrm rot="5400000" flipH="1" flipV="1">
              <a:off x="1237917" y="3236118"/>
              <a:ext cx="45720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="" xmlns:a16="http://schemas.microsoft.com/office/drawing/2014/main" id="{2D0FACE7-1D10-4C6B-B6EA-43CE5EBEC804}"/>
                </a:ext>
              </a:extLst>
            </p:cNvPr>
            <p:cNvCxnSpPr/>
            <p:nvPr/>
          </p:nvCxnSpPr>
          <p:spPr bwMode="gray">
            <a:xfrm rot="10800000" flipH="1" flipV="1">
              <a:off x="1176576" y="3094466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="" xmlns:a16="http://schemas.microsoft.com/office/drawing/2014/main" id="{DC79B66F-5076-4166-9CCD-FEF3740DD53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58590"/>
              <a:ext cx="177655" cy="0"/>
            </a:xfrm>
            <a:prstGeom prst="line">
              <a:avLst/>
            </a:prstGeom>
            <a:ln w="12700" cap="sq">
              <a:solidFill>
                <a:schemeClr val="accent1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8" name="Group 152">
            <a:extLst>
              <a:ext uri="{FF2B5EF4-FFF2-40B4-BE49-F238E27FC236}">
                <a16:creationId xmlns="" xmlns:a16="http://schemas.microsoft.com/office/drawing/2014/main" id="{82E3CC7E-B9FB-426F-88D5-46E6F7AF0072}"/>
              </a:ext>
            </a:extLst>
          </p:cNvPr>
          <p:cNvGrpSpPr/>
          <p:nvPr/>
        </p:nvGrpSpPr>
        <p:grpSpPr>
          <a:xfrm>
            <a:off x="6091751" y="3001563"/>
            <a:ext cx="256032" cy="168216"/>
            <a:chOff x="1105329" y="3126579"/>
            <a:chExt cx="310896" cy="1682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9" name="Rectangle 528">
              <a:extLst>
                <a:ext uri="{FF2B5EF4-FFF2-40B4-BE49-F238E27FC236}">
                  <a16:creationId xmlns="" xmlns:a16="http://schemas.microsoft.com/office/drawing/2014/main" id="{03981AE6-4B94-4299-AB93-CC1BF6F17B02}"/>
                </a:ext>
              </a:extLst>
            </p:cNvPr>
            <p:cNvSpPr/>
            <p:nvPr/>
          </p:nvSpPr>
          <p:spPr bwMode="gray">
            <a:xfrm>
              <a:off x="1105329" y="3181697"/>
              <a:ext cx="310896" cy="457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30" name="Straight Connector 529">
              <a:extLst>
                <a:ext uri="{FF2B5EF4-FFF2-40B4-BE49-F238E27FC236}">
                  <a16:creationId xmlns="" xmlns:a16="http://schemas.microsoft.com/office/drawing/2014/main" id="{6DDEA230-16C5-47D1-8675-57BF93D59181}"/>
                </a:ext>
              </a:extLst>
            </p:cNvPr>
            <p:cNvCxnSpPr/>
            <p:nvPr/>
          </p:nvCxnSpPr>
          <p:spPr bwMode="gray">
            <a:xfrm rot="10800000" flipH="1">
              <a:off x="1109901" y="320497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="" xmlns:a16="http://schemas.microsoft.com/office/drawing/2014/main" id="{A2DC07D6-649B-4CE1-BD07-B5DF65566F46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54011"/>
              <a:ext cx="54864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="" xmlns:a16="http://schemas.microsoft.com/office/drawing/2014/main" id="{C6E5F5B3-9CF7-43BD-ADFA-E23B2252B519}"/>
                </a:ext>
              </a:extLst>
            </p:cNvPr>
            <p:cNvCxnSpPr/>
            <p:nvPr/>
          </p:nvCxnSpPr>
          <p:spPr bwMode="gray">
            <a:xfrm rot="5400000" flipH="1" flipV="1">
              <a:off x="1228773" y="3258937"/>
              <a:ext cx="6400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="" xmlns:a16="http://schemas.microsoft.com/office/drawing/2014/main" id="{295DDAEE-E7F5-41E9-B74E-15B716DEED6E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2928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="" xmlns:a16="http://schemas.microsoft.com/office/drawing/2014/main" id="{14F57740-4AD0-4D72-8A16-6C0176370777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9479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35" name="Straight Connector 534">
            <a:extLst>
              <a:ext uri="{FF2B5EF4-FFF2-40B4-BE49-F238E27FC236}">
                <a16:creationId xmlns="" xmlns:a16="http://schemas.microsoft.com/office/drawing/2014/main" id="{CE879A9C-781E-4272-8951-3B99D27D3DBD}"/>
              </a:ext>
            </a:extLst>
          </p:cNvPr>
          <p:cNvCxnSpPr/>
          <p:nvPr/>
        </p:nvCxnSpPr>
        <p:spPr bwMode="gray">
          <a:xfrm rot="10800000" flipH="1">
            <a:off x="8091956" y="3076153"/>
            <a:ext cx="248502" cy="1588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solidFill>
              <a:schemeClr val="accent2"/>
            </a:solidFill>
            <a:miter lim="800000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36" name="Group 160">
            <a:extLst>
              <a:ext uri="{FF2B5EF4-FFF2-40B4-BE49-F238E27FC236}">
                <a16:creationId xmlns="" xmlns:a16="http://schemas.microsoft.com/office/drawing/2014/main" id="{F8C94B93-5235-4C38-8400-0A8B76F6CC94}"/>
              </a:ext>
            </a:extLst>
          </p:cNvPr>
          <p:cNvGrpSpPr/>
          <p:nvPr/>
        </p:nvGrpSpPr>
        <p:grpSpPr>
          <a:xfrm>
            <a:off x="8088191" y="1990810"/>
            <a:ext cx="256032" cy="123599"/>
            <a:chOff x="1105329" y="3133096"/>
            <a:chExt cx="310896" cy="1235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7" name="Rectangle 536">
              <a:extLst>
                <a:ext uri="{FF2B5EF4-FFF2-40B4-BE49-F238E27FC236}">
                  <a16:creationId xmlns="" xmlns:a16="http://schemas.microsoft.com/office/drawing/2014/main" id="{07FD81FE-97E7-48A0-8AE3-AAA06585AD06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27432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38" name="Straight Connector 537">
              <a:extLst>
                <a:ext uri="{FF2B5EF4-FFF2-40B4-BE49-F238E27FC236}">
                  <a16:creationId xmlns="" xmlns:a16="http://schemas.microsoft.com/office/drawing/2014/main" id="{1CEF97B8-01B1-450C-A159-15929B34CCC3}"/>
                </a:ext>
              </a:extLst>
            </p:cNvPr>
            <p:cNvCxnSpPr/>
            <p:nvPr/>
          </p:nvCxnSpPr>
          <p:spPr bwMode="gray">
            <a:xfrm rot="10800000" flipH="1">
              <a:off x="1109901" y="319354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="" xmlns:a16="http://schemas.microsoft.com/office/drawing/2014/main" id="{1BF7461D-A4E3-4380-898A-9A12115748D4}"/>
                </a:ext>
              </a:extLst>
            </p:cNvPr>
            <p:cNvCxnSpPr/>
            <p:nvPr/>
          </p:nvCxnSpPr>
          <p:spPr bwMode="gray">
            <a:xfrm rot="5400000" flipH="1" flipV="1">
              <a:off x="1242489" y="3156297"/>
              <a:ext cx="36576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="" xmlns:a16="http://schemas.microsoft.com/office/drawing/2014/main" id="{B6C868BF-4E69-48DC-A281-BFCD8A1D3DA5}"/>
                </a:ext>
              </a:extLst>
            </p:cNvPr>
            <p:cNvCxnSpPr/>
            <p:nvPr/>
          </p:nvCxnSpPr>
          <p:spPr bwMode="gray">
            <a:xfrm rot="5400000" flipH="1" flipV="1">
              <a:off x="1247061" y="3233029"/>
              <a:ext cx="27432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="" xmlns:a16="http://schemas.microsoft.com/office/drawing/2014/main" id="{F7C4CD08-C3D9-4378-8A7D-F39578A52F7C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3309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="" xmlns:a16="http://schemas.microsoft.com/office/drawing/2014/main" id="{7C4BA335-E2FD-4897-9686-603022E3367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5669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3" name="Group 167">
            <a:extLst>
              <a:ext uri="{FF2B5EF4-FFF2-40B4-BE49-F238E27FC236}">
                <a16:creationId xmlns="" xmlns:a16="http://schemas.microsoft.com/office/drawing/2014/main" id="{BF73AF8A-6071-4939-A665-8EFBCECAFB85}"/>
              </a:ext>
            </a:extLst>
          </p:cNvPr>
          <p:cNvGrpSpPr/>
          <p:nvPr/>
        </p:nvGrpSpPr>
        <p:grpSpPr>
          <a:xfrm>
            <a:off x="6091751" y="1960330"/>
            <a:ext cx="256032" cy="184559"/>
            <a:chOff x="1105329" y="3114046"/>
            <a:chExt cx="310896" cy="18455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4" name="Rectangle 543">
              <a:extLst>
                <a:ext uri="{FF2B5EF4-FFF2-40B4-BE49-F238E27FC236}">
                  <a16:creationId xmlns="" xmlns:a16="http://schemas.microsoft.com/office/drawing/2014/main" id="{43DEA86A-AF5B-4DC3-A1F5-6E424551DA74}"/>
                </a:ext>
              </a:extLst>
            </p:cNvPr>
            <p:cNvSpPr/>
            <p:nvPr/>
          </p:nvSpPr>
          <p:spPr bwMode="gray">
            <a:xfrm>
              <a:off x="1105329" y="3181697"/>
              <a:ext cx="310896" cy="457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45" name="Straight Connector 544">
              <a:extLst>
                <a:ext uri="{FF2B5EF4-FFF2-40B4-BE49-F238E27FC236}">
                  <a16:creationId xmlns="" xmlns:a16="http://schemas.microsoft.com/office/drawing/2014/main" id="{57004C61-630C-4601-8C09-D2171E01A7C3}"/>
                </a:ext>
              </a:extLst>
            </p:cNvPr>
            <p:cNvCxnSpPr/>
            <p:nvPr/>
          </p:nvCxnSpPr>
          <p:spPr bwMode="gray">
            <a:xfrm rot="10800000" flipH="1">
              <a:off x="1109901" y="320497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="" xmlns:a16="http://schemas.microsoft.com/office/drawing/2014/main" id="{FF958E69-EDA1-4009-8482-AE03840DCE7D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46391"/>
              <a:ext cx="54864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="" xmlns:a16="http://schemas.microsoft.com/office/drawing/2014/main" id="{275C027B-F831-4FC4-ADD5-1FF2C1DE8A1F}"/>
                </a:ext>
              </a:extLst>
            </p:cNvPr>
            <p:cNvCxnSpPr/>
            <p:nvPr/>
          </p:nvCxnSpPr>
          <p:spPr bwMode="gray">
            <a:xfrm rot="5400000" flipH="1" flipV="1">
              <a:off x="1228773" y="3258937"/>
              <a:ext cx="6400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="" xmlns:a16="http://schemas.microsoft.com/office/drawing/2014/main" id="{9385390D-4878-4488-85F3-47DFD91444BC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1404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="" xmlns:a16="http://schemas.microsoft.com/office/drawing/2014/main" id="{4A57DEBA-2F88-43E4-AEAC-B1A5915F8039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9860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0" name="Group 174">
            <a:extLst>
              <a:ext uri="{FF2B5EF4-FFF2-40B4-BE49-F238E27FC236}">
                <a16:creationId xmlns="" xmlns:a16="http://schemas.microsoft.com/office/drawing/2014/main" id="{5EED1D56-BD3C-482C-B031-F88BB242D84D}"/>
              </a:ext>
            </a:extLst>
          </p:cNvPr>
          <p:cNvGrpSpPr/>
          <p:nvPr/>
        </p:nvGrpSpPr>
        <p:grpSpPr>
          <a:xfrm>
            <a:off x="6091751" y="5019760"/>
            <a:ext cx="256032" cy="165509"/>
            <a:chOff x="1105329" y="3110236"/>
            <a:chExt cx="310896" cy="1655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51" name="Rectangle 550">
              <a:extLst>
                <a:ext uri="{FF2B5EF4-FFF2-40B4-BE49-F238E27FC236}">
                  <a16:creationId xmlns="" xmlns:a16="http://schemas.microsoft.com/office/drawing/2014/main" id="{DE4A04B1-2462-409C-BE2F-7045509C16C0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457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52" name="Straight Connector 551">
              <a:extLst>
                <a:ext uri="{FF2B5EF4-FFF2-40B4-BE49-F238E27FC236}">
                  <a16:creationId xmlns="" xmlns:a16="http://schemas.microsoft.com/office/drawing/2014/main" id="{DBABE6C1-0B27-45A7-9B7F-15C4DD32BF3D}"/>
                </a:ext>
              </a:extLst>
            </p:cNvPr>
            <p:cNvCxnSpPr/>
            <p:nvPr/>
          </p:nvCxnSpPr>
          <p:spPr bwMode="gray">
            <a:xfrm rot="10800000" flipH="1">
              <a:off x="1109901" y="321259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="" xmlns:a16="http://schemas.microsoft.com/office/drawing/2014/main" id="{C3F94E9E-AE44-47AB-AC5A-07E2C4303AAE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46391"/>
              <a:ext cx="54864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="" xmlns:a16="http://schemas.microsoft.com/office/drawing/2014/main" id="{2D539659-0274-4C76-909F-69DC47629968}"/>
                </a:ext>
              </a:extLst>
            </p:cNvPr>
            <p:cNvCxnSpPr/>
            <p:nvPr/>
          </p:nvCxnSpPr>
          <p:spPr bwMode="gray">
            <a:xfrm rot="5400000" flipH="1" flipV="1">
              <a:off x="1237917" y="3245983"/>
              <a:ext cx="4572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="" xmlns:a16="http://schemas.microsoft.com/office/drawing/2014/main" id="{E2820D8D-D744-4283-BBCC-66FB57707B9D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1023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="" xmlns:a16="http://schemas.microsoft.com/office/drawing/2014/main" id="{A17A389A-2B70-4DCE-A795-8DD3BF05C7CE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7574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57" name="Group 181">
            <a:extLst>
              <a:ext uri="{FF2B5EF4-FFF2-40B4-BE49-F238E27FC236}">
                <a16:creationId xmlns="" xmlns:a16="http://schemas.microsoft.com/office/drawing/2014/main" id="{3F692F15-897E-413D-9B1A-1C83FABCD500}"/>
              </a:ext>
            </a:extLst>
          </p:cNvPr>
          <p:cNvGrpSpPr/>
          <p:nvPr/>
        </p:nvGrpSpPr>
        <p:grpSpPr>
          <a:xfrm>
            <a:off x="8084381" y="5004520"/>
            <a:ext cx="256032" cy="211229"/>
            <a:chOff x="1105329" y="3098806"/>
            <a:chExt cx="310896" cy="2112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58" name="Rectangle 557">
              <a:extLst>
                <a:ext uri="{FF2B5EF4-FFF2-40B4-BE49-F238E27FC236}">
                  <a16:creationId xmlns="" xmlns:a16="http://schemas.microsoft.com/office/drawing/2014/main" id="{BF061575-6BE4-4DE6-8773-480AC5F74F83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548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59" name="Straight Connector 558">
              <a:extLst>
                <a:ext uri="{FF2B5EF4-FFF2-40B4-BE49-F238E27FC236}">
                  <a16:creationId xmlns="" xmlns:a16="http://schemas.microsoft.com/office/drawing/2014/main" id="{6C313C74-2953-44CA-9E9F-2985C77C75F1}"/>
                </a:ext>
              </a:extLst>
            </p:cNvPr>
            <p:cNvCxnSpPr/>
            <p:nvPr/>
          </p:nvCxnSpPr>
          <p:spPr bwMode="gray">
            <a:xfrm rot="10800000" flipH="1">
              <a:off x="1109901" y="320878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="" xmlns:a16="http://schemas.microsoft.com/office/drawing/2014/main" id="{950B36E0-4ED2-4279-89FF-46E326A7F860}"/>
                </a:ext>
              </a:extLst>
            </p:cNvPr>
            <p:cNvCxnSpPr/>
            <p:nvPr/>
          </p:nvCxnSpPr>
          <p:spPr bwMode="gray">
            <a:xfrm rot="5400000" flipH="1" flipV="1">
              <a:off x="1224201" y="3140295"/>
              <a:ext cx="73152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="" xmlns:a16="http://schemas.microsoft.com/office/drawing/2014/main" id="{35530CE8-C9AA-4961-94BD-6ED9ED7C90D1}"/>
                </a:ext>
              </a:extLst>
            </p:cNvPr>
            <p:cNvCxnSpPr/>
            <p:nvPr/>
          </p:nvCxnSpPr>
          <p:spPr bwMode="gray">
            <a:xfrm rot="5400000" flipH="1" flipV="1">
              <a:off x="1228773" y="3266557"/>
              <a:ext cx="6400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="" xmlns:a16="http://schemas.microsoft.com/office/drawing/2014/main" id="{BF132627-738B-4FEE-8F23-95FF99C36ACD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9880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="" xmlns:a16="http://schemas.microsoft.com/office/drawing/2014/main" id="{DA7F3E91-5516-4CF0-B489-EAEC13B590A3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1003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64" name="Group 188">
            <a:extLst>
              <a:ext uri="{FF2B5EF4-FFF2-40B4-BE49-F238E27FC236}">
                <a16:creationId xmlns="" xmlns:a16="http://schemas.microsoft.com/office/drawing/2014/main" id="{BBB7306E-D3F8-45FA-9B09-813B557EA208}"/>
              </a:ext>
            </a:extLst>
          </p:cNvPr>
          <p:cNvGrpSpPr/>
          <p:nvPr/>
        </p:nvGrpSpPr>
        <p:grpSpPr>
          <a:xfrm>
            <a:off x="8084381" y="4010110"/>
            <a:ext cx="256032" cy="176939"/>
            <a:chOff x="1105329" y="3110236"/>
            <a:chExt cx="310896" cy="17693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65" name="Rectangle 564">
              <a:extLst>
                <a:ext uri="{FF2B5EF4-FFF2-40B4-BE49-F238E27FC236}">
                  <a16:creationId xmlns="" xmlns:a16="http://schemas.microsoft.com/office/drawing/2014/main" id="{F9D8F460-C4C7-4504-A5FE-C8C9FCB719B8}"/>
                </a:ext>
              </a:extLst>
            </p:cNvPr>
            <p:cNvSpPr/>
            <p:nvPr/>
          </p:nvSpPr>
          <p:spPr bwMode="gray">
            <a:xfrm>
              <a:off x="1105329" y="3174077"/>
              <a:ext cx="310896" cy="457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66" name="Straight Connector 565">
              <a:extLst>
                <a:ext uri="{FF2B5EF4-FFF2-40B4-BE49-F238E27FC236}">
                  <a16:creationId xmlns="" xmlns:a16="http://schemas.microsoft.com/office/drawing/2014/main" id="{E3AD132B-D087-40B7-B6EC-1EFE92B87563}"/>
                </a:ext>
              </a:extLst>
            </p:cNvPr>
            <p:cNvCxnSpPr/>
            <p:nvPr/>
          </p:nvCxnSpPr>
          <p:spPr bwMode="gray">
            <a:xfrm rot="10800000" flipH="1">
              <a:off x="1109901" y="320116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="" xmlns:a16="http://schemas.microsoft.com/office/drawing/2014/main" id="{0B2D5A37-9058-48F7-8F22-3071E33EB5F5}"/>
                </a:ext>
              </a:extLst>
            </p:cNvPr>
            <p:cNvCxnSpPr/>
            <p:nvPr/>
          </p:nvCxnSpPr>
          <p:spPr bwMode="gray">
            <a:xfrm rot="5400000" flipH="1" flipV="1">
              <a:off x="1233345" y="3142581"/>
              <a:ext cx="54864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="" xmlns:a16="http://schemas.microsoft.com/office/drawing/2014/main" id="{D5275380-4CD2-4694-B889-B942C5A1D4C3}"/>
                </a:ext>
              </a:extLst>
            </p:cNvPr>
            <p:cNvCxnSpPr/>
            <p:nvPr/>
          </p:nvCxnSpPr>
          <p:spPr bwMode="gray">
            <a:xfrm rot="5400000" flipH="1" flipV="1">
              <a:off x="1228773" y="3247507"/>
              <a:ext cx="6400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="" xmlns:a16="http://schemas.microsoft.com/office/drawing/2014/main" id="{297ECF37-CE80-408E-9647-F613972236D5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1023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="" xmlns:a16="http://schemas.microsoft.com/office/drawing/2014/main" id="{49679396-BB83-4217-B121-0E7F6CE1B9F7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8717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1" name="Group 195">
            <a:extLst>
              <a:ext uri="{FF2B5EF4-FFF2-40B4-BE49-F238E27FC236}">
                <a16:creationId xmlns="" xmlns:a16="http://schemas.microsoft.com/office/drawing/2014/main" id="{33CD7166-5908-46A8-BDAA-B81072AC0DD7}"/>
              </a:ext>
            </a:extLst>
          </p:cNvPr>
          <p:cNvGrpSpPr/>
          <p:nvPr/>
        </p:nvGrpSpPr>
        <p:grpSpPr>
          <a:xfrm>
            <a:off x="6095561" y="3983440"/>
            <a:ext cx="256032" cy="241709"/>
            <a:chOff x="1105329" y="3094996"/>
            <a:chExt cx="310896" cy="2417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2" name="Rectangle 571">
              <a:extLst>
                <a:ext uri="{FF2B5EF4-FFF2-40B4-BE49-F238E27FC236}">
                  <a16:creationId xmlns="" xmlns:a16="http://schemas.microsoft.com/office/drawing/2014/main" id="{31F0E097-310B-4294-91D9-64E51F7D208F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548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73" name="Straight Connector 572">
              <a:extLst>
                <a:ext uri="{FF2B5EF4-FFF2-40B4-BE49-F238E27FC236}">
                  <a16:creationId xmlns="" xmlns:a16="http://schemas.microsoft.com/office/drawing/2014/main" id="{B168567C-2D1A-459D-85F9-05DA7AADB344}"/>
                </a:ext>
              </a:extLst>
            </p:cNvPr>
            <p:cNvCxnSpPr/>
            <p:nvPr/>
          </p:nvCxnSpPr>
          <p:spPr bwMode="gray">
            <a:xfrm rot="10800000" flipH="1">
              <a:off x="1109901" y="320878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="" xmlns:a16="http://schemas.microsoft.com/office/drawing/2014/main" id="{75706E94-D97A-4428-BC98-52E93E3A4BAD}"/>
                </a:ext>
              </a:extLst>
            </p:cNvPr>
            <p:cNvCxnSpPr/>
            <p:nvPr/>
          </p:nvCxnSpPr>
          <p:spPr bwMode="gray">
            <a:xfrm rot="5400000" flipH="1" flipV="1">
              <a:off x="1228773" y="3135723"/>
              <a:ext cx="6400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="" xmlns:a16="http://schemas.microsoft.com/office/drawing/2014/main" id="{89463960-5BFF-47D9-B2F1-6A7AD2B5D1E4}"/>
                </a:ext>
              </a:extLst>
            </p:cNvPr>
            <p:cNvCxnSpPr/>
            <p:nvPr/>
          </p:nvCxnSpPr>
          <p:spPr bwMode="gray">
            <a:xfrm rot="5400000" flipH="1" flipV="1">
              <a:off x="1215057" y="3280273"/>
              <a:ext cx="9144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="" xmlns:a16="http://schemas.microsoft.com/office/drawing/2014/main" id="{F12B8EBC-BD85-4119-B4E6-6D881B96C5E4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9499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="" xmlns:a16="http://schemas.microsoft.com/office/drawing/2014/main" id="{B4ED0AB3-C72E-421C-A63B-EE5A7F979462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3670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8" name="Group 202">
            <a:extLst>
              <a:ext uri="{FF2B5EF4-FFF2-40B4-BE49-F238E27FC236}">
                <a16:creationId xmlns="" xmlns:a16="http://schemas.microsoft.com/office/drawing/2014/main" id="{838232FA-D78C-423C-B353-A91795278500}"/>
              </a:ext>
            </a:extLst>
          </p:cNvPr>
          <p:cNvGrpSpPr/>
          <p:nvPr/>
        </p:nvGrpSpPr>
        <p:grpSpPr>
          <a:xfrm>
            <a:off x="2102681" y="3930100"/>
            <a:ext cx="256032" cy="310289"/>
            <a:chOff x="1105329" y="3053086"/>
            <a:chExt cx="310896" cy="3102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9" name="Rectangle 578">
              <a:extLst>
                <a:ext uri="{FF2B5EF4-FFF2-40B4-BE49-F238E27FC236}">
                  <a16:creationId xmlns="" xmlns:a16="http://schemas.microsoft.com/office/drawing/2014/main" id="{BE96E9B9-4581-4A5F-93D1-325D9A28763F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9144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80" name="Straight Connector 579">
              <a:extLst>
                <a:ext uri="{FF2B5EF4-FFF2-40B4-BE49-F238E27FC236}">
                  <a16:creationId xmlns="" xmlns:a16="http://schemas.microsoft.com/office/drawing/2014/main" id="{FBB9C13A-DF7E-4C74-8C12-9A0484D97ADF}"/>
                </a:ext>
              </a:extLst>
            </p:cNvPr>
            <p:cNvCxnSpPr/>
            <p:nvPr/>
          </p:nvCxnSpPr>
          <p:spPr bwMode="gray">
            <a:xfrm rot="10800000" flipH="1">
              <a:off x="1109901" y="323164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="" xmlns:a16="http://schemas.microsoft.com/office/drawing/2014/main" id="{4DE1CFFE-6B6E-4EE8-8B52-B8252992F9ED}"/>
                </a:ext>
              </a:extLst>
            </p:cNvPr>
            <p:cNvCxnSpPr/>
            <p:nvPr/>
          </p:nvCxnSpPr>
          <p:spPr bwMode="gray">
            <a:xfrm rot="5400000" flipH="1" flipV="1">
              <a:off x="1201341" y="3117435"/>
              <a:ext cx="118872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="" xmlns:a16="http://schemas.microsoft.com/office/drawing/2014/main" id="{8CAB7A78-2C14-42FD-A8AC-C32A9382A058}"/>
                </a:ext>
              </a:extLst>
            </p:cNvPr>
            <p:cNvCxnSpPr/>
            <p:nvPr/>
          </p:nvCxnSpPr>
          <p:spPr bwMode="gray">
            <a:xfrm rot="5400000" flipH="1" flipV="1">
              <a:off x="1219629" y="3313801"/>
              <a:ext cx="82296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="" xmlns:a16="http://schemas.microsoft.com/office/drawing/2014/main" id="{D6FF3A16-5C0A-4BC1-9CD9-98562311BAB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5308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="" xmlns:a16="http://schemas.microsoft.com/office/drawing/2014/main" id="{AAFBFE5C-0F20-4F6B-978E-04262A1B9F1D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6337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85" name="Straight Connector 584">
            <a:extLst>
              <a:ext uri="{FF2B5EF4-FFF2-40B4-BE49-F238E27FC236}">
                <a16:creationId xmlns="" xmlns:a16="http://schemas.microsoft.com/office/drawing/2014/main" id="{54F30371-DEF8-4089-8F6C-5509AB735653}"/>
              </a:ext>
            </a:extLst>
          </p:cNvPr>
          <p:cNvCxnSpPr/>
          <p:nvPr/>
        </p:nvCxnSpPr>
        <p:spPr bwMode="gray">
          <a:xfrm rot="10800000" flipH="1">
            <a:off x="2106446" y="3072343"/>
            <a:ext cx="248502" cy="1588"/>
          </a:xfrm>
          <a:prstGeom prst="line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solidFill>
              <a:schemeClr val="accent2"/>
            </a:solidFill>
            <a:miter lim="800000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86" name="Group 210">
            <a:extLst>
              <a:ext uri="{FF2B5EF4-FFF2-40B4-BE49-F238E27FC236}">
                <a16:creationId xmlns="" xmlns:a16="http://schemas.microsoft.com/office/drawing/2014/main" id="{1EF1D580-4455-458E-91B9-80D1A3C3B8B3}"/>
              </a:ext>
            </a:extLst>
          </p:cNvPr>
          <p:cNvGrpSpPr/>
          <p:nvPr/>
        </p:nvGrpSpPr>
        <p:grpSpPr>
          <a:xfrm>
            <a:off x="2098871" y="1948900"/>
            <a:ext cx="256032" cy="211229"/>
            <a:chOff x="1105329" y="3102616"/>
            <a:chExt cx="310896" cy="2112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87" name="Rectangle 586">
              <a:extLst>
                <a:ext uri="{FF2B5EF4-FFF2-40B4-BE49-F238E27FC236}">
                  <a16:creationId xmlns="" xmlns:a16="http://schemas.microsoft.com/office/drawing/2014/main" id="{53A3B24B-27FD-4DBE-8C90-A5B313656B01}"/>
                </a:ext>
              </a:extLst>
            </p:cNvPr>
            <p:cNvSpPr/>
            <p:nvPr/>
          </p:nvSpPr>
          <p:spPr bwMode="gray">
            <a:xfrm>
              <a:off x="1105329" y="3181697"/>
              <a:ext cx="310896" cy="457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88" name="Straight Connector 587">
              <a:extLst>
                <a:ext uri="{FF2B5EF4-FFF2-40B4-BE49-F238E27FC236}">
                  <a16:creationId xmlns="" xmlns:a16="http://schemas.microsoft.com/office/drawing/2014/main" id="{CD3B65C1-376C-4499-ADA2-EF14005BBE61}"/>
                </a:ext>
              </a:extLst>
            </p:cNvPr>
            <p:cNvCxnSpPr/>
            <p:nvPr/>
          </p:nvCxnSpPr>
          <p:spPr bwMode="gray">
            <a:xfrm rot="10800000" flipH="1">
              <a:off x="1109901" y="320878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="" xmlns:a16="http://schemas.microsoft.com/office/drawing/2014/main" id="{33C76327-0400-4244-B1D4-A30CF6BC39CF}"/>
                </a:ext>
              </a:extLst>
            </p:cNvPr>
            <p:cNvCxnSpPr/>
            <p:nvPr/>
          </p:nvCxnSpPr>
          <p:spPr bwMode="gray">
            <a:xfrm rot="5400000" flipH="1" flipV="1">
              <a:off x="1224201" y="3144105"/>
              <a:ext cx="73152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="" xmlns:a16="http://schemas.microsoft.com/office/drawing/2014/main" id="{CBFEFD1B-8B59-4B85-B5C9-BAA098DEBE44}"/>
                </a:ext>
              </a:extLst>
            </p:cNvPr>
            <p:cNvCxnSpPr/>
            <p:nvPr/>
          </p:nvCxnSpPr>
          <p:spPr bwMode="gray">
            <a:xfrm rot="5400000" flipH="1" flipV="1">
              <a:off x="1219629" y="3268081"/>
              <a:ext cx="82296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="" xmlns:a16="http://schemas.microsoft.com/office/drawing/2014/main" id="{5041143D-BE65-41F7-8032-A6378F62173D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0261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="" xmlns:a16="http://schemas.microsoft.com/office/drawing/2014/main" id="{E7660B71-9D9D-4A44-9D3B-32EDFECB66C2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1384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3" name="Group 217">
            <a:extLst>
              <a:ext uri="{FF2B5EF4-FFF2-40B4-BE49-F238E27FC236}">
                <a16:creationId xmlns="" xmlns:a16="http://schemas.microsoft.com/office/drawing/2014/main" id="{5DBB5A17-237B-483F-9842-214A9D580BA9}"/>
              </a:ext>
            </a:extLst>
          </p:cNvPr>
          <p:cNvGrpSpPr/>
          <p:nvPr/>
        </p:nvGrpSpPr>
        <p:grpSpPr>
          <a:xfrm>
            <a:off x="4099121" y="2013670"/>
            <a:ext cx="256032" cy="77879"/>
            <a:chOff x="1105329" y="3148336"/>
            <a:chExt cx="310896" cy="7787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94" name="Rectangle 593">
              <a:extLst>
                <a:ext uri="{FF2B5EF4-FFF2-40B4-BE49-F238E27FC236}">
                  <a16:creationId xmlns="" xmlns:a16="http://schemas.microsoft.com/office/drawing/2014/main" id="{2D9AECBD-11B0-4338-ABE3-42FBDDEE87FA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1828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95" name="Straight Connector 594">
              <a:extLst>
                <a:ext uri="{FF2B5EF4-FFF2-40B4-BE49-F238E27FC236}">
                  <a16:creationId xmlns="" xmlns:a16="http://schemas.microsoft.com/office/drawing/2014/main" id="{1E164923-DCA9-4B60-B1A7-DD5B0FECF280}"/>
                </a:ext>
              </a:extLst>
            </p:cNvPr>
            <p:cNvCxnSpPr/>
            <p:nvPr/>
          </p:nvCxnSpPr>
          <p:spPr bwMode="gray">
            <a:xfrm rot="10800000" flipH="1">
              <a:off x="1109901" y="318592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="" xmlns:a16="http://schemas.microsoft.com/office/drawing/2014/main" id="{A1C4FF96-DF2B-44AD-95AD-3291669BCE04}"/>
                </a:ext>
              </a:extLst>
            </p:cNvPr>
            <p:cNvCxnSpPr/>
            <p:nvPr/>
          </p:nvCxnSpPr>
          <p:spPr bwMode="gray">
            <a:xfrm rot="5400000" flipH="1" flipV="1">
              <a:off x="1251633" y="3162393"/>
              <a:ext cx="1828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="" xmlns:a16="http://schemas.microsoft.com/office/drawing/2014/main" id="{305E1632-8839-45BF-A6DE-59B889C024E8}"/>
                </a:ext>
              </a:extLst>
            </p:cNvPr>
            <p:cNvCxnSpPr/>
            <p:nvPr/>
          </p:nvCxnSpPr>
          <p:spPr bwMode="gray">
            <a:xfrm rot="5400000" flipH="1" flipV="1">
              <a:off x="1251633" y="3205597"/>
              <a:ext cx="18288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="" xmlns:a16="http://schemas.microsoft.com/office/drawing/2014/main" id="{4D4FFF4B-D5A5-4B31-9CC1-0429585C3962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4833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="" xmlns:a16="http://schemas.microsoft.com/office/drawing/2014/main" id="{812B444A-E2F2-4146-A709-359736E6F2E0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22621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0" name="Group 224">
            <a:extLst>
              <a:ext uri="{FF2B5EF4-FFF2-40B4-BE49-F238E27FC236}">
                <a16:creationId xmlns="" xmlns:a16="http://schemas.microsoft.com/office/drawing/2014/main" id="{90C3F628-29A4-4385-B61B-B8D021209CB7}"/>
              </a:ext>
            </a:extLst>
          </p:cNvPr>
          <p:cNvGrpSpPr/>
          <p:nvPr/>
        </p:nvGrpSpPr>
        <p:grpSpPr>
          <a:xfrm>
            <a:off x="4099121" y="2897590"/>
            <a:ext cx="256032" cy="356009"/>
            <a:chOff x="1105329" y="3030226"/>
            <a:chExt cx="310896" cy="35600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1" name="Rectangle 600">
              <a:extLst>
                <a:ext uri="{FF2B5EF4-FFF2-40B4-BE49-F238E27FC236}">
                  <a16:creationId xmlns="" xmlns:a16="http://schemas.microsoft.com/office/drawing/2014/main" id="{50FEFDCA-4970-4904-8E62-4DA4A4B03EAC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9144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602" name="Straight Connector 601">
              <a:extLst>
                <a:ext uri="{FF2B5EF4-FFF2-40B4-BE49-F238E27FC236}">
                  <a16:creationId xmlns="" xmlns:a16="http://schemas.microsoft.com/office/drawing/2014/main" id="{52EE5CCA-CF2E-4795-8780-47EDBDBB09F2}"/>
                </a:ext>
              </a:extLst>
            </p:cNvPr>
            <p:cNvCxnSpPr/>
            <p:nvPr/>
          </p:nvCxnSpPr>
          <p:spPr bwMode="gray">
            <a:xfrm rot="10800000" flipH="1">
              <a:off x="1109901" y="323926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="" xmlns:a16="http://schemas.microsoft.com/office/drawing/2014/main" id="{811921AE-48D0-4430-94A2-A57EC64BEAEA}"/>
                </a:ext>
              </a:extLst>
            </p:cNvPr>
            <p:cNvCxnSpPr/>
            <p:nvPr/>
          </p:nvCxnSpPr>
          <p:spPr bwMode="gray">
            <a:xfrm rot="5400000" flipH="1" flipV="1">
              <a:off x="1192197" y="3107529"/>
              <a:ext cx="13716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="" xmlns:a16="http://schemas.microsoft.com/office/drawing/2014/main" id="{E2F756BD-009B-4D61-9AC1-32884840502A}"/>
                </a:ext>
              </a:extLst>
            </p:cNvPr>
            <p:cNvCxnSpPr/>
            <p:nvPr/>
          </p:nvCxnSpPr>
          <p:spPr bwMode="gray">
            <a:xfrm rot="5400000" flipH="1" flipV="1">
              <a:off x="1210485" y="3322945"/>
              <a:ext cx="100584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="" xmlns:a16="http://schemas.microsoft.com/office/drawing/2014/main" id="{CB672373-D534-4A08-8699-879A185FB92E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03022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="" xmlns:a16="http://schemas.microsoft.com/office/drawing/2014/main" id="{19D00F8E-2E3E-41F2-97A8-E5D40AF8AA4F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8623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7" name="Group 231">
            <a:extLst>
              <a:ext uri="{FF2B5EF4-FFF2-40B4-BE49-F238E27FC236}">
                <a16:creationId xmlns="" xmlns:a16="http://schemas.microsoft.com/office/drawing/2014/main" id="{FDE268E7-202F-40D5-86E2-2BFBE5294419}"/>
              </a:ext>
            </a:extLst>
          </p:cNvPr>
          <p:cNvGrpSpPr/>
          <p:nvPr/>
        </p:nvGrpSpPr>
        <p:grpSpPr>
          <a:xfrm>
            <a:off x="4099121" y="4002490"/>
            <a:ext cx="256032" cy="188369"/>
            <a:chOff x="1105329" y="3121666"/>
            <a:chExt cx="310896" cy="18836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8" name="Rectangle 607">
              <a:extLst>
                <a:ext uri="{FF2B5EF4-FFF2-40B4-BE49-F238E27FC236}">
                  <a16:creationId xmlns="" xmlns:a16="http://schemas.microsoft.com/office/drawing/2014/main" id="{3EE436D1-765C-4C93-8488-DB5D125C50DE}"/>
                </a:ext>
              </a:extLst>
            </p:cNvPr>
            <p:cNvSpPr/>
            <p:nvPr/>
          </p:nvSpPr>
          <p:spPr bwMode="gray">
            <a:xfrm>
              <a:off x="1105329" y="3177887"/>
              <a:ext cx="310896" cy="54864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609" name="Straight Connector 608">
              <a:extLst>
                <a:ext uri="{FF2B5EF4-FFF2-40B4-BE49-F238E27FC236}">
                  <a16:creationId xmlns="" xmlns:a16="http://schemas.microsoft.com/office/drawing/2014/main" id="{99AE362D-7529-4A8D-925B-75571C6E6B30}"/>
                </a:ext>
              </a:extLst>
            </p:cNvPr>
            <p:cNvCxnSpPr/>
            <p:nvPr/>
          </p:nvCxnSpPr>
          <p:spPr bwMode="gray">
            <a:xfrm rot="10800000" flipH="1">
              <a:off x="1109901" y="3212599"/>
              <a:ext cx="301752" cy="1588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="" xmlns:a16="http://schemas.microsoft.com/office/drawing/2014/main" id="{D0085FBA-265A-48DD-82B2-0762539EBEF7}"/>
                </a:ext>
              </a:extLst>
            </p:cNvPr>
            <p:cNvCxnSpPr/>
            <p:nvPr/>
          </p:nvCxnSpPr>
          <p:spPr bwMode="gray">
            <a:xfrm rot="5400000" flipH="1" flipV="1">
              <a:off x="1237917" y="3149439"/>
              <a:ext cx="45720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="" xmlns:a16="http://schemas.microsoft.com/office/drawing/2014/main" id="{93056748-5A25-4854-BFDC-A374DE388A36}"/>
                </a:ext>
              </a:extLst>
            </p:cNvPr>
            <p:cNvCxnSpPr/>
            <p:nvPr/>
          </p:nvCxnSpPr>
          <p:spPr bwMode="gray">
            <a:xfrm rot="5400000" flipH="1" flipV="1">
              <a:off x="1224201" y="3271129"/>
              <a:ext cx="73152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="" xmlns:a16="http://schemas.microsoft.com/office/drawing/2014/main" id="{6934BEB2-40C2-456E-A06B-6D89D6579064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121666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="" xmlns:a16="http://schemas.microsoft.com/office/drawing/2014/main" id="{A112B3B9-CC2D-4644-8603-10B9376B5F56}"/>
                </a:ext>
              </a:extLst>
            </p:cNvPr>
            <p:cNvCxnSpPr/>
            <p:nvPr/>
          </p:nvCxnSpPr>
          <p:spPr bwMode="gray">
            <a:xfrm rot="10800000" flipH="1" flipV="1">
              <a:off x="1171950" y="3310035"/>
              <a:ext cx="177655" cy="0"/>
            </a:xfrm>
            <a:prstGeom prst="line">
              <a:avLst/>
            </a:prstGeom>
            <a:grpFill/>
            <a:ln w="12700" cap="sq">
              <a:solidFill>
                <a:schemeClr val="accent2"/>
              </a:solidFill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4" name="Explosion 1 238">
            <a:extLst>
              <a:ext uri="{FF2B5EF4-FFF2-40B4-BE49-F238E27FC236}">
                <a16:creationId xmlns="" xmlns:a16="http://schemas.microsoft.com/office/drawing/2014/main" id="{FB68B6E6-08C3-423F-B26B-A91BD1896FE6}"/>
              </a:ext>
            </a:extLst>
          </p:cNvPr>
          <p:cNvSpPr/>
          <p:nvPr/>
        </p:nvSpPr>
        <p:spPr bwMode="gray">
          <a:xfrm>
            <a:off x="984885" y="183996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5" name="Explosion 1 239">
            <a:extLst>
              <a:ext uri="{FF2B5EF4-FFF2-40B4-BE49-F238E27FC236}">
                <a16:creationId xmlns="" xmlns:a16="http://schemas.microsoft.com/office/drawing/2014/main" id="{044A7260-CEDF-496F-9EF1-36F7DB07C84B}"/>
              </a:ext>
            </a:extLst>
          </p:cNvPr>
          <p:cNvSpPr/>
          <p:nvPr/>
        </p:nvSpPr>
        <p:spPr bwMode="gray">
          <a:xfrm>
            <a:off x="984885" y="190092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6" name="Explosion 1 240">
            <a:extLst>
              <a:ext uri="{FF2B5EF4-FFF2-40B4-BE49-F238E27FC236}">
                <a16:creationId xmlns="" xmlns:a16="http://schemas.microsoft.com/office/drawing/2014/main" id="{7DC42B76-EBF1-46CD-81C3-BECB8DD9187A}"/>
              </a:ext>
            </a:extLst>
          </p:cNvPr>
          <p:cNvSpPr/>
          <p:nvPr/>
        </p:nvSpPr>
        <p:spPr bwMode="gray">
          <a:xfrm>
            <a:off x="984885" y="214857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7" name="Explosion 1 241">
            <a:extLst>
              <a:ext uri="{FF2B5EF4-FFF2-40B4-BE49-F238E27FC236}">
                <a16:creationId xmlns="" xmlns:a16="http://schemas.microsoft.com/office/drawing/2014/main" id="{1D1D44A1-17AB-4B24-A5F0-153736A22042}"/>
              </a:ext>
            </a:extLst>
          </p:cNvPr>
          <p:cNvSpPr/>
          <p:nvPr/>
        </p:nvSpPr>
        <p:spPr bwMode="gray">
          <a:xfrm>
            <a:off x="2979420" y="196569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8" name="Explosion 1 242">
            <a:extLst>
              <a:ext uri="{FF2B5EF4-FFF2-40B4-BE49-F238E27FC236}">
                <a16:creationId xmlns="" xmlns:a16="http://schemas.microsoft.com/office/drawing/2014/main" id="{E0D73FE4-F7A7-4E88-AAC2-187DB871FCFD}"/>
              </a:ext>
            </a:extLst>
          </p:cNvPr>
          <p:cNvSpPr/>
          <p:nvPr/>
        </p:nvSpPr>
        <p:spPr bwMode="gray">
          <a:xfrm>
            <a:off x="2979420" y="193521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9" name="Explosion 1 243">
            <a:extLst>
              <a:ext uri="{FF2B5EF4-FFF2-40B4-BE49-F238E27FC236}">
                <a16:creationId xmlns="" xmlns:a16="http://schemas.microsoft.com/office/drawing/2014/main" id="{F51F36BB-50D6-4955-B19D-E9A68183F4D5}"/>
              </a:ext>
            </a:extLst>
          </p:cNvPr>
          <p:cNvSpPr/>
          <p:nvPr/>
        </p:nvSpPr>
        <p:spPr bwMode="gray">
          <a:xfrm>
            <a:off x="2979420" y="216000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0" name="Explosion 1 244">
            <a:extLst>
              <a:ext uri="{FF2B5EF4-FFF2-40B4-BE49-F238E27FC236}">
                <a16:creationId xmlns="" xmlns:a16="http://schemas.microsoft.com/office/drawing/2014/main" id="{BC450A95-C1A6-4947-A1AE-858C052BAA49}"/>
              </a:ext>
            </a:extLst>
          </p:cNvPr>
          <p:cNvSpPr/>
          <p:nvPr/>
        </p:nvSpPr>
        <p:spPr bwMode="gray">
          <a:xfrm>
            <a:off x="2979420" y="206475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1" name="Explosion 1 245">
            <a:extLst>
              <a:ext uri="{FF2B5EF4-FFF2-40B4-BE49-F238E27FC236}">
                <a16:creationId xmlns="" xmlns:a16="http://schemas.microsoft.com/office/drawing/2014/main" id="{957BB45B-FF24-4D17-8671-3D60AEFE3B3F}"/>
              </a:ext>
            </a:extLst>
          </p:cNvPr>
          <p:cNvSpPr/>
          <p:nvPr/>
        </p:nvSpPr>
        <p:spPr bwMode="gray">
          <a:xfrm>
            <a:off x="2979420" y="209142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2" name="Explosion 1 246">
            <a:extLst>
              <a:ext uri="{FF2B5EF4-FFF2-40B4-BE49-F238E27FC236}">
                <a16:creationId xmlns="" xmlns:a16="http://schemas.microsoft.com/office/drawing/2014/main" id="{3D0218A6-FBC0-459D-A7DD-FE7BE6D05239}"/>
              </a:ext>
            </a:extLst>
          </p:cNvPr>
          <p:cNvSpPr/>
          <p:nvPr/>
        </p:nvSpPr>
        <p:spPr bwMode="gray">
          <a:xfrm>
            <a:off x="2196465" y="185520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3" name="Explosion 1 247">
            <a:extLst>
              <a:ext uri="{FF2B5EF4-FFF2-40B4-BE49-F238E27FC236}">
                <a16:creationId xmlns="" xmlns:a16="http://schemas.microsoft.com/office/drawing/2014/main" id="{465A7598-6C95-4872-8EE8-1E7D40D7C1E0}"/>
              </a:ext>
            </a:extLst>
          </p:cNvPr>
          <p:cNvSpPr/>
          <p:nvPr/>
        </p:nvSpPr>
        <p:spPr bwMode="gray">
          <a:xfrm>
            <a:off x="2196465" y="189711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4" name="Explosion 1 248">
            <a:extLst>
              <a:ext uri="{FF2B5EF4-FFF2-40B4-BE49-F238E27FC236}">
                <a16:creationId xmlns="" xmlns:a16="http://schemas.microsoft.com/office/drawing/2014/main" id="{7B13C713-29C3-46C1-B408-BE038367B274}"/>
              </a:ext>
            </a:extLst>
          </p:cNvPr>
          <p:cNvSpPr/>
          <p:nvPr/>
        </p:nvSpPr>
        <p:spPr bwMode="gray">
          <a:xfrm>
            <a:off x="2196465" y="214857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5" name="Explosion 1 249">
            <a:extLst>
              <a:ext uri="{FF2B5EF4-FFF2-40B4-BE49-F238E27FC236}">
                <a16:creationId xmlns="" xmlns:a16="http://schemas.microsoft.com/office/drawing/2014/main" id="{9345940E-9577-4045-84BF-A1C50E0B61E0}"/>
              </a:ext>
            </a:extLst>
          </p:cNvPr>
          <p:cNvSpPr/>
          <p:nvPr/>
        </p:nvSpPr>
        <p:spPr bwMode="gray">
          <a:xfrm>
            <a:off x="4198620" y="194283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6" name="Explosion 1 250">
            <a:extLst>
              <a:ext uri="{FF2B5EF4-FFF2-40B4-BE49-F238E27FC236}">
                <a16:creationId xmlns="" xmlns:a16="http://schemas.microsoft.com/office/drawing/2014/main" id="{6CADD437-4E0A-41F8-A594-BA98D8106636}"/>
              </a:ext>
            </a:extLst>
          </p:cNvPr>
          <p:cNvSpPr/>
          <p:nvPr/>
        </p:nvSpPr>
        <p:spPr bwMode="gray">
          <a:xfrm>
            <a:off x="4198620" y="196569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7" name="Explosion 1 251">
            <a:extLst>
              <a:ext uri="{FF2B5EF4-FFF2-40B4-BE49-F238E27FC236}">
                <a16:creationId xmlns="" xmlns:a16="http://schemas.microsoft.com/office/drawing/2014/main" id="{56CD255A-0617-4C16-AA44-B04BDE1D4800}"/>
              </a:ext>
            </a:extLst>
          </p:cNvPr>
          <p:cNvSpPr/>
          <p:nvPr/>
        </p:nvSpPr>
        <p:spPr bwMode="gray">
          <a:xfrm>
            <a:off x="4198620" y="205713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8" name="Explosion 1 252">
            <a:extLst>
              <a:ext uri="{FF2B5EF4-FFF2-40B4-BE49-F238E27FC236}">
                <a16:creationId xmlns="" xmlns:a16="http://schemas.microsoft.com/office/drawing/2014/main" id="{3B6EB453-0084-464F-AB40-5FDE7CB66B04}"/>
              </a:ext>
            </a:extLst>
          </p:cNvPr>
          <p:cNvSpPr/>
          <p:nvPr/>
        </p:nvSpPr>
        <p:spPr bwMode="gray">
          <a:xfrm>
            <a:off x="4198620" y="209904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29" name="Explosion 1 253">
            <a:extLst>
              <a:ext uri="{FF2B5EF4-FFF2-40B4-BE49-F238E27FC236}">
                <a16:creationId xmlns="" xmlns:a16="http://schemas.microsoft.com/office/drawing/2014/main" id="{1076354B-C8EE-4C1A-94EE-31D56AE654C3}"/>
              </a:ext>
            </a:extLst>
          </p:cNvPr>
          <p:cNvSpPr/>
          <p:nvPr/>
        </p:nvSpPr>
        <p:spPr bwMode="gray">
          <a:xfrm>
            <a:off x="984885" y="283437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0" name="Explosion 1 254">
            <a:extLst>
              <a:ext uri="{FF2B5EF4-FFF2-40B4-BE49-F238E27FC236}">
                <a16:creationId xmlns="" xmlns:a16="http://schemas.microsoft.com/office/drawing/2014/main" id="{903A69FB-2DB5-4EAC-A0FE-EEBBD647267B}"/>
              </a:ext>
            </a:extLst>
          </p:cNvPr>
          <p:cNvSpPr/>
          <p:nvPr/>
        </p:nvSpPr>
        <p:spPr bwMode="gray">
          <a:xfrm>
            <a:off x="984885" y="287247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1" name="Explosion 1 255">
            <a:extLst>
              <a:ext uri="{FF2B5EF4-FFF2-40B4-BE49-F238E27FC236}">
                <a16:creationId xmlns="" xmlns:a16="http://schemas.microsoft.com/office/drawing/2014/main" id="{1E89398F-B2FC-4B49-91DF-3C648FC0D8DC}"/>
              </a:ext>
            </a:extLst>
          </p:cNvPr>
          <p:cNvSpPr/>
          <p:nvPr/>
        </p:nvSpPr>
        <p:spPr bwMode="gray">
          <a:xfrm>
            <a:off x="984885" y="297534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2" name="Explosion 1 256">
            <a:extLst>
              <a:ext uri="{FF2B5EF4-FFF2-40B4-BE49-F238E27FC236}">
                <a16:creationId xmlns="" xmlns:a16="http://schemas.microsoft.com/office/drawing/2014/main" id="{0CFEF6F7-73BC-45B3-8F5E-D9CF4E43CE5A}"/>
              </a:ext>
            </a:extLst>
          </p:cNvPr>
          <p:cNvSpPr/>
          <p:nvPr/>
        </p:nvSpPr>
        <p:spPr bwMode="gray">
          <a:xfrm>
            <a:off x="984885" y="301344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3" name="Explosion 1 257">
            <a:extLst>
              <a:ext uri="{FF2B5EF4-FFF2-40B4-BE49-F238E27FC236}">
                <a16:creationId xmlns="" xmlns:a16="http://schemas.microsoft.com/office/drawing/2014/main" id="{BDC7A017-9CE1-41CD-851C-E92F36411C14}"/>
              </a:ext>
            </a:extLst>
          </p:cNvPr>
          <p:cNvSpPr/>
          <p:nvPr/>
        </p:nvSpPr>
        <p:spPr bwMode="gray">
          <a:xfrm>
            <a:off x="984885" y="304011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4" name="Explosion 1 258">
            <a:extLst>
              <a:ext uri="{FF2B5EF4-FFF2-40B4-BE49-F238E27FC236}">
                <a16:creationId xmlns="" xmlns:a16="http://schemas.microsoft.com/office/drawing/2014/main" id="{E16BF1AB-4957-4399-8A71-737BAC15BF7A}"/>
              </a:ext>
            </a:extLst>
          </p:cNvPr>
          <p:cNvSpPr/>
          <p:nvPr/>
        </p:nvSpPr>
        <p:spPr bwMode="gray">
          <a:xfrm>
            <a:off x="984885" y="323061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5" name="Explosion 1 259">
            <a:extLst>
              <a:ext uri="{FF2B5EF4-FFF2-40B4-BE49-F238E27FC236}">
                <a16:creationId xmlns="" xmlns:a16="http://schemas.microsoft.com/office/drawing/2014/main" id="{D7D7B53B-1C68-4760-8E73-55C6DCBD4DCF}"/>
              </a:ext>
            </a:extLst>
          </p:cNvPr>
          <p:cNvSpPr/>
          <p:nvPr/>
        </p:nvSpPr>
        <p:spPr bwMode="gray">
          <a:xfrm>
            <a:off x="984885" y="318870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6" name="Explosion 1 260">
            <a:extLst>
              <a:ext uri="{FF2B5EF4-FFF2-40B4-BE49-F238E27FC236}">
                <a16:creationId xmlns="" xmlns:a16="http://schemas.microsoft.com/office/drawing/2014/main" id="{1C296778-0833-4AD7-A910-60F0909364B1}"/>
              </a:ext>
            </a:extLst>
          </p:cNvPr>
          <p:cNvSpPr/>
          <p:nvPr/>
        </p:nvSpPr>
        <p:spPr bwMode="gray">
          <a:xfrm>
            <a:off x="984885" y="309726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7" name="Explosion 1 261">
            <a:extLst>
              <a:ext uri="{FF2B5EF4-FFF2-40B4-BE49-F238E27FC236}">
                <a16:creationId xmlns="" xmlns:a16="http://schemas.microsoft.com/office/drawing/2014/main" id="{E794473B-E518-4BB7-81E9-E773CC0DC151}"/>
              </a:ext>
            </a:extLst>
          </p:cNvPr>
          <p:cNvSpPr/>
          <p:nvPr/>
        </p:nvSpPr>
        <p:spPr bwMode="gray">
          <a:xfrm>
            <a:off x="984885" y="314298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8" name="Explosion 1 262">
            <a:extLst>
              <a:ext uri="{FF2B5EF4-FFF2-40B4-BE49-F238E27FC236}">
                <a16:creationId xmlns="" xmlns:a16="http://schemas.microsoft.com/office/drawing/2014/main" id="{E481FAD1-C82B-4085-9809-D7D21F0280CA}"/>
              </a:ext>
            </a:extLst>
          </p:cNvPr>
          <p:cNvSpPr/>
          <p:nvPr/>
        </p:nvSpPr>
        <p:spPr bwMode="gray">
          <a:xfrm>
            <a:off x="984885" y="307440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39" name="Explosion 1 263">
            <a:extLst>
              <a:ext uri="{FF2B5EF4-FFF2-40B4-BE49-F238E27FC236}">
                <a16:creationId xmlns="" xmlns:a16="http://schemas.microsoft.com/office/drawing/2014/main" id="{812B7E20-3CE9-4431-97BF-D211C8545471}"/>
              </a:ext>
            </a:extLst>
          </p:cNvPr>
          <p:cNvSpPr/>
          <p:nvPr/>
        </p:nvSpPr>
        <p:spPr bwMode="gray">
          <a:xfrm>
            <a:off x="2196465" y="286866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0" name="Explosion 1 264">
            <a:extLst>
              <a:ext uri="{FF2B5EF4-FFF2-40B4-BE49-F238E27FC236}">
                <a16:creationId xmlns="" xmlns:a16="http://schemas.microsoft.com/office/drawing/2014/main" id="{F2EE7944-E8F8-4E8E-B526-9F41174BA6D5}"/>
              </a:ext>
            </a:extLst>
          </p:cNvPr>
          <p:cNvSpPr/>
          <p:nvPr/>
        </p:nvSpPr>
        <p:spPr bwMode="gray">
          <a:xfrm>
            <a:off x="2196465" y="289152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1" name="Explosion 1 265">
            <a:extLst>
              <a:ext uri="{FF2B5EF4-FFF2-40B4-BE49-F238E27FC236}">
                <a16:creationId xmlns="" xmlns:a16="http://schemas.microsoft.com/office/drawing/2014/main" id="{6A638D13-A6FF-4592-8902-5870BD87BCBF}"/>
              </a:ext>
            </a:extLst>
          </p:cNvPr>
          <p:cNvSpPr/>
          <p:nvPr/>
        </p:nvSpPr>
        <p:spPr bwMode="gray">
          <a:xfrm>
            <a:off x="2196465" y="293343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2" name="Explosion 1 266">
            <a:extLst>
              <a:ext uri="{FF2B5EF4-FFF2-40B4-BE49-F238E27FC236}">
                <a16:creationId xmlns="" xmlns:a16="http://schemas.microsoft.com/office/drawing/2014/main" id="{2EC05EEC-E233-48ED-9DE4-E755C257A64A}"/>
              </a:ext>
            </a:extLst>
          </p:cNvPr>
          <p:cNvSpPr/>
          <p:nvPr/>
        </p:nvSpPr>
        <p:spPr bwMode="gray">
          <a:xfrm>
            <a:off x="2196465" y="298296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3" name="Explosion 1 267">
            <a:extLst>
              <a:ext uri="{FF2B5EF4-FFF2-40B4-BE49-F238E27FC236}">
                <a16:creationId xmlns="" xmlns:a16="http://schemas.microsoft.com/office/drawing/2014/main" id="{C0E3BFAC-C56B-4DAA-B80B-35FA45FDF8C6}"/>
              </a:ext>
            </a:extLst>
          </p:cNvPr>
          <p:cNvSpPr/>
          <p:nvPr/>
        </p:nvSpPr>
        <p:spPr bwMode="gray">
          <a:xfrm>
            <a:off x="2196465" y="300582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4" name="Explosion 1 268">
            <a:extLst>
              <a:ext uri="{FF2B5EF4-FFF2-40B4-BE49-F238E27FC236}">
                <a16:creationId xmlns="" xmlns:a16="http://schemas.microsoft.com/office/drawing/2014/main" id="{86470ED8-D508-450A-A71C-25DFC540D2F2}"/>
              </a:ext>
            </a:extLst>
          </p:cNvPr>
          <p:cNvSpPr/>
          <p:nvPr/>
        </p:nvSpPr>
        <p:spPr bwMode="gray">
          <a:xfrm>
            <a:off x="2196465" y="304011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5" name="Explosion 1 269">
            <a:extLst>
              <a:ext uri="{FF2B5EF4-FFF2-40B4-BE49-F238E27FC236}">
                <a16:creationId xmlns="" xmlns:a16="http://schemas.microsoft.com/office/drawing/2014/main" id="{B62F2093-CDEE-4CA8-BFC7-06474DE1ECBD}"/>
              </a:ext>
            </a:extLst>
          </p:cNvPr>
          <p:cNvSpPr/>
          <p:nvPr/>
        </p:nvSpPr>
        <p:spPr bwMode="gray">
          <a:xfrm>
            <a:off x="2196465" y="308583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6" name="Explosion 1 270">
            <a:extLst>
              <a:ext uri="{FF2B5EF4-FFF2-40B4-BE49-F238E27FC236}">
                <a16:creationId xmlns="" xmlns:a16="http://schemas.microsoft.com/office/drawing/2014/main" id="{3E668E89-FC0C-4C75-9EB5-F1603EC937B6}"/>
              </a:ext>
            </a:extLst>
          </p:cNvPr>
          <p:cNvSpPr/>
          <p:nvPr/>
        </p:nvSpPr>
        <p:spPr bwMode="gray">
          <a:xfrm>
            <a:off x="2196465" y="31429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7" name="Explosion 1 271">
            <a:extLst>
              <a:ext uri="{FF2B5EF4-FFF2-40B4-BE49-F238E27FC236}">
                <a16:creationId xmlns="" xmlns:a16="http://schemas.microsoft.com/office/drawing/2014/main" id="{A7FE1940-9EED-4B35-8612-F7214F0BCAF7}"/>
              </a:ext>
            </a:extLst>
          </p:cNvPr>
          <p:cNvSpPr/>
          <p:nvPr/>
        </p:nvSpPr>
        <p:spPr bwMode="gray">
          <a:xfrm>
            <a:off x="2196465" y="322299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8" name="Explosion 1 272">
            <a:extLst>
              <a:ext uri="{FF2B5EF4-FFF2-40B4-BE49-F238E27FC236}">
                <a16:creationId xmlns="" xmlns:a16="http://schemas.microsoft.com/office/drawing/2014/main" id="{44CB9A19-CDBE-4968-8532-2B7F74BE1672}"/>
              </a:ext>
            </a:extLst>
          </p:cNvPr>
          <p:cNvSpPr/>
          <p:nvPr/>
        </p:nvSpPr>
        <p:spPr bwMode="gray">
          <a:xfrm>
            <a:off x="2196465" y="31810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49" name="Explosion 1 273">
            <a:extLst>
              <a:ext uri="{FF2B5EF4-FFF2-40B4-BE49-F238E27FC236}">
                <a16:creationId xmlns="" xmlns:a16="http://schemas.microsoft.com/office/drawing/2014/main" id="{89D8B45B-201A-4C07-9D84-5C0F1DAE0A48}"/>
              </a:ext>
            </a:extLst>
          </p:cNvPr>
          <p:cNvSpPr/>
          <p:nvPr/>
        </p:nvSpPr>
        <p:spPr bwMode="gray">
          <a:xfrm>
            <a:off x="2196465" y="309726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0" name="Explosion 1 274">
            <a:extLst>
              <a:ext uri="{FF2B5EF4-FFF2-40B4-BE49-F238E27FC236}">
                <a16:creationId xmlns="" xmlns:a16="http://schemas.microsoft.com/office/drawing/2014/main" id="{321DA1A8-DC7D-4004-B78F-FC492B003635}"/>
              </a:ext>
            </a:extLst>
          </p:cNvPr>
          <p:cNvSpPr/>
          <p:nvPr/>
        </p:nvSpPr>
        <p:spPr bwMode="gray">
          <a:xfrm>
            <a:off x="4198620" y="284580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1" name="Explosion 1 275">
            <a:extLst>
              <a:ext uri="{FF2B5EF4-FFF2-40B4-BE49-F238E27FC236}">
                <a16:creationId xmlns="" xmlns:a16="http://schemas.microsoft.com/office/drawing/2014/main" id="{F8F01957-F9D6-4F37-A2E9-5F7B9FD579F5}"/>
              </a:ext>
            </a:extLst>
          </p:cNvPr>
          <p:cNvSpPr/>
          <p:nvPr/>
        </p:nvSpPr>
        <p:spPr bwMode="gray">
          <a:xfrm>
            <a:off x="984885" y="387069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2" name="Explosion 1 276">
            <a:extLst>
              <a:ext uri="{FF2B5EF4-FFF2-40B4-BE49-F238E27FC236}">
                <a16:creationId xmlns="" xmlns:a16="http://schemas.microsoft.com/office/drawing/2014/main" id="{7B248E65-5CEF-4EC6-9F1A-CD0092F1691D}"/>
              </a:ext>
            </a:extLst>
          </p:cNvPr>
          <p:cNvSpPr/>
          <p:nvPr/>
        </p:nvSpPr>
        <p:spPr bwMode="gray">
          <a:xfrm>
            <a:off x="2196465" y="38668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3" name="Explosion 1 277">
            <a:extLst>
              <a:ext uri="{FF2B5EF4-FFF2-40B4-BE49-F238E27FC236}">
                <a16:creationId xmlns="" xmlns:a16="http://schemas.microsoft.com/office/drawing/2014/main" id="{8A447F28-F995-48D7-8EDB-D116136A3867}"/>
              </a:ext>
            </a:extLst>
          </p:cNvPr>
          <p:cNvSpPr/>
          <p:nvPr/>
        </p:nvSpPr>
        <p:spPr bwMode="gray">
          <a:xfrm>
            <a:off x="984885" y="390498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4" name="Explosion 1 278">
            <a:extLst>
              <a:ext uri="{FF2B5EF4-FFF2-40B4-BE49-F238E27FC236}">
                <a16:creationId xmlns="" xmlns:a16="http://schemas.microsoft.com/office/drawing/2014/main" id="{00BCA336-32C1-4CA2-A263-F182C9D5458A}"/>
              </a:ext>
            </a:extLst>
          </p:cNvPr>
          <p:cNvSpPr/>
          <p:nvPr/>
        </p:nvSpPr>
        <p:spPr bwMode="gray">
          <a:xfrm>
            <a:off x="4198620" y="38668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5" name="Explosion 1 279">
            <a:extLst>
              <a:ext uri="{FF2B5EF4-FFF2-40B4-BE49-F238E27FC236}">
                <a16:creationId xmlns="" xmlns:a16="http://schemas.microsoft.com/office/drawing/2014/main" id="{811121D1-2DBA-464A-B7A4-B14323F7625F}"/>
              </a:ext>
            </a:extLst>
          </p:cNvPr>
          <p:cNvSpPr/>
          <p:nvPr/>
        </p:nvSpPr>
        <p:spPr bwMode="gray">
          <a:xfrm>
            <a:off x="4198620" y="390117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6" name="Explosion 1 280">
            <a:extLst>
              <a:ext uri="{FF2B5EF4-FFF2-40B4-BE49-F238E27FC236}">
                <a16:creationId xmlns="" xmlns:a16="http://schemas.microsoft.com/office/drawing/2014/main" id="{CB288524-F45C-40E3-89B0-FD792CE99311}"/>
              </a:ext>
            </a:extLst>
          </p:cNvPr>
          <p:cNvSpPr/>
          <p:nvPr/>
        </p:nvSpPr>
        <p:spPr bwMode="gray">
          <a:xfrm>
            <a:off x="4198620" y="393546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7" name="Explosion 1 281">
            <a:extLst>
              <a:ext uri="{FF2B5EF4-FFF2-40B4-BE49-F238E27FC236}">
                <a16:creationId xmlns="" xmlns:a16="http://schemas.microsoft.com/office/drawing/2014/main" id="{06B50F96-536F-4B3F-B1F9-AEF11A7FF839}"/>
              </a:ext>
            </a:extLst>
          </p:cNvPr>
          <p:cNvSpPr/>
          <p:nvPr/>
        </p:nvSpPr>
        <p:spPr bwMode="gray">
          <a:xfrm>
            <a:off x="2979420" y="385926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8" name="Explosion 1 282">
            <a:extLst>
              <a:ext uri="{FF2B5EF4-FFF2-40B4-BE49-F238E27FC236}">
                <a16:creationId xmlns="" xmlns:a16="http://schemas.microsoft.com/office/drawing/2014/main" id="{92B05A3E-14DD-4F6F-8DB1-50B191577731}"/>
              </a:ext>
            </a:extLst>
          </p:cNvPr>
          <p:cNvSpPr/>
          <p:nvPr/>
        </p:nvSpPr>
        <p:spPr bwMode="gray">
          <a:xfrm>
            <a:off x="2979420" y="415644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9" name="Explosion 1 283">
            <a:extLst>
              <a:ext uri="{FF2B5EF4-FFF2-40B4-BE49-F238E27FC236}">
                <a16:creationId xmlns="" xmlns:a16="http://schemas.microsoft.com/office/drawing/2014/main" id="{D53C7B2A-61F3-46D9-8E60-62CEEDE12A44}"/>
              </a:ext>
            </a:extLst>
          </p:cNvPr>
          <p:cNvSpPr/>
          <p:nvPr/>
        </p:nvSpPr>
        <p:spPr bwMode="gray">
          <a:xfrm>
            <a:off x="2979420" y="392022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0" name="Explosion 1 284">
            <a:extLst>
              <a:ext uri="{FF2B5EF4-FFF2-40B4-BE49-F238E27FC236}">
                <a16:creationId xmlns="" xmlns:a16="http://schemas.microsoft.com/office/drawing/2014/main" id="{20B36B8F-DCBB-4D4F-BBF6-3EA34C3B5BA4}"/>
              </a:ext>
            </a:extLst>
          </p:cNvPr>
          <p:cNvSpPr/>
          <p:nvPr/>
        </p:nvSpPr>
        <p:spPr bwMode="gray">
          <a:xfrm>
            <a:off x="2979420" y="395070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1" name="Explosion 1 285">
            <a:extLst>
              <a:ext uri="{FF2B5EF4-FFF2-40B4-BE49-F238E27FC236}">
                <a16:creationId xmlns="" xmlns:a16="http://schemas.microsoft.com/office/drawing/2014/main" id="{50EA141C-8FDC-43CD-92F8-F19021CC676D}"/>
              </a:ext>
            </a:extLst>
          </p:cNvPr>
          <p:cNvSpPr/>
          <p:nvPr/>
        </p:nvSpPr>
        <p:spPr bwMode="gray">
          <a:xfrm>
            <a:off x="4198620" y="41716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2" name="Explosion 1 286">
            <a:extLst>
              <a:ext uri="{FF2B5EF4-FFF2-40B4-BE49-F238E27FC236}">
                <a16:creationId xmlns="" xmlns:a16="http://schemas.microsoft.com/office/drawing/2014/main" id="{5C3ABAEC-B290-421B-9E68-16C31A8CBDF1}"/>
              </a:ext>
            </a:extLst>
          </p:cNvPr>
          <p:cNvSpPr/>
          <p:nvPr/>
        </p:nvSpPr>
        <p:spPr bwMode="gray">
          <a:xfrm>
            <a:off x="4972658" y="182853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3" name="Explosion 1 287">
            <a:extLst>
              <a:ext uri="{FF2B5EF4-FFF2-40B4-BE49-F238E27FC236}">
                <a16:creationId xmlns="" xmlns:a16="http://schemas.microsoft.com/office/drawing/2014/main" id="{C0B74E36-139B-4462-94CD-F6508B258770}"/>
              </a:ext>
            </a:extLst>
          </p:cNvPr>
          <p:cNvSpPr/>
          <p:nvPr/>
        </p:nvSpPr>
        <p:spPr bwMode="gray">
          <a:xfrm>
            <a:off x="4972658" y="1871208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4" name="Explosion 1 288">
            <a:extLst>
              <a:ext uri="{FF2B5EF4-FFF2-40B4-BE49-F238E27FC236}">
                <a16:creationId xmlns="" xmlns:a16="http://schemas.microsoft.com/office/drawing/2014/main" id="{8D81B3B3-4BBF-4FA6-BB30-00D5EC8ABDBB}"/>
              </a:ext>
            </a:extLst>
          </p:cNvPr>
          <p:cNvSpPr/>
          <p:nvPr/>
        </p:nvSpPr>
        <p:spPr bwMode="gray">
          <a:xfrm>
            <a:off x="4972658" y="2126020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5" name="Explosion 1 289">
            <a:extLst>
              <a:ext uri="{FF2B5EF4-FFF2-40B4-BE49-F238E27FC236}">
                <a16:creationId xmlns="" xmlns:a16="http://schemas.microsoft.com/office/drawing/2014/main" id="{AEF7815E-9509-40E3-8A8E-640E6FEB46EA}"/>
              </a:ext>
            </a:extLst>
          </p:cNvPr>
          <p:cNvSpPr/>
          <p:nvPr/>
        </p:nvSpPr>
        <p:spPr bwMode="gray">
          <a:xfrm>
            <a:off x="6969708" y="1835851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6" name="Explosion 1 290">
            <a:extLst>
              <a:ext uri="{FF2B5EF4-FFF2-40B4-BE49-F238E27FC236}">
                <a16:creationId xmlns="" xmlns:a16="http://schemas.microsoft.com/office/drawing/2014/main" id="{2894C84D-A492-46DF-841A-7D05D7C74C1C}"/>
              </a:ext>
            </a:extLst>
          </p:cNvPr>
          <p:cNvSpPr/>
          <p:nvPr/>
        </p:nvSpPr>
        <p:spPr bwMode="gray">
          <a:xfrm>
            <a:off x="6969708" y="1918757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7" name="Explosion 1 291">
            <a:extLst>
              <a:ext uri="{FF2B5EF4-FFF2-40B4-BE49-F238E27FC236}">
                <a16:creationId xmlns="" xmlns:a16="http://schemas.microsoft.com/office/drawing/2014/main" id="{CA124CF3-1911-463B-82BD-D7660900217C}"/>
              </a:ext>
            </a:extLst>
          </p:cNvPr>
          <p:cNvSpPr/>
          <p:nvPr/>
        </p:nvSpPr>
        <p:spPr bwMode="gray">
          <a:xfrm>
            <a:off x="6969708" y="2195515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8" name="Explosion 1 292">
            <a:extLst>
              <a:ext uri="{FF2B5EF4-FFF2-40B4-BE49-F238E27FC236}">
                <a16:creationId xmlns="" xmlns:a16="http://schemas.microsoft.com/office/drawing/2014/main" id="{F6555153-67DB-4142-A7D6-7D979BB7A387}"/>
              </a:ext>
            </a:extLst>
          </p:cNvPr>
          <p:cNvSpPr/>
          <p:nvPr/>
        </p:nvSpPr>
        <p:spPr bwMode="gray">
          <a:xfrm>
            <a:off x="6969708" y="1941921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9" name="Explosion 1 293">
            <a:extLst>
              <a:ext uri="{FF2B5EF4-FFF2-40B4-BE49-F238E27FC236}">
                <a16:creationId xmlns="" xmlns:a16="http://schemas.microsoft.com/office/drawing/2014/main" id="{EBB92833-B05A-49F3-9C87-5363E36071FD}"/>
              </a:ext>
            </a:extLst>
          </p:cNvPr>
          <p:cNvSpPr/>
          <p:nvPr/>
        </p:nvSpPr>
        <p:spPr bwMode="gray">
          <a:xfrm>
            <a:off x="6969708" y="2099199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0" name="Explosion 1 294">
            <a:extLst>
              <a:ext uri="{FF2B5EF4-FFF2-40B4-BE49-F238E27FC236}">
                <a16:creationId xmlns="" xmlns:a16="http://schemas.microsoft.com/office/drawing/2014/main" id="{BF9E9062-6962-4626-A899-C66CB172528C}"/>
              </a:ext>
            </a:extLst>
          </p:cNvPr>
          <p:cNvSpPr/>
          <p:nvPr/>
        </p:nvSpPr>
        <p:spPr bwMode="gray">
          <a:xfrm>
            <a:off x="6189424" y="1828534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1" name="Explosion 1 295">
            <a:extLst>
              <a:ext uri="{FF2B5EF4-FFF2-40B4-BE49-F238E27FC236}">
                <a16:creationId xmlns="" xmlns:a16="http://schemas.microsoft.com/office/drawing/2014/main" id="{A7BE0C47-05B4-4ECD-B7D2-B29053752157}"/>
              </a:ext>
            </a:extLst>
          </p:cNvPr>
          <p:cNvSpPr/>
          <p:nvPr/>
        </p:nvSpPr>
        <p:spPr bwMode="gray">
          <a:xfrm>
            <a:off x="6189424" y="187120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2" name="Explosion 1 296">
            <a:extLst>
              <a:ext uri="{FF2B5EF4-FFF2-40B4-BE49-F238E27FC236}">
                <a16:creationId xmlns="" xmlns:a16="http://schemas.microsoft.com/office/drawing/2014/main" id="{7AA760F6-CBCC-4C71-A745-7977EB52C707}"/>
              </a:ext>
            </a:extLst>
          </p:cNvPr>
          <p:cNvSpPr/>
          <p:nvPr/>
        </p:nvSpPr>
        <p:spPr bwMode="gray">
          <a:xfrm>
            <a:off x="6189424" y="1906563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3" name="Explosion 1 297">
            <a:extLst>
              <a:ext uri="{FF2B5EF4-FFF2-40B4-BE49-F238E27FC236}">
                <a16:creationId xmlns="" xmlns:a16="http://schemas.microsoft.com/office/drawing/2014/main" id="{BB070509-7E04-49EB-8C2A-746601DCBC91}"/>
              </a:ext>
            </a:extLst>
          </p:cNvPr>
          <p:cNvSpPr/>
          <p:nvPr/>
        </p:nvSpPr>
        <p:spPr bwMode="gray">
          <a:xfrm>
            <a:off x="6189424" y="2117485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4" name="Explosion 1 298">
            <a:extLst>
              <a:ext uri="{FF2B5EF4-FFF2-40B4-BE49-F238E27FC236}">
                <a16:creationId xmlns="" xmlns:a16="http://schemas.microsoft.com/office/drawing/2014/main" id="{6FDCC74B-1DBF-44D8-A1BE-FC53AF370C59}"/>
              </a:ext>
            </a:extLst>
          </p:cNvPr>
          <p:cNvSpPr/>
          <p:nvPr/>
        </p:nvSpPr>
        <p:spPr bwMode="gray">
          <a:xfrm>
            <a:off x="6189424" y="2138212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5" name="Explosion 1 299">
            <a:extLst>
              <a:ext uri="{FF2B5EF4-FFF2-40B4-BE49-F238E27FC236}">
                <a16:creationId xmlns="" xmlns:a16="http://schemas.microsoft.com/office/drawing/2014/main" id="{764F3325-7382-4906-8E80-EB4E222D75B5}"/>
              </a:ext>
            </a:extLst>
          </p:cNvPr>
          <p:cNvSpPr/>
          <p:nvPr/>
        </p:nvSpPr>
        <p:spPr bwMode="gray">
          <a:xfrm>
            <a:off x="8182262" y="188096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6" name="Explosion 1 300">
            <a:extLst>
              <a:ext uri="{FF2B5EF4-FFF2-40B4-BE49-F238E27FC236}">
                <a16:creationId xmlns="" xmlns:a16="http://schemas.microsoft.com/office/drawing/2014/main" id="{4FEFFCF0-F11B-414D-829E-E36C0B2B639F}"/>
              </a:ext>
            </a:extLst>
          </p:cNvPr>
          <p:cNvSpPr/>
          <p:nvPr/>
        </p:nvSpPr>
        <p:spPr bwMode="gray">
          <a:xfrm>
            <a:off x="8182262" y="191997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7" name="Explosion 1 301">
            <a:extLst>
              <a:ext uri="{FF2B5EF4-FFF2-40B4-BE49-F238E27FC236}">
                <a16:creationId xmlns="" xmlns:a16="http://schemas.microsoft.com/office/drawing/2014/main" id="{A42BD61E-32D7-498C-99B0-A8C41A7F46DE}"/>
              </a:ext>
            </a:extLst>
          </p:cNvPr>
          <p:cNvSpPr/>
          <p:nvPr/>
        </p:nvSpPr>
        <p:spPr bwMode="gray">
          <a:xfrm>
            <a:off x="8182262" y="1951675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8" name="Explosion 1 302">
            <a:extLst>
              <a:ext uri="{FF2B5EF4-FFF2-40B4-BE49-F238E27FC236}">
                <a16:creationId xmlns="" xmlns:a16="http://schemas.microsoft.com/office/drawing/2014/main" id="{86B30C33-CC52-4653-B5C1-516C77479DE3}"/>
              </a:ext>
            </a:extLst>
          </p:cNvPr>
          <p:cNvSpPr/>
          <p:nvPr/>
        </p:nvSpPr>
        <p:spPr bwMode="gray">
          <a:xfrm>
            <a:off x="8182262" y="2071157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79" name="Explosion 1 303">
            <a:extLst>
              <a:ext uri="{FF2B5EF4-FFF2-40B4-BE49-F238E27FC236}">
                <a16:creationId xmlns="" xmlns:a16="http://schemas.microsoft.com/office/drawing/2014/main" id="{E42EE259-5AF6-4C39-A737-13E5C2B8F218}"/>
              </a:ext>
            </a:extLst>
          </p:cNvPr>
          <p:cNvSpPr/>
          <p:nvPr/>
        </p:nvSpPr>
        <p:spPr bwMode="gray">
          <a:xfrm>
            <a:off x="8182262" y="2117486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0" name="Explosion 1 304">
            <a:extLst>
              <a:ext uri="{FF2B5EF4-FFF2-40B4-BE49-F238E27FC236}">
                <a16:creationId xmlns="" xmlns:a16="http://schemas.microsoft.com/office/drawing/2014/main" id="{FB1D1D11-09EA-40AB-A8A1-F98C758A52A4}"/>
              </a:ext>
            </a:extLst>
          </p:cNvPr>
          <p:cNvSpPr/>
          <p:nvPr/>
        </p:nvSpPr>
        <p:spPr bwMode="gray">
          <a:xfrm>
            <a:off x="8182262" y="2145528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1" name="Explosion 1 305">
            <a:extLst>
              <a:ext uri="{FF2B5EF4-FFF2-40B4-BE49-F238E27FC236}">
                <a16:creationId xmlns="" xmlns:a16="http://schemas.microsoft.com/office/drawing/2014/main" id="{3663E439-9C9C-4A1F-A2B5-66BD1499E671}"/>
              </a:ext>
            </a:extLst>
          </p:cNvPr>
          <p:cNvSpPr/>
          <p:nvPr/>
        </p:nvSpPr>
        <p:spPr bwMode="gray">
          <a:xfrm>
            <a:off x="6189424" y="287217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2" name="Explosion 1 306">
            <a:extLst>
              <a:ext uri="{FF2B5EF4-FFF2-40B4-BE49-F238E27FC236}">
                <a16:creationId xmlns="" xmlns:a16="http://schemas.microsoft.com/office/drawing/2014/main" id="{E0C91529-148E-4AE9-B230-F589506DF6A2}"/>
              </a:ext>
            </a:extLst>
          </p:cNvPr>
          <p:cNvSpPr/>
          <p:nvPr/>
        </p:nvSpPr>
        <p:spPr bwMode="gray">
          <a:xfrm>
            <a:off x="4972658" y="2863637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3" name="Explosion 1 307">
            <a:extLst>
              <a:ext uri="{FF2B5EF4-FFF2-40B4-BE49-F238E27FC236}">
                <a16:creationId xmlns="" xmlns:a16="http://schemas.microsoft.com/office/drawing/2014/main" id="{499B7C76-3C22-435D-90E9-EF08D08A8D7E}"/>
              </a:ext>
            </a:extLst>
          </p:cNvPr>
          <p:cNvSpPr/>
          <p:nvPr/>
        </p:nvSpPr>
        <p:spPr bwMode="gray">
          <a:xfrm>
            <a:off x="4972658" y="2884364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4" name="Explosion 1 308">
            <a:extLst>
              <a:ext uri="{FF2B5EF4-FFF2-40B4-BE49-F238E27FC236}">
                <a16:creationId xmlns="" xmlns:a16="http://schemas.microsoft.com/office/drawing/2014/main" id="{B8E4B23F-7FE8-4B79-90F5-857AF7BADCFB}"/>
              </a:ext>
            </a:extLst>
          </p:cNvPr>
          <p:cNvSpPr/>
          <p:nvPr/>
        </p:nvSpPr>
        <p:spPr bwMode="gray">
          <a:xfrm>
            <a:off x="4972658" y="2923379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5" name="Explosion 1 309">
            <a:extLst>
              <a:ext uri="{FF2B5EF4-FFF2-40B4-BE49-F238E27FC236}">
                <a16:creationId xmlns="" xmlns:a16="http://schemas.microsoft.com/office/drawing/2014/main" id="{B9B22678-4D8B-4504-8851-03F865ED5C57}"/>
              </a:ext>
            </a:extLst>
          </p:cNvPr>
          <p:cNvSpPr/>
          <p:nvPr/>
        </p:nvSpPr>
        <p:spPr bwMode="gray">
          <a:xfrm>
            <a:off x="6969708" y="2845348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6" name="Explosion 1 310">
            <a:extLst>
              <a:ext uri="{FF2B5EF4-FFF2-40B4-BE49-F238E27FC236}">
                <a16:creationId xmlns="" xmlns:a16="http://schemas.microsoft.com/office/drawing/2014/main" id="{051BF87B-C190-4880-8663-F544EA3289DB}"/>
              </a:ext>
            </a:extLst>
          </p:cNvPr>
          <p:cNvSpPr/>
          <p:nvPr/>
        </p:nvSpPr>
        <p:spPr bwMode="gray">
          <a:xfrm>
            <a:off x="6969708" y="2873390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7" name="Explosion 1 311">
            <a:extLst>
              <a:ext uri="{FF2B5EF4-FFF2-40B4-BE49-F238E27FC236}">
                <a16:creationId xmlns="" xmlns:a16="http://schemas.microsoft.com/office/drawing/2014/main" id="{323873C0-E2A4-4BDC-83AE-D6E101382988}"/>
              </a:ext>
            </a:extLst>
          </p:cNvPr>
          <p:cNvSpPr/>
          <p:nvPr/>
        </p:nvSpPr>
        <p:spPr bwMode="gray">
          <a:xfrm>
            <a:off x="6969708" y="2912403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8" name="Explosion 1 312">
            <a:extLst>
              <a:ext uri="{FF2B5EF4-FFF2-40B4-BE49-F238E27FC236}">
                <a16:creationId xmlns="" xmlns:a16="http://schemas.microsoft.com/office/drawing/2014/main" id="{BDD34142-77CE-459B-AF0C-30238E31EF70}"/>
              </a:ext>
            </a:extLst>
          </p:cNvPr>
          <p:cNvSpPr/>
          <p:nvPr/>
        </p:nvSpPr>
        <p:spPr bwMode="gray">
          <a:xfrm>
            <a:off x="6969708" y="2940445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9" name="Explosion 1 313">
            <a:extLst>
              <a:ext uri="{FF2B5EF4-FFF2-40B4-BE49-F238E27FC236}">
                <a16:creationId xmlns="" xmlns:a16="http://schemas.microsoft.com/office/drawing/2014/main" id="{4C125D57-F7AE-4FF7-A9CF-7AA422997AC1}"/>
              </a:ext>
            </a:extLst>
          </p:cNvPr>
          <p:cNvSpPr/>
          <p:nvPr/>
        </p:nvSpPr>
        <p:spPr bwMode="gray">
          <a:xfrm>
            <a:off x="6969708" y="2972144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0" name="Explosion 1 314">
            <a:extLst>
              <a:ext uri="{FF2B5EF4-FFF2-40B4-BE49-F238E27FC236}">
                <a16:creationId xmlns="" xmlns:a16="http://schemas.microsoft.com/office/drawing/2014/main" id="{6FDEE9DE-974E-468B-A2BF-65DA33C10476}"/>
              </a:ext>
            </a:extLst>
          </p:cNvPr>
          <p:cNvSpPr/>
          <p:nvPr/>
        </p:nvSpPr>
        <p:spPr bwMode="gray">
          <a:xfrm>
            <a:off x="6969708" y="2992871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1" name="Explosion 1 315">
            <a:extLst>
              <a:ext uri="{FF2B5EF4-FFF2-40B4-BE49-F238E27FC236}">
                <a16:creationId xmlns="" xmlns:a16="http://schemas.microsoft.com/office/drawing/2014/main" id="{7B030DAE-CF06-4063-AAE2-D9D6F8D59C32}"/>
              </a:ext>
            </a:extLst>
          </p:cNvPr>
          <p:cNvSpPr/>
          <p:nvPr/>
        </p:nvSpPr>
        <p:spPr bwMode="gray">
          <a:xfrm>
            <a:off x="6969708" y="3039201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2" name="Explosion 1 316">
            <a:extLst>
              <a:ext uri="{FF2B5EF4-FFF2-40B4-BE49-F238E27FC236}">
                <a16:creationId xmlns="" xmlns:a16="http://schemas.microsoft.com/office/drawing/2014/main" id="{8C6C60BA-61DB-4205-9E2F-B93A9F990D05}"/>
              </a:ext>
            </a:extLst>
          </p:cNvPr>
          <p:cNvSpPr/>
          <p:nvPr/>
        </p:nvSpPr>
        <p:spPr bwMode="gray">
          <a:xfrm>
            <a:off x="6969708" y="3195258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3" name="Explosion 1 317">
            <a:extLst>
              <a:ext uri="{FF2B5EF4-FFF2-40B4-BE49-F238E27FC236}">
                <a16:creationId xmlns="" xmlns:a16="http://schemas.microsoft.com/office/drawing/2014/main" id="{F67877A8-7F5C-463C-BD3E-3A74EA70A32D}"/>
              </a:ext>
            </a:extLst>
          </p:cNvPr>
          <p:cNvSpPr/>
          <p:nvPr/>
        </p:nvSpPr>
        <p:spPr bwMode="gray">
          <a:xfrm>
            <a:off x="6969708" y="3062365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4" name="Explosion 1 318">
            <a:extLst>
              <a:ext uri="{FF2B5EF4-FFF2-40B4-BE49-F238E27FC236}">
                <a16:creationId xmlns="" xmlns:a16="http://schemas.microsoft.com/office/drawing/2014/main" id="{DF14D629-7BDD-4224-97B0-5520D62317BF}"/>
              </a:ext>
            </a:extLst>
          </p:cNvPr>
          <p:cNvSpPr/>
          <p:nvPr/>
        </p:nvSpPr>
        <p:spPr bwMode="gray">
          <a:xfrm>
            <a:off x="6969708" y="3105037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5" name="Explosion 1 319">
            <a:extLst>
              <a:ext uri="{FF2B5EF4-FFF2-40B4-BE49-F238E27FC236}">
                <a16:creationId xmlns="" xmlns:a16="http://schemas.microsoft.com/office/drawing/2014/main" id="{0BE7ABA4-5F85-492B-9420-39701C4AD06F}"/>
              </a:ext>
            </a:extLst>
          </p:cNvPr>
          <p:cNvSpPr/>
          <p:nvPr/>
        </p:nvSpPr>
        <p:spPr bwMode="gray">
          <a:xfrm>
            <a:off x="6969708" y="3144052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6" name="Explosion 1 320">
            <a:extLst>
              <a:ext uri="{FF2B5EF4-FFF2-40B4-BE49-F238E27FC236}">
                <a16:creationId xmlns="" xmlns:a16="http://schemas.microsoft.com/office/drawing/2014/main" id="{07F4EFE1-78B9-4C3E-A45F-ABF8C5D2D69C}"/>
              </a:ext>
            </a:extLst>
          </p:cNvPr>
          <p:cNvSpPr/>
          <p:nvPr/>
        </p:nvSpPr>
        <p:spPr bwMode="gray">
          <a:xfrm>
            <a:off x="6969708" y="3164779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7" name="Explosion 1 321">
            <a:extLst>
              <a:ext uri="{FF2B5EF4-FFF2-40B4-BE49-F238E27FC236}">
                <a16:creationId xmlns="" xmlns:a16="http://schemas.microsoft.com/office/drawing/2014/main" id="{9DD873BC-AE89-4203-B090-0523953438AC}"/>
              </a:ext>
            </a:extLst>
          </p:cNvPr>
          <p:cNvSpPr/>
          <p:nvPr/>
        </p:nvSpPr>
        <p:spPr bwMode="gray">
          <a:xfrm>
            <a:off x="6189424" y="293313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8" name="Explosion 1 322">
            <a:extLst>
              <a:ext uri="{FF2B5EF4-FFF2-40B4-BE49-F238E27FC236}">
                <a16:creationId xmlns="" xmlns:a16="http://schemas.microsoft.com/office/drawing/2014/main" id="{A5051704-66A1-4CD9-A9C7-80EA0C26ADA6}"/>
              </a:ext>
            </a:extLst>
          </p:cNvPr>
          <p:cNvSpPr/>
          <p:nvPr/>
        </p:nvSpPr>
        <p:spPr bwMode="gray">
          <a:xfrm>
            <a:off x="6189424" y="290265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9" name="Explosion 1 323">
            <a:extLst>
              <a:ext uri="{FF2B5EF4-FFF2-40B4-BE49-F238E27FC236}">
                <a16:creationId xmlns="" xmlns:a16="http://schemas.microsoft.com/office/drawing/2014/main" id="{29034D3E-7EBD-4D6F-9279-A83198B84FCB}"/>
              </a:ext>
            </a:extLst>
          </p:cNvPr>
          <p:cNvSpPr/>
          <p:nvPr/>
        </p:nvSpPr>
        <p:spPr bwMode="gray">
          <a:xfrm>
            <a:off x="6189424" y="313186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0" name="Explosion 1 324">
            <a:extLst>
              <a:ext uri="{FF2B5EF4-FFF2-40B4-BE49-F238E27FC236}">
                <a16:creationId xmlns="" xmlns:a16="http://schemas.microsoft.com/office/drawing/2014/main" id="{F0DC1095-9033-4BA5-9B51-1186BCD863D7}"/>
              </a:ext>
            </a:extLst>
          </p:cNvPr>
          <p:cNvSpPr/>
          <p:nvPr/>
        </p:nvSpPr>
        <p:spPr bwMode="gray">
          <a:xfrm>
            <a:off x="8182262" y="2847770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1" name="Explosion 1 325">
            <a:extLst>
              <a:ext uri="{FF2B5EF4-FFF2-40B4-BE49-F238E27FC236}">
                <a16:creationId xmlns="" xmlns:a16="http://schemas.microsoft.com/office/drawing/2014/main" id="{040062B5-9A79-4480-8BC1-689A5D6EEEF4}"/>
              </a:ext>
            </a:extLst>
          </p:cNvPr>
          <p:cNvSpPr/>
          <p:nvPr/>
        </p:nvSpPr>
        <p:spPr bwMode="gray">
          <a:xfrm>
            <a:off x="8182262" y="2894102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2" name="Explosion 1 326">
            <a:extLst>
              <a:ext uri="{FF2B5EF4-FFF2-40B4-BE49-F238E27FC236}">
                <a16:creationId xmlns="" xmlns:a16="http://schemas.microsoft.com/office/drawing/2014/main" id="{EB70E9C5-F95C-4EF6-9704-B568141C1460}"/>
              </a:ext>
            </a:extLst>
          </p:cNvPr>
          <p:cNvSpPr/>
          <p:nvPr/>
        </p:nvSpPr>
        <p:spPr bwMode="gray">
          <a:xfrm>
            <a:off x="8182262" y="2933115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3" name="Explosion 1 327">
            <a:extLst>
              <a:ext uri="{FF2B5EF4-FFF2-40B4-BE49-F238E27FC236}">
                <a16:creationId xmlns="" xmlns:a16="http://schemas.microsoft.com/office/drawing/2014/main" id="{DB38744B-DF9A-45A1-B505-5C732B365B89}"/>
              </a:ext>
            </a:extLst>
          </p:cNvPr>
          <p:cNvSpPr/>
          <p:nvPr/>
        </p:nvSpPr>
        <p:spPr bwMode="gray">
          <a:xfrm>
            <a:off x="8182262" y="2970908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4" name="Explosion 1 328">
            <a:extLst>
              <a:ext uri="{FF2B5EF4-FFF2-40B4-BE49-F238E27FC236}">
                <a16:creationId xmlns="" xmlns:a16="http://schemas.microsoft.com/office/drawing/2014/main" id="{4F826ED3-05F0-479C-8678-D4C034FF68B9}"/>
              </a:ext>
            </a:extLst>
          </p:cNvPr>
          <p:cNvSpPr/>
          <p:nvPr/>
        </p:nvSpPr>
        <p:spPr bwMode="gray">
          <a:xfrm>
            <a:off x="8182262" y="3024557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5" name="Explosion 1 329">
            <a:extLst>
              <a:ext uri="{FF2B5EF4-FFF2-40B4-BE49-F238E27FC236}">
                <a16:creationId xmlns="" xmlns:a16="http://schemas.microsoft.com/office/drawing/2014/main" id="{25BDBF3C-3E3F-4D0B-9767-2F50B6FE5B8C}"/>
              </a:ext>
            </a:extLst>
          </p:cNvPr>
          <p:cNvSpPr/>
          <p:nvPr/>
        </p:nvSpPr>
        <p:spPr bwMode="gray">
          <a:xfrm>
            <a:off x="8182262" y="3041623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6" name="Explosion 1 330">
            <a:extLst>
              <a:ext uri="{FF2B5EF4-FFF2-40B4-BE49-F238E27FC236}">
                <a16:creationId xmlns="" xmlns:a16="http://schemas.microsoft.com/office/drawing/2014/main" id="{91F5D94D-8F2D-4396-8EC8-187CEDA6871C}"/>
              </a:ext>
            </a:extLst>
          </p:cNvPr>
          <p:cNvSpPr/>
          <p:nvPr/>
        </p:nvSpPr>
        <p:spPr bwMode="gray">
          <a:xfrm>
            <a:off x="8182262" y="3197680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7" name="Explosion 1 331">
            <a:extLst>
              <a:ext uri="{FF2B5EF4-FFF2-40B4-BE49-F238E27FC236}">
                <a16:creationId xmlns="" xmlns:a16="http://schemas.microsoft.com/office/drawing/2014/main" id="{2BF94C29-7B5E-47DC-8726-3C3DFF221E35}"/>
              </a:ext>
            </a:extLst>
          </p:cNvPr>
          <p:cNvSpPr/>
          <p:nvPr/>
        </p:nvSpPr>
        <p:spPr bwMode="gray">
          <a:xfrm>
            <a:off x="8182262" y="3064787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8" name="Explosion 1 332">
            <a:extLst>
              <a:ext uri="{FF2B5EF4-FFF2-40B4-BE49-F238E27FC236}">
                <a16:creationId xmlns="" xmlns:a16="http://schemas.microsoft.com/office/drawing/2014/main" id="{5C931472-CF31-43B1-8D0F-927E4A7797E8}"/>
              </a:ext>
            </a:extLst>
          </p:cNvPr>
          <p:cNvSpPr/>
          <p:nvPr/>
        </p:nvSpPr>
        <p:spPr bwMode="gray">
          <a:xfrm>
            <a:off x="8182262" y="3107459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09" name="Explosion 1 333">
            <a:extLst>
              <a:ext uri="{FF2B5EF4-FFF2-40B4-BE49-F238E27FC236}">
                <a16:creationId xmlns="" xmlns:a16="http://schemas.microsoft.com/office/drawing/2014/main" id="{38D8FBB8-852D-48D2-AFF2-7D100200698A}"/>
              </a:ext>
            </a:extLst>
          </p:cNvPr>
          <p:cNvSpPr/>
          <p:nvPr/>
        </p:nvSpPr>
        <p:spPr bwMode="gray">
          <a:xfrm>
            <a:off x="8182262" y="3146474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0" name="Explosion 1 334">
            <a:extLst>
              <a:ext uri="{FF2B5EF4-FFF2-40B4-BE49-F238E27FC236}">
                <a16:creationId xmlns="" xmlns:a16="http://schemas.microsoft.com/office/drawing/2014/main" id="{280DB5EE-4F72-4ACD-B146-68ABB3C7D30E}"/>
              </a:ext>
            </a:extLst>
          </p:cNvPr>
          <p:cNvSpPr/>
          <p:nvPr/>
        </p:nvSpPr>
        <p:spPr bwMode="gray">
          <a:xfrm>
            <a:off x="8182262" y="316720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1" name="Explosion 1 335">
            <a:extLst>
              <a:ext uri="{FF2B5EF4-FFF2-40B4-BE49-F238E27FC236}">
                <a16:creationId xmlns="" xmlns:a16="http://schemas.microsoft.com/office/drawing/2014/main" id="{74114FCB-E1B9-4B63-8963-2DD67DA7C571}"/>
              </a:ext>
            </a:extLst>
          </p:cNvPr>
          <p:cNvSpPr/>
          <p:nvPr/>
        </p:nvSpPr>
        <p:spPr bwMode="gray">
          <a:xfrm>
            <a:off x="4972658" y="387069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2" name="Explosion 1 336">
            <a:extLst>
              <a:ext uri="{FF2B5EF4-FFF2-40B4-BE49-F238E27FC236}">
                <a16:creationId xmlns="" xmlns:a16="http://schemas.microsoft.com/office/drawing/2014/main" id="{E6170003-4E3D-40FE-AF36-0C4D1B5FFD41}"/>
              </a:ext>
            </a:extLst>
          </p:cNvPr>
          <p:cNvSpPr/>
          <p:nvPr/>
        </p:nvSpPr>
        <p:spPr bwMode="gray">
          <a:xfrm>
            <a:off x="6189424" y="3862162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3" name="Explosion 1 337">
            <a:extLst>
              <a:ext uri="{FF2B5EF4-FFF2-40B4-BE49-F238E27FC236}">
                <a16:creationId xmlns="" xmlns:a16="http://schemas.microsoft.com/office/drawing/2014/main" id="{5786B964-B8F1-4070-B128-74E7294CA27D}"/>
              </a:ext>
            </a:extLst>
          </p:cNvPr>
          <p:cNvSpPr/>
          <p:nvPr/>
        </p:nvSpPr>
        <p:spPr bwMode="gray">
          <a:xfrm>
            <a:off x="4972658" y="3935313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4" name="Explosion 1 338">
            <a:extLst>
              <a:ext uri="{FF2B5EF4-FFF2-40B4-BE49-F238E27FC236}">
                <a16:creationId xmlns="" xmlns:a16="http://schemas.microsoft.com/office/drawing/2014/main" id="{7E81173F-7A77-42C2-AE18-B904F6FC0968}"/>
              </a:ext>
            </a:extLst>
          </p:cNvPr>
          <p:cNvSpPr/>
          <p:nvPr/>
        </p:nvSpPr>
        <p:spPr bwMode="gray">
          <a:xfrm>
            <a:off x="4972658" y="3897518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5" name="Explosion 1 339">
            <a:extLst>
              <a:ext uri="{FF2B5EF4-FFF2-40B4-BE49-F238E27FC236}">
                <a16:creationId xmlns="" xmlns:a16="http://schemas.microsoft.com/office/drawing/2014/main" id="{ACB31BAB-4D74-49A3-AE1B-FCBD48A8D655}"/>
              </a:ext>
            </a:extLst>
          </p:cNvPr>
          <p:cNvSpPr/>
          <p:nvPr/>
        </p:nvSpPr>
        <p:spPr bwMode="gray">
          <a:xfrm>
            <a:off x="4972658" y="4192565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6" name="Explosion 1 340">
            <a:extLst>
              <a:ext uri="{FF2B5EF4-FFF2-40B4-BE49-F238E27FC236}">
                <a16:creationId xmlns="" xmlns:a16="http://schemas.microsoft.com/office/drawing/2014/main" id="{843D7284-83EB-4EE1-9574-BFF731471E43}"/>
              </a:ext>
            </a:extLst>
          </p:cNvPr>
          <p:cNvSpPr/>
          <p:nvPr/>
        </p:nvSpPr>
        <p:spPr bwMode="gray">
          <a:xfrm>
            <a:off x="4972658" y="4893605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7" name="Explosion 1 341">
            <a:extLst>
              <a:ext uri="{FF2B5EF4-FFF2-40B4-BE49-F238E27FC236}">
                <a16:creationId xmlns="" xmlns:a16="http://schemas.microsoft.com/office/drawing/2014/main" id="{3D1888E5-6B49-47DD-85A1-CD97D530B0A9}"/>
              </a:ext>
            </a:extLst>
          </p:cNvPr>
          <p:cNvSpPr/>
          <p:nvPr/>
        </p:nvSpPr>
        <p:spPr bwMode="gray">
          <a:xfrm>
            <a:off x="4972658" y="4943592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8" name="Explosion 1 342">
            <a:extLst>
              <a:ext uri="{FF2B5EF4-FFF2-40B4-BE49-F238E27FC236}">
                <a16:creationId xmlns="" xmlns:a16="http://schemas.microsoft.com/office/drawing/2014/main" id="{80D3017E-9472-47E1-9943-F278B664068C}"/>
              </a:ext>
            </a:extLst>
          </p:cNvPr>
          <p:cNvSpPr/>
          <p:nvPr/>
        </p:nvSpPr>
        <p:spPr bwMode="gray">
          <a:xfrm>
            <a:off x="4972658" y="5176459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9" name="Explosion 1 343">
            <a:extLst>
              <a:ext uri="{FF2B5EF4-FFF2-40B4-BE49-F238E27FC236}">
                <a16:creationId xmlns="" xmlns:a16="http://schemas.microsoft.com/office/drawing/2014/main" id="{9CF18E16-24EA-4349-AACB-E964617036F8}"/>
              </a:ext>
            </a:extLst>
          </p:cNvPr>
          <p:cNvSpPr/>
          <p:nvPr/>
        </p:nvSpPr>
        <p:spPr bwMode="gray">
          <a:xfrm>
            <a:off x="6969708" y="3887764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0" name="Explosion 1 344">
            <a:extLst>
              <a:ext uri="{FF2B5EF4-FFF2-40B4-BE49-F238E27FC236}">
                <a16:creationId xmlns="" xmlns:a16="http://schemas.microsoft.com/office/drawing/2014/main" id="{7A06E4BA-8C95-401C-B30E-BCF7E371F932}"/>
              </a:ext>
            </a:extLst>
          </p:cNvPr>
          <p:cNvSpPr/>
          <p:nvPr/>
        </p:nvSpPr>
        <p:spPr bwMode="gray">
          <a:xfrm>
            <a:off x="6969708" y="3956039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1" name="Explosion 1 345">
            <a:extLst>
              <a:ext uri="{FF2B5EF4-FFF2-40B4-BE49-F238E27FC236}">
                <a16:creationId xmlns="" xmlns:a16="http://schemas.microsoft.com/office/drawing/2014/main" id="{124D53DC-D2A9-4297-A7E4-FF82EFA33E74}"/>
              </a:ext>
            </a:extLst>
          </p:cNvPr>
          <p:cNvSpPr/>
          <p:nvPr/>
        </p:nvSpPr>
        <p:spPr bwMode="gray">
          <a:xfrm>
            <a:off x="6969708" y="4163303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2" name="Explosion 1 346">
            <a:extLst>
              <a:ext uri="{FF2B5EF4-FFF2-40B4-BE49-F238E27FC236}">
                <a16:creationId xmlns="" xmlns:a16="http://schemas.microsoft.com/office/drawing/2014/main" id="{CB8AAEA1-5F4B-4D3A-BBCA-508869EF4762}"/>
              </a:ext>
            </a:extLst>
          </p:cNvPr>
          <p:cNvSpPr/>
          <p:nvPr/>
        </p:nvSpPr>
        <p:spPr bwMode="gray">
          <a:xfrm>
            <a:off x="6969708" y="5255706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3" name="Explosion 1 347">
            <a:extLst>
              <a:ext uri="{FF2B5EF4-FFF2-40B4-BE49-F238E27FC236}">
                <a16:creationId xmlns="" xmlns:a16="http://schemas.microsoft.com/office/drawing/2014/main" id="{8E310D47-60C3-41FD-92A1-7490A7156775}"/>
              </a:ext>
            </a:extLst>
          </p:cNvPr>
          <p:cNvSpPr/>
          <p:nvPr/>
        </p:nvSpPr>
        <p:spPr bwMode="gray">
          <a:xfrm>
            <a:off x="6969708" y="4907014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4" name="Explosion 1 348">
            <a:extLst>
              <a:ext uri="{FF2B5EF4-FFF2-40B4-BE49-F238E27FC236}">
                <a16:creationId xmlns="" xmlns:a16="http://schemas.microsoft.com/office/drawing/2014/main" id="{33696D16-012C-400E-8944-F014FE7E2E4F}"/>
              </a:ext>
            </a:extLst>
          </p:cNvPr>
          <p:cNvSpPr/>
          <p:nvPr/>
        </p:nvSpPr>
        <p:spPr bwMode="gray">
          <a:xfrm>
            <a:off x="6969708" y="4938713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5" name="Explosion 1 349">
            <a:extLst>
              <a:ext uri="{FF2B5EF4-FFF2-40B4-BE49-F238E27FC236}">
                <a16:creationId xmlns="" xmlns:a16="http://schemas.microsoft.com/office/drawing/2014/main" id="{D7B4D2E7-4D53-455E-92D4-8BB9269EEC14}"/>
              </a:ext>
            </a:extLst>
          </p:cNvPr>
          <p:cNvSpPr/>
          <p:nvPr/>
        </p:nvSpPr>
        <p:spPr bwMode="gray">
          <a:xfrm>
            <a:off x="6969708" y="4985042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6" name="Explosion 1 350">
            <a:extLst>
              <a:ext uri="{FF2B5EF4-FFF2-40B4-BE49-F238E27FC236}">
                <a16:creationId xmlns="" xmlns:a16="http://schemas.microsoft.com/office/drawing/2014/main" id="{1FCF12C5-76D8-454A-B5AF-1F566304E166}"/>
              </a:ext>
            </a:extLst>
          </p:cNvPr>
          <p:cNvSpPr/>
          <p:nvPr/>
        </p:nvSpPr>
        <p:spPr bwMode="gray">
          <a:xfrm>
            <a:off x="6969708" y="5181333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7" name="Explosion 1 351">
            <a:extLst>
              <a:ext uri="{FF2B5EF4-FFF2-40B4-BE49-F238E27FC236}">
                <a16:creationId xmlns="" xmlns:a16="http://schemas.microsoft.com/office/drawing/2014/main" id="{DB3F9CB1-D8EE-4D29-88AE-98B0504F1657}"/>
              </a:ext>
            </a:extLst>
          </p:cNvPr>
          <p:cNvSpPr/>
          <p:nvPr/>
        </p:nvSpPr>
        <p:spPr bwMode="gray">
          <a:xfrm>
            <a:off x="6969708" y="5205717"/>
            <a:ext cx="64008" cy="8763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8" name="Explosion 1 352">
            <a:extLst>
              <a:ext uri="{FF2B5EF4-FFF2-40B4-BE49-F238E27FC236}">
                <a16:creationId xmlns="" xmlns:a16="http://schemas.microsoft.com/office/drawing/2014/main" id="{F57513E2-E3EA-4733-9868-F3615EA42649}"/>
              </a:ext>
            </a:extLst>
          </p:cNvPr>
          <p:cNvSpPr/>
          <p:nvPr/>
        </p:nvSpPr>
        <p:spPr bwMode="gray">
          <a:xfrm>
            <a:off x="6189424" y="3908492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29" name="Explosion 1 353">
            <a:extLst>
              <a:ext uri="{FF2B5EF4-FFF2-40B4-BE49-F238E27FC236}">
                <a16:creationId xmlns="" xmlns:a16="http://schemas.microsoft.com/office/drawing/2014/main" id="{50362E39-3D7D-48D8-8C22-CE9CFE2606C7}"/>
              </a:ext>
            </a:extLst>
          </p:cNvPr>
          <p:cNvSpPr/>
          <p:nvPr/>
        </p:nvSpPr>
        <p:spPr bwMode="gray">
          <a:xfrm>
            <a:off x="6189424" y="4203538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0" name="Explosion 1 354">
            <a:extLst>
              <a:ext uri="{FF2B5EF4-FFF2-40B4-BE49-F238E27FC236}">
                <a16:creationId xmlns="" xmlns:a16="http://schemas.microsoft.com/office/drawing/2014/main" id="{BEA08122-32BD-4EE9-AC4A-FDF0B1C4F025}"/>
              </a:ext>
            </a:extLst>
          </p:cNvPr>
          <p:cNvSpPr/>
          <p:nvPr/>
        </p:nvSpPr>
        <p:spPr bwMode="gray">
          <a:xfrm>
            <a:off x="6189424" y="4257183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1" name="Explosion 1 355">
            <a:extLst>
              <a:ext uri="{FF2B5EF4-FFF2-40B4-BE49-F238E27FC236}">
                <a16:creationId xmlns="" xmlns:a16="http://schemas.microsoft.com/office/drawing/2014/main" id="{F2EEAA97-AB78-42F7-BA8D-2393148AEC19}"/>
              </a:ext>
            </a:extLst>
          </p:cNvPr>
          <p:cNvSpPr/>
          <p:nvPr/>
        </p:nvSpPr>
        <p:spPr bwMode="gray">
          <a:xfrm>
            <a:off x="6189424" y="5181337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2" name="Explosion 1 356">
            <a:extLst>
              <a:ext uri="{FF2B5EF4-FFF2-40B4-BE49-F238E27FC236}">
                <a16:creationId xmlns="" xmlns:a16="http://schemas.microsoft.com/office/drawing/2014/main" id="{1FB28663-1351-4A23-8E8A-609182D0D4A2}"/>
              </a:ext>
            </a:extLst>
          </p:cNvPr>
          <p:cNvSpPr/>
          <p:nvPr/>
        </p:nvSpPr>
        <p:spPr bwMode="gray">
          <a:xfrm>
            <a:off x="6189424" y="4905798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3" name="Explosion 1 357">
            <a:extLst>
              <a:ext uri="{FF2B5EF4-FFF2-40B4-BE49-F238E27FC236}">
                <a16:creationId xmlns="" xmlns:a16="http://schemas.microsoft.com/office/drawing/2014/main" id="{EB02B052-C89B-48B5-AFD3-94425F8AF559}"/>
              </a:ext>
            </a:extLst>
          </p:cNvPr>
          <p:cNvSpPr/>
          <p:nvPr/>
        </p:nvSpPr>
        <p:spPr bwMode="gray">
          <a:xfrm>
            <a:off x="6189424" y="4977731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4" name="Explosion 1 358">
            <a:extLst>
              <a:ext uri="{FF2B5EF4-FFF2-40B4-BE49-F238E27FC236}">
                <a16:creationId xmlns="" xmlns:a16="http://schemas.microsoft.com/office/drawing/2014/main" id="{FC735E2D-939A-4854-95A4-99C6F6F8DE33}"/>
              </a:ext>
            </a:extLst>
          </p:cNvPr>
          <p:cNvSpPr/>
          <p:nvPr/>
        </p:nvSpPr>
        <p:spPr bwMode="gray">
          <a:xfrm>
            <a:off x="6189424" y="4939935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5" name="Explosion 1 359">
            <a:extLst>
              <a:ext uri="{FF2B5EF4-FFF2-40B4-BE49-F238E27FC236}">
                <a16:creationId xmlns="" xmlns:a16="http://schemas.microsoft.com/office/drawing/2014/main" id="{16A0AA8E-F7EF-404B-8D7F-96F776C01038}"/>
              </a:ext>
            </a:extLst>
          </p:cNvPr>
          <p:cNvSpPr/>
          <p:nvPr/>
        </p:nvSpPr>
        <p:spPr bwMode="gray">
          <a:xfrm>
            <a:off x="8182262" y="3932875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6" name="Explosion 1 360">
            <a:extLst>
              <a:ext uri="{FF2B5EF4-FFF2-40B4-BE49-F238E27FC236}">
                <a16:creationId xmlns="" xmlns:a16="http://schemas.microsoft.com/office/drawing/2014/main" id="{FEFC4B8D-DEFF-4031-B318-B4FFDD447274}"/>
              </a:ext>
            </a:extLst>
          </p:cNvPr>
          <p:cNvSpPr/>
          <p:nvPr/>
        </p:nvSpPr>
        <p:spPr bwMode="gray">
          <a:xfrm>
            <a:off x="8182262" y="3971889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7" name="Explosion 1 361">
            <a:extLst>
              <a:ext uri="{FF2B5EF4-FFF2-40B4-BE49-F238E27FC236}">
                <a16:creationId xmlns="" xmlns:a16="http://schemas.microsoft.com/office/drawing/2014/main" id="{27E6809F-2590-4AD7-9ACC-D034F3E87B58}"/>
              </a:ext>
            </a:extLst>
          </p:cNvPr>
          <p:cNvSpPr/>
          <p:nvPr/>
        </p:nvSpPr>
        <p:spPr bwMode="gray">
          <a:xfrm>
            <a:off x="8182262" y="4164522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8" name="Explosion 1 362">
            <a:extLst>
              <a:ext uri="{FF2B5EF4-FFF2-40B4-BE49-F238E27FC236}">
                <a16:creationId xmlns="" xmlns:a16="http://schemas.microsoft.com/office/drawing/2014/main" id="{838C28B2-0D54-4BFF-B2D8-932FEAFB8FC0}"/>
              </a:ext>
            </a:extLst>
          </p:cNvPr>
          <p:cNvSpPr/>
          <p:nvPr/>
        </p:nvSpPr>
        <p:spPr bwMode="gray">
          <a:xfrm>
            <a:off x="8182262" y="4902138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9" name="Explosion 1 363">
            <a:extLst>
              <a:ext uri="{FF2B5EF4-FFF2-40B4-BE49-F238E27FC236}">
                <a16:creationId xmlns="" xmlns:a16="http://schemas.microsoft.com/office/drawing/2014/main" id="{0124DA82-E068-4F0B-BAB7-1243D89B54D9}"/>
              </a:ext>
            </a:extLst>
          </p:cNvPr>
          <p:cNvSpPr/>
          <p:nvPr/>
        </p:nvSpPr>
        <p:spPr bwMode="gray">
          <a:xfrm>
            <a:off x="8182262" y="4952124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40" name="Explosion 1 364">
            <a:extLst>
              <a:ext uri="{FF2B5EF4-FFF2-40B4-BE49-F238E27FC236}">
                <a16:creationId xmlns="" xmlns:a16="http://schemas.microsoft.com/office/drawing/2014/main" id="{832E348D-F3DC-41DB-BCE5-3A2E7E610ACE}"/>
              </a:ext>
            </a:extLst>
          </p:cNvPr>
          <p:cNvSpPr/>
          <p:nvPr/>
        </p:nvSpPr>
        <p:spPr bwMode="gray">
          <a:xfrm>
            <a:off x="8182262" y="5258143"/>
            <a:ext cx="64008" cy="87630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0" rIns="9144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41" name="Table 740">
            <a:extLst>
              <a:ext uri="{FF2B5EF4-FFF2-40B4-BE49-F238E27FC236}">
                <a16:creationId xmlns="" xmlns:a16="http://schemas.microsoft.com/office/drawing/2014/main" id="{CF77F7E0-6742-45A0-BA0A-C3698EA0A5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8041" y="1755700"/>
          <a:ext cx="208280" cy="60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+mj-lt"/>
                        </a:rPr>
                        <a:t>_</a:t>
                      </a:r>
                      <a:endParaRPr lang="en-US" sz="800" b="0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+mj-lt"/>
                        </a:rPr>
                        <a:t>_</a:t>
                      </a:r>
                      <a:endParaRPr lang="en-US" sz="800" b="0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b="0" dirty="0">
                          <a:latin typeface="+mj-lt"/>
                        </a:rPr>
                        <a:t>_</a:t>
                      </a:r>
                      <a:endParaRPr lang="en-US" sz="800" b="0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2" name="Table 741">
            <a:extLst>
              <a:ext uri="{FF2B5EF4-FFF2-40B4-BE49-F238E27FC236}">
                <a16:creationId xmlns="" xmlns:a16="http://schemas.microsoft.com/office/drawing/2014/main" id="{E2047A16-ABD8-44DE-9FAC-8E5C706C51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7323" y="2766808"/>
          <a:ext cx="208280" cy="60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3" name="Table 742">
            <a:extLst>
              <a:ext uri="{FF2B5EF4-FFF2-40B4-BE49-F238E27FC236}">
                <a16:creationId xmlns="" xmlns:a16="http://schemas.microsoft.com/office/drawing/2014/main" id="{3A35677B-80B7-454A-BE59-6C836D5B11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654" y="3785867"/>
          <a:ext cx="208280" cy="60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4" name="Table 743">
            <a:extLst>
              <a:ext uri="{FF2B5EF4-FFF2-40B4-BE49-F238E27FC236}">
                <a16:creationId xmlns="" xmlns:a16="http://schemas.microsoft.com/office/drawing/2014/main" id="{4AF8FC3D-066E-4CF5-A517-77E39E720D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2034" y="4796975"/>
          <a:ext cx="208280" cy="603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r>
                        <a:rPr lang="en-GB" sz="800" dirty="0"/>
                        <a:t>_</a:t>
                      </a:r>
                      <a:endParaRPr lang="en-US" sz="800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45" name="Group 744">
            <a:extLst>
              <a:ext uri="{FF2B5EF4-FFF2-40B4-BE49-F238E27FC236}">
                <a16:creationId xmlns="" xmlns:a16="http://schemas.microsoft.com/office/drawing/2014/main" id="{47BBEDCA-6506-495B-9BA7-476AD74AAB4C}"/>
              </a:ext>
            </a:extLst>
          </p:cNvPr>
          <p:cNvGrpSpPr/>
          <p:nvPr/>
        </p:nvGrpSpPr>
        <p:grpSpPr>
          <a:xfrm>
            <a:off x="3394703" y="5838608"/>
            <a:ext cx="2697048" cy="327782"/>
            <a:chOff x="3385308" y="5992434"/>
            <a:chExt cx="2697048" cy="327782"/>
          </a:xfrm>
        </p:grpSpPr>
        <p:sp>
          <p:nvSpPr>
            <p:cNvPr id="746" name="TextBox 745">
              <a:extLst>
                <a:ext uri="{FF2B5EF4-FFF2-40B4-BE49-F238E27FC236}">
                  <a16:creationId xmlns="" xmlns:a16="http://schemas.microsoft.com/office/drawing/2014/main" id="{06E4523E-AEDA-472A-ACBE-55891454B894}"/>
                </a:ext>
              </a:extLst>
            </p:cNvPr>
            <p:cNvSpPr txBox="1"/>
            <p:nvPr/>
          </p:nvSpPr>
          <p:spPr bwMode="gray">
            <a:xfrm>
              <a:off x="3829050" y="6017931"/>
              <a:ext cx="1027940" cy="285750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GB" sz="1600" dirty="0" err="1">
                  <a:latin typeface="+mj-lt"/>
                </a:rPr>
                <a:t>DTG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="" xmlns:a16="http://schemas.microsoft.com/office/drawing/2014/main" id="{74742181-5557-495F-9BFE-3420009A7603}"/>
                </a:ext>
              </a:extLst>
            </p:cNvPr>
            <p:cNvSpPr/>
            <p:nvPr/>
          </p:nvSpPr>
          <p:spPr bwMode="gray">
            <a:xfrm>
              <a:off x="3385308" y="6070600"/>
              <a:ext cx="443742" cy="1714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="" xmlns:a16="http://schemas.microsoft.com/office/drawing/2014/main" id="{C5FD3F65-4E64-49A5-9F18-6075D38503AF}"/>
                </a:ext>
              </a:extLst>
            </p:cNvPr>
            <p:cNvSpPr/>
            <p:nvPr/>
          </p:nvSpPr>
          <p:spPr bwMode="gray">
            <a:xfrm>
              <a:off x="5112508" y="6070600"/>
              <a:ext cx="443742" cy="1714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="" xmlns:a16="http://schemas.microsoft.com/office/drawing/2014/main" id="{53CC1CB9-4E76-43ED-87B3-DEEC0BA6C4CD}"/>
                </a:ext>
              </a:extLst>
            </p:cNvPr>
            <p:cNvSpPr/>
            <p:nvPr/>
          </p:nvSpPr>
          <p:spPr>
            <a:xfrm>
              <a:off x="5556250" y="5992434"/>
              <a:ext cx="526106" cy="327782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PI/r</a:t>
              </a:r>
            </a:p>
          </p:txBody>
        </p:sp>
      </p:grpSp>
      <p:grpSp>
        <p:nvGrpSpPr>
          <p:cNvPr id="750" name="Group 749">
            <a:extLst>
              <a:ext uri="{FF2B5EF4-FFF2-40B4-BE49-F238E27FC236}">
                <a16:creationId xmlns="" xmlns:a16="http://schemas.microsoft.com/office/drawing/2014/main" id="{9A7F1C93-73FA-47EC-BB88-4A60924AFA8D}"/>
              </a:ext>
            </a:extLst>
          </p:cNvPr>
          <p:cNvGrpSpPr/>
          <p:nvPr/>
        </p:nvGrpSpPr>
        <p:grpSpPr>
          <a:xfrm>
            <a:off x="418603" y="1491523"/>
            <a:ext cx="6168809" cy="4137253"/>
            <a:chOff x="-1746945" y="1606302"/>
            <a:chExt cx="5076844" cy="3898774"/>
          </a:xfrm>
        </p:grpSpPr>
        <p:sp>
          <p:nvSpPr>
            <p:cNvPr id="751" name="Shape 244">
              <a:extLst>
                <a:ext uri="{FF2B5EF4-FFF2-40B4-BE49-F238E27FC236}">
                  <a16:creationId xmlns="" xmlns:a16="http://schemas.microsoft.com/office/drawing/2014/main" id="{3E48E7FB-0238-4AA8-A41F-1B59DC59B26E}"/>
                </a:ext>
              </a:extLst>
            </p:cNvPr>
            <p:cNvSpPr/>
            <p:nvPr/>
          </p:nvSpPr>
          <p:spPr>
            <a:xfrm>
              <a:off x="501827" y="4983030"/>
              <a:ext cx="237147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r" defTabSz="1015959">
                <a:def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latin typeface="+mj-lt"/>
                </a:rPr>
                <a:t>-14</a:t>
              </a:r>
            </a:p>
          </p:txBody>
        </p:sp>
        <p:sp>
          <p:nvSpPr>
            <p:cNvPr id="752" name="Shape 245">
              <a:extLst>
                <a:ext uri="{FF2B5EF4-FFF2-40B4-BE49-F238E27FC236}">
                  <a16:creationId xmlns="" xmlns:a16="http://schemas.microsoft.com/office/drawing/2014/main" id="{999A2941-41E5-4A07-8B7B-891458C8C63B}"/>
                </a:ext>
              </a:extLst>
            </p:cNvPr>
            <p:cNvSpPr/>
            <p:nvPr/>
          </p:nvSpPr>
          <p:spPr>
            <a:xfrm>
              <a:off x="1494053" y="4986976"/>
              <a:ext cx="140631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defTabSz="1015959">
                <a:defRPr sz="1200" b="1">
                  <a:solidFill>
                    <a:srgbClr val="3333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solidFill>
                    <a:schemeClr val="accent2"/>
                  </a:solidFill>
                  <a:latin typeface="+mj-lt"/>
                </a:rPr>
                <a:t>0</a:t>
              </a:r>
            </a:p>
          </p:txBody>
        </p:sp>
        <p:sp>
          <p:nvSpPr>
            <p:cNvPr id="753" name="Shape 246">
              <a:extLst>
                <a:ext uri="{FF2B5EF4-FFF2-40B4-BE49-F238E27FC236}">
                  <a16:creationId xmlns="" xmlns:a16="http://schemas.microsoft.com/office/drawing/2014/main" id="{F1F27709-AD39-4F83-BB4B-1A9F9AA4A48B}"/>
                </a:ext>
              </a:extLst>
            </p:cNvPr>
            <p:cNvSpPr/>
            <p:nvPr/>
          </p:nvSpPr>
          <p:spPr>
            <a:xfrm>
              <a:off x="-1146350" y="4045773"/>
              <a:ext cx="240418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r" defTabSz="1015959">
                <a:def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latin typeface="+mj-lt"/>
                </a:rPr>
                <a:t>-13</a:t>
              </a:r>
            </a:p>
          </p:txBody>
        </p:sp>
        <p:sp>
          <p:nvSpPr>
            <p:cNvPr id="754" name="Shape 247">
              <a:extLst>
                <a:ext uri="{FF2B5EF4-FFF2-40B4-BE49-F238E27FC236}">
                  <a16:creationId xmlns="" xmlns:a16="http://schemas.microsoft.com/office/drawing/2014/main" id="{00BFCAC1-ADDC-47FF-B859-1FB236B1BB8B}"/>
                </a:ext>
              </a:extLst>
            </p:cNvPr>
            <p:cNvSpPr/>
            <p:nvPr/>
          </p:nvSpPr>
          <p:spPr>
            <a:xfrm>
              <a:off x="-174813" y="4062519"/>
              <a:ext cx="177570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defTabSz="1015959">
                <a:defRPr sz="1200" b="1">
                  <a:solidFill>
                    <a:srgbClr val="3333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solidFill>
                    <a:schemeClr val="accent2"/>
                  </a:solidFill>
                  <a:latin typeface="+mj-lt"/>
                </a:rPr>
                <a:t>-4</a:t>
              </a:r>
            </a:p>
          </p:txBody>
        </p:sp>
        <p:sp>
          <p:nvSpPr>
            <p:cNvPr id="755" name="Shape 248">
              <a:extLst>
                <a:ext uri="{FF2B5EF4-FFF2-40B4-BE49-F238E27FC236}">
                  <a16:creationId xmlns="" xmlns:a16="http://schemas.microsoft.com/office/drawing/2014/main" id="{9A26C093-E938-4D35-968F-A18B934619E3}"/>
                </a:ext>
              </a:extLst>
            </p:cNvPr>
            <p:cNvSpPr/>
            <p:nvPr/>
          </p:nvSpPr>
          <p:spPr>
            <a:xfrm>
              <a:off x="2124098" y="4996687"/>
              <a:ext cx="236144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r" defTabSz="1015959">
                <a:def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latin typeface="+mj-lt"/>
                </a:rPr>
                <a:t>-11</a:t>
              </a:r>
            </a:p>
          </p:txBody>
        </p:sp>
        <p:sp>
          <p:nvSpPr>
            <p:cNvPr id="756" name="Shape 249">
              <a:extLst>
                <a:ext uri="{FF2B5EF4-FFF2-40B4-BE49-F238E27FC236}">
                  <a16:creationId xmlns="" xmlns:a16="http://schemas.microsoft.com/office/drawing/2014/main" id="{BF02864D-6655-45FE-84A2-F9EB975DA17B}"/>
                </a:ext>
              </a:extLst>
            </p:cNvPr>
            <p:cNvSpPr/>
            <p:nvPr/>
          </p:nvSpPr>
          <p:spPr>
            <a:xfrm>
              <a:off x="3135823" y="4973320"/>
              <a:ext cx="140631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defTabSz="1015959">
                <a:defRPr sz="1200" b="1">
                  <a:solidFill>
                    <a:srgbClr val="3333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solidFill>
                    <a:schemeClr val="accent2"/>
                  </a:solidFill>
                  <a:latin typeface="+mj-lt"/>
                </a:rPr>
                <a:t>0</a:t>
              </a:r>
            </a:p>
          </p:txBody>
        </p:sp>
        <p:sp>
          <p:nvSpPr>
            <p:cNvPr id="757" name="Shape 250">
              <a:extLst>
                <a:ext uri="{FF2B5EF4-FFF2-40B4-BE49-F238E27FC236}">
                  <a16:creationId xmlns="" xmlns:a16="http://schemas.microsoft.com/office/drawing/2014/main" id="{FCE4E3D3-AAB3-445A-A402-5662E7102F6D}"/>
                </a:ext>
              </a:extLst>
            </p:cNvPr>
            <p:cNvSpPr/>
            <p:nvPr/>
          </p:nvSpPr>
          <p:spPr>
            <a:xfrm>
              <a:off x="-1164343" y="2108399"/>
              <a:ext cx="236144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algn="r" defTabSz="1015959">
                <a:defRPr sz="12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latin typeface="+mj-lt"/>
                </a:rPr>
                <a:t>-11</a:t>
              </a:r>
            </a:p>
          </p:txBody>
        </p:sp>
        <p:sp>
          <p:nvSpPr>
            <p:cNvPr id="758" name="Shape 251">
              <a:extLst>
                <a:ext uri="{FF2B5EF4-FFF2-40B4-BE49-F238E27FC236}">
                  <a16:creationId xmlns="" xmlns:a16="http://schemas.microsoft.com/office/drawing/2014/main" id="{6CD61E36-1ABE-4EFB-A38C-F5B2349062CB}"/>
                </a:ext>
              </a:extLst>
            </p:cNvPr>
            <p:cNvSpPr/>
            <p:nvPr/>
          </p:nvSpPr>
          <p:spPr>
            <a:xfrm>
              <a:off x="-178706" y="2104417"/>
              <a:ext cx="140631" cy="2610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 defTabSz="1015959">
                <a:defRPr sz="1200" b="1">
                  <a:solidFill>
                    <a:srgbClr val="3333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59" name="Shape 252">
              <a:extLst>
                <a:ext uri="{FF2B5EF4-FFF2-40B4-BE49-F238E27FC236}">
                  <a16:creationId xmlns="" xmlns:a16="http://schemas.microsoft.com/office/drawing/2014/main" id="{61AD7511-4C44-4DC6-9A8D-AFF00E86A6F1}"/>
                </a:ext>
              </a:extLst>
            </p:cNvPr>
            <p:cNvSpPr/>
            <p:nvPr/>
          </p:nvSpPr>
          <p:spPr>
            <a:xfrm>
              <a:off x="-1746945" y="1606302"/>
              <a:ext cx="1803846" cy="100266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 defTabSz="1015959">
                <a:defRPr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760" name="Shape 254">
              <a:extLst>
                <a:ext uri="{FF2B5EF4-FFF2-40B4-BE49-F238E27FC236}">
                  <a16:creationId xmlns="" xmlns:a16="http://schemas.microsoft.com/office/drawing/2014/main" id="{C585A484-C2B8-4858-812D-3F5F23CB25A7}"/>
                </a:ext>
              </a:extLst>
            </p:cNvPr>
            <p:cNvSpPr/>
            <p:nvPr/>
          </p:nvSpPr>
          <p:spPr>
            <a:xfrm>
              <a:off x="66225" y="4524183"/>
              <a:ext cx="1619409" cy="978614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 defTabSz="1015959">
                <a:defRPr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761" name="Shape 255">
              <a:extLst>
                <a:ext uri="{FF2B5EF4-FFF2-40B4-BE49-F238E27FC236}">
                  <a16:creationId xmlns="" xmlns:a16="http://schemas.microsoft.com/office/drawing/2014/main" id="{753FA303-6DC9-4673-96ED-E700135625CE}"/>
                </a:ext>
              </a:extLst>
            </p:cNvPr>
            <p:cNvSpPr/>
            <p:nvPr/>
          </p:nvSpPr>
          <p:spPr>
            <a:xfrm>
              <a:off x="1687964" y="4524183"/>
              <a:ext cx="1641935" cy="980893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 defTabSz="1015959">
                <a:defRPr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762" name="Shape 252">
              <a:extLst>
                <a:ext uri="{FF2B5EF4-FFF2-40B4-BE49-F238E27FC236}">
                  <a16:creationId xmlns="" xmlns:a16="http://schemas.microsoft.com/office/drawing/2014/main" id="{8B371BC0-81D1-4CB5-8A4A-4E9559EF28F1}"/>
                </a:ext>
              </a:extLst>
            </p:cNvPr>
            <p:cNvSpPr/>
            <p:nvPr/>
          </p:nvSpPr>
          <p:spPr>
            <a:xfrm>
              <a:off x="-1746945" y="3542008"/>
              <a:ext cx="1803846" cy="984416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lIns="45719" rIns="45719" anchor="ctr"/>
            <a:lstStyle/>
            <a:p>
              <a:pPr algn="ctr" defTabSz="1015959">
                <a:defRPr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noAutofit/>
          </a:bodyPr>
          <a:lstStyle>
            <a:lvl1pPr defTabSz="914400">
              <a:defRPr sz="12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defTabSz="1219170" hangingPunct="1">
              <a:lnSpc>
                <a:spcPct val="80000"/>
              </a:lnSpc>
              <a:spcBef>
                <a:spcPts val="300"/>
              </a:spcBef>
            </a:pPr>
            <a:r>
              <a:rPr sz="8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GND</a:t>
            </a:r>
            <a:r>
              <a:rPr sz="8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Greenwood-Nam-D’Agostino test</a:t>
            </a:r>
          </a:p>
        </p:txBody>
      </p:sp>
      <p:sp>
        <p:nvSpPr>
          <p:cNvPr id="24" name="Shape 184">
            <a:extLst>
              <a:ext uri="{FF2B5EF4-FFF2-40B4-BE49-F238E27FC236}">
                <a16:creationId xmlns="" xmlns:a16="http://schemas.microsoft.com/office/drawing/2014/main" id="{7974BDF4-92AA-4B79-B609-843ED02FB479}"/>
              </a:ext>
            </a:extLst>
          </p:cNvPr>
          <p:cNvSpPr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defTabSz="1219170" hangingPunct="1">
              <a:lnSpc>
                <a:spcPct val="80000"/>
              </a:lnSpc>
              <a:spcBef>
                <a:spcPts val="100"/>
              </a:spcBef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 </a:t>
            </a:r>
            <a:r>
              <a:rPr 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Roest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al.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20th Intl. Workshop on Co-</a:t>
            </a:r>
            <a:r>
              <a:rPr 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Morbidties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Reactions in HIV; 13-14 October 2018; New York, NY.  Oral presentation.</a:t>
            </a:r>
            <a:endParaRPr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1854CC-7A45-4C56-91A9-11334731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D:A:D, Framingham RS and Pooled Cohorts </a:t>
            </a:r>
            <a:br>
              <a:rPr lang="en-US" sz="2400" dirty="0"/>
            </a:br>
            <a:r>
              <a:rPr lang="en-US" sz="2400" dirty="0"/>
              <a:t>Equations best fit ATHENA cohort data, but still yield a statistically significant lack of fit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DA596404-D0F6-42F8-A430-AB6188700B97}"/>
              </a:ext>
            </a:extLst>
          </p:cNvPr>
          <p:cNvGrpSpPr/>
          <p:nvPr/>
        </p:nvGrpSpPr>
        <p:grpSpPr>
          <a:xfrm>
            <a:off x="66680" y="1275009"/>
            <a:ext cx="4564640" cy="2635414"/>
            <a:chOff x="66680" y="1275009"/>
            <a:chExt cx="4564640" cy="2635414"/>
          </a:xfrm>
        </p:grpSpPr>
        <p:graphicFrame>
          <p:nvGraphicFramePr>
            <p:cNvPr id="26" name="Chart 25">
              <a:extLst>
                <a:ext uri="{FF2B5EF4-FFF2-40B4-BE49-F238E27FC236}">
                  <a16:creationId xmlns="" xmlns:a16="http://schemas.microsoft.com/office/drawing/2014/main" id="{56A82306-FB40-42E6-A8A2-F119039B2C82}"/>
                </a:ext>
              </a:extLst>
            </p:cNvPr>
            <p:cNvGraphicFramePr/>
            <p:nvPr>
              <p:extLst/>
            </p:nvPr>
          </p:nvGraphicFramePr>
          <p:xfrm>
            <a:off x="66680" y="1472023"/>
            <a:ext cx="3228975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4" name="Shape 204"/>
            <p:cNvSpPr/>
            <p:nvPr/>
          </p:nvSpPr>
          <p:spPr>
            <a:xfrm>
              <a:off x="286701" y="1275009"/>
              <a:ext cx="578394" cy="284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>
              <a:spAutoFit/>
            </a:bodyPr>
            <a:lstStyle>
              <a:lvl1pPr defTabSz="914400">
                <a:defRPr sz="1600">
                  <a:solidFill>
                    <a:srgbClr val="0080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1400" dirty="0">
                  <a:solidFill>
                    <a:schemeClr val="accent1"/>
                  </a:solidFill>
                  <a:latin typeface="+mj-lt"/>
                </a:rPr>
                <a:t>D:A:D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397152-BBA1-4888-92D7-0336FB3C230E}"/>
                </a:ext>
              </a:extLst>
            </p:cNvPr>
            <p:cNvSpPr/>
            <p:nvPr/>
          </p:nvSpPr>
          <p:spPr>
            <a:xfrm>
              <a:off x="2965929" y="2412417"/>
              <a:ext cx="1665391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1"/>
                  </a:solidFill>
                  <a:latin typeface="+mj-lt"/>
                </a:rPr>
                <a:t>GND chi</a:t>
              </a:r>
              <a:r>
                <a:rPr lang="it-IT" sz="1200" baseline="30000" dirty="0">
                  <a:solidFill>
                    <a:schemeClr val="accent1"/>
                  </a:solidFill>
                  <a:latin typeface="+mj-lt"/>
                </a:rPr>
                <a:t>2</a:t>
              </a:r>
              <a:r>
                <a:rPr lang="it-IT" sz="1200" dirty="0">
                  <a:solidFill>
                    <a:schemeClr val="accent1"/>
                  </a:solidFill>
                  <a:latin typeface="+mj-lt"/>
                </a:rPr>
                <a:t> = 30.00 </a:t>
              </a:r>
            </a:p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1"/>
                  </a:solidFill>
                  <a:latin typeface="+mj-lt"/>
                </a:rPr>
                <a:t>GND P	= 0.0004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A73D8197-EB1C-436A-ADC3-6034CBF1FE5C}"/>
                </a:ext>
              </a:extLst>
            </p:cNvPr>
            <p:cNvGrpSpPr/>
            <p:nvPr/>
          </p:nvGrpSpPr>
          <p:grpSpPr>
            <a:xfrm>
              <a:off x="755317" y="2348417"/>
              <a:ext cx="1029711" cy="827516"/>
              <a:chOff x="1164887" y="2619470"/>
              <a:chExt cx="1029711" cy="827516"/>
            </a:xfrm>
            <a:solidFill>
              <a:schemeClr val="accent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78018024-922C-40D6-BA8A-BC2A9DC1952E}"/>
                  </a:ext>
                </a:extLst>
              </p:cNvPr>
              <p:cNvSpPr/>
              <p:nvPr/>
            </p:nvSpPr>
            <p:spPr bwMode="gray">
              <a:xfrm>
                <a:off x="2130590" y="26194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6CD0CEAB-8040-43AA-9BE2-07276FF00E52}"/>
                  </a:ext>
                </a:extLst>
              </p:cNvPr>
              <p:cNvSpPr/>
              <p:nvPr/>
            </p:nvSpPr>
            <p:spPr bwMode="gray">
              <a:xfrm>
                <a:off x="1314270" y="323359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0EAC761C-5097-432C-882F-E8E4984EEF1A}"/>
                  </a:ext>
                </a:extLst>
              </p:cNvPr>
              <p:cNvSpPr/>
              <p:nvPr/>
            </p:nvSpPr>
            <p:spPr bwMode="gray">
              <a:xfrm>
                <a:off x="1362554" y="3209454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EC1A326A-E5EB-42D3-A3E9-94E1D33B5A65}"/>
                  </a:ext>
                </a:extLst>
              </p:cNvPr>
              <p:cNvSpPr/>
              <p:nvPr/>
            </p:nvSpPr>
            <p:spPr bwMode="gray">
              <a:xfrm>
                <a:off x="1424420" y="3226052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CA4D5902-F13A-47CA-ACA5-BDAD42715E03}"/>
                  </a:ext>
                </a:extLst>
              </p:cNvPr>
              <p:cNvSpPr/>
              <p:nvPr/>
            </p:nvSpPr>
            <p:spPr bwMode="gray">
              <a:xfrm>
                <a:off x="1513446" y="313400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912DD17-CB88-4148-9062-4D37B763320A}"/>
                  </a:ext>
                </a:extLst>
              </p:cNvPr>
              <p:cNvSpPr/>
              <p:nvPr/>
            </p:nvSpPr>
            <p:spPr bwMode="gray">
              <a:xfrm>
                <a:off x="1661319" y="2969537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990721D0-CF86-4D97-9173-2D1883A77793}"/>
                  </a:ext>
                </a:extLst>
              </p:cNvPr>
              <p:cNvSpPr/>
              <p:nvPr/>
            </p:nvSpPr>
            <p:spPr bwMode="gray">
              <a:xfrm>
                <a:off x="1272020" y="329546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C12E0BA3-7AF5-431B-B7BF-55F660DC8AE6}"/>
                  </a:ext>
                </a:extLst>
              </p:cNvPr>
              <p:cNvSpPr/>
              <p:nvPr/>
            </p:nvSpPr>
            <p:spPr bwMode="gray">
              <a:xfrm>
                <a:off x="1202610" y="3330166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B131BB3E-C1A1-4031-AEF8-A056069E4814}"/>
                  </a:ext>
                </a:extLst>
              </p:cNvPr>
              <p:cNvSpPr/>
              <p:nvPr/>
            </p:nvSpPr>
            <p:spPr bwMode="gray">
              <a:xfrm>
                <a:off x="1164887" y="3382978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27C1C153-F5FB-481A-A8ED-D061F742EE4F}"/>
                  </a:ext>
                </a:extLst>
              </p:cNvPr>
              <p:cNvSpPr/>
              <p:nvPr/>
            </p:nvSpPr>
            <p:spPr bwMode="gray">
              <a:xfrm>
                <a:off x="1217698" y="3381470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7887DE34-0E02-40D8-B638-6D81C8E0B4D8}"/>
                  </a:ext>
                </a:extLst>
              </p:cNvPr>
              <p:cNvSpPr/>
              <p:nvPr/>
            </p:nvSpPr>
            <p:spPr bwMode="gray">
              <a:xfrm>
                <a:off x="1252403" y="3352801"/>
                <a:ext cx="64008" cy="640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A505240D-0035-4F2C-B9C9-3B2C5A5578B4}"/>
                </a:ext>
              </a:extLst>
            </p:cNvPr>
            <p:cNvGrpSpPr/>
            <p:nvPr/>
          </p:nvGrpSpPr>
          <p:grpSpPr>
            <a:xfrm>
              <a:off x="876031" y="2900679"/>
              <a:ext cx="189248" cy="246587"/>
              <a:chOff x="1285601" y="3171732"/>
              <a:chExt cx="189248" cy="246587"/>
            </a:xfrm>
            <a:noFill/>
          </p:grpSpPr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C956C3DC-2322-4951-ADBB-922401812C6D}"/>
                  </a:ext>
                </a:extLst>
              </p:cNvPr>
              <p:cNvSpPr/>
              <p:nvPr/>
            </p:nvSpPr>
            <p:spPr bwMode="gray">
              <a:xfrm>
                <a:off x="1344448" y="3281883"/>
                <a:ext cx="64008" cy="64008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38719561-7EDB-41DC-BF4F-7201504F0D4A}"/>
                  </a:ext>
                </a:extLst>
              </p:cNvPr>
              <p:cNvSpPr/>
              <p:nvPr/>
            </p:nvSpPr>
            <p:spPr bwMode="gray">
              <a:xfrm>
                <a:off x="1410841" y="3171732"/>
                <a:ext cx="64008" cy="64008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C01D9E41-493D-48CC-8C2B-464D7F523BF0}"/>
                  </a:ext>
                </a:extLst>
              </p:cNvPr>
              <p:cNvSpPr/>
              <p:nvPr/>
            </p:nvSpPr>
            <p:spPr bwMode="gray">
              <a:xfrm>
                <a:off x="1285601" y="3354311"/>
                <a:ext cx="64008" cy="64008"/>
              </a:xfrm>
              <a:prstGeom prst="ellipse">
                <a:avLst/>
              </a:prstGeom>
              <a:grp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ADD98F67-57B4-4A7A-B64C-AC6426A5D8E6}"/>
                </a:ext>
              </a:extLst>
            </p:cNvPr>
            <p:cNvCxnSpPr/>
            <p:nvPr/>
          </p:nvCxnSpPr>
          <p:spPr bwMode="gray">
            <a:xfrm rot="5400000" flipH="1" flipV="1">
              <a:off x="563352" y="2435571"/>
              <a:ext cx="1463040" cy="0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755FB6FC-9AAD-4FA5-8785-E2491A71515D}"/>
                </a:ext>
              </a:extLst>
            </p:cNvPr>
            <p:cNvCxnSpPr/>
            <p:nvPr/>
          </p:nvCxnSpPr>
          <p:spPr bwMode="gray">
            <a:xfrm rot="5400000" flipH="1" flipV="1">
              <a:off x="1123188" y="2435571"/>
              <a:ext cx="1463040" cy="0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6527752-129A-4E5C-950F-159096E3A52F}"/>
                </a:ext>
              </a:extLst>
            </p:cNvPr>
            <p:cNvGrpSpPr/>
            <p:nvPr/>
          </p:nvGrpSpPr>
          <p:grpSpPr>
            <a:xfrm>
              <a:off x="1919217" y="2908777"/>
              <a:ext cx="1405962" cy="286745"/>
              <a:chOff x="1974081" y="2908777"/>
              <a:chExt cx="1405962" cy="286745"/>
            </a:xfrm>
          </p:grpSpPr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F22154B3-A58F-44A6-A9E0-51F5C136ADE8}"/>
                  </a:ext>
                </a:extLst>
              </p:cNvPr>
              <p:cNvSpPr txBox="1"/>
              <p:nvPr/>
            </p:nvSpPr>
            <p:spPr bwMode="gray">
              <a:xfrm>
                <a:off x="1977095" y="2908777"/>
                <a:ext cx="1402948" cy="286745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b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400"/>
                  </a:spcBef>
                </a:pPr>
                <a:r>
                  <a:rPr lang="en-US" sz="900" dirty="0">
                    <a:latin typeface="+mj-lt"/>
                  </a:rPr>
                  <a:t>D:A:D 5-year CVD risk</a:t>
                </a:r>
              </a:p>
              <a:p>
                <a:pPr>
                  <a:lnSpc>
                    <a:spcPct val="85000"/>
                  </a:lnSpc>
                  <a:spcBef>
                    <a:spcPts val="400"/>
                  </a:spcBef>
                </a:pPr>
                <a:r>
                  <a:rPr lang="en-US" sz="900" dirty="0">
                    <a:latin typeface="+mj-lt"/>
                  </a:rPr>
                  <a:t>D:A:D 10-year CVD risk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3C5B33AE-DA5E-483E-9F7C-0608F9303E32}"/>
                  </a:ext>
                </a:extLst>
              </p:cNvPr>
              <p:cNvSpPr/>
              <p:nvPr/>
            </p:nvSpPr>
            <p:spPr bwMode="gray">
              <a:xfrm>
                <a:off x="1974081" y="3097360"/>
                <a:ext cx="64008" cy="64008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28">
                <a:extLst>
                  <a:ext uri="{FF2B5EF4-FFF2-40B4-BE49-F238E27FC236}">
                    <a16:creationId xmlns="" xmlns:a16="http://schemas.microsoft.com/office/drawing/2014/main" id="{F215E0F6-97EE-49B0-94DA-201B7DC0E4CF}"/>
                  </a:ext>
                </a:extLst>
              </p:cNvPr>
              <p:cNvSpPr/>
              <p:nvPr/>
            </p:nvSpPr>
            <p:spPr bwMode="gray">
              <a:xfrm>
                <a:off x="1974081" y="2930178"/>
                <a:ext cx="64008" cy="6400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3938F408-BB6C-4EE8-B7DB-B16A05E2F676}"/>
              </a:ext>
            </a:extLst>
          </p:cNvPr>
          <p:cNvGrpSpPr/>
          <p:nvPr/>
        </p:nvGrpSpPr>
        <p:grpSpPr>
          <a:xfrm>
            <a:off x="58555" y="3607210"/>
            <a:ext cx="4472521" cy="2532918"/>
            <a:chOff x="58555" y="3607210"/>
            <a:chExt cx="4472521" cy="2532918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="" xmlns:a16="http://schemas.microsoft.com/office/drawing/2014/main" id="{C3B5610A-F652-43FB-A07D-6CD910628A91}"/>
                </a:ext>
              </a:extLst>
            </p:cNvPr>
            <p:cNvGraphicFramePr/>
            <p:nvPr>
              <p:extLst/>
            </p:nvPr>
          </p:nvGraphicFramePr>
          <p:xfrm>
            <a:off x="58555" y="3701728"/>
            <a:ext cx="3228975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2" name="Shape 212"/>
            <p:cNvSpPr/>
            <p:nvPr/>
          </p:nvSpPr>
          <p:spPr>
            <a:xfrm>
              <a:off x="286701" y="3607210"/>
              <a:ext cx="430779" cy="28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914400">
                <a:defRPr sz="1600">
                  <a:solidFill>
                    <a:srgbClr val="FF008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1400" dirty="0">
                  <a:solidFill>
                    <a:schemeClr val="accent2"/>
                  </a:solidFill>
                  <a:latin typeface="+mj-lt"/>
                </a:rPr>
                <a:t>FRS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5EB54C49-F343-4769-AFBB-B293CF5CCED1}"/>
                </a:ext>
              </a:extLst>
            </p:cNvPr>
            <p:cNvSpPr/>
            <p:nvPr/>
          </p:nvSpPr>
          <p:spPr>
            <a:xfrm>
              <a:off x="2952412" y="4776864"/>
              <a:ext cx="1578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2"/>
                  </a:solidFill>
                  <a:latin typeface="+mj-lt"/>
                </a:rPr>
                <a:t>GND chi</a:t>
              </a:r>
              <a:r>
                <a:rPr lang="it-IT" sz="1200" baseline="30000" dirty="0">
                  <a:solidFill>
                    <a:schemeClr val="accent2"/>
                  </a:solidFill>
                  <a:latin typeface="+mj-lt"/>
                </a:rPr>
                <a:t>2</a:t>
              </a:r>
              <a:r>
                <a:rPr lang="it-IT" sz="1200" dirty="0">
                  <a:solidFill>
                    <a:schemeClr val="accent2"/>
                  </a:solidFill>
                  <a:latin typeface="+mj-lt"/>
                </a:rPr>
                <a:t> = 34.22 </a:t>
              </a:r>
            </a:p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2"/>
                  </a:solidFill>
                  <a:latin typeface="+mj-lt"/>
                </a:rPr>
                <a:t>GND P	&lt; 0.0001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1559CB2C-CA22-44D0-87E8-E8147D96B93C}"/>
                </a:ext>
              </a:extLst>
            </p:cNvPr>
            <p:cNvGrpSpPr/>
            <p:nvPr/>
          </p:nvGrpSpPr>
          <p:grpSpPr>
            <a:xfrm>
              <a:off x="825343" y="4424686"/>
              <a:ext cx="1854424" cy="902819"/>
              <a:chOff x="1234913" y="4695739"/>
              <a:chExt cx="1854424" cy="902819"/>
            </a:xfrm>
            <a:solidFill>
              <a:schemeClr val="accent2"/>
            </a:solidFill>
          </p:grpSpPr>
          <p:sp>
            <p:nvSpPr>
              <p:cNvPr id="48" name="Oval 42">
                <a:extLst>
                  <a:ext uri="{FF2B5EF4-FFF2-40B4-BE49-F238E27FC236}">
                    <a16:creationId xmlns="" xmlns:a16="http://schemas.microsoft.com/office/drawing/2014/main" id="{9DC7E574-1FDC-4DE9-90F9-98556C7F03FF}"/>
                  </a:ext>
                </a:extLst>
              </p:cNvPr>
              <p:cNvSpPr/>
              <p:nvPr/>
            </p:nvSpPr>
            <p:spPr bwMode="gray">
              <a:xfrm>
                <a:off x="1873086" y="5210702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Oval 43">
                <a:extLst>
                  <a:ext uri="{FF2B5EF4-FFF2-40B4-BE49-F238E27FC236}">
                    <a16:creationId xmlns="" xmlns:a16="http://schemas.microsoft.com/office/drawing/2014/main" id="{6A7DDD8C-7412-4E37-8BF3-FC9646E22A0C}"/>
                  </a:ext>
                </a:extLst>
              </p:cNvPr>
              <p:cNvSpPr/>
              <p:nvPr/>
            </p:nvSpPr>
            <p:spPr bwMode="gray">
              <a:xfrm>
                <a:off x="3025329" y="4695739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Oval 44">
                <a:extLst>
                  <a:ext uri="{FF2B5EF4-FFF2-40B4-BE49-F238E27FC236}">
                    <a16:creationId xmlns="" xmlns:a16="http://schemas.microsoft.com/office/drawing/2014/main" id="{A98499CE-7150-47A3-BE91-2322EC23E3A8}"/>
                  </a:ext>
                </a:extLst>
              </p:cNvPr>
              <p:cNvSpPr/>
              <p:nvPr/>
            </p:nvSpPr>
            <p:spPr bwMode="gray">
              <a:xfrm>
                <a:off x="1580877" y="5387905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45">
                <a:extLst>
                  <a:ext uri="{FF2B5EF4-FFF2-40B4-BE49-F238E27FC236}">
                    <a16:creationId xmlns="" xmlns:a16="http://schemas.microsoft.com/office/drawing/2014/main" id="{5E1063C2-20E1-4343-8C96-9611F230EBB1}"/>
                  </a:ext>
                </a:extLst>
              </p:cNvPr>
              <p:cNvSpPr/>
              <p:nvPr/>
            </p:nvSpPr>
            <p:spPr bwMode="gray">
              <a:xfrm>
                <a:off x="1496848" y="5444065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val 46">
                <a:extLst>
                  <a:ext uri="{FF2B5EF4-FFF2-40B4-BE49-F238E27FC236}">
                    <a16:creationId xmlns="" xmlns:a16="http://schemas.microsoft.com/office/drawing/2014/main" id="{868CB1F3-EC84-481D-B50C-00632C29756F}"/>
                  </a:ext>
                </a:extLst>
              </p:cNvPr>
              <p:cNvSpPr/>
              <p:nvPr/>
            </p:nvSpPr>
            <p:spPr bwMode="gray">
              <a:xfrm>
                <a:off x="1701354" y="5291051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47">
                <a:extLst>
                  <a:ext uri="{FF2B5EF4-FFF2-40B4-BE49-F238E27FC236}">
                    <a16:creationId xmlns="" xmlns:a16="http://schemas.microsoft.com/office/drawing/2014/main" id="{B6DB34B1-96D7-4A50-949E-EE581F25DC1C}"/>
                  </a:ext>
                </a:extLst>
              </p:cNvPr>
              <p:cNvSpPr/>
              <p:nvPr/>
            </p:nvSpPr>
            <p:spPr bwMode="gray">
              <a:xfrm>
                <a:off x="1414189" y="5421243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48">
                <a:extLst>
                  <a:ext uri="{FF2B5EF4-FFF2-40B4-BE49-F238E27FC236}">
                    <a16:creationId xmlns="" xmlns:a16="http://schemas.microsoft.com/office/drawing/2014/main" id="{E104285C-529C-454C-8985-FC57AD51BB12}"/>
                  </a:ext>
                </a:extLst>
              </p:cNvPr>
              <p:cNvSpPr/>
              <p:nvPr/>
            </p:nvSpPr>
            <p:spPr bwMode="gray">
              <a:xfrm>
                <a:off x="1234913" y="5534550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49">
                <a:extLst>
                  <a:ext uri="{FF2B5EF4-FFF2-40B4-BE49-F238E27FC236}">
                    <a16:creationId xmlns="" xmlns:a16="http://schemas.microsoft.com/office/drawing/2014/main" id="{3AACC257-24E6-41B9-A920-D4336A011923}"/>
                  </a:ext>
                </a:extLst>
              </p:cNvPr>
              <p:cNvSpPr/>
              <p:nvPr/>
            </p:nvSpPr>
            <p:spPr bwMode="gray">
              <a:xfrm>
                <a:off x="2158553" y="5010063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50">
                <a:extLst>
                  <a:ext uri="{FF2B5EF4-FFF2-40B4-BE49-F238E27FC236}">
                    <a16:creationId xmlns="" xmlns:a16="http://schemas.microsoft.com/office/drawing/2014/main" id="{36E62824-1148-48F7-8D4D-2559CA26A498}"/>
                  </a:ext>
                </a:extLst>
              </p:cNvPr>
              <p:cNvSpPr/>
              <p:nvPr/>
            </p:nvSpPr>
            <p:spPr bwMode="gray">
              <a:xfrm>
                <a:off x="1347514" y="5511730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Oval 51">
                <a:extLst>
                  <a:ext uri="{FF2B5EF4-FFF2-40B4-BE49-F238E27FC236}">
                    <a16:creationId xmlns="" xmlns:a16="http://schemas.microsoft.com/office/drawing/2014/main" id="{242A614B-31BD-4C19-82C7-F42CBAFE2499}"/>
                  </a:ext>
                </a:extLst>
              </p:cNvPr>
              <p:cNvSpPr/>
              <p:nvPr/>
            </p:nvSpPr>
            <p:spPr bwMode="gray">
              <a:xfrm>
                <a:off x="1287299" y="5510739"/>
                <a:ext cx="64008" cy="64008"/>
              </a:xfrm>
              <a:prstGeom prst="triangl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B4D2A00F-0A8F-4DEC-88BF-9BB653FB5C56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297312" y="3909059"/>
              <a:ext cx="0" cy="1535499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5E1E8A3C-F903-4D48-BD4B-AF483F92ED80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844733" y="3909059"/>
              <a:ext cx="0" cy="1534280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45E6A962-F77C-496C-8BDD-BEAF3EAFDA37}"/>
                </a:ext>
              </a:extLst>
            </p:cNvPr>
            <p:cNvGrpSpPr/>
            <p:nvPr/>
          </p:nvGrpSpPr>
          <p:grpSpPr>
            <a:xfrm>
              <a:off x="1906371" y="5279056"/>
              <a:ext cx="1334335" cy="117725"/>
              <a:chOff x="1961235" y="5279056"/>
              <a:chExt cx="1334335" cy="117725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3B1CD73-1EF9-4ACD-9F7D-92055FF25C0D}"/>
                  </a:ext>
                </a:extLst>
              </p:cNvPr>
              <p:cNvSpPr txBox="1"/>
              <p:nvPr/>
            </p:nvSpPr>
            <p:spPr bwMode="gray">
              <a:xfrm>
                <a:off x="1969566" y="5279056"/>
                <a:ext cx="1326004" cy="117725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b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400"/>
                  </a:spcBef>
                </a:pPr>
                <a:r>
                  <a:rPr lang="en-US" sz="900" dirty="0">
                    <a:latin typeface="+mj-lt"/>
                  </a:rPr>
                  <a:t>FRS 10-year CVD risk</a:t>
                </a:r>
              </a:p>
            </p:txBody>
          </p:sp>
          <p:sp>
            <p:nvSpPr>
              <p:cNvPr id="92" name="Oval 43">
                <a:extLst>
                  <a:ext uri="{FF2B5EF4-FFF2-40B4-BE49-F238E27FC236}">
                    <a16:creationId xmlns="" xmlns:a16="http://schemas.microsoft.com/office/drawing/2014/main" id="{2A323868-68F6-48E8-BB8C-A9E2F4BD3BFC}"/>
                  </a:ext>
                </a:extLst>
              </p:cNvPr>
              <p:cNvSpPr/>
              <p:nvPr/>
            </p:nvSpPr>
            <p:spPr bwMode="gray">
              <a:xfrm>
                <a:off x="1961235" y="5300581"/>
                <a:ext cx="64008" cy="64008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509A848-A29A-456D-AE7A-09AD5623FBE1}"/>
              </a:ext>
            </a:extLst>
          </p:cNvPr>
          <p:cNvGrpSpPr/>
          <p:nvPr/>
        </p:nvGrpSpPr>
        <p:grpSpPr>
          <a:xfrm>
            <a:off x="4440486" y="1257887"/>
            <a:ext cx="4463008" cy="2651172"/>
            <a:chOff x="4440486" y="1257887"/>
            <a:chExt cx="4463008" cy="2651172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="" xmlns:a16="http://schemas.microsoft.com/office/drawing/2014/main" id="{3D44339B-52BE-4DAC-B85A-7B1C9A4052AB}"/>
                </a:ext>
              </a:extLst>
            </p:cNvPr>
            <p:cNvGraphicFramePr/>
            <p:nvPr>
              <p:extLst/>
            </p:nvPr>
          </p:nvGraphicFramePr>
          <p:xfrm>
            <a:off x="4440486" y="1470659"/>
            <a:ext cx="3228975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8" name="Shape 208"/>
            <p:cNvSpPr/>
            <p:nvPr/>
          </p:nvSpPr>
          <p:spPr>
            <a:xfrm>
              <a:off x="4628634" y="1257887"/>
              <a:ext cx="1219707" cy="28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914400">
                <a:defRPr sz="1600">
                  <a:solidFill>
                    <a:srgbClr val="FF7F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14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SCORE-NL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342B67A-F39F-4C98-8045-00F8E7A86C81}"/>
                </a:ext>
              </a:extLst>
            </p:cNvPr>
            <p:cNvSpPr/>
            <p:nvPr/>
          </p:nvSpPr>
          <p:spPr>
            <a:xfrm>
              <a:off x="7294661" y="2584935"/>
              <a:ext cx="16088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GND chi</a:t>
              </a:r>
              <a:r>
                <a:rPr lang="it-IT" sz="1200" baseline="300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r>
                <a:rPr lang="it-IT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 = 119.22 </a:t>
              </a:r>
            </a:p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GND P	&lt; 0.0001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4953D916-65A0-4C24-8D45-7E1C3F6C31C9}"/>
                </a:ext>
              </a:extLst>
            </p:cNvPr>
            <p:cNvGrpSpPr/>
            <p:nvPr/>
          </p:nvGrpSpPr>
          <p:grpSpPr>
            <a:xfrm>
              <a:off x="5141082" y="2369303"/>
              <a:ext cx="1482910" cy="749537"/>
              <a:chOff x="5593022" y="2640356"/>
              <a:chExt cx="1482910" cy="74953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6B329EB6-E04F-450F-AE48-EB1FFA18B476}"/>
                  </a:ext>
                </a:extLst>
              </p:cNvPr>
              <p:cNvSpPr/>
              <p:nvPr/>
            </p:nvSpPr>
            <p:spPr bwMode="gray">
              <a:xfrm>
                <a:off x="5898011" y="3065550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1ACFBA58-CEDA-42AD-955E-AB56C9AE2085}"/>
                  </a:ext>
                </a:extLst>
              </p:cNvPr>
              <p:cNvSpPr/>
              <p:nvPr/>
            </p:nvSpPr>
            <p:spPr bwMode="gray">
              <a:xfrm>
                <a:off x="7011924" y="2640356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0E9EA472-EBF0-4227-8C7B-B091FAFD1FBB}"/>
                  </a:ext>
                </a:extLst>
              </p:cNvPr>
              <p:cNvSpPr/>
              <p:nvPr/>
            </p:nvSpPr>
            <p:spPr bwMode="gray">
              <a:xfrm>
                <a:off x="5728022" y="3161273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7D551D42-FAD6-4816-8319-607031E807C2}"/>
                  </a:ext>
                </a:extLst>
              </p:cNvPr>
              <p:cNvSpPr/>
              <p:nvPr/>
            </p:nvSpPr>
            <p:spPr bwMode="gray">
              <a:xfrm>
                <a:off x="5693789" y="3253645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944642EE-1331-49A0-9FA2-F135011014FE}"/>
                  </a:ext>
                </a:extLst>
              </p:cNvPr>
              <p:cNvSpPr/>
              <p:nvPr/>
            </p:nvSpPr>
            <p:spPr bwMode="gray">
              <a:xfrm>
                <a:off x="5798708" y="3159478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44F58671-A589-4877-A1BB-0BD18D2FFB48}"/>
                  </a:ext>
                </a:extLst>
              </p:cNvPr>
              <p:cNvSpPr/>
              <p:nvPr/>
            </p:nvSpPr>
            <p:spPr bwMode="gray">
              <a:xfrm>
                <a:off x="5593022" y="3325885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8F883681-FE53-484F-B1FA-D187C5BAFAC9}"/>
                  </a:ext>
                </a:extLst>
              </p:cNvPr>
              <p:cNvSpPr/>
              <p:nvPr/>
            </p:nvSpPr>
            <p:spPr bwMode="gray">
              <a:xfrm>
                <a:off x="5649136" y="3267177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2F6E31AB-F932-492E-8B44-EF4D44C8D589}"/>
                  </a:ext>
                </a:extLst>
              </p:cNvPr>
              <p:cNvSpPr/>
              <p:nvPr/>
            </p:nvSpPr>
            <p:spPr bwMode="gray">
              <a:xfrm>
                <a:off x="6108111" y="2934047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67C9A229-26E0-49B1-AA80-1FBAC1282C80}"/>
                  </a:ext>
                </a:extLst>
              </p:cNvPr>
              <p:cNvSpPr/>
              <p:nvPr/>
            </p:nvSpPr>
            <p:spPr bwMode="gray">
              <a:xfrm>
                <a:off x="5598775" y="3280570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8206F725-0B36-4A84-A116-35305F94BFDC}"/>
                  </a:ext>
                </a:extLst>
              </p:cNvPr>
              <p:cNvSpPr/>
              <p:nvPr/>
            </p:nvSpPr>
            <p:spPr bwMode="gray">
              <a:xfrm>
                <a:off x="5642675" y="3311265"/>
                <a:ext cx="64008" cy="64008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2DA6F5FD-8A1D-478F-B4C9-49454029385C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5661130" y="1704051"/>
              <a:ext cx="0" cy="1519124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81BDCEDF-BAAA-4CFE-9B0E-9A6827681EB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6223182" y="1704051"/>
              <a:ext cx="0" cy="1510590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A264803-CEA0-4721-BAFB-DAB9D537B31A}"/>
                </a:ext>
              </a:extLst>
            </p:cNvPr>
            <p:cNvGrpSpPr/>
            <p:nvPr/>
          </p:nvGrpSpPr>
          <p:grpSpPr>
            <a:xfrm>
              <a:off x="6201546" y="3068653"/>
              <a:ext cx="1525182" cy="117725"/>
              <a:chOff x="6356994" y="3068653"/>
              <a:chExt cx="1525182" cy="117725"/>
            </a:xfrm>
          </p:grpSpPr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4ADAFB1C-49BE-4800-A197-58478B5B9E74}"/>
                  </a:ext>
                </a:extLst>
              </p:cNvPr>
              <p:cNvSpPr txBox="1"/>
              <p:nvPr/>
            </p:nvSpPr>
            <p:spPr bwMode="gray">
              <a:xfrm>
                <a:off x="6376636" y="3068653"/>
                <a:ext cx="1505540" cy="117725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b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400"/>
                  </a:spcBef>
                </a:pPr>
                <a:r>
                  <a:rPr lang="en-US" sz="900" dirty="0">
                    <a:latin typeface="+mj-lt"/>
                  </a:rPr>
                  <a:t>SCORE 10-year CDS risk</a:t>
                </a:r>
              </a:p>
            </p:txBody>
          </p:sp>
          <p:sp>
            <p:nvSpPr>
              <p:cNvPr id="94" name="Oval 59">
                <a:extLst>
                  <a:ext uri="{FF2B5EF4-FFF2-40B4-BE49-F238E27FC236}">
                    <a16:creationId xmlns="" xmlns:a16="http://schemas.microsoft.com/office/drawing/2014/main" id="{E461F230-CBC5-4E2C-8271-3BDB6BD6B306}"/>
                  </a:ext>
                </a:extLst>
              </p:cNvPr>
              <p:cNvSpPr/>
              <p:nvPr/>
            </p:nvSpPr>
            <p:spPr bwMode="gray">
              <a:xfrm>
                <a:off x="6356994" y="3080851"/>
                <a:ext cx="82744" cy="82744"/>
              </a:xfrm>
              <a:prstGeom prst="diamond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C8653ED-5336-4EA9-8D60-7955C186EBA5}"/>
              </a:ext>
            </a:extLst>
          </p:cNvPr>
          <p:cNvGrpSpPr/>
          <p:nvPr/>
        </p:nvGrpSpPr>
        <p:grpSpPr>
          <a:xfrm>
            <a:off x="4444202" y="3607210"/>
            <a:ext cx="4446237" cy="2553390"/>
            <a:chOff x="4444202" y="3607210"/>
            <a:chExt cx="4446237" cy="2553390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="" xmlns:a16="http://schemas.microsoft.com/office/drawing/2014/main" id="{1362285C-4163-44E1-9AD3-4102C81DA0A9}"/>
                </a:ext>
              </a:extLst>
            </p:cNvPr>
            <p:cNvGraphicFramePr/>
            <p:nvPr>
              <p:extLst/>
            </p:nvPr>
          </p:nvGraphicFramePr>
          <p:xfrm>
            <a:off x="4444202" y="3722200"/>
            <a:ext cx="3228975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5" name="Shape 215"/>
            <p:cNvSpPr/>
            <p:nvPr/>
          </p:nvSpPr>
          <p:spPr>
            <a:xfrm>
              <a:off x="4705813" y="3607210"/>
              <a:ext cx="780406" cy="2846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89" tIns="34289" rIns="34289" bIns="34289">
              <a:spAutoFit/>
            </a:bodyPr>
            <a:lstStyle>
              <a:lvl1pPr defTabSz="914400">
                <a:defRPr sz="1600">
                  <a:solidFill>
                    <a:srgbClr val="00B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sz="1400" dirty="0" err="1">
                  <a:solidFill>
                    <a:schemeClr val="accent5"/>
                  </a:solidFill>
                  <a:latin typeface="+mj-lt"/>
                </a:rPr>
                <a:t>PCE</a:t>
              </a:r>
              <a:endParaRPr sz="1400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2BE66378-4C35-4FF1-8155-2BC7A30EE4E8}"/>
                </a:ext>
              </a:extLst>
            </p:cNvPr>
            <p:cNvSpPr/>
            <p:nvPr/>
          </p:nvSpPr>
          <p:spPr>
            <a:xfrm>
              <a:off x="7292751" y="4746349"/>
              <a:ext cx="1597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5"/>
                  </a:solidFill>
                  <a:latin typeface="+mj-lt"/>
                </a:rPr>
                <a:t>GND chi</a:t>
              </a:r>
              <a:r>
                <a:rPr lang="it-IT" sz="1200" baseline="30000" dirty="0">
                  <a:solidFill>
                    <a:schemeClr val="accent5"/>
                  </a:solidFill>
                  <a:latin typeface="+mj-lt"/>
                </a:rPr>
                <a:t>2</a:t>
              </a:r>
              <a:r>
                <a:rPr lang="it-IT" sz="1200" dirty="0">
                  <a:solidFill>
                    <a:schemeClr val="accent5"/>
                  </a:solidFill>
                  <a:latin typeface="+mj-lt"/>
                </a:rPr>
                <a:t> = 24.57 </a:t>
              </a:r>
            </a:p>
            <a:p>
              <a:pPr>
                <a:tabLst>
                  <a:tab pos="628650" algn="l"/>
                </a:tabLst>
              </a:pPr>
              <a:r>
                <a:rPr lang="it-IT" sz="1200" dirty="0">
                  <a:solidFill>
                    <a:schemeClr val="accent5"/>
                  </a:solidFill>
                  <a:latin typeface="+mj-lt"/>
                </a:rPr>
                <a:t>GND P	 = 0.0035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413E80CC-3A27-496B-B446-7C16B9E259D6}"/>
                </a:ext>
              </a:extLst>
            </p:cNvPr>
            <p:cNvGrpSpPr/>
            <p:nvPr/>
          </p:nvGrpSpPr>
          <p:grpSpPr>
            <a:xfrm>
              <a:off x="5164000" y="4698653"/>
              <a:ext cx="1152781" cy="699117"/>
              <a:chOff x="5615940" y="4969706"/>
              <a:chExt cx="1152781" cy="699117"/>
            </a:xfrm>
            <a:solidFill>
              <a:schemeClr val="accent5"/>
            </a:solidFill>
          </p:grpSpPr>
          <p:sp>
            <p:nvSpPr>
              <p:cNvPr id="70" name="Oval 64">
                <a:extLst>
                  <a:ext uri="{FF2B5EF4-FFF2-40B4-BE49-F238E27FC236}">
                    <a16:creationId xmlns="" xmlns:a16="http://schemas.microsoft.com/office/drawing/2014/main" id="{D07999B1-1385-4056-8CCC-2829FF5010B9}"/>
                  </a:ext>
                </a:extLst>
              </p:cNvPr>
              <p:cNvSpPr/>
              <p:nvPr/>
            </p:nvSpPr>
            <p:spPr bwMode="gray">
              <a:xfrm>
                <a:off x="5973456" y="5339814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Oval 65">
                <a:extLst>
                  <a:ext uri="{FF2B5EF4-FFF2-40B4-BE49-F238E27FC236}">
                    <a16:creationId xmlns="" xmlns:a16="http://schemas.microsoft.com/office/drawing/2014/main" id="{1DF71990-9B5C-4AC0-8254-5A234FF6A157}"/>
                  </a:ext>
                </a:extLst>
              </p:cNvPr>
              <p:cNvSpPr/>
              <p:nvPr/>
            </p:nvSpPr>
            <p:spPr bwMode="gray">
              <a:xfrm>
                <a:off x="6704713" y="4969706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Oval 66">
                <a:extLst>
                  <a:ext uri="{FF2B5EF4-FFF2-40B4-BE49-F238E27FC236}">
                    <a16:creationId xmlns="" xmlns:a16="http://schemas.microsoft.com/office/drawing/2014/main" id="{3A8BA75F-32C9-47DE-9633-5D7CAB7BCC30}"/>
                  </a:ext>
                </a:extLst>
              </p:cNvPr>
              <p:cNvSpPr/>
              <p:nvPr/>
            </p:nvSpPr>
            <p:spPr bwMode="gray">
              <a:xfrm>
                <a:off x="5744621" y="5458170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Oval 67">
                <a:extLst>
                  <a:ext uri="{FF2B5EF4-FFF2-40B4-BE49-F238E27FC236}">
                    <a16:creationId xmlns="" xmlns:a16="http://schemas.microsoft.com/office/drawing/2014/main" id="{B4188059-DE1B-4EC4-A234-F9C492D3070B}"/>
                  </a:ext>
                </a:extLst>
              </p:cNvPr>
              <p:cNvSpPr/>
              <p:nvPr/>
            </p:nvSpPr>
            <p:spPr bwMode="gray">
              <a:xfrm>
                <a:off x="5796394" y="5473590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Oval 68">
                <a:extLst>
                  <a:ext uri="{FF2B5EF4-FFF2-40B4-BE49-F238E27FC236}">
                    <a16:creationId xmlns="" xmlns:a16="http://schemas.microsoft.com/office/drawing/2014/main" id="{4A230340-748D-48B4-8AAD-298111AE2639}"/>
                  </a:ext>
                </a:extLst>
              </p:cNvPr>
              <p:cNvSpPr/>
              <p:nvPr/>
            </p:nvSpPr>
            <p:spPr bwMode="gray">
              <a:xfrm>
                <a:off x="5874151" y="5393003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Oval 69">
                <a:extLst>
                  <a:ext uri="{FF2B5EF4-FFF2-40B4-BE49-F238E27FC236}">
                    <a16:creationId xmlns="" xmlns:a16="http://schemas.microsoft.com/office/drawing/2014/main" id="{DD930D4A-797A-42F3-9B2D-ABEC8E114A7B}"/>
                  </a:ext>
                </a:extLst>
              </p:cNvPr>
              <p:cNvSpPr/>
              <p:nvPr/>
            </p:nvSpPr>
            <p:spPr bwMode="gray">
              <a:xfrm>
                <a:off x="5668468" y="5523195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Oval 70">
                <a:extLst>
                  <a:ext uri="{FF2B5EF4-FFF2-40B4-BE49-F238E27FC236}">
                    <a16:creationId xmlns="" xmlns:a16="http://schemas.microsoft.com/office/drawing/2014/main" id="{4C813A06-063B-45E5-98C8-96B437F21349}"/>
                  </a:ext>
                </a:extLst>
              </p:cNvPr>
              <p:cNvSpPr/>
              <p:nvPr/>
            </p:nvSpPr>
            <p:spPr bwMode="gray">
              <a:xfrm>
                <a:off x="5615940" y="5604815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Oval 71">
                <a:extLst>
                  <a:ext uri="{FF2B5EF4-FFF2-40B4-BE49-F238E27FC236}">
                    <a16:creationId xmlns="" xmlns:a16="http://schemas.microsoft.com/office/drawing/2014/main" id="{8BEC1498-C981-437E-AB7E-A0983E9A0146}"/>
                  </a:ext>
                </a:extLst>
              </p:cNvPr>
              <p:cNvSpPr/>
              <p:nvPr/>
            </p:nvSpPr>
            <p:spPr bwMode="gray">
              <a:xfrm>
                <a:off x="6150281" y="5211604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Oval 72">
                <a:extLst>
                  <a:ext uri="{FF2B5EF4-FFF2-40B4-BE49-F238E27FC236}">
                    <a16:creationId xmlns="" xmlns:a16="http://schemas.microsoft.com/office/drawing/2014/main" id="{6C3D0409-3DB0-467C-9D47-8AE8B05AA0D9}"/>
                  </a:ext>
                </a:extLst>
              </p:cNvPr>
              <p:cNvSpPr/>
              <p:nvPr/>
            </p:nvSpPr>
            <p:spPr bwMode="gray">
              <a:xfrm>
                <a:off x="5705909" y="5563887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Oval 73">
                <a:extLst>
                  <a:ext uri="{FF2B5EF4-FFF2-40B4-BE49-F238E27FC236}">
                    <a16:creationId xmlns="" xmlns:a16="http://schemas.microsoft.com/office/drawing/2014/main" id="{CFE4E47E-8621-4274-A21D-A50F7BCF3789}"/>
                  </a:ext>
                </a:extLst>
              </p:cNvPr>
              <p:cNvSpPr/>
              <p:nvPr/>
            </p:nvSpPr>
            <p:spPr bwMode="gray">
              <a:xfrm>
                <a:off x="5659273" y="5603638"/>
                <a:ext cx="64008" cy="64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ABA8FF87-7A0D-4F30-B084-5B1816B01309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5597492" y="3909059"/>
              <a:ext cx="0" cy="1548910"/>
            </a:xfrm>
            <a:prstGeom prst="line">
              <a:avLst/>
            </a:prstGeom>
            <a:ln w="9525" cap="sq">
              <a:solidFill>
                <a:schemeClr val="bg2">
                  <a:lumMod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302EE2B-6487-4D3B-BBF9-B3E77842216B}"/>
                </a:ext>
              </a:extLst>
            </p:cNvPr>
            <p:cNvGrpSpPr/>
            <p:nvPr/>
          </p:nvGrpSpPr>
          <p:grpSpPr>
            <a:xfrm>
              <a:off x="6282473" y="5297344"/>
              <a:ext cx="1344800" cy="117725"/>
              <a:chOff x="6145992" y="5297344"/>
              <a:chExt cx="1344800" cy="117725"/>
            </a:xfrm>
          </p:grpSpPr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2712C189-36DA-4C7A-BC9F-10E3C153E64B}"/>
                  </a:ext>
                </a:extLst>
              </p:cNvPr>
              <p:cNvSpPr txBox="1"/>
              <p:nvPr/>
            </p:nvSpPr>
            <p:spPr bwMode="gray">
              <a:xfrm>
                <a:off x="6158376" y="5297344"/>
                <a:ext cx="1332416" cy="117725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b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ts val="400"/>
                  </a:spcBef>
                </a:pPr>
                <a:r>
                  <a:rPr lang="en-US" sz="900" dirty="0" err="1">
                    <a:latin typeface="+mj-lt"/>
                  </a:rPr>
                  <a:t>PCE</a:t>
                </a:r>
                <a:r>
                  <a:rPr lang="en-US" sz="900" dirty="0">
                    <a:latin typeface="+mj-lt"/>
                  </a:rPr>
                  <a:t> 10-year CVD risk</a:t>
                </a:r>
              </a:p>
            </p:txBody>
          </p:sp>
          <p:sp>
            <p:nvSpPr>
              <p:cNvPr id="96" name="Oval 65">
                <a:extLst>
                  <a:ext uri="{FF2B5EF4-FFF2-40B4-BE49-F238E27FC236}">
                    <a16:creationId xmlns="" xmlns:a16="http://schemas.microsoft.com/office/drawing/2014/main" id="{8BA53B90-546A-4FA5-83C3-2849D77A24A6}"/>
                  </a:ext>
                </a:extLst>
              </p:cNvPr>
              <p:cNvSpPr/>
              <p:nvPr/>
            </p:nvSpPr>
            <p:spPr bwMode="gray">
              <a:xfrm>
                <a:off x="6145992" y="5320182"/>
                <a:ext cx="64008" cy="640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TDF</a:t>
            </a:r>
            <a:r>
              <a:rPr lang="en-US" dirty="0"/>
              <a:t> to </a:t>
            </a:r>
            <a:r>
              <a:rPr lang="en-US" dirty="0" err="1"/>
              <a:t>TAF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Changes in Lipids n=385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="" xmlns:a16="http://schemas.microsoft.com/office/drawing/2014/main" id="{A9E52EEC-9B6A-43F1-889B-5966AA081B16}"/>
              </a:ext>
            </a:extLst>
          </p:cNvPr>
          <p:cNvSpPr txBox="1"/>
          <p:nvPr/>
        </p:nvSpPr>
        <p:spPr bwMode="gray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da-DK" dirty="0"/>
              <a:t>Berger F et al. P195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E901160-E9E0-4986-A96F-1C2DFA4A042A}"/>
              </a:ext>
            </a:extLst>
          </p:cNvPr>
          <p:cNvGrpSpPr/>
          <p:nvPr/>
        </p:nvGrpSpPr>
        <p:grpSpPr>
          <a:xfrm>
            <a:off x="711708" y="1408176"/>
            <a:ext cx="7720584" cy="4064956"/>
            <a:chOff x="993648" y="1408176"/>
            <a:chExt cx="7720584" cy="4064956"/>
          </a:xfrm>
        </p:grpSpPr>
        <p:graphicFrame>
          <p:nvGraphicFramePr>
            <p:cNvPr id="8" name="Chart 7">
              <a:extLst>
                <a:ext uri="{FF2B5EF4-FFF2-40B4-BE49-F238E27FC236}">
                  <a16:creationId xmlns="" xmlns:a16="http://schemas.microsoft.com/office/drawing/2014/main" id="{EEF54EAC-F5CD-41D3-B73E-2A48400218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513578"/>
                </p:ext>
              </p:extLst>
            </p:nvPr>
          </p:nvGraphicFramePr>
          <p:xfrm>
            <a:off x="993648" y="1408176"/>
            <a:ext cx="7720584" cy="40649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CB06DAC-C6EC-4DD8-ADC9-50C43CBE9C74}"/>
                </a:ext>
              </a:extLst>
            </p:cNvPr>
            <p:cNvSpPr/>
            <p:nvPr/>
          </p:nvSpPr>
          <p:spPr bwMode="gray">
            <a:xfrm>
              <a:off x="1719072" y="2770632"/>
              <a:ext cx="6711696" cy="1993392"/>
            </a:xfrm>
            <a:custGeom>
              <a:avLst/>
              <a:gdLst>
                <a:gd name="connsiteX0" fmla="*/ 0 w 6711696"/>
                <a:gd name="connsiteY0" fmla="*/ 1993392 h 1993392"/>
                <a:gd name="connsiteX1" fmla="*/ 3337560 w 6711696"/>
                <a:gd name="connsiteY1" fmla="*/ 0 h 1993392"/>
                <a:gd name="connsiteX2" fmla="*/ 6711696 w 6711696"/>
                <a:gd name="connsiteY2" fmla="*/ 694944 h 199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11696" h="1993392">
                  <a:moveTo>
                    <a:pt x="0" y="1993392"/>
                  </a:moveTo>
                  <a:lnTo>
                    <a:pt x="3337560" y="0"/>
                  </a:lnTo>
                  <a:lnTo>
                    <a:pt x="6711696" y="694944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BA2C7B3-0489-4EBA-90FF-B9812A112065}"/>
                </a:ext>
              </a:extLst>
            </p:cNvPr>
            <p:cNvSpPr/>
            <p:nvPr/>
          </p:nvSpPr>
          <p:spPr bwMode="gray">
            <a:xfrm>
              <a:off x="1728216" y="4187952"/>
              <a:ext cx="6693408" cy="566928"/>
            </a:xfrm>
            <a:custGeom>
              <a:avLst/>
              <a:gdLst>
                <a:gd name="connsiteX0" fmla="*/ 0 w 6693408"/>
                <a:gd name="connsiteY0" fmla="*/ 566928 h 566928"/>
                <a:gd name="connsiteX1" fmla="*/ 3346704 w 6693408"/>
                <a:gd name="connsiteY1" fmla="*/ 0 h 566928"/>
                <a:gd name="connsiteX2" fmla="*/ 6693408 w 6693408"/>
                <a:gd name="connsiteY2" fmla="*/ 91440 h 5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3408" h="566928">
                  <a:moveTo>
                    <a:pt x="0" y="566928"/>
                  </a:moveTo>
                  <a:lnTo>
                    <a:pt x="3346704" y="0"/>
                  </a:lnTo>
                  <a:lnTo>
                    <a:pt x="6693408" y="91440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4218CB4-0291-4E44-8A51-EB1B53BE097D}"/>
                </a:ext>
              </a:extLst>
            </p:cNvPr>
            <p:cNvSpPr/>
            <p:nvPr/>
          </p:nvSpPr>
          <p:spPr bwMode="gray">
            <a:xfrm>
              <a:off x="1719072" y="2194560"/>
              <a:ext cx="6720840" cy="2560320"/>
            </a:xfrm>
            <a:custGeom>
              <a:avLst/>
              <a:gdLst>
                <a:gd name="connsiteX0" fmla="*/ 0 w 6720840"/>
                <a:gd name="connsiteY0" fmla="*/ 2560320 h 2560320"/>
                <a:gd name="connsiteX1" fmla="*/ 3355848 w 6720840"/>
                <a:gd name="connsiteY1" fmla="*/ 9144 h 2560320"/>
                <a:gd name="connsiteX2" fmla="*/ 6720840 w 6720840"/>
                <a:gd name="connsiteY2" fmla="*/ 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0840" h="2560320">
                  <a:moveTo>
                    <a:pt x="0" y="2560320"/>
                  </a:moveTo>
                  <a:lnTo>
                    <a:pt x="3355848" y="9144"/>
                  </a:lnTo>
                  <a:lnTo>
                    <a:pt x="672084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DC992B98-3E4C-4A63-ACFF-64A5F62C7B3D}"/>
                </a:ext>
              </a:extLst>
            </p:cNvPr>
            <p:cNvSpPr/>
            <p:nvPr/>
          </p:nvSpPr>
          <p:spPr bwMode="gray">
            <a:xfrm>
              <a:off x="1700784" y="3968496"/>
              <a:ext cx="6729984" cy="804672"/>
            </a:xfrm>
            <a:custGeom>
              <a:avLst/>
              <a:gdLst>
                <a:gd name="connsiteX0" fmla="*/ 0 w 6729984"/>
                <a:gd name="connsiteY0" fmla="*/ 804672 h 804672"/>
                <a:gd name="connsiteX1" fmla="*/ 3364992 w 6729984"/>
                <a:gd name="connsiteY1" fmla="*/ 9144 h 804672"/>
                <a:gd name="connsiteX2" fmla="*/ 6729984 w 6729984"/>
                <a:gd name="connsiteY2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9984" h="804672">
                  <a:moveTo>
                    <a:pt x="0" y="804672"/>
                  </a:moveTo>
                  <a:lnTo>
                    <a:pt x="3364992" y="9144"/>
                  </a:lnTo>
                  <a:lnTo>
                    <a:pt x="6729984" y="0"/>
                  </a:lnTo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9D0786A-F30C-41B8-AABF-73E38632850F}"/>
                </a:ext>
              </a:extLst>
            </p:cNvPr>
            <p:cNvSpPr/>
            <p:nvPr/>
          </p:nvSpPr>
          <p:spPr bwMode="gray">
            <a:xfrm>
              <a:off x="4974336" y="2679192"/>
              <a:ext cx="201168" cy="201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EEB3D30-97EB-46BC-9345-0F9D419F76EE}"/>
                </a:ext>
              </a:extLst>
            </p:cNvPr>
            <p:cNvSpPr/>
            <p:nvPr/>
          </p:nvSpPr>
          <p:spPr bwMode="gray">
            <a:xfrm>
              <a:off x="8330184" y="3374136"/>
              <a:ext cx="201168" cy="201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11130EB-D114-4DDB-8C9E-A3607F14F4DF}"/>
                </a:ext>
              </a:extLst>
            </p:cNvPr>
            <p:cNvSpPr/>
            <p:nvPr/>
          </p:nvSpPr>
          <p:spPr bwMode="gray">
            <a:xfrm>
              <a:off x="1618488" y="4672584"/>
              <a:ext cx="201168" cy="201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AF46637A-ECF6-47CA-AE80-CAB6EDF35D29}"/>
                </a:ext>
              </a:extLst>
            </p:cNvPr>
            <p:cNvSpPr/>
            <p:nvPr/>
          </p:nvSpPr>
          <p:spPr bwMode="gray">
            <a:xfrm>
              <a:off x="4965192" y="4078224"/>
              <a:ext cx="201168" cy="2011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782D6A2A-70E5-4827-8764-1733CCC393D4}"/>
                </a:ext>
              </a:extLst>
            </p:cNvPr>
            <p:cNvSpPr/>
            <p:nvPr/>
          </p:nvSpPr>
          <p:spPr bwMode="gray">
            <a:xfrm>
              <a:off x="8321040" y="4169664"/>
              <a:ext cx="201168" cy="2011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Diamond 17">
              <a:extLst>
                <a:ext uri="{FF2B5EF4-FFF2-40B4-BE49-F238E27FC236}">
                  <a16:creationId xmlns="" xmlns:a16="http://schemas.microsoft.com/office/drawing/2014/main" id="{D4A295B1-1735-4048-9F7F-A6D393C9A547}"/>
                </a:ext>
              </a:extLst>
            </p:cNvPr>
            <p:cNvSpPr/>
            <p:nvPr/>
          </p:nvSpPr>
          <p:spPr bwMode="gray">
            <a:xfrm>
              <a:off x="4974336" y="3858768"/>
              <a:ext cx="201168" cy="20116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Diamond 18">
              <a:extLst>
                <a:ext uri="{FF2B5EF4-FFF2-40B4-BE49-F238E27FC236}">
                  <a16:creationId xmlns="" xmlns:a16="http://schemas.microsoft.com/office/drawing/2014/main" id="{AD90C116-2A9C-4366-9D78-28377788CD5B}"/>
                </a:ext>
              </a:extLst>
            </p:cNvPr>
            <p:cNvSpPr/>
            <p:nvPr/>
          </p:nvSpPr>
          <p:spPr bwMode="gray">
            <a:xfrm>
              <a:off x="8330184" y="3867912"/>
              <a:ext cx="201168" cy="201168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C877F50B-DE2D-4AFC-BA60-17EEB726F207}"/>
                </a:ext>
              </a:extLst>
            </p:cNvPr>
            <p:cNvSpPr/>
            <p:nvPr/>
          </p:nvSpPr>
          <p:spPr bwMode="gray">
            <a:xfrm>
              <a:off x="8330184" y="2103120"/>
              <a:ext cx="201168" cy="2011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C727E8E-5977-4113-B230-73FF3E3F6974}"/>
                </a:ext>
              </a:extLst>
            </p:cNvPr>
            <p:cNvSpPr/>
            <p:nvPr/>
          </p:nvSpPr>
          <p:spPr bwMode="gray">
            <a:xfrm>
              <a:off x="4965192" y="2103120"/>
              <a:ext cx="201168" cy="2011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670B42C4-F435-4342-86AD-49113FDAC756}"/>
                </a:ext>
              </a:extLst>
            </p:cNvPr>
            <p:cNvSpPr/>
            <p:nvPr/>
          </p:nvSpPr>
          <p:spPr bwMode="gray">
            <a:xfrm>
              <a:off x="1618488" y="4672584"/>
              <a:ext cx="201168" cy="2011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8BB79646-1816-4B3F-BA41-392F3818B777}"/>
                </a:ext>
              </a:extLst>
            </p:cNvPr>
            <p:cNvSpPr/>
            <p:nvPr/>
          </p:nvSpPr>
          <p:spPr bwMode="gray">
            <a:xfrm>
              <a:off x="6743879" y="1513511"/>
              <a:ext cx="100226" cy="100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Diamond 23">
              <a:extLst>
                <a:ext uri="{FF2B5EF4-FFF2-40B4-BE49-F238E27FC236}">
                  <a16:creationId xmlns="" xmlns:a16="http://schemas.microsoft.com/office/drawing/2014/main" id="{62387DB3-FA26-4EED-88EB-5A22ED87D847}"/>
                </a:ext>
              </a:extLst>
            </p:cNvPr>
            <p:cNvSpPr/>
            <p:nvPr/>
          </p:nvSpPr>
          <p:spPr bwMode="gray">
            <a:xfrm>
              <a:off x="5217121" y="1513511"/>
              <a:ext cx="100226" cy="10022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="" xmlns:a16="http://schemas.microsoft.com/office/drawing/2014/main" id="{0D7D4243-9653-4416-9559-9C0A18CE7191}"/>
                </a:ext>
              </a:extLst>
            </p:cNvPr>
            <p:cNvSpPr/>
            <p:nvPr/>
          </p:nvSpPr>
          <p:spPr bwMode="gray">
            <a:xfrm>
              <a:off x="3662641" y="1513511"/>
              <a:ext cx="100226" cy="10022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E789B4D-6163-4B09-BFCA-16FC7A1F465D}"/>
                </a:ext>
              </a:extLst>
            </p:cNvPr>
            <p:cNvSpPr/>
            <p:nvPr/>
          </p:nvSpPr>
          <p:spPr bwMode="gray">
            <a:xfrm>
              <a:off x="2089873" y="1513511"/>
              <a:ext cx="100226" cy="1002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891E9F5-E099-41AD-825E-B1BF33258750}"/>
              </a:ext>
            </a:extLst>
          </p:cNvPr>
          <p:cNvGrpSpPr/>
          <p:nvPr/>
        </p:nvGrpSpPr>
        <p:grpSpPr>
          <a:xfrm>
            <a:off x="246431" y="1504950"/>
            <a:ext cx="3952875" cy="3562350"/>
            <a:chOff x="246431" y="1504950"/>
            <a:chExt cx="3952875" cy="3562350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="" xmlns:a16="http://schemas.microsoft.com/office/drawing/2014/main" id="{6D57FBCE-3EDC-4FAD-BFD3-2AEE5F65AA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66355486"/>
                </p:ext>
              </p:extLst>
            </p:nvPr>
          </p:nvGraphicFramePr>
          <p:xfrm>
            <a:off x="246431" y="1504950"/>
            <a:ext cx="3952875" cy="3562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5A44C7B-E89F-4618-886E-1791F377BBBF}"/>
                </a:ext>
              </a:extLst>
            </p:cNvPr>
            <p:cNvGrpSpPr/>
            <p:nvPr/>
          </p:nvGrpSpPr>
          <p:grpSpPr>
            <a:xfrm>
              <a:off x="1999031" y="2943224"/>
              <a:ext cx="91440" cy="1115568"/>
              <a:chOff x="2028825" y="1333499"/>
              <a:chExt cx="182880" cy="142081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DD0316F1-2F9B-4EFB-AEBA-500674861B5A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2B313373-C493-4EE8-930D-08267A26FD37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377BD40F-5E88-47FA-AA28-926E8202F45E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EC4D30B-1383-4EE8-99C9-1267F4988A4E}"/>
                </a:ext>
              </a:extLst>
            </p:cNvPr>
            <p:cNvGrpSpPr/>
            <p:nvPr/>
          </p:nvGrpSpPr>
          <p:grpSpPr>
            <a:xfrm>
              <a:off x="2865425" y="2905124"/>
              <a:ext cx="91440" cy="1042416"/>
              <a:chOff x="2028825" y="1333499"/>
              <a:chExt cx="182880" cy="142081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539973FC-FB78-4C57-9428-E4C399CB527C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D8A0FD16-6D83-475C-AFB3-ECE84D3E8879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C13A1B5F-411E-489B-9897-47493183DA5B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41EA828E-7F63-496D-966A-5123EA058AF5}"/>
                </a:ext>
              </a:extLst>
            </p:cNvPr>
            <p:cNvGrpSpPr/>
            <p:nvPr/>
          </p:nvGrpSpPr>
          <p:grpSpPr>
            <a:xfrm>
              <a:off x="3722294" y="3133724"/>
              <a:ext cx="91440" cy="822960"/>
              <a:chOff x="2028825" y="1333499"/>
              <a:chExt cx="182880" cy="142081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AD953370-06FD-431A-B8D1-FF2419E6DBD5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FC100DBE-ADC2-4A2B-9078-FF011F8F95A9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54BC64E8-6BD9-49EA-BB65-C8916E15438D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01B0814-52B1-4BF9-92F9-C7B9B0FD7FEC}"/>
                </a:ext>
              </a:extLst>
            </p:cNvPr>
            <p:cNvGrpSpPr/>
            <p:nvPr/>
          </p:nvGrpSpPr>
          <p:grpSpPr>
            <a:xfrm>
              <a:off x="2000936" y="2876549"/>
              <a:ext cx="91440" cy="868680"/>
              <a:chOff x="2028825" y="1333499"/>
              <a:chExt cx="182880" cy="14208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8C4AE994-1F4B-424F-933C-401E11BD6300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EEE884FD-D3F3-4F3D-988D-116B564694C5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EA034CD6-FB58-4947-82DC-AC3C86D37C7F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97268BB7-D4A3-4D24-99F3-82A45E66AC05}"/>
                </a:ext>
              </a:extLst>
            </p:cNvPr>
            <p:cNvGrpSpPr/>
            <p:nvPr/>
          </p:nvGrpSpPr>
          <p:grpSpPr>
            <a:xfrm>
              <a:off x="2858186" y="2752724"/>
              <a:ext cx="91440" cy="685800"/>
              <a:chOff x="2028825" y="1333499"/>
              <a:chExt cx="182880" cy="142081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430548B-0A43-45A2-B81B-50F5B2216640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5F5A13A2-035D-4080-A1E5-09C2D9275D09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42523B6F-6D3A-482C-BE96-10D3212AC934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3A67BA7E-7A45-4276-AD25-2E9E5D38F585}"/>
                </a:ext>
              </a:extLst>
            </p:cNvPr>
            <p:cNvGrpSpPr/>
            <p:nvPr/>
          </p:nvGrpSpPr>
          <p:grpSpPr>
            <a:xfrm>
              <a:off x="3724199" y="2476499"/>
              <a:ext cx="91440" cy="1143000"/>
              <a:chOff x="2028825" y="1333499"/>
              <a:chExt cx="182880" cy="142081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2F916E15-DA0B-4F75-84F5-2141DF2F0088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CC224127-4816-4CE3-B063-B30969C56CCB}"/>
                  </a:ext>
                </a:extLst>
              </p:cNvPr>
              <p:cNvCxnSpPr/>
              <p:nvPr/>
            </p:nvCxnSpPr>
            <p:spPr bwMode="gray">
              <a:xfrm rot="5400000">
                <a:off x="1410652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B3A46328-8B53-459F-8761-C777963B0064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DE373E70-3B4C-4BD2-96E8-C9B5BDCC6522}"/>
                </a:ext>
              </a:extLst>
            </p:cNvPr>
            <p:cNvCxnSpPr/>
            <p:nvPr/>
          </p:nvCxnSpPr>
          <p:spPr bwMode="gray">
            <a:xfrm flipV="1">
              <a:off x="1179881" y="3781425"/>
              <a:ext cx="2651760" cy="0"/>
            </a:xfrm>
            <a:prstGeom prst="line">
              <a:avLst/>
            </a:prstGeom>
            <a:ln w="19050" cap="sq">
              <a:solidFill>
                <a:schemeClr val="tx1"/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64BCCD-59C6-47D7-B26D-6FE0A964E9FE}"/>
              </a:ext>
            </a:extLst>
          </p:cNvPr>
          <p:cNvGrpSpPr/>
          <p:nvPr/>
        </p:nvGrpSpPr>
        <p:grpSpPr>
          <a:xfrm>
            <a:off x="4213860" y="1552575"/>
            <a:ext cx="4181475" cy="3562350"/>
            <a:chOff x="4213860" y="1552575"/>
            <a:chExt cx="4181475" cy="356235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="" xmlns:a16="http://schemas.microsoft.com/office/drawing/2014/main" id="{7C5B5865-3246-40EA-B0BE-28843894A5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01492380"/>
                </p:ext>
              </p:extLst>
            </p:nvPr>
          </p:nvGraphicFramePr>
          <p:xfrm>
            <a:off x="4213860" y="1552575"/>
            <a:ext cx="4181475" cy="3562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BA1218BD-B9D9-41C5-8508-067A5C815376}"/>
                </a:ext>
              </a:extLst>
            </p:cNvPr>
            <p:cNvGrpSpPr/>
            <p:nvPr/>
          </p:nvGrpSpPr>
          <p:grpSpPr>
            <a:xfrm>
              <a:off x="6357366" y="2638424"/>
              <a:ext cx="91440" cy="548640"/>
              <a:chOff x="2028825" y="1333499"/>
              <a:chExt cx="182880" cy="1420814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0618FB95-EF57-404A-8A82-5C8438ACB865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0DC56FB8-7E9B-4AEF-B701-C8022A6B2C01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31776FFD-5860-4AB5-AB51-F51C0F2605E9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30F28C97-A1ED-4B7D-9822-221E0E2173BB}"/>
                </a:ext>
              </a:extLst>
            </p:cNvPr>
            <p:cNvGrpSpPr/>
            <p:nvPr/>
          </p:nvGrpSpPr>
          <p:grpSpPr>
            <a:xfrm>
              <a:off x="7223760" y="2466974"/>
              <a:ext cx="91440" cy="685800"/>
              <a:chOff x="2028825" y="1333499"/>
              <a:chExt cx="182880" cy="142081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4E0D2D04-0A60-426B-BCD2-E550C0E91ABB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8DCF444D-8DC5-4447-86BF-68A8F3E08900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="" xmlns:a16="http://schemas.microsoft.com/office/drawing/2014/main" id="{3FF762C8-B2A7-49FA-977B-4545281FDF0D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E9E0E573-8D82-44D7-A97D-A775530F874A}"/>
                </a:ext>
              </a:extLst>
            </p:cNvPr>
            <p:cNvGrpSpPr/>
            <p:nvPr/>
          </p:nvGrpSpPr>
          <p:grpSpPr>
            <a:xfrm>
              <a:off x="8081010" y="2505074"/>
              <a:ext cx="91440" cy="594360"/>
              <a:chOff x="2028825" y="1333499"/>
              <a:chExt cx="182880" cy="14208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DDD133CB-E477-43F4-BEE4-8A605F6182F1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4882B2E5-DF10-417C-983C-554555A2B9B8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="" xmlns:a16="http://schemas.microsoft.com/office/drawing/2014/main" id="{9809E240-3CC7-4E84-9DCA-C71D6D66D6AB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B34F6A72-84C5-4A4F-9C7F-73447DF19ABE}"/>
                </a:ext>
              </a:extLst>
            </p:cNvPr>
            <p:cNvGrpSpPr/>
            <p:nvPr/>
          </p:nvGrpSpPr>
          <p:grpSpPr>
            <a:xfrm>
              <a:off x="6356604" y="2847974"/>
              <a:ext cx="91440" cy="768096"/>
              <a:chOff x="2028825" y="1333499"/>
              <a:chExt cx="182880" cy="142081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C5CEB447-4B0C-4D45-A114-CB9FDC50C085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CC57BD84-0B2A-4B56-B1AA-5C317606E849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="" xmlns:a16="http://schemas.microsoft.com/office/drawing/2014/main" id="{80FFEBF7-BA06-4F9D-917D-315767A13868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3E977DC0-1F59-4C0D-BADC-9937E8620106}"/>
                </a:ext>
              </a:extLst>
            </p:cNvPr>
            <p:cNvGrpSpPr/>
            <p:nvPr/>
          </p:nvGrpSpPr>
          <p:grpSpPr>
            <a:xfrm>
              <a:off x="7222617" y="2847974"/>
              <a:ext cx="91440" cy="822960"/>
              <a:chOff x="2028825" y="1333499"/>
              <a:chExt cx="182880" cy="142081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FF2CC8FE-B69E-48D1-8008-C4D10C552CD5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="" xmlns:a16="http://schemas.microsoft.com/office/drawing/2014/main" id="{AB42DA03-B763-42C0-9CC2-9B790B5C7112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1969131C-4FAC-46C9-A6D4-32A9B0BA38C7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CBC118C6-B93E-434D-A3F2-7D388990E50E}"/>
                </a:ext>
              </a:extLst>
            </p:cNvPr>
            <p:cNvGrpSpPr/>
            <p:nvPr/>
          </p:nvGrpSpPr>
          <p:grpSpPr>
            <a:xfrm>
              <a:off x="8079486" y="2695574"/>
              <a:ext cx="91440" cy="1143000"/>
              <a:chOff x="2028825" y="1333499"/>
              <a:chExt cx="182880" cy="1420814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E1DB1B6-C956-4E4E-8CB5-8DACD6812D09}"/>
                  </a:ext>
                </a:extLst>
              </p:cNvPr>
              <p:cNvCxnSpPr/>
              <p:nvPr/>
            </p:nvCxnSpPr>
            <p:spPr bwMode="gray">
              <a:xfrm>
                <a:off x="2028825" y="1333500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47268866-8F73-403C-A24E-F4C3FD5AAD6A}"/>
                  </a:ext>
                </a:extLst>
              </p:cNvPr>
              <p:cNvCxnSpPr/>
              <p:nvPr/>
            </p:nvCxnSpPr>
            <p:spPr bwMode="gray">
              <a:xfrm rot="5400000">
                <a:off x="1410653" y="2043112"/>
                <a:ext cx="1419225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6FBF111B-215B-46F3-9943-91DFBE283DB0}"/>
                  </a:ext>
                </a:extLst>
              </p:cNvPr>
              <p:cNvCxnSpPr/>
              <p:nvPr/>
            </p:nvCxnSpPr>
            <p:spPr bwMode="gray">
              <a:xfrm>
                <a:off x="2028825" y="2752725"/>
                <a:ext cx="182880" cy="1588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FFCE5FCB-4024-4568-8D95-FE966EFA7D21}"/>
                </a:ext>
              </a:extLst>
            </p:cNvPr>
            <p:cNvCxnSpPr/>
            <p:nvPr/>
          </p:nvCxnSpPr>
          <p:spPr bwMode="gray">
            <a:xfrm flipV="1">
              <a:off x="5547360" y="3524250"/>
              <a:ext cx="2651760" cy="0"/>
            </a:xfrm>
            <a:prstGeom prst="line">
              <a:avLst/>
            </a:prstGeom>
            <a:ln w="19050" cap="sq">
              <a:solidFill>
                <a:schemeClr val="tx1"/>
              </a:solidFill>
              <a:prstDash val="dash"/>
              <a:miter lim="800000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62" name="Table 61">
            <a:extLst>
              <a:ext uri="{FF2B5EF4-FFF2-40B4-BE49-F238E27FC236}">
                <a16:creationId xmlns="" xmlns:a16="http://schemas.microsoft.com/office/drawing/2014/main" id="{0734224D-0941-4CD3-A4B1-F02799CDA6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7323" y="4728985"/>
          <a:ext cx="393535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60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N on randomized therapy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TDF Switch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38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latin typeface="+mj-lt"/>
                        </a:rPr>
                        <a:t>36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latin typeface="+mj-lt"/>
                        </a:rPr>
                        <a:t>Zoledronate</a:t>
                      </a:r>
                      <a:r>
                        <a:rPr lang="en-US" sz="1200" b="0" kern="1200" dirty="0">
                          <a:latin typeface="+mj-lt"/>
                        </a:rPr>
                        <a:t> 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36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latin typeface="+mj-lt"/>
                        </a:rPr>
                        <a:t>30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="" xmlns:a16="http://schemas.microsoft.com/office/drawing/2014/main" id="{78D82D5C-678E-4F34-AFF0-2C1F2CEA25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16950" y="4728984"/>
          <a:ext cx="3935356" cy="559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6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60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6549">
                <a:tc gridSpan="5"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N on randomized therapy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549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TDF Switch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39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38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latin typeface="+mj-lt"/>
                        </a:rPr>
                        <a:t>37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549">
                <a:tc>
                  <a:txBody>
                    <a:bodyPr/>
                    <a:lstStyle/>
                    <a:p>
                      <a:r>
                        <a:rPr lang="en-US" sz="1200" b="0" kern="1200" dirty="0" err="1">
                          <a:latin typeface="+mj-lt"/>
                        </a:rPr>
                        <a:t>Zoledronate</a:t>
                      </a:r>
                      <a:r>
                        <a:rPr lang="en-US" sz="1200" b="0" kern="1200" dirty="0">
                          <a:latin typeface="+mj-lt"/>
                        </a:rPr>
                        <a:t> 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latin typeface="+mj-lt"/>
                        </a:rPr>
                        <a:t>40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40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latin typeface="+mj-lt"/>
                        </a:rPr>
                        <a:t>37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>
                          <a:latin typeface="+mj-lt"/>
                        </a:rPr>
                        <a:t>32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9" name="Shape 179"/>
          <p:cNvSpPr/>
          <p:nvPr/>
        </p:nvSpPr>
        <p:spPr>
          <a:xfrm>
            <a:off x="260350" y="1146939"/>
            <a:ext cx="164884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 b="1">
                <a:solidFill>
                  <a:srgbClr val="F2F2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b="0" dirty="0">
                <a:solidFill>
                  <a:schemeClr val="tx1"/>
                </a:solidFill>
                <a:latin typeface="+mj-lt"/>
              </a:rPr>
              <a:t>Changes in BMD</a:t>
            </a:r>
          </a:p>
        </p:txBody>
      </p:sp>
      <p:sp>
        <p:nvSpPr>
          <p:cNvPr id="184" name="Shape 184"/>
          <p:cNvSpPr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defTabSz="1219170" hangingPunct="1">
              <a:lnSpc>
                <a:spcPct val="80000"/>
              </a:lnSpc>
              <a:spcBef>
                <a:spcPts val="100"/>
              </a:spcBef>
            </a:pPr>
            <a:r>
              <a:rPr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A, et al.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20th Intl. Workshop on Co-</a:t>
            </a:r>
            <a:r>
              <a:rPr 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Morbidties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Reactions in HIV; 13-14 October 2018; New York, NY.  Oral presentation.</a:t>
            </a:r>
            <a:endParaRPr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CF2C5F6-4410-4ED2-85C3-9DACD973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ZOL</a:t>
            </a:r>
            <a:r>
              <a:rPr lang="en-US" dirty="0"/>
              <a:t> vs </a:t>
            </a:r>
            <a:r>
              <a:rPr lang="en-US" dirty="0" err="1"/>
              <a:t>TDF</a:t>
            </a:r>
            <a:r>
              <a:rPr lang="en-US" dirty="0"/>
              <a:t> switch for low BMD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35C6E60-1E08-4116-819C-1EA08240B8C3}"/>
              </a:ext>
            </a:extLst>
          </p:cNvPr>
          <p:cNvSpPr/>
          <p:nvPr/>
        </p:nvSpPr>
        <p:spPr>
          <a:xfrm>
            <a:off x="1143000" y="581549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#Events          </a:t>
            </a:r>
            <a:r>
              <a:rPr lang="en-US" sz="1800" dirty="0" err="1">
                <a:latin typeface="+mj-lt"/>
              </a:rPr>
              <a:t>Zol</a:t>
            </a:r>
            <a:r>
              <a:rPr lang="en-US" sz="1800" dirty="0">
                <a:latin typeface="+mj-lt"/>
              </a:rPr>
              <a:t> 3         </a:t>
            </a:r>
            <a:r>
              <a:rPr lang="en-US" sz="1800" dirty="0" err="1">
                <a:latin typeface="+mj-lt"/>
              </a:rPr>
              <a:t>TDF</a:t>
            </a:r>
            <a:r>
              <a:rPr lang="en-US" sz="1800" dirty="0">
                <a:latin typeface="+mj-lt"/>
              </a:rPr>
              <a:t> switch 10 p=0.04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EF3E40F3-A646-4D77-8B79-1EDC0AA7D2A8}"/>
              </a:ext>
            </a:extLst>
          </p:cNvPr>
          <p:cNvGrpSpPr/>
          <p:nvPr/>
        </p:nvGrpSpPr>
        <p:grpSpPr>
          <a:xfrm>
            <a:off x="3075639" y="5516809"/>
            <a:ext cx="2992722" cy="209288"/>
            <a:chOff x="2972062" y="1485404"/>
            <a:chExt cx="2992722" cy="209288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E413BB9-BFD9-4182-8BB8-68E5CF575A24}"/>
                </a:ext>
              </a:extLst>
            </p:cNvPr>
            <p:cNvSpPr txBox="1"/>
            <p:nvPr/>
          </p:nvSpPr>
          <p:spPr bwMode="gray">
            <a:xfrm>
              <a:off x="3175559" y="1485404"/>
              <a:ext cx="1335024" cy="209288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 err="1">
                  <a:latin typeface="+mj-lt"/>
                </a:rPr>
                <a:t>TDF</a:t>
              </a:r>
              <a:r>
                <a:rPr lang="en-US" sz="1600" dirty="0">
                  <a:latin typeface="+mj-lt"/>
                </a:rPr>
                <a:t> Switch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43A72801-A32D-49BB-A3EF-2C8C5AE28CC1}"/>
                </a:ext>
              </a:extLst>
            </p:cNvPr>
            <p:cNvSpPr txBox="1"/>
            <p:nvPr/>
          </p:nvSpPr>
          <p:spPr bwMode="gray">
            <a:xfrm>
              <a:off x="4629760" y="1485404"/>
              <a:ext cx="1335024" cy="209288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latin typeface="+mj-lt"/>
                </a:rPr>
                <a:t>Zoledronate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E2E10224-A4A2-415F-9D79-4941BCC175DB}"/>
                </a:ext>
              </a:extLst>
            </p:cNvPr>
            <p:cNvGrpSpPr/>
            <p:nvPr/>
          </p:nvGrpSpPr>
          <p:grpSpPr>
            <a:xfrm>
              <a:off x="2972062" y="1526040"/>
              <a:ext cx="203497" cy="128016"/>
              <a:chOff x="-1171597" y="596107"/>
              <a:chExt cx="203497" cy="128016"/>
            </a:xfrm>
          </p:grpSpPr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83D8ABCE-831A-4C01-A4B6-B500EB99CFEE}"/>
                  </a:ext>
                </a:extLst>
              </p:cNvPr>
              <p:cNvSpPr/>
              <p:nvPr/>
            </p:nvSpPr>
            <p:spPr bwMode="gray">
              <a:xfrm>
                <a:off x="-1133856" y="596107"/>
                <a:ext cx="128016" cy="128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D0FADD78-AAE0-41F9-939B-CF31D3C3A14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1171597" y="660115"/>
                <a:ext cx="203497" cy="0"/>
              </a:xfrm>
              <a:prstGeom prst="line">
                <a:avLst/>
              </a:prstGeom>
              <a:ln w="19050" cap="sq">
                <a:solidFill>
                  <a:schemeClr val="accent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0B8F483C-9F90-4BC1-99DB-7C9A2ACCDDFB}"/>
                </a:ext>
              </a:extLst>
            </p:cNvPr>
            <p:cNvGrpSpPr/>
            <p:nvPr/>
          </p:nvGrpSpPr>
          <p:grpSpPr>
            <a:xfrm>
              <a:off x="4418986" y="1526040"/>
              <a:ext cx="203497" cy="128016"/>
              <a:chOff x="-769261" y="596107"/>
              <a:chExt cx="203497" cy="128016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C141034E-2EAE-4D75-8608-BB5A76B520A5}"/>
                  </a:ext>
                </a:extLst>
              </p:cNvPr>
              <p:cNvSpPr/>
              <p:nvPr/>
            </p:nvSpPr>
            <p:spPr bwMode="gray">
              <a:xfrm>
                <a:off x="-731520" y="596107"/>
                <a:ext cx="128016" cy="128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0DBF6778-6A8B-4F7B-93F4-228AB1D1767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69261" y="660115"/>
                <a:ext cx="203497" cy="0"/>
              </a:xfrm>
              <a:prstGeom prst="line">
                <a:avLst/>
              </a:prstGeom>
              <a:ln w="19050" cap="sq">
                <a:solidFill>
                  <a:schemeClr val="accent2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B0428BD4-ABD9-466F-BBAD-96C6279CA752}"/>
              </a:ext>
            </a:extLst>
          </p:cNvPr>
          <p:cNvGraphicFramePr/>
          <p:nvPr>
            <p:extLst/>
          </p:nvPr>
        </p:nvGraphicFramePr>
        <p:xfrm>
          <a:off x="352425" y="2304513"/>
          <a:ext cx="8439150" cy="372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6" name="Shape 23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defTabSz="822940">
              <a:defRPr sz="2880"/>
            </a:lvl1pPr>
          </a:lstStyle>
          <a:p>
            <a:r>
              <a:rPr lang="en-US" dirty="0"/>
              <a:t>Meta-Analysis of Adverse events in PrEP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48244F1A-73EF-418B-B1EA-0F0845D6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 defTabSz="1219170" eaLnBrk="1" hangingPunct="1">
              <a:lnSpc>
                <a:spcPct val="80000"/>
              </a:lnSpc>
              <a:spcBef>
                <a:spcPts val="100"/>
              </a:spcBef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defTabSz="1219170" eaLnBrk="0"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defTabSz="1219170" eaLnBrk="0" fontAlgn="base">
              <a:spcBef>
                <a:spcPct val="0"/>
              </a:spcBef>
              <a:spcAft>
                <a:spcPct val="0"/>
              </a:spcAft>
              <a:defRPr sz="2417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Pilkington V, et al. HIV Glasgow; 28-31 October 2018; Glasgow, UK; Abst. P0143.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6157A3E-3A3B-4CDF-A5EB-57CEB9905EA1}"/>
              </a:ext>
            </a:extLst>
          </p:cNvPr>
          <p:cNvGrpSpPr/>
          <p:nvPr/>
        </p:nvGrpSpPr>
        <p:grpSpPr>
          <a:xfrm>
            <a:off x="169862" y="1272128"/>
            <a:ext cx="8413699" cy="884903"/>
            <a:chOff x="169862" y="1272128"/>
            <a:chExt cx="8413699" cy="88490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0A69261-D03D-43E1-9594-1C90EE8DC9D1}"/>
                </a:ext>
              </a:extLst>
            </p:cNvPr>
            <p:cNvSpPr txBox="1"/>
            <p:nvPr/>
          </p:nvSpPr>
          <p:spPr bwMode="gray">
            <a:xfrm>
              <a:off x="169862" y="1272128"/>
              <a:ext cx="1157288" cy="884903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 dirty="0">
                  <a:latin typeface="+mj-lt"/>
                </a:rPr>
                <a:t>Significant Increase in Risk on PrEP?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1EE7A7-C53C-4744-A36F-35DE87AF5804}"/>
                </a:ext>
              </a:extLst>
            </p:cNvPr>
            <p:cNvSpPr txBox="1"/>
            <p:nvPr/>
          </p:nvSpPr>
          <p:spPr bwMode="gray">
            <a:xfrm>
              <a:off x="1419225" y="1493354"/>
              <a:ext cx="1066800" cy="44245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None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1F828C8-C170-48C3-8A5E-83F712756168}"/>
                </a:ext>
              </a:extLst>
            </p:cNvPr>
            <p:cNvSpPr txBox="1"/>
            <p:nvPr/>
          </p:nvSpPr>
          <p:spPr bwMode="gray">
            <a:xfrm>
              <a:off x="2879725" y="1493354"/>
              <a:ext cx="1066800" cy="44245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None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3CC5150-F077-4650-8BE6-9EA214FD691A}"/>
                </a:ext>
              </a:extLst>
            </p:cNvPr>
            <p:cNvSpPr txBox="1"/>
            <p:nvPr/>
          </p:nvSpPr>
          <p:spPr bwMode="gray">
            <a:xfrm>
              <a:off x="4375150" y="1493354"/>
              <a:ext cx="1066800" cy="44245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None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DBFD05B-5A6F-4DCA-A44A-EACDB4E46BB8}"/>
                </a:ext>
              </a:extLst>
            </p:cNvPr>
            <p:cNvSpPr txBox="1"/>
            <p:nvPr/>
          </p:nvSpPr>
          <p:spPr bwMode="gray">
            <a:xfrm>
              <a:off x="5870575" y="1493354"/>
              <a:ext cx="1066800" cy="44245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None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44E5DCF-FD04-48FF-B6E7-78AD548EE919}"/>
                </a:ext>
              </a:extLst>
            </p:cNvPr>
            <p:cNvSpPr txBox="1"/>
            <p:nvPr/>
          </p:nvSpPr>
          <p:spPr bwMode="gray">
            <a:xfrm>
              <a:off x="7294615" y="1493354"/>
              <a:ext cx="1288946" cy="442451"/>
            </a:xfrm>
            <a:prstGeom prst="rect">
              <a:avLst/>
            </a:prstGeom>
            <a:noFill/>
          </p:spPr>
          <p:txBody>
            <a:bodyPr wrap="square" lIns="91440" tIns="0" rIns="9144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latin typeface="+mj-lt"/>
                </a:rPr>
                <a:t>p=0.04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3F684D5-4E59-4FA0-ACFA-4E3926289153}"/>
              </a:ext>
            </a:extLst>
          </p:cNvPr>
          <p:cNvSpPr txBox="1"/>
          <p:nvPr/>
        </p:nvSpPr>
        <p:spPr bwMode="gray">
          <a:xfrm>
            <a:off x="6915277" y="2304513"/>
            <a:ext cx="1876298" cy="442451"/>
          </a:xfrm>
          <a:prstGeom prst="rect">
            <a:avLst/>
          </a:prstGeom>
          <a:noFill/>
        </p:spPr>
        <p:txBody>
          <a:bodyPr wrap="square" lIns="91440" tIns="0" rIns="91440" bIns="0" rtlCol="0" anchor="ctr">
            <a:noAutofit/>
          </a:bodyPr>
          <a:lstStyle/>
          <a:p>
            <a:pPr algn="r">
              <a:lnSpc>
                <a:spcPct val="85000"/>
              </a:lnSpc>
            </a:pPr>
            <a:r>
              <a:rPr lang="en-US" sz="2400" dirty="0">
                <a:latin typeface="+mj-lt"/>
              </a:rPr>
              <a:t>n = 15,678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8F4A-423E-4618-A319-623E98AC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9A5F3E-9C4C-4098-8A12-8D160D70B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Stopping TDF leads to lipid increase</a:t>
            </a:r>
          </a:p>
          <a:p>
            <a:pPr lvl="0"/>
            <a:r>
              <a:rPr lang="en-US" dirty="0"/>
              <a:t>Stopping DTF leads to BMD increase and ACR decrease</a:t>
            </a:r>
          </a:p>
          <a:p>
            <a:pPr lvl="0"/>
            <a:r>
              <a:rPr lang="en-US" dirty="0"/>
              <a:t>Bisphosphonates are the best management of slow BMD, </a:t>
            </a:r>
            <a:br>
              <a:rPr lang="en-US" dirty="0"/>
            </a:br>
            <a:r>
              <a:rPr lang="en-US" dirty="0"/>
              <a:t>not switch alone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5048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pharmacology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16877F8A-7B09-4AE9-AF89-211A14FDB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D9C9E0-7583-4E92-8ED7-D70089D6D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Implementation </a:t>
            </a:r>
            <a:br>
              <a:rPr lang="en-US" dirty="0"/>
            </a:br>
            <a:r>
              <a:rPr lang="en-US" dirty="0"/>
              <a:t>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142089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Polypharmacy and drug-drug interactions in HIV-infected subjects in the region of Madrid (Spain): a population-based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2023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N = 6,636,451 different individuals (22,945 PLWH) received medications </a:t>
            </a:r>
            <a:br>
              <a:rPr lang="en-US" sz="1800" dirty="0"/>
            </a:br>
            <a:r>
              <a:rPr lang="en-US" sz="1800" dirty="0"/>
              <a:t>in the region of Madrid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Polypharmacy (&gt; 5 medications) observed in 7557 </a:t>
            </a:r>
            <a:r>
              <a:rPr lang="en-US" sz="1800" dirty="0" err="1"/>
              <a:t>PLWH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(33% vs 22% HIV neg, p&lt;0.001)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Nervous system drugs followed by gastrointestinal drugs and anti-infectives were the most frequently prescribed co-meds in </a:t>
            </a:r>
            <a:r>
              <a:rPr lang="en-US" sz="1800" dirty="0" err="1"/>
              <a:t>PLWH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23850" y="2396251"/>
            <a:ext cx="8238652" cy="664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41918F2C-FD71-4709-89B8-23433944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Berenguer</a:t>
            </a:r>
            <a:r>
              <a:rPr lang="en-US" dirty="0"/>
              <a:t> J, et al. HIV Glasgow; 28-31 October 2018; Glasgow, UK; Abst. P211.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C8C5CDC-2685-4A86-BA32-723A48979909}"/>
              </a:ext>
            </a:extLst>
          </p:cNvPr>
          <p:cNvSpPr/>
          <p:nvPr/>
        </p:nvSpPr>
        <p:spPr>
          <a:xfrm>
            <a:off x="260350" y="3229234"/>
            <a:ext cx="862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Main red-flag interactions among HIV-infected subjects (n = 729)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F58CD56-6A39-4B68-95E3-00BE00DEF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24593"/>
              </p:ext>
            </p:extLst>
          </p:nvPr>
        </p:nvGraphicFramePr>
        <p:xfrm>
          <a:off x="260350" y="3598566"/>
          <a:ext cx="8623300" cy="2702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5825">
                  <a:extLst>
                    <a:ext uri="{9D8B030D-6E8A-4147-A177-3AD203B41FA5}">
                      <a16:colId xmlns="" xmlns:a16="http://schemas.microsoft.com/office/drawing/2014/main" val="3624042546"/>
                    </a:ext>
                  </a:extLst>
                </a:gridCol>
                <a:gridCol w="1524889">
                  <a:extLst>
                    <a:ext uri="{9D8B030D-6E8A-4147-A177-3AD203B41FA5}">
                      <a16:colId xmlns="" xmlns:a16="http://schemas.microsoft.com/office/drawing/2014/main" val="848798104"/>
                    </a:ext>
                  </a:extLst>
                </a:gridCol>
                <a:gridCol w="3849624">
                  <a:extLst>
                    <a:ext uri="{9D8B030D-6E8A-4147-A177-3AD203B41FA5}">
                      <a16:colId xmlns="" xmlns:a16="http://schemas.microsoft.com/office/drawing/2014/main" val="2671428336"/>
                    </a:ext>
                  </a:extLst>
                </a:gridCol>
                <a:gridCol w="1092962">
                  <a:extLst>
                    <a:ext uri="{9D8B030D-6E8A-4147-A177-3AD203B41FA5}">
                      <a16:colId xmlns="" xmlns:a16="http://schemas.microsoft.com/office/drawing/2014/main" val="1179428355"/>
                    </a:ext>
                  </a:extLst>
                </a:gridCol>
              </a:tblGrid>
              <a:tr h="39359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+mj-lt"/>
                        </a:rPr>
                        <a:t>ARVs</a:t>
                      </a:r>
                      <a:r>
                        <a:rPr lang="en-US" sz="1600" b="0" dirty="0">
                          <a:latin typeface="+mj-lt"/>
                        </a:rPr>
                        <a:t> 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+mj-lt"/>
                        </a:rPr>
                        <a:t>ARVs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Co-meds (ATC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678805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Boosted PIs (</a:t>
                      </a:r>
                      <a:r>
                        <a:rPr lang="en-US" sz="1200" dirty="0" err="1">
                          <a:latin typeface="+mn-lt"/>
                        </a:rPr>
                        <a:t>RTV</a:t>
                      </a:r>
                      <a:r>
                        <a:rPr lang="en-US" sz="1200" dirty="0">
                          <a:latin typeface="+mn-lt"/>
                        </a:rPr>
                        <a:t> or COBI)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bATV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bDRV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LPV</a:t>
                      </a:r>
                      <a:r>
                        <a:rPr lang="en-US" sz="1200" dirty="0">
                          <a:latin typeface="+mn-lt"/>
                        </a:rPr>
                        <a:t>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Corticosteroids (R01AD, R03BA, R03AK, H02AB)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332 (45.5)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9099665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Boosted PIs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RTV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 COBI)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</a:rPr>
                        <a:t>bATV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bDRV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LPV</a:t>
                      </a:r>
                      <a:r>
                        <a:rPr lang="en-US" sz="1200" dirty="0">
                          <a:latin typeface="+mn-lt"/>
                        </a:rPr>
                        <a:t>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Statins (C10AA)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72 (9.9)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7915589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Boosted PIs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RTV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or COBI)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+mn-lt"/>
                        </a:rPr>
                        <a:t>bATV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bDRV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LPV</a:t>
                      </a:r>
                      <a:r>
                        <a:rPr lang="en-US" sz="1200" dirty="0">
                          <a:latin typeface="+mn-lt"/>
                        </a:rPr>
                        <a:t>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Antipsychotic drugs (N05AH)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10 (1.4)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1391430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Boosted </a:t>
                      </a:r>
                      <a:r>
                        <a:rPr lang="en-US" sz="1200" dirty="0" err="1">
                          <a:latin typeface="+mn-lt"/>
                        </a:rPr>
                        <a:t>INSTI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FTC/</a:t>
                      </a:r>
                      <a:r>
                        <a:rPr lang="en-US" sz="1200" dirty="0" err="1">
                          <a:latin typeface="+mn-lt"/>
                        </a:rPr>
                        <a:t>TDF</a:t>
                      </a:r>
                      <a:r>
                        <a:rPr lang="en-US" sz="1200" dirty="0">
                          <a:latin typeface="+mn-lt"/>
                        </a:rPr>
                        <a:t>/</a:t>
                      </a:r>
                      <a:r>
                        <a:rPr lang="en-US" sz="1200" dirty="0" err="1">
                          <a:latin typeface="+mn-lt"/>
                        </a:rPr>
                        <a:t>EVG</a:t>
                      </a:r>
                      <a:r>
                        <a:rPr lang="en-US" sz="1200" dirty="0">
                          <a:latin typeface="+mn-lt"/>
                        </a:rPr>
                        <a:t>/COBI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Corticosteroids (R01AD, R03BA, R03AK, H02AB)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25 (3.4)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5430030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nnRTIs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EFV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200" dirty="0" err="1">
                          <a:latin typeface="+mn-lt"/>
                        </a:rPr>
                        <a:t>NVP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Imidazole and triazole derivatives (D01AC, J02AC)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61 (8.4)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4741244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nnRTIs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n-lt"/>
                        </a:rPr>
                        <a:t>RPV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Proton pump inhibitors (A02BC)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9 (1.2)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7027333"/>
                  </a:ext>
                </a:extLst>
              </a:tr>
              <a:tr h="3085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All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All </a:t>
                      </a:r>
                      <a:r>
                        <a:rPr lang="en-US" sz="1200" dirty="0" err="1">
                          <a:latin typeface="+mn-lt"/>
                        </a:rPr>
                        <a:t>ARVs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co-meds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220 (30.2)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60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120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Evaluation of the concentrations of psychotropic drugs in HIV+ vs HIV- patients: potential implications for clinical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1053094"/>
          </a:xfrm>
        </p:spPr>
        <p:txBody>
          <a:bodyPr/>
          <a:lstStyle/>
          <a:p>
            <a:r>
              <a:rPr lang="en-US" sz="2000" dirty="0"/>
              <a:t>Distribution of psychotropic drug concentrations in the 82 HIV-infected patients of the GAP cohort and the 423 HIV-negative controls receiving maintenance antidepressant and/or antipsychotic therapy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550F20D0-09A5-4CF9-908A-7F2E92A55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Cattaeo</a:t>
            </a:r>
            <a:r>
              <a:rPr lang="en-US" dirty="0"/>
              <a:t> D,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P259.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D9DC8E91-5DB8-4E3D-8287-CD18EAD4F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8300"/>
              </p:ext>
            </p:extLst>
          </p:nvPr>
        </p:nvGraphicFramePr>
        <p:xfrm>
          <a:off x="260350" y="2221992"/>
          <a:ext cx="8623305" cy="3810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9650">
                  <a:extLst>
                    <a:ext uri="{9D8B030D-6E8A-4147-A177-3AD203B41FA5}">
                      <a16:colId xmlns="" xmlns:a16="http://schemas.microsoft.com/office/drawing/2014/main" val="3624042546"/>
                    </a:ext>
                  </a:extLst>
                </a:gridCol>
                <a:gridCol w="759968">
                  <a:extLst>
                    <a:ext uri="{9D8B030D-6E8A-4147-A177-3AD203B41FA5}">
                      <a16:colId xmlns="" xmlns:a16="http://schemas.microsoft.com/office/drawing/2014/main" val="848798104"/>
                    </a:ext>
                  </a:extLst>
                </a:gridCol>
                <a:gridCol w="1104817">
                  <a:extLst>
                    <a:ext uri="{9D8B030D-6E8A-4147-A177-3AD203B41FA5}">
                      <a16:colId xmlns="" xmlns:a16="http://schemas.microsoft.com/office/drawing/2014/main" val="2671428336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1179428355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1932137927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3210776220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699619450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2631842492"/>
                    </a:ext>
                  </a:extLst>
                </a:gridCol>
                <a:gridCol w="958145">
                  <a:extLst>
                    <a:ext uri="{9D8B030D-6E8A-4147-A177-3AD203B41FA5}">
                      <a16:colId xmlns="" xmlns:a16="http://schemas.microsoft.com/office/drawing/2014/main" val="1668012440"/>
                    </a:ext>
                  </a:extLst>
                </a:gridCol>
              </a:tblGrid>
              <a:tr h="636156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Psychotropic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HIV-positive patients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Daily drug doses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Trough levels (ng/mL)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Reference ranges (ng/mL)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Sub-therapeutic samples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HIV-negative patients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Trough levels (ng/mL)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900" b="0" dirty="0">
                          <a:latin typeface="+mj-lt"/>
                        </a:rPr>
                        <a:t>Sub-therapeutic samples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8678805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Citalopram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 to 20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 ±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to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60%</a:t>
                      </a:r>
                      <a:r>
                        <a:rPr lang="en-US" sz="1200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73 ±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9099665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Duloxetine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 to 90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32 ±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to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68 ± 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7915589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Fluoxetine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to 40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204 ± 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120 –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250 ± 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1391430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Paroxetine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 to 40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22 ±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to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150 ± 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5430030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Sertraline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 to 200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20 ±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to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20%</a:t>
                      </a:r>
                      <a:r>
                        <a:rPr lang="en-US" sz="1200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47 ± 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4741244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Venlafaxine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75 to 150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223 ± 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to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288 ± 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7027333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Haloperidol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 to 5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1.4 ±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to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57%</a:t>
                      </a:r>
                      <a:r>
                        <a:rPr lang="en-US" sz="1200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4.1 ± 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5609789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Olanzapine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2.5 to 20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16 ±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to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47 ± 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7900594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200" dirty="0"/>
                        <a:t>Quetiapine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 to 200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266 ± 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211 ±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340239"/>
                  </a:ext>
                </a:extLst>
              </a:tr>
            </a:tbl>
          </a:graphicData>
        </a:graphic>
      </p:graphicFrame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4C899E44-CE02-4812-A09A-3B72831CD9B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800" baseline="30000" dirty="0">
                <a:latin typeface="+mn-lt"/>
              </a:rPr>
              <a:t>a</a:t>
            </a:r>
            <a:r>
              <a:rPr lang="en-US" sz="800" dirty="0">
                <a:latin typeface="+mn-lt"/>
              </a:rPr>
              <a:t>p &lt; 0.05 versus HIV-negative controls.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375FCA-C2C9-4295-90FA-12E01F3FF244}"/>
              </a:ext>
            </a:extLst>
          </p:cNvPr>
          <p:cNvSpPr/>
          <p:nvPr/>
        </p:nvSpPr>
        <p:spPr>
          <a:xfrm>
            <a:off x="5048250" y="2221992"/>
            <a:ext cx="949990" cy="38105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6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8342" y="5616953"/>
            <a:ext cx="8007320" cy="563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>
                <a:latin typeface="+mj-lt"/>
              </a:rPr>
              <a:t>Psychotropic drugs show exposures below targets frequently in PLWH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j-lt"/>
              </a:rPr>
              <a:t>Fear of DDIs/under-dosing or DDI leads to low exposure or poor adherence?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9B52753B-96D4-4336-A3B7-02C6DF0B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 err="1"/>
              <a:t>Cattaeo</a:t>
            </a:r>
            <a:r>
              <a:rPr lang="en-US" dirty="0"/>
              <a:t> D,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P259.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0084E-139D-4CFF-BF61-D6EAAA81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psychotropic </a:t>
            </a:r>
            <a:br>
              <a:rPr lang="en-US" dirty="0"/>
            </a:br>
            <a:r>
              <a:rPr lang="en-US" dirty="0"/>
              <a:t>drug levels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07D5CC64-4679-452B-8C33-62936616F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279532"/>
              </p:ext>
            </p:extLst>
          </p:nvPr>
        </p:nvGraphicFramePr>
        <p:xfrm>
          <a:off x="260350" y="1372319"/>
          <a:ext cx="86233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5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PK of BIC in combination with polyvalent cation containing (PVCC) antacids and supplements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75" y="1321806"/>
            <a:ext cx="8238652" cy="80870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/>
              <a:t>Bictegravir</a:t>
            </a:r>
            <a:r>
              <a:rPr lang="en-US" sz="1800" dirty="0"/>
              <a:t> AUC % geometric least squares mean (% GLSM) ratio of test treatment (antacid/supplement, staggered administration and/or food), </a:t>
            </a:r>
            <a:br>
              <a:rPr lang="en-US" sz="1800" dirty="0"/>
            </a:br>
            <a:r>
              <a:rPr lang="en-US" sz="1800" dirty="0"/>
              <a:t>as compared to B/F/TAF alone under fasted conditions (reference)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715" y="5470838"/>
            <a:ext cx="839857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dirty="0">
                <a:latin typeface="+mj-lt"/>
              </a:rPr>
              <a:t>Decreased BIC exposure from chelation by PVCC antacids/supplements can be attenuated by staggering administration ± 2 h and/or administering with food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CC552011-FF89-4C9E-A021-197C719C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ts val="100"/>
              </a:spcBef>
              <a:defRPr sz="800"/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en-US" dirty="0"/>
              <a:t>Mathias A, et al. HIV Glasgow; 28-31 October 2018; Glasgow, UK; </a:t>
            </a:r>
            <a:r>
              <a:rPr lang="en-US" dirty="0" err="1"/>
              <a:t>Abst</a:t>
            </a:r>
            <a:r>
              <a:rPr lang="en-US" dirty="0"/>
              <a:t>. P260.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="" xmlns:a16="http://schemas.microsoft.com/office/drawing/2014/main" id="{61E53611-D098-422B-9609-FF7771CD55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350" y="6317479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800" baseline="30000" dirty="0" err="1">
                <a:latin typeface="+mn-lt"/>
              </a:rPr>
              <a:t>a</a:t>
            </a:r>
            <a:r>
              <a:rPr lang="en-US" sz="800" dirty="0" err="1">
                <a:latin typeface="+mn-lt"/>
              </a:rPr>
              <a:t>calculated</a:t>
            </a:r>
            <a:r>
              <a:rPr lang="en-US" sz="800" dirty="0">
                <a:latin typeface="+mn-lt"/>
              </a:rPr>
              <a:t> via application of the BIC AUC </a:t>
            </a:r>
            <a:r>
              <a:rPr lang="en-US" sz="800" dirty="0" err="1">
                <a:latin typeface="+mn-lt"/>
              </a:rPr>
              <a:t>GLSM</a:t>
            </a:r>
            <a:r>
              <a:rPr lang="en-US" sz="800" dirty="0">
                <a:latin typeface="+mn-lt"/>
              </a:rPr>
              <a:t> ratio to the mean BIC IQ from the B/F/</a:t>
            </a:r>
            <a:r>
              <a:rPr lang="en-US" sz="800" dirty="0" err="1">
                <a:latin typeface="+mn-lt"/>
              </a:rPr>
              <a:t>TAF</a:t>
            </a:r>
            <a:r>
              <a:rPr lang="en-US" sz="800" dirty="0">
                <a:latin typeface="+mn-lt"/>
              </a:rPr>
              <a:t> registrational trials (IQ = 16.1)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800" dirty="0">
                <a:latin typeface="+mn-lt"/>
              </a:rPr>
              <a:t>*Mean IQ (%CV) in Phase 3 registrational studies was 16.1 (33%); BIC C</a:t>
            </a:r>
            <a:r>
              <a:rPr lang="en-US" sz="800" baseline="-25000" dirty="0">
                <a:latin typeface="+mn-lt"/>
              </a:rPr>
              <a:t>24</a:t>
            </a:r>
            <a:r>
              <a:rPr lang="en-US" sz="800" dirty="0">
                <a:latin typeface="+mn-lt"/>
              </a:rPr>
              <a:t> </a:t>
            </a:r>
            <a:r>
              <a:rPr lang="en-US" sz="800" dirty="0" err="1">
                <a:latin typeface="+mn-lt"/>
              </a:rPr>
              <a:t>GLSM</a:t>
            </a:r>
            <a:r>
              <a:rPr lang="en-US" sz="800" dirty="0">
                <a:latin typeface="+mn-lt"/>
              </a:rPr>
              <a:t> ratio was 0.47 and test C</a:t>
            </a:r>
            <a:r>
              <a:rPr lang="en-US" sz="800" baseline="-25000" dirty="0">
                <a:latin typeface="+mn-lt"/>
              </a:rPr>
              <a:t>24 </a:t>
            </a:r>
            <a:r>
              <a:rPr lang="en-US" sz="800" dirty="0">
                <a:latin typeface="+mn-lt"/>
              </a:rPr>
              <a:t>%CV was 44% when B/F/</a:t>
            </a:r>
            <a:r>
              <a:rPr lang="en-US" sz="800" dirty="0" err="1">
                <a:latin typeface="+mn-lt"/>
              </a:rPr>
              <a:t>TAF</a:t>
            </a:r>
            <a:r>
              <a:rPr lang="en-US" sz="800" dirty="0">
                <a:latin typeface="+mn-lt"/>
              </a:rPr>
              <a:t> was administered fasted 2 h after AI/Mg antacid</a:t>
            </a:r>
            <a:endParaRPr lang="en-US" sz="800" baseline="-25000" dirty="0">
              <a:latin typeface="+mn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9C666E13-A1AD-4513-A405-C2609B043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615727"/>
              </p:ext>
            </p:extLst>
          </p:nvPr>
        </p:nvGraphicFramePr>
        <p:xfrm>
          <a:off x="365461" y="2438578"/>
          <a:ext cx="5412803" cy="25070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44">
                  <a:extLst>
                    <a:ext uri="{9D8B030D-6E8A-4147-A177-3AD203B41FA5}">
                      <a16:colId xmlns="" xmlns:a16="http://schemas.microsoft.com/office/drawing/2014/main" val="3624042546"/>
                    </a:ext>
                  </a:extLst>
                </a:gridCol>
                <a:gridCol w="813816">
                  <a:extLst>
                    <a:ext uri="{9D8B030D-6E8A-4147-A177-3AD203B41FA5}">
                      <a16:colId xmlns="" xmlns:a16="http://schemas.microsoft.com/office/drawing/2014/main" val="848798104"/>
                    </a:ext>
                  </a:extLst>
                </a:gridCol>
                <a:gridCol w="1380744">
                  <a:extLst>
                    <a:ext uri="{9D8B030D-6E8A-4147-A177-3AD203B41FA5}">
                      <a16:colId xmlns="" xmlns:a16="http://schemas.microsoft.com/office/drawing/2014/main" val="2671428336"/>
                    </a:ext>
                  </a:extLst>
                </a:gridCol>
                <a:gridCol w="2066099">
                  <a:extLst>
                    <a:ext uri="{9D8B030D-6E8A-4147-A177-3AD203B41FA5}">
                      <a16:colId xmlns="" xmlns:a16="http://schemas.microsoft.com/office/drawing/2014/main" val="1179428355"/>
                    </a:ext>
                  </a:extLst>
                </a:gridCol>
              </a:tblGrid>
              <a:tr h="357401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r>
                        <a:rPr lang="en-US" sz="1200" b="0" dirty="0">
                          <a:latin typeface="+mj-lt"/>
                        </a:rPr>
                        <a:t>B/F/</a:t>
                      </a:r>
                      <a:r>
                        <a:rPr lang="en-US" sz="1200" b="0" dirty="0" err="1">
                          <a:latin typeface="+mj-lt"/>
                        </a:rPr>
                        <a:t>TAF</a:t>
                      </a:r>
                      <a:r>
                        <a:rPr lang="en-US" sz="1200" b="0" dirty="0">
                          <a:latin typeface="+mj-lt"/>
                        </a:rPr>
                        <a:t> 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0" dirty="0">
                          <a:latin typeface="+mj-lt"/>
                        </a:rPr>
                        <a:t>Diet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0" dirty="0">
                          <a:latin typeface="+mj-lt"/>
                        </a:rPr>
                        <a:t>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b="0" dirty="0">
                          <a:latin typeface="+mj-lt"/>
                        </a:rPr>
                        <a:t>BIC AUC </a:t>
                      </a:r>
                      <a:r>
                        <a:rPr lang="en-US" sz="1200" b="0" dirty="0" err="1">
                          <a:latin typeface="+mj-lt"/>
                        </a:rPr>
                        <a:t>GLSM</a:t>
                      </a:r>
                      <a:r>
                        <a:rPr lang="en-US" sz="1200" b="0" dirty="0">
                          <a:latin typeface="+mj-lt"/>
                        </a:rPr>
                        <a:t> ratio </a:t>
                      </a:r>
                      <a:br>
                        <a:rPr lang="en-US" sz="1200" b="0" dirty="0">
                          <a:latin typeface="+mj-lt"/>
                        </a:rPr>
                      </a:br>
                      <a:r>
                        <a:rPr lang="en-US" sz="1200" b="0" dirty="0">
                          <a:latin typeface="+mj-lt"/>
                        </a:rPr>
                        <a:t>(90% CI)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678805"/>
                  </a:ext>
                </a:extLst>
              </a:tr>
              <a:tr h="774370">
                <a:tc>
                  <a:txBody>
                    <a:bodyPr/>
                    <a:lstStyle/>
                    <a:p>
                      <a:r>
                        <a:rPr lang="en-US" sz="1100" dirty="0"/>
                        <a:t>Simultaneous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Antacid</a:t>
                      </a:r>
                    </a:p>
                    <a:p>
                      <a:r>
                        <a:rPr lang="en-US" sz="1100" dirty="0"/>
                        <a:t>Fe supplement</a:t>
                      </a:r>
                    </a:p>
                    <a:p>
                      <a:r>
                        <a:rPr lang="en-US" sz="1100" dirty="0"/>
                        <a:t>Ca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0.21 (0.18 to 0.26)</a:t>
                      </a:r>
                    </a:p>
                    <a:p>
                      <a:pPr algn="ctr"/>
                      <a:r>
                        <a:rPr lang="en-US" sz="1100" dirty="0"/>
                        <a:t>0.37 (0.33 to 0.42)</a:t>
                      </a:r>
                    </a:p>
                    <a:p>
                      <a:pPr algn="ctr"/>
                      <a:r>
                        <a:rPr lang="en-US" sz="1100" dirty="0"/>
                        <a:t>0.67 (0.57 to 0.78)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9099665"/>
                  </a:ext>
                </a:extLst>
              </a:tr>
              <a:tr h="774370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Simultaneous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Antacid</a:t>
                      </a:r>
                    </a:p>
                    <a:p>
                      <a:r>
                        <a:rPr lang="en-US" sz="1100" dirty="0"/>
                        <a:t>Fe supplement</a:t>
                      </a:r>
                    </a:p>
                    <a:p>
                      <a:r>
                        <a:rPr lang="en-US" sz="1100" dirty="0"/>
                        <a:t>Ca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0.53 (0.44 to 0.64)</a:t>
                      </a:r>
                    </a:p>
                    <a:p>
                      <a:pPr algn="ctr"/>
                      <a:r>
                        <a:rPr lang="en-US" sz="1100" dirty="0"/>
                        <a:t>0.84 (0.74 to 0.95)</a:t>
                      </a:r>
                    </a:p>
                    <a:p>
                      <a:pPr algn="ctr"/>
                      <a:r>
                        <a:rPr lang="en-US" sz="1100" dirty="0"/>
                        <a:t>1.03 (0.89 to 1.20)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7915589"/>
                  </a:ext>
                </a:extLst>
              </a:tr>
              <a:tr h="555958"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 hours before</a:t>
                      </a:r>
                    </a:p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/>
                          <a:ea typeface="+mn-ea"/>
                          <a:cs typeface="+mn-cs"/>
                        </a:rPr>
                        <a:t>2 hours 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Fasted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Antacid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0.87 (0.81 to 0.93)</a:t>
                      </a:r>
                    </a:p>
                    <a:p>
                      <a:pPr algn="ctr"/>
                      <a:r>
                        <a:rPr lang="en-US" sz="1100" dirty="0"/>
                        <a:t>0.48 (0.38 to 0.59)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139143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9825E0D-6FCB-40BD-8556-DE6F840594C5}"/>
              </a:ext>
            </a:extLst>
          </p:cNvPr>
          <p:cNvGrpSpPr/>
          <p:nvPr/>
        </p:nvGrpSpPr>
        <p:grpSpPr>
          <a:xfrm>
            <a:off x="5998019" y="2450084"/>
            <a:ext cx="2912109" cy="3264408"/>
            <a:chOff x="6062027" y="2133629"/>
            <a:chExt cx="2912109" cy="2913859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="" xmlns:a16="http://schemas.microsoft.com/office/drawing/2014/main" id="{B035F74A-155F-48AD-8B15-B8A96577B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5479338"/>
                </p:ext>
              </p:extLst>
            </p:nvPr>
          </p:nvGraphicFramePr>
          <p:xfrm>
            <a:off x="6089458" y="2423160"/>
            <a:ext cx="2821624" cy="26243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EA860B5B-EECE-4A65-844E-8B9BE77D874A}"/>
                </a:ext>
              </a:extLst>
            </p:cNvPr>
            <p:cNvGrpSpPr/>
            <p:nvPr/>
          </p:nvGrpSpPr>
          <p:grpSpPr>
            <a:xfrm>
              <a:off x="6062027" y="2133629"/>
              <a:ext cx="2912109" cy="1881505"/>
              <a:chOff x="6062027" y="2133629"/>
              <a:chExt cx="2912109" cy="188150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AF0FBD6F-3256-46F0-AD56-A6444DBF164B}"/>
                  </a:ext>
                </a:extLst>
              </p:cNvPr>
              <p:cNvSpPr/>
              <p:nvPr/>
            </p:nvSpPr>
            <p:spPr>
              <a:xfrm>
                <a:off x="6062027" y="2133629"/>
                <a:ext cx="2912109" cy="32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5000"/>
                  </a:lnSpc>
                  <a:defRPr sz="1100" b="0" i="0" u="none" strike="noStrike" kern="1200" spc="0" baseline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050" dirty="0"/>
                  <a:t>Predicted IQ After Daily AI/MG Antacid Coadministration in HIV-1- Infected Patients*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FBAD296-A7C7-4478-8B79-9A7B65FC0AC3}"/>
                  </a:ext>
                </a:extLst>
              </p:cNvPr>
              <p:cNvSpPr txBox="1"/>
              <p:nvPr/>
            </p:nvSpPr>
            <p:spPr bwMode="gray">
              <a:xfrm>
                <a:off x="7434531" y="3049543"/>
                <a:ext cx="338328" cy="275006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dirty="0">
                    <a:latin typeface="+mj-lt"/>
                  </a:rPr>
                  <a:t>16.1</a:t>
                </a:r>
                <a:br>
                  <a:rPr lang="en-US" sz="1000" dirty="0">
                    <a:latin typeface="+mj-lt"/>
                  </a:rPr>
                </a:br>
                <a:r>
                  <a:rPr lang="en-US" sz="1000" dirty="0">
                    <a:latin typeface="+mj-lt"/>
                  </a:rPr>
                  <a:t>(33%)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84D2D18-E9C0-4046-B4B1-A0EDA626EAAA}"/>
                  </a:ext>
                </a:extLst>
              </p:cNvPr>
              <p:cNvSpPr txBox="1"/>
              <p:nvPr/>
            </p:nvSpPr>
            <p:spPr bwMode="gray">
              <a:xfrm>
                <a:off x="8347439" y="3657632"/>
                <a:ext cx="338328" cy="275006"/>
              </a:xfrm>
              <a:prstGeom prst="rect">
                <a:avLst/>
              </a:prstGeom>
              <a:noFill/>
            </p:spPr>
            <p:txBody>
              <a:bodyPr wrap="none" lIns="91440" tIns="0" rIns="91440" bIns="0" rtlCol="0" anchor="ctr">
                <a:no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000" dirty="0">
                    <a:latin typeface="+mj-lt"/>
                  </a:rPr>
                  <a:t>7.6</a:t>
                </a:r>
                <a:br>
                  <a:rPr lang="en-US" sz="1000" dirty="0">
                    <a:latin typeface="+mj-lt"/>
                  </a:rPr>
                </a:br>
                <a:r>
                  <a:rPr lang="en-US" sz="1000" dirty="0">
                    <a:latin typeface="+mj-lt"/>
                  </a:rPr>
                  <a:t>(44%)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DA77DBD4-CB98-4326-A12B-06BDD445C533}"/>
                  </a:ext>
                </a:extLst>
              </p:cNvPr>
              <p:cNvCxnSpPr/>
              <p:nvPr/>
            </p:nvCxnSpPr>
            <p:spPr bwMode="gray">
              <a:xfrm>
                <a:off x="7094253" y="2796763"/>
                <a:ext cx="0" cy="753711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9715397-CE0A-4E9B-8BA0-FB97A0B5058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8045955" y="3546648"/>
                <a:ext cx="0" cy="462939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292229BF-F2DB-4EC6-A1EB-94261A22D5DE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942171" y="2798484"/>
                <a:ext cx="3003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7D894A41-4037-40FC-BE26-42F81616E1F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942171" y="3563672"/>
                <a:ext cx="3003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7A4E7F67-BA11-4F78-9125-6E639E3775EC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6785308" y="3177252"/>
                <a:ext cx="617889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86DAA523-2C9D-498F-8B62-708C4A7049C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734143" y="3781751"/>
                <a:ext cx="606409" cy="0"/>
              </a:xfrm>
              <a:prstGeom prst="line">
                <a:avLst/>
              </a:prstGeom>
              <a:ln w="28575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E123D6E3-2DF5-4B5A-A87D-DFEAEB12FB25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894830" y="3544543"/>
                <a:ext cx="3003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F0ABC157-C4EF-4B26-BE22-9151AA69516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H="1">
                <a:off x="7894830" y="4015134"/>
                <a:ext cx="300336" cy="0"/>
              </a:xfrm>
              <a:prstGeom prst="line">
                <a:avLst/>
              </a:prstGeom>
              <a:ln w="19050" cap="sq"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9352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50" y="6392409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www.bomss.org.uk</a:t>
            </a:r>
            <a:r>
              <a:rPr lang="en-US" sz="1000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527" y="5611259"/>
            <a:ext cx="818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Supplement are taken </a:t>
            </a:r>
            <a:r>
              <a:rPr lang="en-US" sz="1800" b="1" u="sng" dirty="0"/>
              <a:t>4 times/day </a:t>
            </a:r>
            <a:r>
              <a:rPr lang="en-US" sz="1800" dirty="0"/>
              <a:t>for few weeks </a:t>
            </a:r>
            <a:br>
              <a:rPr lang="en-US" sz="1800" dirty="0"/>
            </a:br>
            <a:r>
              <a:rPr lang="en-US" sz="1800" dirty="0"/>
              <a:t>and then less frequently but </a:t>
            </a:r>
            <a:r>
              <a:rPr lang="en-US" sz="1800" b="1" u="sng" dirty="0"/>
              <a:t>life-long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30D84FE3-1989-4EBD-95EF-595864BB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Guidelines on postoperative micronutrient replacement for patients undergoing bariatric surgery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F4CF64A-4682-4156-93D1-3DE1ACFD904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7983028"/>
              </p:ext>
            </p:extLst>
          </p:nvPr>
        </p:nvGraphicFramePr>
        <p:xfrm>
          <a:off x="480526" y="1212091"/>
          <a:ext cx="8182948" cy="4289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8029">
                  <a:extLst>
                    <a:ext uri="{9D8B030D-6E8A-4147-A177-3AD203B41FA5}">
                      <a16:colId xmlns="" xmlns:a16="http://schemas.microsoft.com/office/drawing/2014/main" val="1706205947"/>
                    </a:ext>
                  </a:extLst>
                </a:gridCol>
                <a:gridCol w="2068037">
                  <a:extLst>
                    <a:ext uri="{9D8B030D-6E8A-4147-A177-3AD203B41FA5}">
                      <a16:colId xmlns="" xmlns:a16="http://schemas.microsoft.com/office/drawing/2014/main" val="3597498358"/>
                    </a:ext>
                  </a:extLst>
                </a:gridCol>
                <a:gridCol w="1881145">
                  <a:extLst>
                    <a:ext uri="{9D8B030D-6E8A-4147-A177-3AD203B41FA5}">
                      <a16:colId xmlns="" xmlns:a16="http://schemas.microsoft.com/office/drawing/2014/main" val="1119999534"/>
                    </a:ext>
                  </a:extLst>
                </a:gridCol>
                <a:gridCol w="2045737">
                  <a:extLst>
                    <a:ext uri="{9D8B030D-6E8A-4147-A177-3AD203B41FA5}">
                      <a16:colId xmlns="" xmlns:a16="http://schemas.microsoft.com/office/drawing/2014/main" val="2644738070"/>
                    </a:ext>
                  </a:extLst>
                </a:gridCol>
              </a:tblGrid>
              <a:tr h="439857">
                <a:tc>
                  <a:txBody>
                    <a:bodyPr/>
                    <a:lstStyle/>
                    <a:p>
                      <a:r>
                        <a:rPr lang="en-US" sz="1400" dirty="0"/>
                        <a:t>Nutritional Supplement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Surgical Procedure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28398173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Sleeve Gastrectomy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Gastric Bypass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Doudenal</a:t>
                      </a:r>
                      <a:r>
                        <a:rPr lang="en-US" sz="1400" b="1" dirty="0"/>
                        <a:t> Switch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3850077"/>
                  </a:ext>
                </a:extLst>
              </a:tr>
              <a:tr h="439857">
                <a:tc>
                  <a:txBody>
                    <a:bodyPr/>
                    <a:lstStyle/>
                    <a:p>
                      <a:r>
                        <a:rPr lang="en-US" sz="1400" b="1" dirty="0"/>
                        <a:t>Multivitamin and Mineral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0820739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r>
                        <a:rPr lang="en-US" sz="1400" b="1" dirty="0"/>
                        <a:t>Iron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8776872"/>
                  </a:ext>
                </a:extLst>
              </a:tr>
              <a:tr h="439857">
                <a:tc>
                  <a:txBody>
                    <a:bodyPr/>
                    <a:lstStyle/>
                    <a:p>
                      <a:r>
                        <a:rPr lang="en-US" sz="1400" b="1" dirty="0"/>
                        <a:t>Folate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 part of multivitamin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and mineral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690680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r>
                        <a:rPr lang="en-US" sz="1400" b="1" dirty="0"/>
                        <a:t>Vitamin B12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9276508"/>
                  </a:ext>
                </a:extLst>
              </a:tr>
              <a:tr h="314799">
                <a:tc>
                  <a:txBody>
                    <a:bodyPr/>
                    <a:lstStyle/>
                    <a:p>
                      <a:r>
                        <a:rPr lang="en-US" sz="1400" b="1" dirty="0"/>
                        <a:t>Calcium and Vitamin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3670084"/>
                  </a:ext>
                </a:extLst>
              </a:tr>
              <a:tr h="620974">
                <a:tc>
                  <a:txBody>
                    <a:bodyPr/>
                    <a:lstStyle/>
                    <a:p>
                      <a:r>
                        <a:rPr lang="en-US" sz="1400" b="1" dirty="0"/>
                        <a:t>Zinc and 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and mineral. Additional may be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4778981"/>
                  </a:ext>
                </a:extLst>
              </a:tr>
              <a:tr h="439857">
                <a:tc>
                  <a:txBody>
                    <a:bodyPr/>
                    <a:lstStyle/>
                    <a:p>
                      <a:r>
                        <a:rPr lang="en-US" sz="1400" b="1" dirty="0"/>
                        <a:t>Selenium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and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 part of multivitamin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and mineral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2892670"/>
                  </a:ext>
                </a:extLst>
              </a:tr>
              <a:tr h="439857">
                <a:tc>
                  <a:txBody>
                    <a:bodyPr/>
                    <a:lstStyle/>
                    <a:p>
                      <a:r>
                        <a:rPr lang="en-US" sz="1400" b="1" dirty="0"/>
                        <a:t>Additional Fat Soluble Vitamins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977744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99409F-69DC-46D6-8273-084C8C69E6CE}"/>
              </a:ext>
            </a:extLst>
          </p:cNvPr>
          <p:cNvSpPr/>
          <p:nvPr/>
        </p:nvSpPr>
        <p:spPr bwMode="gray">
          <a:xfrm>
            <a:off x="484631" y="2464171"/>
            <a:ext cx="2176273" cy="3536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2A62A0-18EA-4255-8595-B6C1FA519F54}"/>
              </a:ext>
            </a:extLst>
          </p:cNvPr>
          <p:cNvSpPr/>
          <p:nvPr/>
        </p:nvSpPr>
        <p:spPr bwMode="gray">
          <a:xfrm>
            <a:off x="484631" y="3565002"/>
            <a:ext cx="2176273" cy="3536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C0BEDBC-BD16-436E-AEE2-9EB4B532114D}"/>
              </a:ext>
            </a:extLst>
          </p:cNvPr>
          <p:cNvSpPr/>
          <p:nvPr/>
        </p:nvSpPr>
        <p:spPr bwMode="gray">
          <a:xfrm>
            <a:off x="484631" y="4027991"/>
            <a:ext cx="2176273" cy="3536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0256596-69A3-42C0-9B17-6E2670B8A360}"/>
              </a:ext>
            </a:extLst>
          </p:cNvPr>
          <p:cNvSpPr/>
          <p:nvPr/>
        </p:nvSpPr>
        <p:spPr bwMode="gray">
          <a:xfrm>
            <a:off x="484631" y="4588130"/>
            <a:ext cx="2176273" cy="3536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476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Polypharmacy and DDI are a matter of concern in different countries throughout Europe in ageing PLWH</a:t>
            </a:r>
          </a:p>
          <a:p>
            <a:pPr lvl="1"/>
            <a:r>
              <a:rPr lang="en-US" dirty="0"/>
              <a:t>Serious drug-drug interactions in 10% of PHWIV</a:t>
            </a:r>
          </a:p>
          <a:p>
            <a:pPr lvl="1"/>
            <a:endParaRPr lang="en-US" dirty="0"/>
          </a:p>
          <a:p>
            <a:r>
              <a:rPr lang="en-US" dirty="0"/>
              <a:t>Most commonly prescribed drugs throughout cohorts:</a:t>
            </a:r>
          </a:p>
          <a:p>
            <a:pPr lvl="1"/>
            <a:r>
              <a:rPr lang="en-US" dirty="0"/>
              <a:t>Mental health (e.g. antidepressants)</a:t>
            </a:r>
          </a:p>
          <a:p>
            <a:pPr lvl="1"/>
            <a:r>
              <a:rPr lang="en-US" dirty="0"/>
              <a:t>Cardiovascular (e.g. statins and antihypertensives)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Although 33% of PLWH are on polypharmacy, drug dosing too low for DDI fear, plus low drug exposure due to DDI result in suboptimal exposure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7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Track Targets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308" y="1290990"/>
            <a:ext cx="8759384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latin typeface="+mj-lt"/>
              </a:rPr>
              <a:t>Goal: </a:t>
            </a:r>
          </a:p>
          <a:p>
            <a:pPr algn="ctr">
              <a:lnSpc>
                <a:spcPct val="85000"/>
              </a:lnSpc>
            </a:pPr>
            <a:r>
              <a:rPr lang="en-US" sz="2400" dirty="0">
                <a:latin typeface="+mj-lt"/>
              </a:rPr>
              <a:t>Reduce number of new infections from 2010 levels by 75%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  <a:sym typeface="Franklin Gothic Book"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9pPr>
          </a:lstStyle>
          <a:p>
            <a:r>
              <a:rPr lang="en-US" dirty="0"/>
              <a:t>Adapted from: Fitch L, et al.  HIVR4P 2018, October 21-25, 2018.  Madrid, Spain. Abs OA.04.01.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55EEAB5-BC67-43E9-AA4A-84469CC4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22626"/>
              </p:ext>
            </p:extLst>
          </p:nvPr>
        </p:nvGraphicFramePr>
        <p:xfrm>
          <a:off x="305847" y="2283806"/>
          <a:ext cx="8532306" cy="3349752"/>
        </p:xfrm>
        <a:graphic>
          <a:graphicData uri="http://schemas.openxmlformats.org/drawingml/2006/table">
            <a:tbl>
              <a:tblPr bandCol="1">
                <a:tableStyleId>{21E4AEA4-8DFA-4A89-87EB-49C32662AFE0}</a:tableStyleId>
              </a:tblPr>
              <a:tblGrid>
                <a:gridCol w="1422051">
                  <a:extLst>
                    <a:ext uri="{9D8B030D-6E8A-4147-A177-3AD203B41FA5}">
                      <a16:colId xmlns="" xmlns:a16="http://schemas.microsoft.com/office/drawing/2014/main" val="2754259484"/>
                    </a:ext>
                  </a:extLst>
                </a:gridCol>
                <a:gridCol w="1422051">
                  <a:extLst>
                    <a:ext uri="{9D8B030D-6E8A-4147-A177-3AD203B41FA5}">
                      <a16:colId xmlns="" xmlns:a16="http://schemas.microsoft.com/office/drawing/2014/main" val="1019253185"/>
                    </a:ext>
                  </a:extLst>
                </a:gridCol>
                <a:gridCol w="1422051">
                  <a:extLst>
                    <a:ext uri="{9D8B030D-6E8A-4147-A177-3AD203B41FA5}">
                      <a16:colId xmlns="" xmlns:a16="http://schemas.microsoft.com/office/drawing/2014/main" val="4168189107"/>
                    </a:ext>
                  </a:extLst>
                </a:gridCol>
                <a:gridCol w="1422051">
                  <a:extLst>
                    <a:ext uri="{9D8B030D-6E8A-4147-A177-3AD203B41FA5}">
                      <a16:colId xmlns="" xmlns:a16="http://schemas.microsoft.com/office/drawing/2014/main" val="1964437558"/>
                    </a:ext>
                  </a:extLst>
                </a:gridCol>
                <a:gridCol w="1422051">
                  <a:extLst>
                    <a:ext uri="{9D8B030D-6E8A-4147-A177-3AD203B41FA5}">
                      <a16:colId xmlns="" xmlns:a16="http://schemas.microsoft.com/office/drawing/2014/main" val="2196738702"/>
                    </a:ext>
                  </a:extLst>
                </a:gridCol>
                <a:gridCol w="1422051">
                  <a:extLst>
                    <a:ext uri="{9D8B030D-6E8A-4147-A177-3AD203B41FA5}">
                      <a16:colId xmlns="" xmlns:a16="http://schemas.microsoft.com/office/drawing/2014/main" val="1583227629"/>
                    </a:ext>
                  </a:extLst>
                </a:gridCol>
              </a:tblGrid>
              <a:tr h="10109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With HIV </a:t>
                      </a:r>
                      <a:br>
                        <a:rPr lang="en-US" sz="1600" dirty="0">
                          <a:solidFill>
                            <a:schemeClr val="accent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on ART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Viral Load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Suppressed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Voluntary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Circumcision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Newly</a:t>
                      </a:r>
                      <a:r>
                        <a:rPr lang="en-US" sz="1600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accent4"/>
                          </a:solidFill>
                        </a:rPr>
                        <a:t>Diagnosed</a:t>
                      </a:r>
                      <a:endParaRPr lang="en-US" sz="1600" dirty="0">
                        <a:solidFill>
                          <a:schemeClr val="accent4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</a:rPr>
                        <a:t>Access </a:t>
                      </a:r>
                      <a:br>
                        <a:rPr lang="en-US" sz="1600" dirty="0">
                          <a:solidFill>
                            <a:schemeClr val="accent5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accent5"/>
                          </a:solidFill>
                        </a:rPr>
                        <a:t>to PrEP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9952725"/>
                  </a:ext>
                </a:extLst>
              </a:tr>
              <a:tr h="68275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million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29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47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&lt;500,000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million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05119962"/>
                  </a:ext>
                </a:extLst>
              </a:tr>
              <a:tr h="10109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5912173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Today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65%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1969159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E6E840E9-ACED-402F-A3A2-B9F58FAD3949}"/>
              </a:ext>
            </a:extLst>
          </p:cNvPr>
          <p:cNvGraphicFramePr/>
          <p:nvPr>
            <p:extLst/>
          </p:nvPr>
        </p:nvGraphicFramePr>
        <p:xfrm>
          <a:off x="1828800" y="3958682"/>
          <a:ext cx="1164336" cy="1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1015A775-9C23-4892-8977-85E20A75DBFD}"/>
              </a:ext>
            </a:extLst>
          </p:cNvPr>
          <p:cNvGraphicFramePr/>
          <p:nvPr>
            <p:extLst/>
          </p:nvPr>
        </p:nvGraphicFramePr>
        <p:xfrm>
          <a:off x="3213842" y="3958682"/>
          <a:ext cx="1164336" cy="1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96A3FAA1-550D-4826-8178-92769210602B}"/>
              </a:ext>
            </a:extLst>
          </p:cNvPr>
          <p:cNvGraphicFramePr/>
          <p:nvPr>
            <p:extLst/>
          </p:nvPr>
        </p:nvGraphicFramePr>
        <p:xfrm>
          <a:off x="4692672" y="3958682"/>
          <a:ext cx="1164336" cy="1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8818BDDB-D6AB-4F7C-BA09-5DF81A9302CF}"/>
              </a:ext>
            </a:extLst>
          </p:cNvPr>
          <p:cNvGraphicFramePr/>
          <p:nvPr>
            <p:extLst/>
          </p:nvPr>
        </p:nvGraphicFramePr>
        <p:xfrm>
          <a:off x="6114288" y="3958682"/>
          <a:ext cx="1164336" cy="1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CCB35546-77BE-4C3C-9CD2-C32C602E3B9D}"/>
              </a:ext>
            </a:extLst>
          </p:cNvPr>
          <p:cNvGraphicFramePr/>
          <p:nvPr>
            <p:extLst/>
          </p:nvPr>
        </p:nvGraphicFramePr>
        <p:xfrm>
          <a:off x="7535904" y="3958682"/>
          <a:ext cx="1164336" cy="119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8616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PrEP Implementation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909" y="5861518"/>
            <a:ext cx="78981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68 countries have PrEP available in some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  <a:sym typeface="Franklin Gothic Book"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9pPr>
          </a:lstStyle>
          <a:p>
            <a:r>
              <a:rPr lang="en-US" dirty="0"/>
              <a:t>Fitch L, et al.  HIVR4P 2018, October 21-25, 2018.  Madrid, Spain. Abs OA.04.01.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39430E-17AA-478C-B808-CABB9F783AD2}"/>
              </a:ext>
            </a:extLst>
          </p:cNvPr>
          <p:cNvGrpSpPr/>
          <p:nvPr/>
        </p:nvGrpSpPr>
        <p:grpSpPr>
          <a:xfrm>
            <a:off x="622908" y="1301806"/>
            <a:ext cx="8066396" cy="4169456"/>
            <a:chOff x="622908" y="1301806"/>
            <a:chExt cx="8066396" cy="4169456"/>
          </a:xfrm>
        </p:grpSpPr>
        <p:grpSp>
          <p:nvGrpSpPr>
            <p:cNvPr id="7" name="Group 112">
              <a:extLst>
                <a:ext uri="{FF2B5EF4-FFF2-40B4-BE49-F238E27FC236}">
                  <a16:creationId xmlns="" xmlns:a16="http://schemas.microsoft.com/office/drawing/2014/main" id="{39C97B5A-F9CC-4454-A209-49D4CDFD6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504" y="1496422"/>
              <a:ext cx="7650993" cy="3974840"/>
              <a:chOff x="647" y="1048"/>
              <a:chExt cx="4457" cy="2216"/>
            </a:xfrm>
            <a:solidFill>
              <a:schemeClr val="bg2">
                <a:lumMod val="75000"/>
              </a:schemeClr>
            </a:solidFill>
          </p:grpSpPr>
          <p:sp>
            <p:nvSpPr>
              <p:cNvPr id="8" name="Freeform 32">
                <a:extLst>
                  <a:ext uri="{FF2B5EF4-FFF2-40B4-BE49-F238E27FC236}">
                    <a16:creationId xmlns="" xmlns:a16="http://schemas.microsoft.com/office/drawing/2014/main" id="{5E6E42C2-5B12-4271-8010-C0DE92A0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1984"/>
                <a:ext cx="849" cy="952"/>
              </a:xfrm>
              <a:custGeom>
                <a:avLst/>
                <a:gdLst>
                  <a:gd name="T0" fmla="*/ 505 w 849"/>
                  <a:gd name="T1" fmla="*/ 72 h 952"/>
                  <a:gd name="T2" fmla="*/ 569 w 849"/>
                  <a:gd name="T3" fmla="*/ 88 h 952"/>
                  <a:gd name="T4" fmla="*/ 625 w 849"/>
                  <a:gd name="T5" fmla="*/ 88 h 952"/>
                  <a:gd name="T6" fmla="*/ 649 w 849"/>
                  <a:gd name="T7" fmla="*/ 96 h 952"/>
                  <a:gd name="T8" fmla="*/ 641 w 849"/>
                  <a:gd name="T9" fmla="*/ 136 h 952"/>
                  <a:gd name="T10" fmla="*/ 617 w 849"/>
                  <a:gd name="T11" fmla="*/ 104 h 952"/>
                  <a:gd name="T12" fmla="*/ 657 w 849"/>
                  <a:gd name="T13" fmla="*/ 184 h 952"/>
                  <a:gd name="T14" fmla="*/ 673 w 849"/>
                  <a:gd name="T15" fmla="*/ 216 h 952"/>
                  <a:gd name="T16" fmla="*/ 689 w 849"/>
                  <a:gd name="T17" fmla="*/ 256 h 952"/>
                  <a:gd name="T18" fmla="*/ 729 w 849"/>
                  <a:gd name="T19" fmla="*/ 304 h 952"/>
                  <a:gd name="T20" fmla="*/ 753 w 849"/>
                  <a:gd name="T21" fmla="*/ 328 h 952"/>
                  <a:gd name="T22" fmla="*/ 753 w 849"/>
                  <a:gd name="T23" fmla="*/ 344 h 952"/>
                  <a:gd name="T24" fmla="*/ 777 w 849"/>
                  <a:gd name="T25" fmla="*/ 352 h 952"/>
                  <a:gd name="T26" fmla="*/ 801 w 849"/>
                  <a:gd name="T27" fmla="*/ 352 h 952"/>
                  <a:gd name="T28" fmla="*/ 849 w 849"/>
                  <a:gd name="T29" fmla="*/ 344 h 952"/>
                  <a:gd name="T30" fmla="*/ 809 w 849"/>
                  <a:gd name="T31" fmla="*/ 440 h 952"/>
                  <a:gd name="T32" fmla="*/ 713 w 849"/>
                  <a:gd name="T33" fmla="*/ 544 h 952"/>
                  <a:gd name="T34" fmla="*/ 705 w 849"/>
                  <a:gd name="T35" fmla="*/ 600 h 952"/>
                  <a:gd name="T36" fmla="*/ 713 w 849"/>
                  <a:gd name="T37" fmla="*/ 632 h 952"/>
                  <a:gd name="T38" fmla="*/ 721 w 849"/>
                  <a:gd name="T39" fmla="*/ 696 h 952"/>
                  <a:gd name="T40" fmla="*/ 649 w 849"/>
                  <a:gd name="T41" fmla="*/ 736 h 952"/>
                  <a:gd name="T42" fmla="*/ 657 w 849"/>
                  <a:gd name="T43" fmla="*/ 784 h 952"/>
                  <a:gd name="T44" fmla="*/ 625 w 849"/>
                  <a:gd name="T45" fmla="*/ 824 h 952"/>
                  <a:gd name="T46" fmla="*/ 625 w 849"/>
                  <a:gd name="T47" fmla="*/ 848 h 952"/>
                  <a:gd name="T48" fmla="*/ 585 w 849"/>
                  <a:gd name="T49" fmla="*/ 904 h 952"/>
                  <a:gd name="T50" fmla="*/ 537 w 849"/>
                  <a:gd name="T51" fmla="*/ 936 h 952"/>
                  <a:gd name="T52" fmla="*/ 497 w 849"/>
                  <a:gd name="T53" fmla="*/ 936 h 952"/>
                  <a:gd name="T54" fmla="*/ 449 w 849"/>
                  <a:gd name="T55" fmla="*/ 944 h 952"/>
                  <a:gd name="T56" fmla="*/ 441 w 849"/>
                  <a:gd name="T57" fmla="*/ 912 h 952"/>
                  <a:gd name="T58" fmla="*/ 393 w 849"/>
                  <a:gd name="T59" fmla="*/ 816 h 952"/>
                  <a:gd name="T60" fmla="*/ 385 w 849"/>
                  <a:gd name="T61" fmla="*/ 768 h 952"/>
                  <a:gd name="T62" fmla="*/ 385 w 849"/>
                  <a:gd name="T63" fmla="*/ 648 h 952"/>
                  <a:gd name="T64" fmla="*/ 369 w 849"/>
                  <a:gd name="T65" fmla="*/ 584 h 952"/>
                  <a:gd name="T66" fmla="*/ 328 w 849"/>
                  <a:gd name="T67" fmla="*/ 512 h 952"/>
                  <a:gd name="T68" fmla="*/ 336 w 849"/>
                  <a:gd name="T69" fmla="*/ 480 h 952"/>
                  <a:gd name="T70" fmla="*/ 336 w 849"/>
                  <a:gd name="T71" fmla="*/ 456 h 952"/>
                  <a:gd name="T72" fmla="*/ 296 w 849"/>
                  <a:gd name="T73" fmla="*/ 440 h 952"/>
                  <a:gd name="T74" fmla="*/ 216 w 849"/>
                  <a:gd name="T75" fmla="*/ 424 h 952"/>
                  <a:gd name="T76" fmla="*/ 152 w 849"/>
                  <a:gd name="T77" fmla="*/ 432 h 952"/>
                  <a:gd name="T78" fmla="*/ 64 w 849"/>
                  <a:gd name="T79" fmla="*/ 408 h 952"/>
                  <a:gd name="T80" fmla="*/ 16 w 849"/>
                  <a:gd name="T81" fmla="*/ 336 h 952"/>
                  <a:gd name="T82" fmla="*/ 8 w 849"/>
                  <a:gd name="T83" fmla="*/ 320 h 952"/>
                  <a:gd name="T84" fmla="*/ 16 w 849"/>
                  <a:gd name="T85" fmla="*/ 272 h 952"/>
                  <a:gd name="T86" fmla="*/ 24 w 849"/>
                  <a:gd name="T87" fmla="*/ 200 h 952"/>
                  <a:gd name="T88" fmla="*/ 80 w 849"/>
                  <a:gd name="T89" fmla="*/ 128 h 952"/>
                  <a:gd name="T90" fmla="*/ 96 w 849"/>
                  <a:gd name="T91" fmla="*/ 88 h 952"/>
                  <a:gd name="T92" fmla="*/ 144 w 849"/>
                  <a:gd name="T93" fmla="*/ 32 h 952"/>
                  <a:gd name="T94" fmla="*/ 152 w 849"/>
                  <a:gd name="T95" fmla="*/ 24 h 952"/>
                  <a:gd name="T96" fmla="*/ 216 w 849"/>
                  <a:gd name="T97" fmla="*/ 16 h 952"/>
                  <a:gd name="T98" fmla="*/ 288 w 849"/>
                  <a:gd name="T99" fmla="*/ 8 h 952"/>
                  <a:gd name="T100" fmla="*/ 328 w 849"/>
                  <a:gd name="T101" fmla="*/ 0 h 952"/>
                  <a:gd name="T102" fmla="*/ 352 w 849"/>
                  <a:gd name="T103" fmla="*/ 0 h 952"/>
                  <a:gd name="T104" fmla="*/ 352 w 849"/>
                  <a:gd name="T105" fmla="*/ 16 h 952"/>
                  <a:gd name="T106" fmla="*/ 352 w 849"/>
                  <a:gd name="T107" fmla="*/ 48 h 952"/>
                  <a:gd name="T108" fmla="*/ 393 w 849"/>
                  <a:gd name="T109" fmla="*/ 64 h 952"/>
                  <a:gd name="T110" fmla="*/ 465 w 849"/>
                  <a:gd name="T111" fmla="*/ 80 h 952"/>
                  <a:gd name="T112" fmla="*/ 489 w 849"/>
                  <a:gd name="T113" fmla="*/ 6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9" h="952">
                    <a:moveTo>
                      <a:pt x="497" y="64"/>
                    </a:moveTo>
                    <a:lnTo>
                      <a:pt x="497" y="64"/>
                    </a:lnTo>
                    <a:lnTo>
                      <a:pt x="497" y="64"/>
                    </a:lnTo>
                    <a:lnTo>
                      <a:pt x="505" y="72"/>
                    </a:lnTo>
                    <a:lnTo>
                      <a:pt x="505" y="80"/>
                    </a:lnTo>
                    <a:lnTo>
                      <a:pt x="521" y="80"/>
                    </a:lnTo>
                    <a:lnTo>
                      <a:pt x="537" y="80"/>
                    </a:lnTo>
                    <a:lnTo>
                      <a:pt x="569" y="88"/>
                    </a:lnTo>
                    <a:lnTo>
                      <a:pt x="585" y="88"/>
                    </a:lnTo>
                    <a:lnTo>
                      <a:pt x="601" y="80"/>
                    </a:lnTo>
                    <a:lnTo>
                      <a:pt x="609" y="80"/>
                    </a:lnTo>
                    <a:lnTo>
                      <a:pt x="625" y="88"/>
                    </a:lnTo>
                    <a:lnTo>
                      <a:pt x="633" y="88"/>
                    </a:lnTo>
                    <a:lnTo>
                      <a:pt x="641" y="88"/>
                    </a:lnTo>
                    <a:lnTo>
                      <a:pt x="641" y="88"/>
                    </a:lnTo>
                    <a:lnTo>
                      <a:pt x="649" y="96"/>
                    </a:lnTo>
                    <a:lnTo>
                      <a:pt x="649" y="104"/>
                    </a:lnTo>
                    <a:lnTo>
                      <a:pt x="649" y="112"/>
                    </a:lnTo>
                    <a:lnTo>
                      <a:pt x="641" y="128"/>
                    </a:lnTo>
                    <a:lnTo>
                      <a:pt x="641" y="136"/>
                    </a:lnTo>
                    <a:lnTo>
                      <a:pt x="641" y="136"/>
                    </a:lnTo>
                    <a:lnTo>
                      <a:pt x="633" y="128"/>
                    </a:lnTo>
                    <a:lnTo>
                      <a:pt x="625" y="112"/>
                    </a:lnTo>
                    <a:lnTo>
                      <a:pt x="617" y="104"/>
                    </a:lnTo>
                    <a:lnTo>
                      <a:pt x="617" y="104"/>
                    </a:lnTo>
                    <a:lnTo>
                      <a:pt x="617" y="112"/>
                    </a:lnTo>
                    <a:lnTo>
                      <a:pt x="617" y="112"/>
                    </a:lnTo>
                    <a:lnTo>
                      <a:pt x="657" y="184"/>
                    </a:lnTo>
                    <a:lnTo>
                      <a:pt x="657" y="192"/>
                    </a:lnTo>
                    <a:lnTo>
                      <a:pt x="657" y="192"/>
                    </a:lnTo>
                    <a:lnTo>
                      <a:pt x="673" y="216"/>
                    </a:lnTo>
                    <a:lnTo>
                      <a:pt x="673" y="216"/>
                    </a:lnTo>
                    <a:lnTo>
                      <a:pt x="673" y="216"/>
                    </a:lnTo>
                    <a:lnTo>
                      <a:pt x="673" y="240"/>
                    </a:lnTo>
                    <a:lnTo>
                      <a:pt x="681" y="248"/>
                    </a:lnTo>
                    <a:lnTo>
                      <a:pt x="689" y="256"/>
                    </a:lnTo>
                    <a:lnTo>
                      <a:pt x="697" y="280"/>
                    </a:lnTo>
                    <a:lnTo>
                      <a:pt x="713" y="296"/>
                    </a:lnTo>
                    <a:lnTo>
                      <a:pt x="721" y="304"/>
                    </a:lnTo>
                    <a:lnTo>
                      <a:pt x="729" y="304"/>
                    </a:lnTo>
                    <a:lnTo>
                      <a:pt x="729" y="304"/>
                    </a:lnTo>
                    <a:lnTo>
                      <a:pt x="737" y="320"/>
                    </a:lnTo>
                    <a:lnTo>
                      <a:pt x="745" y="328"/>
                    </a:lnTo>
                    <a:lnTo>
                      <a:pt x="753" y="328"/>
                    </a:lnTo>
                    <a:lnTo>
                      <a:pt x="753" y="328"/>
                    </a:lnTo>
                    <a:lnTo>
                      <a:pt x="753" y="336"/>
                    </a:lnTo>
                    <a:lnTo>
                      <a:pt x="753" y="336"/>
                    </a:lnTo>
                    <a:lnTo>
                      <a:pt x="753" y="344"/>
                    </a:lnTo>
                    <a:lnTo>
                      <a:pt x="753" y="344"/>
                    </a:lnTo>
                    <a:lnTo>
                      <a:pt x="761" y="352"/>
                    </a:lnTo>
                    <a:lnTo>
                      <a:pt x="777" y="360"/>
                    </a:lnTo>
                    <a:lnTo>
                      <a:pt x="777" y="352"/>
                    </a:lnTo>
                    <a:lnTo>
                      <a:pt x="785" y="352"/>
                    </a:lnTo>
                    <a:lnTo>
                      <a:pt x="793" y="352"/>
                    </a:lnTo>
                    <a:lnTo>
                      <a:pt x="801" y="352"/>
                    </a:lnTo>
                    <a:lnTo>
                      <a:pt x="801" y="352"/>
                    </a:lnTo>
                    <a:lnTo>
                      <a:pt x="809" y="352"/>
                    </a:lnTo>
                    <a:lnTo>
                      <a:pt x="833" y="344"/>
                    </a:lnTo>
                    <a:lnTo>
                      <a:pt x="849" y="344"/>
                    </a:lnTo>
                    <a:lnTo>
                      <a:pt x="849" y="344"/>
                    </a:lnTo>
                    <a:lnTo>
                      <a:pt x="849" y="344"/>
                    </a:lnTo>
                    <a:lnTo>
                      <a:pt x="849" y="360"/>
                    </a:lnTo>
                    <a:lnTo>
                      <a:pt x="833" y="400"/>
                    </a:lnTo>
                    <a:lnTo>
                      <a:pt x="809" y="440"/>
                    </a:lnTo>
                    <a:lnTo>
                      <a:pt x="793" y="456"/>
                    </a:lnTo>
                    <a:lnTo>
                      <a:pt x="761" y="480"/>
                    </a:lnTo>
                    <a:lnTo>
                      <a:pt x="721" y="512"/>
                    </a:lnTo>
                    <a:lnTo>
                      <a:pt x="713" y="544"/>
                    </a:lnTo>
                    <a:lnTo>
                      <a:pt x="697" y="552"/>
                    </a:lnTo>
                    <a:lnTo>
                      <a:pt x="697" y="568"/>
                    </a:lnTo>
                    <a:lnTo>
                      <a:pt x="705" y="592"/>
                    </a:lnTo>
                    <a:lnTo>
                      <a:pt x="705" y="600"/>
                    </a:lnTo>
                    <a:lnTo>
                      <a:pt x="721" y="624"/>
                    </a:lnTo>
                    <a:lnTo>
                      <a:pt x="721" y="624"/>
                    </a:lnTo>
                    <a:lnTo>
                      <a:pt x="721" y="632"/>
                    </a:lnTo>
                    <a:lnTo>
                      <a:pt x="713" y="632"/>
                    </a:lnTo>
                    <a:lnTo>
                      <a:pt x="713" y="640"/>
                    </a:lnTo>
                    <a:lnTo>
                      <a:pt x="713" y="656"/>
                    </a:lnTo>
                    <a:lnTo>
                      <a:pt x="721" y="672"/>
                    </a:lnTo>
                    <a:lnTo>
                      <a:pt x="721" y="696"/>
                    </a:lnTo>
                    <a:lnTo>
                      <a:pt x="657" y="720"/>
                    </a:lnTo>
                    <a:lnTo>
                      <a:pt x="657" y="736"/>
                    </a:lnTo>
                    <a:lnTo>
                      <a:pt x="657" y="736"/>
                    </a:lnTo>
                    <a:lnTo>
                      <a:pt x="649" y="736"/>
                    </a:lnTo>
                    <a:lnTo>
                      <a:pt x="641" y="744"/>
                    </a:lnTo>
                    <a:lnTo>
                      <a:pt x="641" y="752"/>
                    </a:lnTo>
                    <a:lnTo>
                      <a:pt x="657" y="776"/>
                    </a:lnTo>
                    <a:lnTo>
                      <a:pt x="657" y="784"/>
                    </a:lnTo>
                    <a:lnTo>
                      <a:pt x="657" y="800"/>
                    </a:lnTo>
                    <a:lnTo>
                      <a:pt x="641" y="808"/>
                    </a:lnTo>
                    <a:lnTo>
                      <a:pt x="633" y="816"/>
                    </a:lnTo>
                    <a:lnTo>
                      <a:pt x="625" y="824"/>
                    </a:lnTo>
                    <a:lnTo>
                      <a:pt x="617" y="832"/>
                    </a:lnTo>
                    <a:lnTo>
                      <a:pt x="617" y="832"/>
                    </a:lnTo>
                    <a:lnTo>
                      <a:pt x="625" y="832"/>
                    </a:lnTo>
                    <a:lnTo>
                      <a:pt x="625" y="848"/>
                    </a:lnTo>
                    <a:lnTo>
                      <a:pt x="617" y="856"/>
                    </a:lnTo>
                    <a:lnTo>
                      <a:pt x="601" y="872"/>
                    </a:lnTo>
                    <a:lnTo>
                      <a:pt x="593" y="888"/>
                    </a:lnTo>
                    <a:lnTo>
                      <a:pt x="585" y="904"/>
                    </a:lnTo>
                    <a:lnTo>
                      <a:pt x="569" y="920"/>
                    </a:lnTo>
                    <a:lnTo>
                      <a:pt x="553" y="928"/>
                    </a:lnTo>
                    <a:lnTo>
                      <a:pt x="537" y="928"/>
                    </a:lnTo>
                    <a:lnTo>
                      <a:pt x="537" y="936"/>
                    </a:lnTo>
                    <a:lnTo>
                      <a:pt x="537" y="936"/>
                    </a:lnTo>
                    <a:lnTo>
                      <a:pt x="529" y="936"/>
                    </a:lnTo>
                    <a:lnTo>
                      <a:pt x="513" y="936"/>
                    </a:lnTo>
                    <a:lnTo>
                      <a:pt x="497" y="936"/>
                    </a:lnTo>
                    <a:lnTo>
                      <a:pt x="473" y="952"/>
                    </a:lnTo>
                    <a:lnTo>
                      <a:pt x="457" y="952"/>
                    </a:lnTo>
                    <a:lnTo>
                      <a:pt x="449" y="944"/>
                    </a:lnTo>
                    <a:lnTo>
                      <a:pt x="449" y="944"/>
                    </a:lnTo>
                    <a:lnTo>
                      <a:pt x="449" y="928"/>
                    </a:lnTo>
                    <a:lnTo>
                      <a:pt x="441" y="920"/>
                    </a:lnTo>
                    <a:lnTo>
                      <a:pt x="441" y="920"/>
                    </a:lnTo>
                    <a:lnTo>
                      <a:pt x="441" y="912"/>
                    </a:lnTo>
                    <a:lnTo>
                      <a:pt x="441" y="904"/>
                    </a:lnTo>
                    <a:lnTo>
                      <a:pt x="433" y="888"/>
                    </a:lnTo>
                    <a:lnTo>
                      <a:pt x="409" y="848"/>
                    </a:lnTo>
                    <a:lnTo>
                      <a:pt x="393" y="816"/>
                    </a:lnTo>
                    <a:lnTo>
                      <a:pt x="393" y="792"/>
                    </a:lnTo>
                    <a:lnTo>
                      <a:pt x="393" y="784"/>
                    </a:lnTo>
                    <a:lnTo>
                      <a:pt x="393" y="776"/>
                    </a:lnTo>
                    <a:lnTo>
                      <a:pt x="385" y="768"/>
                    </a:lnTo>
                    <a:lnTo>
                      <a:pt x="369" y="744"/>
                    </a:lnTo>
                    <a:lnTo>
                      <a:pt x="361" y="720"/>
                    </a:lnTo>
                    <a:lnTo>
                      <a:pt x="361" y="688"/>
                    </a:lnTo>
                    <a:lnTo>
                      <a:pt x="385" y="648"/>
                    </a:lnTo>
                    <a:lnTo>
                      <a:pt x="385" y="632"/>
                    </a:lnTo>
                    <a:lnTo>
                      <a:pt x="377" y="616"/>
                    </a:lnTo>
                    <a:lnTo>
                      <a:pt x="377" y="600"/>
                    </a:lnTo>
                    <a:lnTo>
                      <a:pt x="369" y="584"/>
                    </a:lnTo>
                    <a:lnTo>
                      <a:pt x="369" y="576"/>
                    </a:lnTo>
                    <a:lnTo>
                      <a:pt x="369" y="560"/>
                    </a:lnTo>
                    <a:lnTo>
                      <a:pt x="344" y="536"/>
                    </a:lnTo>
                    <a:lnTo>
                      <a:pt x="328" y="512"/>
                    </a:lnTo>
                    <a:lnTo>
                      <a:pt x="328" y="496"/>
                    </a:lnTo>
                    <a:lnTo>
                      <a:pt x="336" y="488"/>
                    </a:lnTo>
                    <a:lnTo>
                      <a:pt x="336" y="488"/>
                    </a:lnTo>
                    <a:lnTo>
                      <a:pt x="336" y="480"/>
                    </a:lnTo>
                    <a:lnTo>
                      <a:pt x="336" y="480"/>
                    </a:lnTo>
                    <a:lnTo>
                      <a:pt x="336" y="456"/>
                    </a:lnTo>
                    <a:lnTo>
                      <a:pt x="336" y="456"/>
                    </a:lnTo>
                    <a:lnTo>
                      <a:pt x="336" y="456"/>
                    </a:lnTo>
                    <a:lnTo>
                      <a:pt x="336" y="448"/>
                    </a:lnTo>
                    <a:lnTo>
                      <a:pt x="328" y="440"/>
                    </a:lnTo>
                    <a:lnTo>
                      <a:pt x="312" y="440"/>
                    </a:lnTo>
                    <a:lnTo>
                      <a:pt x="296" y="440"/>
                    </a:lnTo>
                    <a:lnTo>
                      <a:pt x="288" y="440"/>
                    </a:lnTo>
                    <a:lnTo>
                      <a:pt x="264" y="408"/>
                    </a:lnTo>
                    <a:lnTo>
                      <a:pt x="248" y="408"/>
                    </a:lnTo>
                    <a:lnTo>
                      <a:pt x="216" y="424"/>
                    </a:lnTo>
                    <a:lnTo>
                      <a:pt x="200" y="432"/>
                    </a:lnTo>
                    <a:lnTo>
                      <a:pt x="184" y="432"/>
                    </a:lnTo>
                    <a:lnTo>
                      <a:pt x="168" y="432"/>
                    </a:lnTo>
                    <a:lnTo>
                      <a:pt x="152" y="432"/>
                    </a:lnTo>
                    <a:lnTo>
                      <a:pt x="128" y="440"/>
                    </a:lnTo>
                    <a:lnTo>
                      <a:pt x="112" y="440"/>
                    </a:lnTo>
                    <a:lnTo>
                      <a:pt x="96" y="424"/>
                    </a:lnTo>
                    <a:lnTo>
                      <a:pt x="64" y="408"/>
                    </a:lnTo>
                    <a:lnTo>
                      <a:pt x="48" y="376"/>
                    </a:lnTo>
                    <a:lnTo>
                      <a:pt x="40" y="360"/>
                    </a:lnTo>
                    <a:lnTo>
                      <a:pt x="16" y="344"/>
                    </a:lnTo>
                    <a:lnTo>
                      <a:pt x="16" y="336"/>
                    </a:lnTo>
                    <a:lnTo>
                      <a:pt x="8" y="336"/>
                    </a:lnTo>
                    <a:lnTo>
                      <a:pt x="8" y="336"/>
                    </a:lnTo>
                    <a:lnTo>
                      <a:pt x="8" y="320"/>
                    </a:lnTo>
                    <a:lnTo>
                      <a:pt x="8" y="320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8" y="304"/>
                    </a:lnTo>
                    <a:lnTo>
                      <a:pt x="16" y="272"/>
                    </a:lnTo>
                    <a:lnTo>
                      <a:pt x="16" y="256"/>
                    </a:lnTo>
                    <a:lnTo>
                      <a:pt x="8" y="224"/>
                    </a:lnTo>
                    <a:lnTo>
                      <a:pt x="8" y="208"/>
                    </a:lnTo>
                    <a:lnTo>
                      <a:pt x="24" y="200"/>
                    </a:lnTo>
                    <a:lnTo>
                      <a:pt x="32" y="168"/>
                    </a:lnTo>
                    <a:lnTo>
                      <a:pt x="56" y="136"/>
                    </a:lnTo>
                    <a:lnTo>
                      <a:pt x="64" y="128"/>
                    </a:lnTo>
                    <a:lnTo>
                      <a:pt x="80" y="128"/>
                    </a:lnTo>
                    <a:lnTo>
                      <a:pt x="96" y="112"/>
                    </a:lnTo>
                    <a:lnTo>
                      <a:pt x="96" y="104"/>
                    </a:lnTo>
                    <a:lnTo>
                      <a:pt x="96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112" y="64"/>
                    </a:lnTo>
                    <a:lnTo>
                      <a:pt x="128" y="40"/>
                    </a:lnTo>
                    <a:lnTo>
                      <a:pt x="144" y="32"/>
                    </a:lnTo>
                    <a:lnTo>
                      <a:pt x="136" y="32"/>
                    </a:lnTo>
                    <a:lnTo>
                      <a:pt x="144" y="24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60" y="32"/>
                    </a:lnTo>
                    <a:lnTo>
                      <a:pt x="192" y="32"/>
                    </a:lnTo>
                    <a:lnTo>
                      <a:pt x="200" y="24"/>
                    </a:lnTo>
                    <a:lnTo>
                      <a:pt x="216" y="16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0" y="8"/>
                    </a:lnTo>
                    <a:lnTo>
                      <a:pt x="288" y="8"/>
                    </a:lnTo>
                    <a:lnTo>
                      <a:pt x="304" y="0"/>
                    </a:lnTo>
                    <a:lnTo>
                      <a:pt x="312" y="8"/>
                    </a:lnTo>
                    <a:lnTo>
                      <a:pt x="320" y="8"/>
                    </a:lnTo>
                    <a:lnTo>
                      <a:pt x="328" y="0"/>
                    </a:lnTo>
                    <a:lnTo>
                      <a:pt x="344" y="0"/>
                    </a:lnTo>
                    <a:lnTo>
                      <a:pt x="344" y="8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8"/>
                    </a:lnTo>
                    <a:lnTo>
                      <a:pt x="352" y="16"/>
                    </a:lnTo>
                    <a:lnTo>
                      <a:pt x="352" y="16"/>
                    </a:lnTo>
                    <a:lnTo>
                      <a:pt x="352" y="24"/>
                    </a:lnTo>
                    <a:lnTo>
                      <a:pt x="352" y="24"/>
                    </a:lnTo>
                    <a:lnTo>
                      <a:pt x="352" y="40"/>
                    </a:lnTo>
                    <a:lnTo>
                      <a:pt x="352" y="48"/>
                    </a:lnTo>
                    <a:lnTo>
                      <a:pt x="361" y="64"/>
                    </a:lnTo>
                    <a:lnTo>
                      <a:pt x="369" y="64"/>
                    </a:lnTo>
                    <a:lnTo>
                      <a:pt x="385" y="64"/>
                    </a:lnTo>
                    <a:lnTo>
                      <a:pt x="393" y="64"/>
                    </a:lnTo>
                    <a:lnTo>
                      <a:pt x="433" y="96"/>
                    </a:lnTo>
                    <a:lnTo>
                      <a:pt x="465" y="96"/>
                    </a:lnTo>
                    <a:lnTo>
                      <a:pt x="465" y="88"/>
                    </a:lnTo>
                    <a:lnTo>
                      <a:pt x="465" y="80"/>
                    </a:lnTo>
                    <a:lnTo>
                      <a:pt x="465" y="72"/>
                    </a:lnTo>
                    <a:lnTo>
                      <a:pt x="481" y="64"/>
                    </a:lnTo>
                    <a:lnTo>
                      <a:pt x="489" y="64"/>
                    </a:lnTo>
                    <a:lnTo>
                      <a:pt x="489" y="64"/>
                    </a:lnTo>
                    <a:lnTo>
                      <a:pt x="497" y="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33">
                <a:extLst>
                  <a:ext uri="{FF2B5EF4-FFF2-40B4-BE49-F238E27FC236}">
                    <a16:creationId xmlns="" xmlns:a16="http://schemas.microsoft.com/office/drawing/2014/main" id="{21A21756-681C-45D1-9E43-6CF46011F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1912"/>
                <a:ext cx="464" cy="408"/>
              </a:xfrm>
              <a:custGeom>
                <a:avLst/>
                <a:gdLst>
                  <a:gd name="T0" fmla="*/ 120 w 464"/>
                  <a:gd name="T1" fmla="*/ 120 h 408"/>
                  <a:gd name="T2" fmla="*/ 120 w 464"/>
                  <a:gd name="T3" fmla="*/ 88 h 408"/>
                  <a:gd name="T4" fmla="*/ 120 w 464"/>
                  <a:gd name="T5" fmla="*/ 80 h 408"/>
                  <a:gd name="T6" fmla="*/ 104 w 464"/>
                  <a:gd name="T7" fmla="*/ 80 h 408"/>
                  <a:gd name="T8" fmla="*/ 56 w 464"/>
                  <a:gd name="T9" fmla="*/ 80 h 408"/>
                  <a:gd name="T10" fmla="*/ 24 w 464"/>
                  <a:gd name="T11" fmla="*/ 80 h 408"/>
                  <a:gd name="T12" fmla="*/ 24 w 464"/>
                  <a:gd name="T13" fmla="*/ 80 h 408"/>
                  <a:gd name="T14" fmla="*/ 0 w 464"/>
                  <a:gd name="T15" fmla="*/ 56 h 408"/>
                  <a:gd name="T16" fmla="*/ 8 w 464"/>
                  <a:gd name="T17" fmla="*/ 40 h 408"/>
                  <a:gd name="T18" fmla="*/ 32 w 464"/>
                  <a:gd name="T19" fmla="*/ 24 h 408"/>
                  <a:gd name="T20" fmla="*/ 40 w 464"/>
                  <a:gd name="T21" fmla="*/ 16 h 408"/>
                  <a:gd name="T22" fmla="*/ 56 w 464"/>
                  <a:gd name="T23" fmla="*/ 16 h 408"/>
                  <a:gd name="T24" fmla="*/ 120 w 464"/>
                  <a:gd name="T25" fmla="*/ 8 h 408"/>
                  <a:gd name="T26" fmla="*/ 144 w 464"/>
                  <a:gd name="T27" fmla="*/ 16 h 408"/>
                  <a:gd name="T28" fmla="*/ 200 w 464"/>
                  <a:gd name="T29" fmla="*/ 8 h 408"/>
                  <a:gd name="T30" fmla="*/ 240 w 464"/>
                  <a:gd name="T31" fmla="*/ 40 h 408"/>
                  <a:gd name="T32" fmla="*/ 272 w 464"/>
                  <a:gd name="T33" fmla="*/ 32 h 408"/>
                  <a:gd name="T34" fmla="*/ 280 w 464"/>
                  <a:gd name="T35" fmla="*/ 48 h 408"/>
                  <a:gd name="T36" fmla="*/ 288 w 464"/>
                  <a:gd name="T37" fmla="*/ 64 h 408"/>
                  <a:gd name="T38" fmla="*/ 304 w 464"/>
                  <a:gd name="T39" fmla="*/ 72 h 408"/>
                  <a:gd name="T40" fmla="*/ 328 w 464"/>
                  <a:gd name="T41" fmla="*/ 80 h 408"/>
                  <a:gd name="T42" fmla="*/ 352 w 464"/>
                  <a:gd name="T43" fmla="*/ 72 h 408"/>
                  <a:gd name="T44" fmla="*/ 384 w 464"/>
                  <a:gd name="T45" fmla="*/ 56 h 408"/>
                  <a:gd name="T46" fmla="*/ 440 w 464"/>
                  <a:gd name="T47" fmla="*/ 80 h 408"/>
                  <a:gd name="T48" fmla="*/ 440 w 464"/>
                  <a:gd name="T49" fmla="*/ 96 h 408"/>
                  <a:gd name="T50" fmla="*/ 432 w 464"/>
                  <a:gd name="T51" fmla="*/ 120 h 408"/>
                  <a:gd name="T52" fmla="*/ 432 w 464"/>
                  <a:gd name="T53" fmla="*/ 144 h 408"/>
                  <a:gd name="T54" fmla="*/ 448 w 464"/>
                  <a:gd name="T55" fmla="*/ 152 h 408"/>
                  <a:gd name="T56" fmla="*/ 456 w 464"/>
                  <a:gd name="T57" fmla="*/ 192 h 408"/>
                  <a:gd name="T58" fmla="*/ 448 w 464"/>
                  <a:gd name="T59" fmla="*/ 224 h 408"/>
                  <a:gd name="T60" fmla="*/ 440 w 464"/>
                  <a:gd name="T61" fmla="*/ 240 h 408"/>
                  <a:gd name="T62" fmla="*/ 392 w 464"/>
                  <a:gd name="T63" fmla="*/ 232 h 408"/>
                  <a:gd name="T64" fmla="*/ 376 w 464"/>
                  <a:gd name="T65" fmla="*/ 216 h 408"/>
                  <a:gd name="T66" fmla="*/ 344 w 464"/>
                  <a:gd name="T67" fmla="*/ 216 h 408"/>
                  <a:gd name="T68" fmla="*/ 312 w 464"/>
                  <a:gd name="T69" fmla="*/ 200 h 408"/>
                  <a:gd name="T70" fmla="*/ 296 w 464"/>
                  <a:gd name="T71" fmla="*/ 168 h 408"/>
                  <a:gd name="T72" fmla="*/ 296 w 464"/>
                  <a:gd name="T73" fmla="*/ 224 h 408"/>
                  <a:gd name="T74" fmla="*/ 304 w 464"/>
                  <a:gd name="T75" fmla="*/ 232 h 408"/>
                  <a:gd name="T76" fmla="*/ 312 w 464"/>
                  <a:gd name="T77" fmla="*/ 224 h 408"/>
                  <a:gd name="T78" fmla="*/ 344 w 464"/>
                  <a:gd name="T79" fmla="*/ 256 h 408"/>
                  <a:gd name="T80" fmla="*/ 376 w 464"/>
                  <a:gd name="T81" fmla="*/ 240 h 408"/>
                  <a:gd name="T82" fmla="*/ 408 w 464"/>
                  <a:gd name="T83" fmla="*/ 264 h 408"/>
                  <a:gd name="T84" fmla="*/ 416 w 464"/>
                  <a:gd name="T85" fmla="*/ 272 h 408"/>
                  <a:gd name="T86" fmla="*/ 408 w 464"/>
                  <a:gd name="T87" fmla="*/ 304 h 408"/>
                  <a:gd name="T88" fmla="*/ 384 w 464"/>
                  <a:gd name="T89" fmla="*/ 320 h 408"/>
                  <a:gd name="T90" fmla="*/ 360 w 464"/>
                  <a:gd name="T91" fmla="*/ 344 h 408"/>
                  <a:gd name="T92" fmla="*/ 328 w 464"/>
                  <a:gd name="T93" fmla="*/ 360 h 408"/>
                  <a:gd name="T94" fmla="*/ 304 w 464"/>
                  <a:gd name="T95" fmla="*/ 376 h 408"/>
                  <a:gd name="T96" fmla="*/ 248 w 464"/>
                  <a:gd name="T97" fmla="*/ 392 h 408"/>
                  <a:gd name="T98" fmla="*/ 232 w 464"/>
                  <a:gd name="T99" fmla="*/ 408 h 408"/>
                  <a:gd name="T100" fmla="*/ 216 w 464"/>
                  <a:gd name="T101" fmla="*/ 392 h 408"/>
                  <a:gd name="T102" fmla="*/ 208 w 464"/>
                  <a:gd name="T103" fmla="*/ 368 h 408"/>
                  <a:gd name="T104" fmla="*/ 208 w 464"/>
                  <a:gd name="T105" fmla="*/ 352 h 408"/>
                  <a:gd name="T106" fmla="*/ 184 w 464"/>
                  <a:gd name="T107" fmla="*/ 312 h 408"/>
                  <a:gd name="T108" fmla="*/ 152 w 464"/>
                  <a:gd name="T109" fmla="*/ 256 h 408"/>
                  <a:gd name="T110" fmla="*/ 136 w 464"/>
                  <a:gd name="T111" fmla="*/ 240 h 408"/>
                  <a:gd name="T112" fmla="*/ 112 w 464"/>
                  <a:gd name="T113" fmla="*/ 208 h 408"/>
                  <a:gd name="T114" fmla="*/ 112 w 464"/>
                  <a:gd name="T115" fmla="*/ 184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4" h="408">
                    <a:moveTo>
                      <a:pt x="104" y="152"/>
                    </a:moveTo>
                    <a:lnTo>
                      <a:pt x="104" y="152"/>
                    </a:lnTo>
                    <a:lnTo>
                      <a:pt x="112" y="136"/>
                    </a:lnTo>
                    <a:lnTo>
                      <a:pt x="120" y="120"/>
                    </a:lnTo>
                    <a:lnTo>
                      <a:pt x="128" y="104"/>
                    </a:lnTo>
                    <a:lnTo>
                      <a:pt x="128" y="104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0" y="80"/>
                    </a:lnTo>
                    <a:lnTo>
                      <a:pt x="112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96" y="88"/>
                    </a:lnTo>
                    <a:lnTo>
                      <a:pt x="80" y="88"/>
                    </a:lnTo>
                    <a:lnTo>
                      <a:pt x="72" y="80"/>
                    </a:lnTo>
                    <a:lnTo>
                      <a:pt x="56" y="80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32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7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28" y="16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200" y="8"/>
                    </a:lnTo>
                    <a:lnTo>
                      <a:pt x="216" y="8"/>
                    </a:lnTo>
                    <a:lnTo>
                      <a:pt x="224" y="16"/>
                    </a:lnTo>
                    <a:lnTo>
                      <a:pt x="224" y="24"/>
                    </a:lnTo>
                    <a:lnTo>
                      <a:pt x="240" y="40"/>
                    </a:lnTo>
                    <a:lnTo>
                      <a:pt x="264" y="48"/>
                    </a:lnTo>
                    <a:lnTo>
                      <a:pt x="264" y="40"/>
                    </a:lnTo>
                    <a:lnTo>
                      <a:pt x="272" y="32"/>
                    </a:lnTo>
                    <a:lnTo>
                      <a:pt x="272" y="32"/>
                    </a:lnTo>
                    <a:lnTo>
                      <a:pt x="280" y="32"/>
                    </a:lnTo>
                    <a:lnTo>
                      <a:pt x="280" y="40"/>
                    </a:lnTo>
                    <a:lnTo>
                      <a:pt x="280" y="40"/>
                    </a:lnTo>
                    <a:lnTo>
                      <a:pt x="280" y="48"/>
                    </a:lnTo>
                    <a:lnTo>
                      <a:pt x="280" y="48"/>
                    </a:lnTo>
                    <a:lnTo>
                      <a:pt x="288" y="56"/>
                    </a:lnTo>
                    <a:lnTo>
                      <a:pt x="288" y="64"/>
                    </a:lnTo>
                    <a:lnTo>
                      <a:pt x="288" y="64"/>
                    </a:lnTo>
                    <a:lnTo>
                      <a:pt x="288" y="72"/>
                    </a:lnTo>
                    <a:lnTo>
                      <a:pt x="296" y="72"/>
                    </a:lnTo>
                    <a:lnTo>
                      <a:pt x="296" y="72"/>
                    </a:lnTo>
                    <a:lnTo>
                      <a:pt x="304" y="72"/>
                    </a:lnTo>
                    <a:lnTo>
                      <a:pt x="304" y="72"/>
                    </a:lnTo>
                    <a:lnTo>
                      <a:pt x="312" y="80"/>
                    </a:lnTo>
                    <a:lnTo>
                      <a:pt x="320" y="80"/>
                    </a:lnTo>
                    <a:lnTo>
                      <a:pt x="328" y="80"/>
                    </a:lnTo>
                    <a:lnTo>
                      <a:pt x="336" y="80"/>
                    </a:lnTo>
                    <a:lnTo>
                      <a:pt x="344" y="80"/>
                    </a:lnTo>
                    <a:lnTo>
                      <a:pt x="352" y="80"/>
                    </a:lnTo>
                    <a:lnTo>
                      <a:pt x="352" y="72"/>
                    </a:lnTo>
                    <a:lnTo>
                      <a:pt x="352" y="64"/>
                    </a:lnTo>
                    <a:lnTo>
                      <a:pt x="360" y="64"/>
                    </a:lnTo>
                    <a:lnTo>
                      <a:pt x="376" y="56"/>
                    </a:lnTo>
                    <a:lnTo>
                      <a:pt x="384" y="56"/>
                    </a:lnTo>
                    <a:lnTo>
                      <a:pt x="384" y="56"/>
                    </a:lnTo>
                    <a:lnTo>
                      <a:pt x="392" y="56"/>
                    </a:lnTo>
                    <a:lnTo>
                      <a:pt x="424" y="72"/>
                    </a:lnTo>
                    <a:lnTo>
                      <a:pt x="440" y="80"/>
                    </a:lnTo>
                    <a:lnTo>
                      <a:pt x="440" y="80"/>
                    </a:lnTo>
                    <a:lnTo>
                      <a:pt x="440" y="88"/>
                    </a:lnTo>
                    <a:lnTo>
                      <a:pt x="440" y="88"/>
                    </a:lnTo>
                    <a:lnTo>
                      <a:pt x="440" y="96"/>
                    </a:lnTo>
                    <a:lnTo>
                      <a:pt x="440" y="96"/>
                    </a:lnTo>
                    <a:lnTo>
                      <a:pt x="432" y="112"/>
                    </a:lnTo>
                    <a:lnTo>
                      <a:pt x="432" y="120"/>
                    </a:lnTo>
                    <a:lnTo>
                      <a:pt x="432" y="120"/>
                    </a:lnTo>
                    <a:lnTo>
                      <a:pt x="432" y="120"/>
                    </a:lnTo>
                    <a:lnTo>
                      <a:pt x="432" y="128"/>
                    </a:lnTo>
                    <a:lnTo>
                      <a:pt x="432" y="136"/>
                    </a:lnTo>
                    <a:lnTo>
                      <a:pt x="432" y="144"/>
                    </a:lnTo>
                    <a:lnTo>
                      <a:pt x="432" y="144"/>
                    </a:lnTo>
                    <a:lnTo>
                      <a:pt x="440" y="152"/>
                    </a:lnTo>
                    <a:lnTo>
                      <a:pt x="440" y="152"/>
                    </a:lnTo>
                    <a:lnTo>
                      <a:pt x="448" y="152"/>
                    </a:lnTo>
                    <a:lnTo>
                      <a:pt x="448" y="160"/>
                    </a:lnTo>
                    <a:lnTo>
                      <a:pt x="440" y="168"/>
                    </a:lnTo>
                    <a:lnTo>
                      <a:pt x="440" y="176"/>
                    </a:lnTo>
                    <a:lnTo>
                      <a:pt x="456" y="192"/>
                    </a:lnTo>
                    <a:lnTo>
                      <a:pt x="464" y="208"/>
                    </a:lnTo>
                    <a:lnTo>
                      <a:pt x="464" y="216"/>
                    </a:lnTo>
                    <a:lnTo>
                      <a:pt x="464" y="216"/>
                    </a:lnTo>
                    <a:lnTo>
                      <a:pt x="448" y="224"/>
                    </a:lnTo>
                    <a:lnTo>
                      <a:pt x="448" y="240"/>
                    </a:lnTo>
                    <a:lnTo>
                      <a:pt x="448" y="240"/>
                    </a:lnTo>
                    <a:lnTo>
                      <a:pt x="448" y="240"/>
                    </a:lnTo>
                    <a:lnTo>
                      <a:pt x="440" y="240"/>
                    </a:lnTo>
                    <a:lnTo>
                      <a:pt x="408" y="232"/>
                    </a:lnTo>
                    <a:lnTo>
                      <a:pt x="408" y="232"/>
                    </a:lnTo>
                    <a:lnTo>
                      <a:pt x="400" y="232"/>
                    </a:lnTo>
                    <a:lnTo>
                      <a:pt x="392" y="232"/>
                    </a:lnTo>
                    <a:lnTo>
                      <a:pt x="392" y="232"/>
                    </a:lnTo>
                    <a:lnTo>
                      <a:pt x="384" y="224"/>
                    </a:lnTo>
                    <a:lnTo>
                      <a:pt x="384" y="216"/>
                    </a:lnTo>
                    <a:lnTo>
                      <a:pt x="376" y="216"/>
                    </a:lnTo>
                    <a:lnTo>
                      <a:pt x="368" y="224"/>
                    </a:lnTo>
                    <a:lnTo>
                      <a:pt x="368" y="224"/>
                    </a:lnTo>
                    <a:lnTo>
                      <a:pt x="344" y="224"/>
                    </a:lnTo>
                    <a:lnTo>
                      <a:pt x="344" y="216"/>
                    </a:lnTo>
                    <a:lnTo>
                      <a:pt x="336" y="208"/>
                    </a:lnTo>
                    <a:lnTo>
                      <a:pt x="328" y="208"/>
                    </a:lnTo>
                    <a:lnTo>
                      <a:pt x="312" y="200"/>
                    </a:lnTo>
                    <a:lnTo>
                      <a:pt x="312" y="200"/>
                    </a:lnTo>
                    <a:lnTo>
                      <a:pt x="312" y="192"/>
                    </a:lnTo>
                    <a:lnTo>
                      <a:pt x="312" y="192"/>
                    </a:lnTo>
                    <a:lnTo>
                      <a:pt x="304" y="184"/>
                    </a:lnTo>
                    <a:lnTo>
                      <a:pt x="296" y="168"/>
                    </a:lnTo>
                    <a:lnTo>
                      <a:pt x="280" y="168"/>
                    </a:lnTo>
                    <a:lnTo>
                      <a:pt x="280" y="192"/>
                    </a:lnTo>
                    <a:lnTo>
                      <a:pt x="280" y="200"/>
                    </a:lnTo>
                    <a:lnTo>
                      <a:pt x="296" y="224"/>
                    </a:lnTo>
                    <a:lnTo>
                      <a:pt x="304" y="224"/>
                    </a:lnTo>
                    <a:lnTo>
                      <a:pt x="304" y="224"/>
                    </a:lnTo>
                    <a:lnTo>
                      <a:pt x="304" y="232"/>
                    </a:lnTo>
                    <a:lnTo>
                      <a:pt x="304" y="232"/>
                    </a:lnTo>
                    <a:lnTo>
                      <a:pt x="304" y="232"/>
                    </a:lnTo>
                    <a:lnTo>
                      <a:pt x="312" y="232"/>
                    </a:lnTo>
                    <a:lnTo>
                      <a:pt x="312" y="224"/>
                    </a:lnTo>
                    <a:lnTo>
                      <a:pt x="312" y="224"/>
                    </a:lnTo>
                    <a:lnTo>
                      <a:pt x="312" y="232"/>
                    </a:lnTo>
                    <a:lnTo>
                      <a:pt x="312" y="240"/>
                    </a:lnTo>
                    <a:lnTo>
                      <a:pt x="312" y="256"/>
                    </a:lnTo>
                    <a:lnTo>
                      <a:pt x="344" y="256"/>
                    </a:lnTo>
                    <a:lnTo>
                      <a:pt x="368" y="232"/>
                    </a:lnTo>
                    <a:lnTo>
                      <a:pt x="376" y="224"/>
                    </a:lnTo>
                    <a:lnTo>
                      <a:pt x="376" y="224"/>
                    </a:lnTo>
                    <a:lnTo>
                      <a:pt x="376" y="240"/>
                    </a:lnTo>
                    <a:lnTo>
                      <a:pt x="376" y="240"/>
                    </a:lnTo>
                    <a:lnTo>
                      <a:pt x="384" y="248"/>
                    </a:lnTo>
                    <a:lnTo>
                      <a:pt x="392" y="256"/>
                    </a:lnTo>
                    <a:lnTo>
                      <a:pt x="408" y="264"/>
                    </a:lnTo>
                    <a:lnTo>
                      <a:pt x="408" y="264"/>
                    </a:lnTo>
                    <a:lnTo>
                      <a:pt x="408" y="272"/>
                    </a:lnTo>
                    <a:lnTo>
                      <a:pt x="416" y="272"/>
                    </a:lnTo>
                    <a:lnTo>
                      <a:pt x="416" y="272"/>
                    </a:lnTo>
                    <a:lnTo>
                      <a:pt x="416" y="272"/>
                    </a:lnTo>
                    <a:lnTo>
                      <a:pt x="424" y="280"/>
                    </a:lnTo>
                    <a:lnTo>
                      <a:pt x="408" y="296"/>
                    </a:lnTo>
                    <a:lnTo>
                      <a:pt x="408" y="304"/>
                    </a:lnTo>
                    <a:lnTo>
                      <a:pt x="408" y="304"/>
                    </a:lnTo>
                    <a:lnTo>
                      <a:pt x="400" y="304"/>
                    </a:lnTo>
                    <a:lnTo>
                      <a:pt x="392" y="320"/>
                    </a:lnTo>
                    <a:lnTo>
                      <a:pt x="384" y="320"/>
                    </a:lnTo>
                    <a:lnTo>
                      <a:pt x="376" y="336"/>
                    </a:lnTo>
                    <a:lnTo>
                      <a:pt x="376" y="336"/>
                    </a:lnTo>
                    <a:lnTo>
                      <a:pt x="360" y="344"/>
                    </a:lnTo>
                    <a:lnTo>
                      <a:pt x="360" y="344"/>
                    </a:lnTo>
                    <a:lnTo>
                      <a:pt x="360" y="344"/>
                    </a:lnTo>
                    <a:lnTo>
                      <a:pt x="352" y="352"/>
                    </a:lnTo>
                    <a:lnTo>
                      <a:pt x="328" y="360"/>
                    </a:lnTo>
                    <a:lnTo>
                      <a:pt x="328" y="360"/>
                    </a:lnTo>
                    <a:lnTo>
                      <a:pt x="328" y="368"/>
                    </a:lnTo>
                    <a:lnTo>
                      <a:pt x="328" y="368"/>
                    </a:lnTo>
                    <a:lnTo>
                      <a:pt x="320" y="368"/>
                    </a:lnTo>
                    <a:lnTo>
                      <a:pt x="304" y="376"/>
                    </a:lnTo>
                    <a:lnTo>
                      <a:pt x="288" y="376"/>
                    </a:lnTo>
                    <a:lnTo>
                      <a:pt x="272" y="392"/>
                    </a:lnTo>
                    <a:lnTo>
                      <a:pt x="264" y="392"/>
                    </a:lnTo>
                    <a:lnTo>
                      <a:pt x="248" y="392"/>
                    </a:lnTo>
                    <a:lnTo>
                      <a:pt x="248" y="392"/>
                    </a:lnTo>
                    <a:lnTo>
                      <a:pt x="240" y="400"/>
                    </a:lnTo>
                    <a:lnTo>
                      <a:pt x="232" y="400"/>
                    </a:lnTo>
                    <a:lnTo>
                      <a:pt x="232" y="408"/>
                    </a:lnTo>
                    <a:lnTo>
                      <a:pt x="224" y="408"/>
                    </a:lnTo>
                    <a:lnTo>
                      <a:pt x="216" y="400"/>
                    </a:lnTo>
                    <a:lnTo>
                      <a:pt x="216" y="400"/>
                    </a:lnTo>
                    <a:lnTo>
                      <a:pt x="216" y="392"/>
                    </a:lnTo>
                    <a:lnTo>
                      <a:pt x="208" y="384"/>
                    </a:lnTo>
                    <a:lnTo>
                      <a:pt x="208" y="368"/>
                    </a:lnTo>
                    <a:lnTo>
                      <a:pt x="208" y="368"/>
                    </a:lnTo>
                    <a:lnTo>
                      <a:pt x="208" y="368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52"/>
                    </a:lnTo>
                    <a:lnTo>
                      <a:pt x="208" y="352"/>
                    </a:lnTo>
                    <a:lnTo>
                      <a:pt x="192" y="336"/>
                    </a:lnTo>
                    <a:lnTo>
                      <a:pt x="184" y="320"/>
                    </a:lnTo>
                    <a:lnTo>
                      <a:pt x="184" y="312"/>
                    </a:lnTo>
                    <a:lnTo>
                      <a:pt x="184" y="312"/>
                    </a:lnTo>
                    <a:lnTo>
                      <a:pt x="160" y="304"/>
                    </a:lnTo>
                    <a:lnTo>
                      <a:pt x="160" y="272"/>
                    </a:lnTo>
                    <a:lnTo>
                      <a:pt x="160" y="264"/>
                    </a:lnTo>
                    <a:lnTo>
                      <a:pt x="152" y="256"/>
                    </a:lnTo>
                    <a:lnTo>
                      <a:pt x="152" y="256"/>
                    </a:lnTo>
                    <a:lnTo>
                      <a:pt x="144" y="256"/>
                    </a:lnTo>
                    <a:lnTo>
                      <a:pt x="136" y="248"/>
                    </a:lnTo>
                    <a:lnTo>
                      <a:pt x="136" y="240"/>
                    </a:lnTo>
                    <a:lnTo>
                      <a:pt x="136" y="240"/>
                    </a:lnTo>
                    <a:lnTo>
                      <a:pt x="128" y="232"/>
                    </a:lnTo>
                    <a:lnTo>
                      <a:pt x="120" y="208"/>
                    </a:lnTo>
                    <a:lnTo>
                      <a:pt x="112" y="20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12" y="184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04" y="1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4">
                <a:extLst>
                  <a:ext uri="{FF2B5EF4-FFF2-40B4-BE49-F238E27FC236}">
                    <a16:creationId xmlns="" xmlns:a16="http://schemas.microsoft.com/office/drawing/2014/main" id="{DC7E4165-DD45-403A-96A3-B0478D1A3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1968"/>
                <a:ext cx="504" cy="400"/>
              </a:xfrm>
              <a:custGeom>
                <a:avLst/>
                <a:gdLst>
                  <a:gd name="T0" fmla="*/ 144 w 504"/>
                  <a:gd name="T1" fmla="*/ 272 h 400"/>
                  <a:gd name="T2" fmla="*/ 176 w 504"/>
                  <a:gd name="T3" fmla="*/ 336 h 400"/>
                  <a:gd name="T4" fmla="*/ 200 w 504"/>
                  <a:gd name="T5" fmla="*/ 392 h 400"/>
                  <a:gd name="T6" fmla="*/ 208 w 504"/>
                  <a:gd name="T7" fmla="*/ 400 h 400"/>
                  <a:gd name="T8" fmla="*/ 232 w 504"/>
                  <a:gd name="T9" fmla="*/ 376 h 400"/>
                  <a:gd name="T10" fmla="*/ 240 w 504"/>
                  <a:gd name="T11" fmla="*/ 360 h 400"/>
                  <a:gd name="T12" fmla="*/ 240 w 504"/>
                  <a:gd name="T13" fmla="*/ 312 h 400"/>
                  <a:gd name="T14" fmla="*/ 288 w 504"/>
                  <a:gd name="T15" fmla="*/ 272 h 400"/>
                  <a:gd name="T16" fmla="*/ 328 w 504"/>
                  <a:gd name="T17" fmla="*/ 232 h 400"/>
                  <a:gd name="T18" fmla="*/ 376 w 504"/>
                  <a:gd name="T19" fmla="*/ 224 h 400"/>
                  <a:gd name="T20" fmla="*/ 392 w 504"/>
                  <a:gd name="T21" fmla="*/ 232 h 400"/>
                  <a:gd name="T22" fmla="*/ 424 w 504"/>
                  <a:gd name="T23" fmla="*/ 280 h 400"/>
                  <a:gd name="T24" fmla="*/ 448 w 504"/>
                  <a:gd name="T25" fmla="*/ 296 h 400"/>
                  <a:gd name="T26" fmla="*/ 456 w 504"/>
                  <a:gd name="T27" fmla="*/ 296 h 400"/>
                  <a:gd name="T28" fmla="*/ 464 w 504"/>
                  <a:gd name="T29" fmla="*/ 320 h 400"/>
                  <a:gd name="T30" fmla="*/ 480 w 504"/>
                  <a:gd name="T31" fmla="*/ 368 h 400"/>
                  <a:gd name="T32" fmla="*/ 472 w 504"/>
                  <a:gd name="T33" fmla="*/ 320 h 400"/>
                  <a:gd name="T34" fmla="*/ 472 w 504"/>
                  <a:gd name="T35" fmla="*/ 288 h 400"/>
                  <a:gd name="T36" fmla="*/ 472 w 504"/>
                  <a:gd name="T37" fmla="*/ 256 h 400"/>
                  <a:gd name="T38" fmla="*/ 504 w 504"/>
                  <a:gd name="T39" fmla="*/ 224 h 400"/>
                  <a:gd name="T40" fmla="*/ 488 w 504"/>
                  <a:gd name="T41" fmla="*/ 216 h 400"/>
                  <a:gd name="T42" fmla="*/ 464 w 504"/>
                  <a:gd name="T43" fmla="*/ 192 h 400"/>
                  <a:gd name="T44" fmla="*/ 472 w 504"/>
                  <a:gd name="T45" fmla="*/ 144 h 400"/>
                  <a:gd name="T46" fmla="*/ 440 w 504"/>
                  <a:gd name="T47" fmla="*/ 120 h 400"/>
                  <a:gd name="T48" fmla="*/ 432 w 504"/>
                  <a:gd name="T49" fmla="*/ 128 h 400"/>
                  <a:gd name="T50" fmla="*/ 416 w 504"/>
                  <a:gd name="T51" fmla="*/ 136 h 400"/>
                  <a:gd name="T52" fmla="*/ 368 w 504"/>
                  <a:gd name="T53" fmla="*/ 136 h 400"/>
                  <a:gd name="T54" fmla="*/ 352 w 504"/>
                  <a:gd name="T55" fmla="*/ 144 h 400"/>
                  <a:gd name="T56" fmla="*/ 320 w 504"/>
                  <a:gd name="T57" fmla="*/ 144 h 400"/>
                  <a:gd name="T58" fmla="*/ 296 w 504"/>
                  <a:gd name="T59" fmla="*/ 136 h 400"/>
                  <a:gd name="T60" fmla="*/ 256 w 504"/>
                  <a:gd name="T61" fmla="*/ 112 h 400"/>
                  <a:gd name="T62" fmla="*/ 224 w 504"/>
                  <a:gd name="T63" fmla="*/ 96 h 400"/>
                  <a:gd name="T64" fmla="*/ 232 w 504"/>
                  <a:gd name="T65" fmla="*/ 80 h 400"/>
                  <a:gd name="T66" fmla="*/ 232 w 504"/>
                  <a:gd name="T67" fmla="*/ 56 h 400"/>
                  <a:gd name="T68" fmla="*/ 224 w 504"/>
                  <a:gd name="T69" fmla="*/ 40 h 400"/>
                  <a:gd name="T70" fmla="*/ 184 w 504"/>
                  <a:gd name="T71" fmla="*/ 24 h 400"/>
                  <a:gd name="T72" fmla="*/ 176 w 504"/>
                  <a:gd name="T73" fmla="*/ 16 h 400"/>
                  <a:gd name="T74" fmla="*/ 136 w 504"/>
                  <a:gd name="T75" fmla="*/ 16 h 400"/>
                  <a:gd name="T76" fmla="*/ 128 w 504"/>
                  <a:gd name="T77" fmla="*/ 0 h 400"/>
                  <a:gd name="T78" fmla="*/ 104 w 504"/>
                  <a:gd name="T79" fmla="*/ 16 h 400"/>
                  <a:gd name="T80" fmla="*/ 80 w 504"/>
                  <a:gd name="T81" fmla="*/ 16 h 400"/>
                  <a:gd name="T82" fmla="*/ 48 w 504"/>
                  <a:gd name="T83" fmla="*/ 24 h 400"/>
                  <a:gd name="T84" fmla="*/ 16 w 504"/>
                  <a:gd name="T85" fmla="*/ 40 h 400"/>
                  <a:gd name="T86" fmla="*/ 0 w 504"/>
                  <a:gd name="T87" fmla="*/ 64 h 400"/>
                  <a:gd name="T88" fmla="*/ 0 w 504"/>
                  <a:gd name="T89" fmla="*/ 80 h 400"/>
                  <a:gd name="T90" fmla="*/ 8 w 504"/>
                  <a:gd name="T91" fmla="*/ 96 h 400"/>
                  <a:gd name="T92" fmla="*/ 8 w 504"/>
                  <a:gd name="T93" fmla="*/ 120 h 400"/>
                  <a:gd name="T94" fmla="*/ 32 w 504"/>
                  <a:gd name="T95" fmla="*/ 160 h 400"/>
                  <a:gd name="T96" fmla="*/ 32 w 504"/>
                  <a:gd name="T97" fmla="*/ 184 h 400"/>
                  <a:gd name="T98" fmla="*/ 48 w 504"/>
                  <a:gd name="T99" fmla="*/ 184 h 400"/>
                  <a:gd name="T100" fmla="*/ 72 w 504"/>
                  <a:gd name="T101" fmla="*/ 184 h 400"/>
                  <a:gd name="T102" fmla="*/ 104 w 504"/>
                  <a:gd name="T103" fmla="*/ 216 h 400"/>
                  <a:gd name="T104" fmla="*/ 112 w 504"/>
                  <a:gd name="T105" fmla="*/ 224 h 400"/>
                  <a:gd name="T106" fmla="*/ 104 w 504"/>
                  <a:gd name="T107" fmla="*/ 232 h 400"/>
                  <a:gd name="T108" fmla="*/ 144 w 504"/>
                  <a:gd name="T109" fmla="*/ 224 h 400"/>
                  <a:gd name="T110" fmla="*/ 152 w 504"/>
                  <a:gd name="T111" fmla="*/ 240 h 400"/>
                  <a:gd name="T112" fmla="*/ 144 w 504"/>
                  <a:gd name="T113" fmla="*/ 25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400">
                    <a:moveTo>
                      <a:pt x="144" y="256"/>
                    </a:moveTo>
                    <a:lnTo>
                      <a:pt x="144" y="256"/>
                    </a:lnTo>
                    <a:lnTo>
                      <a:pt x="144" y="264"/>
                    </a:lnTo>
                    <a:lnTo>
                      <a:pt x="144" y="272"/>
                    </a:lnTo>
                    <a:lnTo>
                      <a:pt x="160" y="296"/>
                    </a:lnTo>
                    <a:lnTo>
                      <a:pt x="168" y="320"/>
                    </a:lnTo>
                    <a:lnTo>
                      <a:pt x="176" y="336"/>
                    </a:lnTo>
                    <a:lnTo>
                      <a:pt x="176" y="336"/>
                    </a:lnTo>
                    <a:lnTo>
                      <a:pt x="176" y="352"/>
                    </a:lnTo>
                    <a:lnTo>
                      <a:pt x="184" y="360"/>
                    </a:lnTo>
                    <a:lnTo>
                      <a:pt x="192" y="376"/>
                    </a:lnTo>
                    <a:lnTo>
                      <a:pt x="200" y="392"/>
                    </a:lnTo>
                    <a:lnTo>
                      <a:pt x="200" y="400"/>
                    </a:lnTo>
                    <a:lnTo>
                      <a:pt x="200" y="400"/>
                    </a:lnTo>
                    <a:lnTo>
                      <a:pt x="208" y="400"/>
                    </a:lnTo>
                    <a:lnTo>
                      <a:pt x="208" y="400"/>
                    </a:lnTo>
                    <a:lnTo>
                      <a:pt x="208" y="400"/>
                    </a:lnTo>
                    <a:lnTo>
                      <a:pt x="216" y="392"/>
                    </a:lnTo>
                    <a:lnTo>
                      <a:pt x="224" y="392"/>
                    </a:lnTo>
                    <a:lnTo>
                      <a:pt x="232" y="376"/>
                    </a:lnTo>
                    <a:lnTo>
                      <a:pt x="232" y="376"/>
                    </a:lnTo>
                    <a:lnTo>
                      <a:pt x="240" y="376"/>
                    </a:lnTo>
                    <a:lnTo>
                      <a:pt x="240" y="376"/>
                    </a:lnTo>
                    <a:lnTo>
                      <a:pt x="240" y="360"/>
                    </a:lnTo>
                    <a:lnTo>
                      <a:pt x="240" y="360"/>
                    </a:lnTo>
                    <a:lnTo>
                      <a:pt x="240" y="336"/>
                    </a:lnTo>
                    <a:lnTo>
                      <a:pt x="240" y="320"/>
                    </a:lnTo>
                    <a:lnTo>
                      <a:pt x="240" y="312"/>
                    </a:lnTo>
                    <a:lnTo>
                      <a:pt x="248" y="304"/>
                    </a:lnTo>
                    <a:lnTo>
                      <a:pt x="264" y="296"/>
                    </a:lnTo>
                    <a:lnTo>
                      <a:pt x="272" y="288"/>
                    </a:lnTo>
                    <a:lnTo>
                      <a:pt x="288" y="272"/>
                    </a:lnTo>
                    <a:lnTo>
                      <a:pt x="296" y="264"/>
                    </a:lnTo>
                    <a:lnTo>
                      <a:pt x="320" y="256"/>
                    </a:lnTo>
                    <a:lnTo>
                      <a:pt x="320" y="248"/>
                    </a:lnTo>
                    <a:lnTo>
                      <a:pt x="328" y="232"/>
                    </a:lnTo>
                    <a:lnTo>
                      <a:pt x="336" y="224"/>
                    </a:lnTo>
                    <a:lnTo>
                      <a:pt x="344" y="232"/>
                    </a:lnTo>
                    <a:lnTo>
                      <a:pt x="360" y="232"/>
                    </a:lnTo>
                    <a:lnTo>
                      <a:pt x="376" y="224"/>
                    </a:lnTo>
                    <a:lnTo>
                      <a:pt x="376" y="216"/>
                    </a:lnTo>
                    <a:lnTo>
                      <a:pt x="376" y="216"/>
                    </a:lnTo>
                    <a:lnTo>
                      <a:pt x="384" y="216"/>
                    </a:lnTo>
                    <a:lnTo>
                      <a:pt x="392" y="232"/>
                    </a:lnTo>
                    <a:lnTo>
                      <a:pt x="392" y="240"/>
                    </a:lnTo>
                    <a:lnTo>
                      <a:pt x="416" y="264"/>
                    </a:lnTo>
                    <a:lnTo>
                      <a:pt x="416" y="272"/>
                    </a:lnTo>
                    <a:lnTo>
                      <a:pt x="424" y="280"/>
                    </a:lnTo>
                    <a:lnTo>
                      <a:pt x="424" y="288"/>
                    </a:lnTo>
                    <a:lnTo>
                      <a:pt x="424" y="304"/>
                    </a:lnTo>
                    <a:lnTo>
                      <a:pt x="432" y="304"/>
                    </a:lnTo>
                    <a:lnTo>
                      <a:pt x="448" y="296"/>
                    </a:lnTo>
                    <a:lnTo>
                      <a:pt x="448" y="288"/>
                    </a:lnTo>
                    <a:lnTo>
                      <a:pt x="448" y="288"/>
                    </a:lnTo>
                    <a:lnTo>
                      <a:pt x="448" y="288"/>
                    </a:lnTo>
                    <a:lnTo>
                      <a:pt x="456" y="296"/>
                    </a:lnTo>
                    <a:lnTo>
                      <a:pt x="464" y="304"/>
                    </a:lnTo>
                    <a:lnTo>
                      <a:pt x="464" y="312"/>
                    </a:lnTo>
                    <a:lnTo>
                      <a:pt x="464" y="320"/>
                    </a:lnTo>
                    <a:lnTo>
                      <a:pt x="464" y="320"/>
                    </a:lnTo>
                    <a:lnTo>
                      <a:pt x="472" y="352"/>
                    </a:lnTo>
                    <a:lnTo>
                      <a:pt x="472" y="368"/>
                    </a:lnTo>
                    <a:lnTo>
                      <a:pt x="472" y="376"/>
                    </a:lnTo>
                    <a:lnTo>
                      <a:pt x="480" y="368"/>
                    </a:lnTo>
                    <a:lnTo>
                      <a:pt x="488" y="352"/>
                    </a:lnTo>
                    <a:lnTo>
                      <a:pt x="488" y="352"/>
                    </a:lnTo>
                    <a:lnTo>
                      <a:pt x="480" y="328"/>
                    </a:lnTo>
                    <a:lnTo>
                      <a:pt x="472" y="320"/>
                    </a:lnTo>
                    <a:lnTo>
                      <a:pt x="472" y="312"/>
                    </a:lnTo>
                    <a:lnTo>
                      <a:pt x="472" y="312"/>
                    </a:lnTo>
                    <a:lnTo>
                      <a:pt x="472" y="304"/>
                    </a:lnTo>
                    <a:lnTo>
                      <a:pt x="472" y="288"/>
                    </a:lnTo>
                    <a:lnTo>
                      <a:pt x="464" y="272"/>
                    </a:lnTo>
                    <a:lnTo>
                      <a:pt x="464" y="256"/>
                    </a:lnTo>
                    <a:lnTo>
                      <a:pt x="472" y="256"/>
                    </a:lnTo>
                    <a:lnTo>
                      <a:pt x="472" y="256"/>
                    </a:lnTo>
                    <a:lnTo>
                      <a:pt x="480" y="248"/>
                    </a:lnTo>
                    <a:lnTo>
                      <a:pt x="488" y="240"/>
                    </a:lnTo>
                    <a:lnTo>
                      <a:pt x="504" y="232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504" y="224"/>
                    </a:lnTo>
                    <a:lnTo>
                      <a:pt x="496" y="224"/>
                    </a:lnTo>
                    <a:lnTo>
                      <a:pt x="488" y="216"/>
                    </a:lnTo>
                    <a:lnTo>
                      <a:pt x="480" y="200"/>
                    </a:lnTo>
                    <a:lnTo>
                      <a:pt x="480" y="192"/>
                    </a:lnTo>
                    <a:lnTo>
                      <a:pt x="472" y="200"/>
                    </a:lnTo>
                    <a:lnTo>
                      <a:pt x="464" y="192"/>
                    </a:lnTo>
                    <a:lnTo>
                      <a:pt x="464" y="184"/>
                    </a:lnTo>
                    <a:lnTo>
                      <a:pt x="480" y="168"/>
                    </a:lnTo>
                    <a:lnTo>
                      <a:pt x="480" y="152"/>
                    </a:lnTo>
                    <a:lnTo>
                      <a:pt x="472" y="144"/>
                    </a:lnTo>
                    <a:lnTo>
                      <a:pt x="456" y="136"/>
                    </a:lnTo>
                    <a:lnTo>
                      <a:pt x="448" y="128"/>
                    </a:lnTo>
                    <a:lnTo>
                      <a:pt x="440" y="120"/>
                    </a:lnTo>
                    <a:lnTo>
                      <a:pt x="440" y="120"/>
                    </a:lnTo>
                    <a:lnTo>
                      <a:pt x="440" y="120"/>
                    </a:lnTo>
                    <a:lnTo>
                      <a:pt x="432" y="128"/>
                    </a:lnTo>
                    <a:lnTo>
                      <a:pt x="432" y="128"/>
                    </a:lnTo>
                    <a:lnTo>
                      <a:pt x="432" y="128"/>
                    </a:lnTo>
                    <a:lnTo>
                      <a:pt x="424" y="128"/>
                    </a:lnTo>
                    <a:lnTo>
                      <a:pt x="424" y="128"/>
                    </a:lnTo>
                    <a:lnTo>
                      <a:pt x="416" y="128"/>
                    </a:lnTo>
                    <a:lnTo>
                      <a:pt x="416" y="136"/>
                    </a:lnTo>
                    <a:lnTo>
                      <a:pt x="392" y="144"/>
                    </a:lnTo>
                    <a:lnTo>
                      <a:pt x="392" y="144"/>
                    </a:lnTo>
                    <a:lnTo>
                      <a:pt x="376" y="136"/>
                    </a:lnTo>
                    <a:lnTo>
                      <a:pt x="368" y="136"/>
                    </a:lnTo>
                    <a:lnTo>
                      <a:pt x="360" y="144"/>
                    </a:lnTo>
                    <a:lnTo>
                      <a:pt x="352" y="152"/>
                    </a:lnTo>
                    <a:lnTo>
                      <a:pt x="352" y="152"/>
                    </a:lnTo>
                    <a:lnTo>
                      <a:pt x="352" y="144"/>
                    </a:lnTo>
                    <a:lnTo>
                      <a:pt x="344" y="144"/>
                    </a:lnTo>
                    <a:lnTo>
                      <a:pt x="336" y="144"/>
                    </a:lnTo>
                    <a:lnTo>
                      <a:pt x="320" y="144"/>
                    </a:lnTo>
                    <a:lnTo>
                      <a:pt x="320" y="144"/>
                    </a:lnTo>
                    <a:lnTo>
                      <a:pt x="304" y="136"/>
                    </a:lnTo>
                    <a:lnTo>
                      <a:pt x="304" y="136"/>
                    </a:lnTo>
                    <a:lnTo>
                      <a:pt x="296" y="136"/>
                    </a:lnTo>
                    <a:lnTo>
                      <a:pt x="296" y="136"/>
                    </a:lnTo>
                    <a:lnTo>
                      <a:pt x="288" y="128"/>
                    </a:lnTo>
                    <a:lnTo>
                      <a:pt x="280" y="120"/>
                    </a:lnTo>
                    <a:lnTo>
                      <a:pt x="272" y="112"/>
                    </a:lnTo>
                    <a:lnTo>
                      <a:pt x="256" y="112"/>
                    </a:lnTo>
                    <a:lnTo>
                      <a:pt x="256" y="112"/>
                    </a:lnTo>
                    <a:lnTo>
                      <a:pt x="240" y="104"/>
                    </a:lnTo>
                    <a:lnTo>
                      <a:pt x="224" y="104"/>
                    </a:lnTo>
                    <a:lnTo>
                      <a:pt x="224" y="96"/>
                    </a:lnTo>
                    <a:lnTo>
                      <a:pt x="224" y="88"/>
                    </a:lnTo>
                    <a:lnTo>
                      <a:pt x="224" y="80"/>
                    </a:lnTo>
                    <a:lnTo>
                      <a:pt x="224" y="8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32" y="72"/>
                    </a:lnTo>
                    <a:lnTo>
                      <a:pt x="232" y="56"/>
                    </a:lnTo>
                    <a:lnTo>
                      <a:pt x="248" y="48"/>
                    </a:lnTo>
                    <a:lnTo>
                      <a:pt x="248" y="40"/>
                    </a:lnTo>
                    <a:lnTo>
                      <a:pt x="232" y="32"/>
                    </a:lnTo>
                    <a:lnTo>
                      <a:pt x="224" y="40"/>
                    </a:lnTo>
                    <a:lnTo>
                      <a:pt x="208" y="40"/>
                    </a:lnTo>
                    <a:lnTo>
                      <a:pt x="200" y="32"/>
                    </a:lnTo>
                    <a:lnTo>
                      <a:pt x="192" y="2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68" y="8"/>
                    </a:lnTo>
                    <a:lnTo>
                      <a:pt x="160" y="8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6" y="0"/>
                    </a:lnTo>
                    <a:lnTo>
                      <a:pt x="128" y="0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72" y="8"/>
                    </a:lnTo>
                    <a:lnTo>
                      <a:pt x="64" y="8"/>
                    </a:lnTo>
                    <a:lnTo>
                      <a:pt x="48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16" y="104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24" y="136"/>
                    </a:lnTo>
                    <a:lnTo>
                      <a:pt x="32" y="152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16" y="168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32" y="184"/>
                    </a:lnTo>
                    <a:lnTo>
                      <a:pt x="48" y="184"/>
                    </a:lnTo>
                    <a:lnTo>
                      <a:pt x="48" y="184"/>
                    </a:lnTo>
                    <a:lnTo>
                      <a:pt x="56" y="184"/>
                    </a:lnTo>
                    <a:lnTo>
                      <a:pt x="64" y="184"/>
                    </a:lnTo>
                    <a:lnTo>
                      <a:pt x="64" y="184"/>
                    </a:lnTo>
                    <a:lnTo>
                      <a:pt x="72" y="184"/>
                    </a:lnTo>
                    <a:lnTo>
                      <a:pt x="72" y="184"/>
                    </a:lnTo>
                    <a:lnTo>
                      <a:pt x="80" y="192"/>
                    </a:lnTo>
                    <a:lnTo>
                      <a:pt x="88" y="200"/>
                    </a:lnTo>
                    <a:lnTo>
                      <a:pt x="104" y="216"/>
                    </a:lnTo>
                    <a:lnTo>
                      <a:pt x="112" y="216"/>
                    </a:lnTo>
                    <a:lnTo>
                      <a:pt x="120" y="216"/>
                    </a:lnTo>
                    <a:lnTo>
                      <a:pt x="112" y="216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104" y="224"/>
                    </a:lnTo>
                    <a:lnTo>
                      <a:pt x="104" y="224"/>
                    </a:lnTo>
                    <a:lnTo>
                      <a:pt x="104" y="232"/>
                    </a:lnTo>
                    <a:lnTo>
                      <a:pt x="120" y="240"/>
                    </a:lnTo>
                    <a:lnTo>
                      <a:pt x="136" y="240"/>
                    </a:lnTo>
                    <a:lnTo>
                      <a:pt x="136" y="232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44" y="224"/>
                    </a:lnTo>
                    <a:lnTo>
                      <a:pt x="152" y="240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52" y="264"/>
                    </a:lnTo>
                    <a:lnTo>
                      <a:pt x="144" y="2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35">
                <a:extLst>
                  <a:ext uri="{FF2B5EF4-FFF2-40B4-BE49-F238E27FC236}">
                    <a16:creationId xmlns="" xmlns:a16="http://schemas.microsoft.com/office/drawing/2014/main" id="{04E6B023-3362-4665-A034-6B6C6DFE5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2608"/>
                <a:ext cx="504" cy="384"/>
              </a:xfrm>
              <a:custGeom>
                <a:avLst/>
                <a:gdLst>
                  <a:gd name="T0" fmla="*/ 504 w 504"/>
                  <a:gd name="T1" fmla="*/ 240 h 384"/>
                  <a:gd name="T2" fmla="*/ 496 w 504"/>
                  <a:gd name="T3" fmla="*/ 272 h 384"/>
                  <a:gd name="T4" fmla="*/ 480 w 504"/>
                  <a:gd name="T5" fmla="*/ 304 h 384"/>
                  <a:gd name="T6" fmla="*/ 464 w 504"/>
                  <a:gd name="T7" fmla="*/ 352 h 384"/>
                  <a:gd name="T8" fmla="*/ 416 w 504"/>
                  <a:gd name="T9" fmla="*/ 368 h 384"/>
                  <a:gd name="T10" fmla="*/ 392 w 504"/>
                  <a:gd name="T11" fmla="*/ 368 h 384"/>
                  <a:gd name="T12" fmla="*/ 336 w 504"/>
                  <a:gd name="T13" fmla="*/ 360 h 384"/>
                  <a:gd name="T14" fmla="*/ 328 w 504"/>
                  <a:gd name="T15" fmla="*/ 336 h 384"/>
                  <a:gd name="T16" fmla="*/ 320 w 504"/>
                  <a:gd name="T17" fmla="*/ 328 h 384"/>
                  <a:gd name="T18" fmla="*/ 312 w 504"/>
                  <a:gd name="T19" fmla="*/ 320 h 384"/>
                  <a:gd name="T20" fmla="*/ 312 w 504"/>
                  <a:gd name="T21" fmla="*/ 312 h 384"/>
                  <a:gd name="T22" fmla="*/ 296 w 504"/>
                  <a:gd name="T23" fmla="*/ 328 h 384"/>
                  <a:gd name="T24" fmla="*/ 304 w 504"/>
                  <a:gd name="T25" fmla="*/ 320 h 384"/>
                  <a:gd name="T26" fmla="*/ 304 w 504"/>
                  <a:gd name="T27" fmla="*/ 288 h 384"/>
                  <a:gd name="T28" fmla="*/ 288 w 504"/>
                  <a:gd name="T29" fmla="*/ 320 h 384"/>
                  <a:gd name="T30" fmla="*/ 272 w 504"/>
                  <a:gd name="T31" fmla="*/ 312 h 384"/>
                  <a:gd name="T32" fmla="*/ 256 w 504"/>
                  <a:gd name="T33" fmla="*/ 280 h 384"/>
                  <a:gd name="T34" fmla="*/ 184 w 504"/>
                  <a:gd name="T35" fmla="*/ 280 h 384"/>
                  <a:gd name="T36" fmla="*/ 128 w 504"/>
                  <a:gd name="T37" fmla="*/ 304 h 384"/>
                  <a:gd name="T38" fmla="*/ 104 w 504"/>
                  <a:gd name="T39" fmla="*/ 312 h 384"/>
                  <a:gd name="T40" fmla="*/ 96 w 504"/>
                  <a:gd name="T41" fmla="*/ 312 h 384"/>
                  <a:gd name="T42" fmla="*/ 40 w 504"/>
                  <a:gd name="T43" fmla="*/ 320 h 384"/>
                  <a:gd name="T44" fmla="*/ 32 w 504"/>
                  <a:gd name="T45" fmla="*/ 296 h 384"/>
                  <a:gd name="T46" fmla="*/ 24 w 504"/>
                  <a:gd name="T47" fmla="*/ 264 h 384"/>
                  <a:gd name="T48" fmla="*/ 8 w 504"/>
                  <a:gd name="T49" fmla="*/ 216 h 384"/>
                  <a:gd name="T50" fmla="*/ 0 w 504"/>
                  <a:gd name="T51" fmla="*/ 200 h 384"/>
                  <a:gd name="T52" fmla="*/ 8 w 504"/>
                  <a:gd name="T53" fmla="*/ 200 h 384"/>
                  <a:gd name="T54" fmla="*/ 8 w 504"/>
                  <a:gd name="T55" fmla="*/ 200 h 384"/>
                  <a:gd name="T56" fmla="*/ 0 w 504"/>
                  <a:gd name="T57" fmla="*/ 184 h 384"/>
                  <a:gd name="T58" fmla="*/ 0 w 504"/>
                  <a:gd name="T59" fmla="*/ 144 h 384"/>
                  <a:gd name="T60" fmla="*/ 24 w 504"/>
                  <a:gd name="T61" fmla="*/ 136 h 384"/>
                  <a:gd name="T62" fmla="*/ 80 w 504"/>
                  <a:gd name="T63" fmla="*/ 120 h 384"/>
                  <a:gd name="T64" fmla="*/ 112 w 504"/>
                  <a:gd name="T65" fmla="*/ 88 h 384"/>
                  <a:gd name="T66" fmla="*/ 120 w 504"/>
                  <a:gd name="T67" fmla="*/ 80 h 384"/>
                  <a:gd name="T68" fmla="*/ 128 w 504"/>
                  <a:gd name="T69" fmla="*/ 88 h 384"/>
                  <a:gd name="T70" fmla="*/ 128 w 504"/>
                  <a:gd name="T71" fmla="*/ 72 h 384"/>
                  <a:gd name="T72" fmla="*/ 136 w 504"/>
                  <a:gd name="T73" fmla="*/ 72 h 384"/>
                  <a:gd name="T74" fmla="*/ 152 w 504"/>
                  <a:gd name="T75" fmla="*/ 48 h 384"/>
                  <a:gd name="T76" fmla="*/ 168 w 504"/>
                  <a:gd name="T77" fmla="*/ 40 h 384"/>
                  <a:gd name="T78" fmla="*/ 184 w 504"/>
                  <a:gd name="T79" fmla="*/ 56 h 384"/>
                  <a:gd name="T80" fmla="*/ 200 w 504"/>
                  <a:gd name="T81" fmla="*/ 56 h 384"/>
                  <a:gd name="T82" fmla="*/ 200 w 504"/>
                  <a:gd name="T83" fmla="*/ 48 h 384"/>
                  <a:gd name="T84" fmla="*/ 208 w 504"/>
                  <a:gd name="T85" fmla="*/ 24 h 384"/>
                  <a:gd name="T86" fmla="*/ 240 w 504"/>
                  <a:gd name="T87" fmla="*/ 16 h 384"/>
                  <a:gd name="T88" fmla="*/ 232 w 504"/>
                  <a:gd name="T89" fmla="*/ 8 h 384"/>
                  <a:gd name="T90" fmla="*/ 264 w 504"/>
                  <a:gd name="T91" fmla="*/ 16 h 384"/>
                  <a:gd name="T92" fmla="*/ 296 w 504"/>
                  <a:gd name="T93" fmla="*/ 24 h 384"/>
                  <a:gd name="T94" fmla="*/ 280 w 504"/>
                  <a:gd name="T95" fmla="*/ 56 h 384"/>
                  <a:gd name="T96" fmla="*/ 288 w 504"/>
                  <a:gd name="T97" fmla="*/ 56 h 384"/>
                  <a:gd name="T98" fmla="*/ 312 w 504"/>
                  <a:gd name="T99" fmla="*/ 72 h 384"/>
                  <a:gd name="T100" fmla="*/ 336 w 504"/>
                  <a:gd name="T101" fmla="*/ 88 h 384"/>
                  <a:gd name="T102" fmla="*/ 360 w 504"/>
                  <a:gd name="T103" fmla="*/ 56 h 384"/>
                  <a:gd name="T104" fmla="*/ 360 w 504"/>
                  <a:gd name="T105" fmla="*/ 16 h 384"/>
                  <a:gd name="T106" fmla="*/ 368 w 504"/>
                  <a:gd name="T107" fmla="*/ 0 h 384"/>
                  <a:gd name="T108" fmla="*/ 376 w 504"/>
                  <a:gd name="T109" fmla="*/ 24 h 384"/>
                  <a:gd name="T110" fmla="*/ 400 w 504"/>
                  <a:gd name="T111" fmla="*/ 48 h 384"/>
                  <a:gd name="T112" fmla="*/ 416 w 504"/>
                  <a:gd name="T113" fmla="*/ 104 h 384"/>
                  <a:gd name="T114" fmla="*/ 448 w 504"/>
                  <a:gd name="T115" fmla="*/ 128 h 384"/>
                  <a:gd name="T116" fmla="*/ 464 w 504"/>
                  <a:gd name="T117" fmla="*/ 152 h 384"/>
                  <a:gd name="T118" fmla="*/ 488 w 504"/>
                  <a:gd name="T119" fmla="*/ 176 h 384"/>
                  <a:gd name="T120" fmla="*/ 496 w 504"/>
                  <a:gd name="T121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4" h="384">
                    <a:moveTo>
                      <a:pt x="496" y="192"/>
                    </a:moveTo>
                    <a:lnTo>
                      <a:pt x="504" y="216"/>
                    </a:lnTo>
                    <a:lnTo>
                      <a:pt x="504" y="240"/>
                    </a:lnTo>
                    <a:lnTo>
                      <a:pt x="496" y="256"/>
                    </a:lnTo>
                    <a:lnTo>
                      <a:pt x="496" y="256"/>
                    </a:lnTo>
                    <a:lnTo>
                      <a:pt x="496" y="272"/>
                    </a:lnTo>
                    <a:lnTo>
                      <a:pt x="496" y="272"/>
                    </a:lnTo>
                    <a:lnTo>
                      <a:pt x="488" y="288"/>
                    </a:lnTo>
                    <a:lnTo>
                      <a:pt x="480" y="304"/>
                    </a:lnTo>
                    <a:lnTo>
                      <a:pt x="472" y="312"/>
                    </a:lnTo>
                    <a:lnTo>
                      <a:pt x="464" y="344"/>
                    </a:lnTo>
                    <a:lnTo>
                      <a:pt x="464" y="352"/>
                    </a:lnTo>
                    <a:lnTo>
                      <a:pt x="464" y="352"/>
                    </a:lnTo>
                    <a:lnTo>
                      <a:pt x="456" y="360"/>
                    </a:lnTo>
                    <a:lnTo>
                      <a:pt x="416" y="368"/>
                    </a:lnTo>
                    <a:lnTo>
                      <a:pt x="416" y="384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384" y="376"/>
                    </a:lnTo>
                    <a:lnTo>
                      <a:pt x="360" y="376"/>
                    </a:lnTo>
                    <a:lnTo>
                      <a:pt x="336" y="360"/>
                    </a:lnTo>
                    <a:lnTo>
                      <a:pt x="336" y="344"/>
                    </a:lnTo>
                    <a:lnTo>
                      <a:pt x="336" y="344"/>
                    </a:lnTo>
                    <a:lnTo>
                      <a:pt x="328" y="336"/>
                    </a:lnTo>
                    <a:lnTo>
                      <a:pt x="328" y="328"/>
                    </a:lnTo>
                    <a:lnTo>
                      <a:pt x="328" y="328"/>
                    </a:lnTo>
                    <a:lnTo>
                      <a:pt x="320" y="328"/>
                    </a:lnTo>
                    <a:lnTo>
                      <a:pt x="312" y="328"/>
                    </a:lnTo>
                    <a:lnTo>
                      <a:pt x="312" y="328"/>
                    </a:lnTo>
                    <a:lnTo>
                      <a:pt x="312" y="320"/>
                    </a:lnTo>
                    <a:lnTo>
                      <a:pt x="312" y="320"/>
                    </a:lnTo>
                    <a:lnTo>
                      <a:pt x="312" y="312"/>
                    </a:lnTo>
                    <a:lnTo>
                      <a:pt x="312" y="312"/>
                    </a:lnTo>
                    <a:lnTo>
                      <a:pt x="312" y="320"/>
                    </a:lnTo>
                    <a:lnTo>
                      <a:pt x="304" y="320"/>
                    </a:lnTo>
                    <a:lnTo>
                      <a:pt x="296" y="328"/>
                    </a:lnTo>
                    <a:lnTo>
                      <a:pt x="296" y="320"/>
                    </a:lnTo>
                    <a:lnTo>
                      <a:pt x="296" y="320"/>
                    </a:lnTo>
                    <a:lnTo>
                      <a:pt x="304" y="320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04" y="288"/>
                    </a:lnTo>
                    <a:lnTo>
                      <a:pt x="304" y="288"/>
                    </a:lnTo>
                    <a:lnTo>
                      <a:pt x="296" y="304"/>
                    </a:lnTo>
                    <a:lnTo>
                      <a:pt x="288" y="320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72" y="312"/>
                    </a:lnTo>
                    <a:lnTo>
                      <a:pt x="272" y="312"/>
                    </a:lnTo>
                    <a:lnTo>
                      <a:pt x="264" y="296"/>
                    </a:lnTo>
                    <a:lnTo>
                      <a:pt x="256" y="280"/>
                    </a:lnTo>
                    <a:lnTo>
                      <a:pt x="224" y="272"/>
                    </a:lnTo>
                    <a:lnTo>
                      <a:pt x="200" y="272"/>
                    </a:lnTo>
                    <a:lnTo>
                      <a:pt x="184" y="280"/>
                    </a:lnTo>
                    <a:lnTo>
                      <a:pt x="160" y="288"/>
                    </a:lnTo>
                    <a:lnTo>
                      <a:pt x="128" y="296"/>
                    </a:lnTo>
                    <a:lnTo>
                      <a:pt x="128" y="304"/>
                    </a:lnTo>
                    <a:lnTo>
                      <a:pt x="128" y="304"/>
                    </a:lnTo>
                    <a:lnTo>
                      <a:pt x="120" y="304"/>
                    </a:lnTo>
                    <a:lnTo>
                      <a:pt x="104" y="312"/>
                    </a:lnTo>
                    <a:lnTo>
                      <a:pt x="104" y="312"/>
                    </a:lnTo>
                    <a:lnTo>
                      <a:pt x="96" y="312"/>
                    </a:lnTo>
                    <a:lnTo>
                      <a:pt x="96" y="312"/>
                    </a:lnTo>
                    <a:lnTo>
                      <a:pt x="88" y="312"/>
                    </a:lnTo>
                    <a:lnTo>
                      <a:pt x="64" y="320"/>
                    </a:lnTo>
                    <a:lnTo>
                      <a:pt x="40" y="320"/>
                    </a:lnTo>
                    <a:lnTo>
                      <a:pt x="24" y="312"/>
                    </a:lnTo>
                    <a:lnTo>
                      <a:pt x="24" y="304"/>
                    </a:lnTo>
                    <a:lnTo>
                      <a:pt x="32" y="296"/>
                    </a:lnTo>
                    <a:lnTo>
                      <a:pt x="32" y="280"/>
                    </a:lnTo>
                    <a:lnTo>
                      <a:pt x="24" y="264"/>
                    </a:lnTo>
                    <a:lnTo>
                      <a:pt x="24" y="264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8" y="216"/>
                    </a:lnTo>
                    <a:lnTo>
                      <a:pt x="0" y="208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200"/>
                    </a:lnTo>
                    <a:lnTo>
                      <a:pt x="8" y="192"/>
                    </a:lnTo>
                    <a:lnTo>
                      <a:pt x="0" y="184"/>
                    </a:lnTo>
                    <a:lnTo>
                      <a:pt x="0" y="176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16" y="144"/>
                    </a:lnTo>
                    <a:lnTo>
                      <a:pt x="24" y="136"/>
                    </a:lnTo>
                    <a:lnTo>
                      <a:pt x="32" y="128"/>
                    </a:lnTo>
                    <a:lnTo>
                      <a:pt x="56" y="128"/>
                    </a:lnTo>
                    <a:lnTo>
                      <a:pt x="80" y="120"/>
                    </a:lnTo>
                    <a:lnTo>
                      <a:pt x="112" y="104"/>
                    </a:lnTo>
                    <a:lnTo>
                      <a:pt x="112" y="96"/>
                    </a:lnTo>
                    <a:lnTo>
                      <a:pt x="112" y="88"/>
                    </a:lnTo>
                    <a:lnTo>
                      <a:pt x="112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28" y="88"/>
                    </a:lnTo>
                    <a:lnTo>
                      <a:pt x="128" y="88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52" y="56"/>
                    </a:lnTo>
                    <a:lnTo>
                      <a:pt x="152" y="48"/>
                    </a:lnTo>
                    <a:lnTo>
                      <a:pt x="152" y="48"/>
                    </a:lnTo>
                    <a:lnTo>
                      <a:pt x="152" y="48"/>
                    </a:lnTo>
                    <a:lnTo>
                      <a:pt x="168" y="40"/>
                    </a:lnTo>
                    <a:lnTo>
                      <a:pt x="184" y="40"/>
                    </a:lnTo>
                    <a:lnTo>
                      <a:pt x="184" y="56"/>
                    </a:lnTo>
                    <a:lnTo>
                      <a:pt x="184" y="56"/>
                    </a:lnTo>
                    <a:lnTo>
                      <a:pt x="184" y="56"/>
                    </a:lnTo>
                    <a:lnTo>
                      <a:pt x="192" y="56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8" y="40"/>
                    </a:lnTo>
                    <a:lnTo>
                      <a:pt x="208" y="24"/>
                    </a:lnTo>
                    <a:lnTo>
                      <a:pt x="224" y="24"/>
                    </a:lnTo>
                    <a:lnTo>
                      <a:pt x="232" y="24"/>
                    </a:lnTo>
                    <a:lnTo>
                      <a:pt x="240" y="16"/>
                    </a:lnTo>
                    <a:lnTo>
                      <a:pt x="240" y="16"/>
                    </a:lnTo>
                    <a:lnTo>
                      <a:pt x="240" y="16"/>
                    </a:lnTo>
                    <a:lnTo>
                      <a:pt x="232" y="8"/>
                    </a:lnTo>
                    <a:lnTo>
                      <a:pt x="232" y="8"/>
                    </a:lnTo>
                    <a:lnTo>
                      <a:pt x="240" y="8"/>
                    </a:lnTo>
                    <a:lnTo>
                      <a:pt x="264" y="16"/>
                    </a:lnTo>
                    <a:lnTo>
                      <a:pt x="280" y="16"/>
                    </a:lnTo>
                    <a:lnTo>
                      <a:pt x="288" y="16"/>
                    </a:lnTo>
                    <a:lnTo>
                      <a:pt x="296" y="24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0" y="56"/>
                    </a:lnTo>
                    <a:lnTo>
                      <a:pt x="280" y="56"/>
                    </a:lnTo>
                    <a:lnTo>
                      <a:pt x="288" y="56"/>
                    </a:lnTo>
                    <a:lnTo>
                      <a:pt x="288" y="56"/>
                    </a:lnTo>
                    <a:lnTo>
                      <a:pt x="288" y="64"/>
                    </a:lnTo>
                    <a:lnTo>
                      <a:pt x="296" y="72"/>
                    </a:lnTo>
                    <a:lnTo>
                      <a:pt x="312" y="72"/>
                    </a:lnTo>
                    <a:lnTo>
                      <a:pt x="328" y="88"/>
                    </a:lnTo>
                    <a:lnTo>
                      <a:pt x="336" y="88"/>
                    </a:lnTo>
                    <a:lnTo>
                      <a:pt x="336" y="88"/>
                    </a:lnTo>
                    <a:lnTo>
                      <a:pt x="344" y="88"/>
                    </a:lnTo>
                    <a:lnTo>
                      <a:pt x="352" y="72"/>
                    </a:lnTo>
                    <a:lnTo>
                      <a:pt x="360" y="56"/>
                    </a:lnTo>
                    <a:lnTo>
                      <a:pt x="360" y="56"/>
                    </a:lnTo>
                    <a:lnTo>
                      <a:pt x="360" y="16"/>
                    </a:lnTo>
                    <a:lnTo>
                      <a:pt x="360" y="16"/>
                    </a:lnTo>
                    <a:lnTo>
                      <a:pt x="360" y="16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68" y="8"/>
                    </a:lnTo>
                    <a:lnTo>
                      <a:pt x="376" y="24"/>
                    </a:lnTo>
                    <a:lnTo>
                      <a:pt x="384" y="48"/>
                    </a:lnTo>
                    <a:lnTo>
                      <a:pt x="392" y="48"/>
                    </a:lnTo>
                    <a:lnTo>
                      <a:pt x="400" y="48"/>
                    </a:lnTo>
                    <a:lnTo>
                      <a:pt x="400" y="72"/>
                    </a:lnTo>
                    <a:lnTo>
                      <a:pt x="408" y="72"/>
                    </a:lnTo>
                    <a:lnTo>
                      <a:pt x="416" y="104"/>
                    </a:lnTo>
                    <a:lnTo>
                      <a:pt x="416" y="112"/>
                    </a:lnTo>
                    <a:lnTo>
                      <a:pt x="440" y="120"/>
                    </a:lnTo>
                    <a:lnTo>
                      <a:pt x="448" y="128"/>
                    </a:lnTo>
                    <a:lnTo>
                      <a:pt x="456" y="144"/>
                    </a:lnTo>
                    <a:lnTo>
                      <a:pt x="456" y="152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64" y="160"/>
                    </a:lnTo>
                    <a:lnTo>
                      <a:pt x="488" y="176"/>
                    </a:lnTo>
                    <a:lnTo>
                      <a:pt x="496" y="184"/>
                    </a:lnTo>
                    <a:lnTo>
                      <a:pt x="496" y="184"/>
                    </a:lnTo>
                    <a:lnTo>
                      <a:pt x="496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6">
                <a:extLst>
                  <a:ext uri="{FF2B5EF4-FFF2-40B4-BE49-F238E27FC236}">
                    <a16:creationId xmlns="" xmlns:a16="http://schemas.microsoft.com/office/drawing/2014/main" id="{B2B3E164-F805-4423-BA72-B67257A99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1656"/>
                <a:ext cx="489" cy="344"/>
              </a:xfrm>
              <a:custGeom>
                <a:avLst/>
                <a:gdLst>
                  <a:gd name="T0" fmla="*/ 465 w 489"/>
                  <a:gd name="T1" fmla="*/ 248 h 344"/>
                  <a:gd name="T2" fmla="*/ 473 w 489"/>
                  <a:gd name="T3" fmla="*/ 272 h 344"/>
                  <a:gd name="T4" fmla="*/ 441 w 489"/>
                  <a:gd name="T5" fmla="*/ 280 h 344"/>
                  <a:gd name="T6" fmla="*/ 417 w 489"/>
                  <a:gd name="T7" fmla="*/ 288 h 344"/>
                  <a:gd name="T8" fmla="*/ 401 w 489"/>
                  <a:gd name="T9" fmla="*/ 288 h 344"/>
                  <a:gd name="T10" fmla="*/ 417 w 489"/>
                  <a:gd name="T11" fmla="*/ 312 h 344"/>
                  <a:gd name="T12" fmla="*/ 417 w 489"/>
                  <a:gd name="T13" fmla="*/ 320 h 344"/>
                  <a:gd name="T14" fmla="*/ 401 w 489"/>
                  <a:gd name="T15" fmla="*/ 320 h 344"/>
                  <a:gd name="T16" fmla="*/ 401 w 489"/>
                  <a:gd name="T17" fmla="*/ 336 h 344"/>
                  <a:gd name="T18" fmla="*/ 393 w 489"/>
                  <a:gd name="T19" fmla="*/ 320 h 344"/>
                  <a:gd name="T20" fmla="*/ 377 w 489"/>
                  <a:gd name="T21" fmla="*/ 304 h 344"/>
                  <a:gd name="T22" fmla="*/ 361 w 489"/>
                  <a:gd name="T23" fmla="*/ 264 h 344"/>
                  <a:gd name="T24" fmla="*/ 321 w 489"/>
                  <a:gd name="T25" fmla="*/ 240 h 344"/>
                  <a:gd name="T26" fmla="*/ 289 w 489"/>
                  <a:gd name="T27" fmla="*/ 216 h 344"/>
                  <a:gd name="T28" fmla="*/ 273 w 489"/>
                  <a:gd name="T29" fmla="*/ 208 h 344"/>
                  <a:gd name="T30" fmla="*/ 297 w 489"/>
                  <a:gd name="T31" fmla="*/ 256 h 344"/>
                  <a:gd name="T32" fmla="*/ 313 w 489"/>
                  <a:gd name="T33" fmla="*/ 264 h 344"/>
                  <a:gd name="T34" fmla="*/ 345 w 489"/>
                  <a:gd name="T35" fmla="*/ 288 h 344"/>
                  <a:gd name="T36" fmla="*/ 321 w 489"/>
                  <a:gd name="T37" fmla="*/ 288 h 344"/>
                  <a:gd name="T38" fmla="*/ 321 w 489"/>
                  <a:gd name="T39" fmla="*/ 320 h 344"/>
                  <a:gd name="T40" fmla="*/ 313 w 489"/>
                  <a:gd name="T41" fmla="*/ 288 h 344"/>
                  <a:gd name="T42" fmla="*/ 289 w 489"/>
                  <a:gd name="T43" fmla="*/ 272 h 344"/>
                  <a:gd name="T44" fmla="*/ 240 w 489"/>
                  <a:gd name="T45" fmla="*/ 224 h 344"/>
                  <a:gd name="T46" fmla="*/ 192 w 489"/>
                  <a:gd name="T47" fmla="*/ 240 h 344"/>
                  <a:gd name="T48" fmla="*/ 160 w 489"/>
                  <a:gd name="T49" fmla="*/ 256 h 344"/>
                  <a:gd name="T50" fmla="*/ 120 w 489"/>
                  <a:gd name="T51" fmla="*/ 304 h 344"/>
                  <a:gd name="T52" fmla="*/ 88 w 489"/>
                  <a:gd name="T53" fmla="*/ 336 h 344"/>
                  <a:gd name="T54" fmla="*/ 56 w 489"/>
                  <a:gd name="T55" fmla="*/ 344 h 344"/>
                  <a:gd name="T56" fmla="*/ 8 w 489"/>
                  <a:gd name="T57" fmla="*/ 328 h 344"/>
                  <a:gd name="T58" fmla="*/ 8 w 489"/>
                  <a:gd name="T59" fmla="*/ 296 h 344"/>
                  <a:gd name="T60" fmla="*/ 8 w 489"/>
                  <a:gd name="T61" fmla="*/ 248 h 344"/>
                  <a:gd name="T62" fmla="*/ 48 w 489"/>
                  <a:gd name="T63" fmla="*/ 232 h 344"/>
                  <a:gd name="T64" fmla="*/ 80 w 489"/>
                  <a:gd name="T65" fmla="*/ 240 h 344"/>
                  <a:gd name="T66" fmla="*/ 104 w 489"/>
                  <a:gd name="T67" fmla="*/ 216 h 344"/>
                  <a:gd name="T68" fmla="*/ 104 w 489"/>
                  <a:gd name="T69" fmla="*/ 192 h 344"/>
                  <a:gd name="T70" fmla="*/ 88 w 489"/>
                  <a:gd name="T71" fmla="*/ 176 h 344"/>
                  <a:gd name="T72" fmla="*/ 64 w 489"/>
                  <a:gd name="T73" fmla="*/ 160 h 344"/>
                  <a:gd name="T74" fmla="*/ 88 w 489"/>
                  <a:gd name="T75" fmla="*/ 160 h 344"/>
                  <a:gd name="T76" fmla="*/ 96 w 489"/>
                  <a:gd name="T77" fmla="*/ 152 h 344"/>
                  <a:gd name="T78" fmla="*/ 96 w 489"/>
                  <a:gd name="T79" fmla="*/ 144 h 344"/>
                  <a:gd name="T80" fmla="*/ 120 w 489"/>
                  <a:gd name="T81" fmla="*/ 136 h 344"/>
                  <a:gd name="T82" fmla="*/ 144 w 489"/>
                  <a:gd name="T83" fmla="*/ 120 h 344"/>
                  <a:gd name="T84" fmla="*/ 176 w 489"/>
                  <a:gd name="T85" fmla="*/ 96 h 344"/>
                  <a:gd name="T86" fmla="*/ 208 w 489"/>
                  <a:gd name="T87" fmla="*/ 80 h 344"/>
                  <a:gd name="T88" fmla="*/ 232 w 489"/>
                  <a:gd name="T89" fmla="*/ 72 h 344"/>
                  <a:gd name="T90" fmla="*/ 240 w 489"/>
                  <a:gd name="T91" fmla="*/ 8 h 344"/>
                  <a:gd name="T92" fmla="*/ 240 w 489"/>
                  <a:gd name="T93" fmla="*/ 24 h 344"/>
                  <a:gd name="T94" fmla="*/ 240 w 489"/>
                  <a:gd name="T95" fmla="*/ 40 h 344"/>
                  <a:gd name="T96" fmla="*/ 248 w 489"/>
                  <a:gd name="T97" fmla="*/ 64 h 344"/>
                  <a:gd name="T98" fmla="*/ 289 w 489"/>
                  <a:gd name="T99" fmla="*/ 56 h 344"/>
                  <a:gd name="T100" fmla="*/ 297 w 489"/>
                  <a:gd name="T101" fmla="*/ 64 h 344"/>
                  <a:gd name="T102" fmla="*/ 345 w 489"/>
                  <a:gd name="T103" fmla="*/ 48 h 344"/>
                  <a:gd name="T104" fmla="*/ 393 w 489"/>
                  <a:gd name="T105" fmla="*/ 56 h 344"/>
                  <a:gd name="T106" fmla="*/ 409 w 489"/>
                  <a:gd name="T107" fmla="*/ 88 h 344"/>
                  <a:gd name="T108" fmla="*/ 401 w 489"/>
                  <a:gd name="T109" fmla="*/ 168 h 344"/>
                  <a:gd name="T110" fmla="*/ 457 w 489"/>
                  <a:gd name="T111" fmla="*/ 160 h 344"/>
                  <a:gd name="T112" fmla="*/ 473 w 489"/>
                  <a:gd name="T113" fmla="*/ 200 h 344"/>
                  <a:gd name="T114" fmla="*/ 489 w 489"/>
                  <a:gd name="T115" fmla="*/ 208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9" h="344">
                    <a:moveTo>
                      <a:pt x="473" y="216"/>
                    </a:moveTo>
                    <a:lnTo>
                      <a:pt x="473" y="224"/>
                    </a:lnTo>
                    <a:lnTo>
                      <a:pt x="473" y="232"/>
                    </a:lnTo>
                    <a:lnTo>
                      <a:pt x="473" y="232"/>
                    </a:lnTo>
                    <a:lnTo>
                      <a:pt x="465" y="248"/>
                    </a:lnTo>
                    <a:lnTo>
                      <a:pt x="465" y="256"/>
                    </a:lnTo>
                    <a:lnTo>
                      <a:pt x="473" y="272"/>
                    </a:lnTo>
                    <a:lnTo>
                      <a:pt x="473" y="272"/>
                    </a:lnTo>
                    <a:lnTo>
                      <a:pt x="473" y="272"/>
                    </a:lnTo>
                    <a:lnTo>
                      <a:pt x="473" y="272"/>
                    </a:lnTo>
                    <a:lnTo>
                      <a:pt x="465" y="272"/>
                    </a:lnTo>
                    <a:lnTo>
                      <a:pt x="465" y="272"/>
                    </a:lnTo>
                    <a:lnTo>
                      <a:pt x="457" y="272"/>
                    </a:lnTo>
                    <a:lnTo>
                      <a:pt x="449" y="280"/>
                    </a:lnTo>
                    <a:lnTo>
                      <a:pt x="441" y="280"/>
                    </a:lnTo>
                    <a:lnTo>
                      <a:pt x="433" y="272"/>
                    </a:lnTo>
                    <a:lnTo>
                      <a:pt x="417" y="280"/>
                    </a:lnTo>
                    <a:lnTo>
                      <a:pt x="417" y="280"/>
                    </a:lnTo>
                    <a:lnTo>
                      <a:pt x="417" y="280"/>
                    </a:lnTo>
                    <a:lnTo>
                      <a:pt x="417" y="288"/>
                    </a:lnTo>
                    <a:lnTo>
                      <a:pt x="417" y="288"/>
                    </a:lnTo>
                    <a:lnTo>
                      <a:pt x="409" y="288"/>
                    </a:lnTo>
                    <a:lnTo>
                      <a:pt x="401" y="280"/>
                    </a:lnTo>
                    <a:lnTo>
                      <a:pt x="401" y="280"/>
                    </a:lnTo>
                    <a:lnTo>
                      <a:pt x="401" y="288"/>
                    </a:lnTo>
                    <a:lnTo>
                      <a:pt x="409" y="296"/>
                    </a:lnTo>
                    <a:lnTo>
                      <a:pt x="409" y="296"/>
                    </a:lnTo>
                    <a:lnTo>
                      <a:pt x="401" y="304"/>
                    </a:lnTo>
                    <a:lnTo>
                      <a:pt x="401" y="304"/>
                    </a:lnTo>
                    <a:lnTo>
                      <a:pt x="417" y="312"/>
                    </a:lnTo>
                    <a:lnTo>
                      <a:pt x="417" y="320"/>
                    </a:lnTo>
                    <a:lnTo>
                      <a:pt x="425" y="320"/>
                    </a:lnTo>
                    <a:lnTo>
                      <a:pt x="417" y="320"/>
                    </a:lnTo>
                    <a:lnTo>
                      <a:pt x="417" y="320"/>
                    </a:lnTo>
                    <a:lnTo>
                      <a:pt x="417" y="320"/>
                    </a:lnTo>
                    <a:lnTo>
                      <a:pt x="417" y="320"/>
                    </a:lnTo>
                    <a:lnTo>
                      <a:pt x="409" y="320"/>
                    </a:lnTo>
                    <a:lnTo>
                      <a:pt x="401" y="320"/>
                    </a:lnTo>
                    <a:lnTo>
                      <a:pt x="401" y="312"/>
                    </a:lnTo>
                    <a:lnTo>
                      <a:pt x="401" y="320"/>
                    </a:lnTo>
                    <a:lnTo>
                      <a:pt x="401" y="320"/>
                    </a:lnTo>
                    <a:lnTo>
                      <a:pt x="401" y="328"/>
                    </a:lnTo>
                    <a:lnTo>
                      <a:pt x="401" y="336"/>
                    </a:lnTo>
                    <a:lnTo>
                      <a:pt x="401" y="336"/>
                    </a:lnTo>
                    <a:lnTo>
                      <a:pt x="401" y="336"/>
                    </a:lnTo>
                    <a:lnTo>
                      <a:pt x="401" y="336"/>
                    </a:lnTo>
                    <a:lnTo>
                      <a:pt x="385" y="336"/>
                    </a:lnTo>
                    <a:lnTo>
                      <a:pt x="385" y="320"/>
                    </a:lnTo>
                    <a:lnTo>
                      <a:pt x="385" y="320"/>
                    </a:lnTo>
                    <a:lnTo>
                      <a:pt x="393" y="320"/>
                    </a:lnTo>
                    <a:lnTo>
                      <a:pt x="393" y="312"/>
                    </a:lnTo>
                    <a:lnTo>
                      <a:pt x="385" y="312"/>
                    </a:lnTo>
                    <a:lnTo>
                      <a:pt x="385" y="312"/>
                    </a:lnTo>
                    <a:lnTo>
                      <a:pt x="377" y="312"/>
                    </a:lnTo>
                    <a:lnTo>
                      <a:pt x="377" y="304"/>
                    </a:lnTo>
                    <a:lnTo>
                      <a:pt x="369" y="296"/>
                    </a:lnTo>
                    <a:lnTo>
                      <a:pt x="361" y="288"/>
                    </a:lnTo>
                    <a:lnTo>
                      <a:pt x="361" y="280"/>
                    </a:lnTo>
                    <a:lnTo>
                      <a:pt x="361" y="264"/>
                    </a:lnTo>
                    <a:lnTo>
                      <a:pt x="361" y="264"/>
                    </a:lnTo>
                    <a:lnTo>
                      <a:pt x="353" y="248"/>
                    </a:lnTo>
                    <a:lnTo>
                      <a:pt x="329" y="240"/>
                    </a:lnTo>
                    <a:lnTo>
                      <a:pt x="329" y="240"/>
                    </a:lnTo>
                    <a:lnTo>
                      <a:pt x="329" y="240"/>
                    </a:lnTo>
                    <a:lnTo>
                      <a:pt x="321" y="240"/>
                    </a:lnTo>
                    <a:lnTo>
                      <a:pt x="313" y="240"/>
                    </a:lnTo>
                    <a:lnTo>
                      <a:pt x="305" y="224"/>
                    </a:lnTo>
                    <a:lnTo>
                      <a:pt x="305" y="216"/>
                    </a:lnTo>
                    <a:lnTo>
                      <a:pt x="305" y="216"/>
                    </a:lnTo>
                    <a:lnTo>
                      <a:pt x="289" y="216"/>
                    </a:lnTo>
                    <a:lnTo>
                      <a:pt x="289" y="216"/>
                    </a:lnTo>
                    <a:lnTo>
                      <a:pt x="289" y="200"/>
                    </a:lnTo>
                    <a:lnTo>
                      <a:pt x="281" y="208"/>
                    </a:lnTo>
                    <a:lnTo>
                      <a:pt x="273" y="208"/>
                    </a:lnTo>
                    <a:lnTo>
                      <a:pt x="273" y="208"/>
                    </a:lnTo>
                    <a:lnTo>
                      <a:pt x="273" y="216"/>
                    </a:lnTo>
                    <a:lnTo>
                      <a:pt x="273" y="216"/>
                    </a:lnTo>
                    <a:lnTo>
                      <a:pt x="273" y="232"/>
                    </a:lnTo>
                    <a:lnTo>
                      <a:pt x="289" y="232"/>
                    </a:lnTo>
                    <a:lnTo>
                      <a:pt x="297" y="256"/>
                    </a:lnTo>
                    <a:lnTo>
                      <a:pt x="305" y="264"/>
                    </a:lnTo>
                    <a:lnTo>
                      <a:pt x="313" y="264"/>
                    </a:lnTo>
                    <a:lnTo>
                      <a:pt x="313" y="264"/>
                    </a:lnTo>
                    <a:lnTo>
                      <a:pt x="313" y="264"/>
                    </a:lnTo>
                    <a:lnTo>
                      <a:pt x="313" y="264"/>
                    </a:lnTo>
                    <a:lnTo>
                      <a:pt x="329" y="272"/>
                    </a:lnTo>
                    <a:lnTo>
                      <a:pt x="337" y="280"/>
                    </a:lnTo>
                    <a:lnTo>
                      <a:pt x="345" y="280"/>
                    </a:lnTo>
                    <a:lnTo>
                      <a:pt x="345" y="288"/>
                    </a:lnTo>
                    <a:lnTo>
                      <a:pt x="345" y="288"/>
                    </a:lnTo>
                    <a:lnTo>
                      <a:pt x="345" y="288"/>
                    </a:lnTo>
                    <a:lnTo>
                      <a:pt x="337" y="288"/>
                    </a:lnTo>
                    <a:lnTo>
                      <a:pt x="321" y="280"/>
                    </a:lnTo>
                    <a:lnTo>
                      <a:pt x="321" y="288"/>
                    </a:lnTo>
                    <a:lnTo>
                      <a:pt x="321" y="288"/>
                    </a:lnTo>
                    <a:lnTo>
                      <a:pt x="329" y="296"/>
                    </a:lnTo>
                    <a:lnTo>
                      <a:pt x="329" y="304"/>
                    </a:lnTo>
                    <a:lnTo>
                      <a:pt x="329" y="304"/>
                    </a:lnTo>
                    <a:lnTo>
                      <a:pt x="321" y="304"/>
                    </a:lnTo>
                    <a:lnTo>
                      <a:pt x="321" y="320"/>
                    </a:lnTo>
                    <a:lnTo>
                      <a:pt x="313" y="320"/>
                    </a:lnTo>
                    <a:lnTo>
                      <a:pt x="313" y="320"/>
                    </a:lnTo>
                    <a:lnTo>
                      <a:pt x="321" y="312"/>
                    </a:lnTo>
                    <a:lnTo>
                      <a:pt x="313" y="296"/>
                    </a:lnTo>
                    <a:lnTo>
                      <a:pt x="313" y="288"/>
                    </a:lnTo>
                    <a:lnTo>
                      <a:pt x="305" y="280"/>
                    </a:lnTo>
                    <a:lnTo>
                      <a:pt x="305" y="280"/>
                    </a:lnTo>
                    <a:lnTo>
                      <a:pt x="305" y="280"/>
                    </a:lnTo>
                    <a:lnTo>
                      <a:pt x="289" y="280"/>
                    </a:lnTo>
                    <a:lnTo>
                      <a:pt x="289" y="272"/>
                    </a:lnTo>
                    <a:lnTo>
                      <a:pt x="289" y="272"/>
                    </a:lnTo>
                    <a:lnTo>
                      <a:pt x="281" y="272"/>
                    </a:lnTo>
                    <a:lnTo>
                      <a:pt x="265" y="256"/>
                    </a:lnTo>
                    <a:lnTo>
                      <a:pt x="248" y="240"/>
                    </a:lnTo>
                    <a:lnTo>
                      <a:pt x="240" y="224"/>
                    </a:lnTo>
                    <a:lnTo>
                      <a:pt x="224" y="224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00" y="240"/>
                    </a:lnTo>
                    <a:lnTo>
                      <a:pt x="192" y="240"/>
                    </a:lnTo>
                    <a:lnTo>
                      <a:pt x="168" y="240"/>
                    </a:lnTo>
                    <a:lnTo>
                      <a:pt x="152" y="240"/>
                    </a:lnTo>
                    <a:lnTo>
                      <a:pt x="152" y="248"/>
                    </a:lnTo>
                    <a:lnTo>
                      <a:pt x="160" y="256"/>
                    </a:lnTo>
                    <a:lnTo>
                      <a:pt x="160" y="256"/>
                    </a:lnTo>
                    <a:lnTo>
                      <a:pt x="152" y="272"/>
                    </a:lnTo>
                    <a:lnTo>
                      <a:pt x="128" y="272"/>
                    </a:lnTo>
                    <a:lnTo>
                      <a:pt x="120" y="296"/>
                    </a:lnTo>
                    <a:lnTo>
                      <a:pt x="120" y="304"/>
                    </a:lnTo>
                    <a:lnTo>
                      <a:pt x="120" y="304"/>
                    </a:lnTo>
                    <a:lnTo>
                      <a:pt x="120" y="304"/>
                    </a:lnTo>
                    <a:lnTo>
                      <a:pt x="112" y="320"/>
                    </a:lnTo>
                    <a:lnTo>
                      <a:pt x="96" y="328"/>
                    </a:lnTo>
                    <a:lnTo>
                      <a:pt x="88" y="336"/>
                    </a:lnTo>
                    <a:lnTo>
                      <a:pt x="88" y="336"/>
                    </a:lnTo>
                    <a:lnTo>
                      <a:pt x="88" y="336"/>
                    </a:lnTo>
                    <a:lnTo>
                      <a:pt x="88" y="336"/>
                    </a:lnTo>
                    <a:lnTo>
                      <a:pt x="80" y="336"/>
                    </a:lnTo>
                    <a:lnTo>
                      <a:pt x="72" y="336"/>
                    </a:lnTo>
                    <a:lnTo>
                      <a:pt x="56" y="344"/>
                    </a:lnTo>
                    <a:lnTo>
                      <a:pt x="48" y="344"/>
                    </a:lnTo>
                    <a:lnTo>
                      <a:pt x="40" y="328"/>
                    </a:lnTo>
                    <a:lnTo>
                      <a:pt x="16" y="336"/>
                    </a:lnTo>
                    <a:lnTo>
                      <a:pt x="8" y="336"/>
                    </a:lnTo>
                    <a:lnTo>
                      <a:pt x="8" y="328"/>
                    </a:lnTo>
                    <a:lnTo>
                      <a:pt x="8" y="312"/>
                    </a:lnTo>
                    <a:lnTo>
                      <a:pt x="8" y="312"/>
                    </a:lnTo>
                    <a:lnTo>
                      <a:pt x="0" y="312"/>
                    </a:lnTo>
                    <a:lnTo>
                      <a:pt x="0" y="304"/>
                    </a:lnTo>
                    <a:lnTo>
                      <a:pt x="8" y="296"/>
                    </a:lnTo>
                    <a:lnTo>
                      <a:pt x="8" y="288"/>
                    </a:lnTo>
                    <a:lnTo>
                      <a:pt x="8" y="264"/>
                    </a:lnTo>
                    <a:lnTo>
                      <a:pt x="8" y="256"/>
                    </a:lnTo>
                    <a:lnTo>
                      <a:pt x="8" y="248"/>
                    </a:lnTo>
                    <a:lnTo>
                      <a:pt x="8" y="248"/>
                    </a:lnTo>
                    <a:lnTo>
                      <a:pt x="24" y="232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32" y="232"/>
                    </a:lnTo>
                    <a:lnTo>
                      <a:pt x="48" y="232"/>
                    </a:lnTo>
                    <a:lnTo>
                      <a:pt x="48" y="232"/>
                    </a:lnTo>
                    <a:lnTo>
                      <a:pt x="56" y="240"/>
                    </a:lnTo>
                    <a:lnTo>
                      <a:pt x="56" y="240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88" y="240"/>
                    </a:lnTo>
                    <a:lnTo>
                      <a:pt x="104" y="240"/>
                    </a:lnTo>
                    <a:lnTo>
                      <a:pt x="104" y="232"/>
                    </a:lnTo>
                    <a:lnTo>
                      <a:pt x="104" y="224"/>
                    </a:lnTo>
                    <a:lnTo>
                      <a:pt x="104" y="216"/>
                    </a:lnTo>
                    <a:lnTo>
                      <a:pt x="104" y="208"/>
                    </a:lnTo>
                    <a:lnTo>
                      <a:pt x="104" y="208"/>
                    </a:lnTo>
                    <a:lnTo>
                      <a:pt x="112" y="208"/>
                    </a:lnTo>
                    <a:lnTo>
                      <a:pt x="104" y="200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96" y="192"/>
                    </a:lnTo>
                    <a:lnTo>
                      <a:pt x="96" y="176"/>
                    </a:lnTo>
                    <a:lnTo>
                      <a:pt x="96" y="176"/>
                    </a:lnTo>
                    <a:lnTo>
                      <a:pt x="88" y="176"/>
                    </a:lnTo>
                    <a:lnTo>
                      <a:pt x="80" y="176"/>
                    </a:lnTo>
                    <a:lnTo>
                      <a:pt x="64" y="168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64" y="160"/>
                    </a:lnTo>
                    <a:lnTo>
                      <a:pt x="72" y="152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88" y="160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60"/>
                    </a:lnTo>
                    <a:lnTo>
                      <a:pt x="104" y="152"/>
                    </a:lnTo>
                    <a:lnTo>
                      <a:pt x="96" y="152"/>
                    </a:lnTo>
                    <a:lnTo>
                      <a:pt x="96" y="152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104" y="144"/>
                    </a:lnTo>
                    <a:lnTo>
                      <a:pt x="112" y="144"/>
                    </a:lnTo>
                    <a:lnTo>
                      <a:pt x="120" y="144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8" y="136"/>
                    </a:lnTo>
                    <a:lnTo>
                      <a:pt x="144" y="128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2" y="120"/>
                    </a:lnTo>
                    <a:lnTo>
                      <a:pt x="168" y="112"/>
                    </a:lnTo>
                    <a:lnTo>
                      <a:pt x="176" y="104"/>
                    </a:lnTo>
                    <a:lnTo>
                      <a:pt x="176" y="104"/>
                    </a:lnTo>
                    <a:lnTo>
                      <a:pt x="176" y="96"/>
                    </a:lnTo>
                    <a:lnTo>
                      <a:pt x="176" y="88"/>
                    </a:lnTo>
                    <a:lnTo>
                      <a:pt x="192" y="80"/>
                    </a:lnTo>
                    <a:lnTo>
                      <a:pt x="200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08" y="80"/>
                    </a:lnTo>
                    <a:lnTo>
                      <a:pt x="208" y="72"/>
                    </a:lnTo>
                    <a:lnTo>
                      <a:pt x="216" y="72"/>
                    </a:lnTo>
                    <a:lnTo>
                      <a:pt x="224" y="72"/>
                    </a:lnTo>
                    <a:lnTo>
                      <a:pt x="232" y="72"/>
                    </a:lnTo>
                    <a:lnTo>
                      <a:pt x="232" y="64"/>
                    </a:lnTo>
                    <a:lnTo>
                      <a:pt x="224" y="56"/>
                    </a:lnTo>
                    <a:lnTo>
                      <a:pt x="224" y="40"/>
                    </a:lnTo>
                    <a:lnTo>
                      <a:pt x="216" y="16"/>
                    </a:lnTo>
                    <a:lnTo>
                      <a:pt x="240" y="8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8"/>
                    </a:lnTo>
                    <a:lnTo>
                      <a:pt x="240" y="16"/>
                    </a:lnTo>
                    <a:lnTo>
                      <a:pt x="240" y="24"/>
                    </a:lnTo>
                    <a:lnTo>
                      <a:pt x="248" y="24"/>
                    </a:lnTo>
                    <a:lnTo>
                      <a:pt x="248" y="24"/>
                    </a:lnTo>
                    <a:lnTo>
                      <a:pt x="248" y="24"/>
                    </a:lnTo>
                    <a:lnTo>
                      <a:pt x="248" y="32"/>
                    </a:lnTo>
                    <a:lnTo>
                      <a:pt x="240" y="40"/>
                    </a:lnTo>
                    <a:lnTo>
                      <a:pt x="240" y="56"/>
                    </a:lnTo>
                    <a:lnTo>
                      <a:pt x="240" y="56"/>
                    </a:lnTo>
                    <a:lnTo>
                      <a:pt x="240" y="56"/>
                    </a:lnTo>
                    <a:lnTo>
                      <a:pt x="240" y="64"/>
                    </a:lnTo>
                    <a:lnTo>
                      <a:pt x="248" y="64"/>
                    </a:lnTo>
                    <a:lnTo>
                      <a:pt x="256" y="64"/>
                    </a:lnTo>
                    <a:lnTo>
                      <a:pt x="256" y="64"/>
                    </a:lnTo>
                    <a:lnTo>
                      <a:pt x="273" y="64"/>
                    </a:lnTo>
                    <a:lnTo>
                      <a:pt x="289" y="56"/>
                    </a:lnTo>
                    <a:lnTo>
                      <a:pt x="289" y="56"/>
                    </a:lnTo>
                    <a:lnTo>
                      <a:pt x="281" y="64"/>
                    </a:lnTo>
                    <a:lnTo>
                      <a:pt x="281" y="64"/>
                    </a:lnTo>
                    <a:lnTo>
                      <a:pt x="289" y="72"/>
                    </a:lnTo>
                    <a:lnTo>
                      <a:pt x="289" y="72"/>
                    </a:lnTo>
                    <a:lnTo>
                      <a:pt x="297" y="64"/>
                    </a:lnTo>
                    <a:lnTo>
                      <a:pt x="313" y="64"/>
                    </a:lnTo>
                    <a:lnTo>
                      <a:pt x="329" y="56"/>
                    </a:lnTo>
                    <a:lnTo>
                      <a:pt x="337" y="48"/>
                    </a:lnTo>
                    <a:lnTo>
                      <a:pt x="337" y="48"/>
                    </a:lnTo>
                    <a:lnTo>
                      <a:pt x="345" y="48"/>
                    </a:lnTo>
                    <a:lnTo>
                      <a:pt x="345" y="56"/>
                    </a:lnTo>
                    <a:lnTo>
                      <a:pt x="345" y="56"/>
                    </a:lnTo>
                    <a:lnTo>
                      <a:pt x="353" y="56"/>
                    </a:lnTo>
                    <a:lnTo>
                      <a:pt x="377" y="56"/>
                    </a:lnTo>
                    <a:lnTo>
                      <a:pt x="393" y="56"/>
                    </a:lnTo>
                    <a:lnTo>
                      <a:pt x="409" y="56"/>
                    </a:lnTo>
                    <a:lnTo>
                      <a:pt x="417" y="72"/>
                    </a:lnTo>
                    <a:lnTo>
                      <a:pt x="417" y="80"/>
                    </a:lnTo>
                    <a:lnTo>
                      <a:pt x="417" y="80"/>
                    </a:lnTo>
                    <a:lnTo>
                      <a:pt x="409" y="88"/>
                    </a:lnTo>
                    <a:lnTo>
                      <a:pt x="409" y="104"/>
                    </a:lnTo>
                    <a:lnTo>
                      <a:pt x="417" y="112"/>
                    </a:lnTo>
                    <a:lnTo>
                      <a:pt x="409" y="128"/>
                    </a:lnTo>
                    <a:lnTo>
                      <a:pt x="401" y="136"/>
                    </a:lnTo>
                    <a:lnTo>
                      <a:pt x="401" y="168"/>
                    </a:lnTo>
                    <a:lnTo>
                      <a:pt x="417" y="168"/>
                    </a:lnTo>
                    <a:lnTo>
                      <a:pt x="417" y="168"/>
                    </a:lnTo>
                    <a:lnTo>
                      <a:pt x="425" y="168"/>
                    </a:lnTo>
                    <a:lnTo>
                      <a:pt x="441" y="160"/>
                    </a:lnTo>
                    <a:lnTo>
                      <a:pt x="457" y="160"/>
                    </a:lnTo>
                    <a:lnTo>
                      <a:pt x="465" y="184"/>
                    </a:lnTo>
                    <a:lnTo>
                      <a:pt x="473" y="184"/>
                    </a:lnTo>
                    <a:lnTo>
                      <a:pt x="473" y="184"/>
                    </a:lnTo>
                    <a:lnTo>
                      <a:pt x="473" y="200"/>
                    </a:lnTo>
                    <a:lnTo>
                      <a:pt x="473" y="200"/>
                    </a:lnTo>
                    <a:lnTo>
                      <a:pt x="473" y="208"/>
                    </a:lnTo>
                    <a:lnTo>
                      <a:pt x="481" y="200"/>
                    </a:lnTo>
                    <a:lnTo>
                      <a:pt x="489" y="200"/>
                    </a:lnTo>
                    <a:lnTo>
                      <a:pt x="489" y="200"/>
                    </a:lnTo>
                    <a:lnTo>
                      <a:pt x="489" y="208"/>
                    </a:lnTo>
                    <a:lnTo>
                      <a:pt x="489" y="208"/>
                    </a:lnTo>
                    <a:lnTo>
                      <a:pt x="473" y="208"/>
                    </a:lnTo>
                    <a:lnTo>
                      <a:pt x="473" y="2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7">
                <a:extLst>
                  <a:ext uri="{FF2B5EF4-FFF2-40B4-BE49-F238E27FC236}">
                    <a16:creationId xmlns="" xmlns:a16="http://schemas.microsoft.com/office/drawing/2014/main" id="{8991473B-52CD-4045-9AC0-9C93E29F8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384"/>
                <a:ext cx="321" cy="312"/>
              </a:xfrm>
              <a:custGeom>
                <a:avLst/>
                <a:gdLst>
                  <a:gd name="T0" fmla="*/ 64 w 321"/>
                  <a:gd name="T1" fmla="*/ 232 h 312"/>
                  <a:gd name="T2" fmla="*/ 8 w 321"/>
                  <a:gd name="T3" fmla="*/ 256 h 312"/>
                  <a:gd name="T4" fmla="*/ 8 w 321"/>
                  <a:gd name="T5" fmla="*/ 240 h 312"/>
                  <a:gd name="T6" fmla="*/ 0 w 321"/>
                  <a:gd name="T7" fmla="*/ 240 h 312"/>
                  <a:gd name="T8" fmla="*/ 8 w 321"/>
                  <a:gd name="T9" fmla="*/ 232 h 312"/>
                  <a:gd name="T10" fmla="*/ 0 w 321"/>
                  <a:gd name="T11" fmla="*/ 200 h 312"/>
                  <a:gd name="T12" fmla="*/ 40 w 321"/>
                  <a:gd name="T13" fmla="*/ 160 h 312"/>
                  <a:gd name="T14" fmla="*/ 40 w 321"/>
                  <a:gd name="T15" fmla="*/ 160 h 312"/>
                  <a:gd name="T16" fmla="*/ 89 w 321"/>
                  <a:gd name="T17" fmla="*/ 112 h 312"/>
                  <a:gd name="T18" fmla="*/ 137 w 321"/>
                  <a:gd name="T19" fmla="*/ 64 h 312"/>
                  <a:gd name="T20" fmla="*/ 113 w 321"/>
                  <a:gd name="T21" fmla="*/ 64 h 312"/>
                  <a:gd name="T22" fmla="*/ 113 w 321"/>
                  <a:gd name="T23" fmla="*/ 56 h 312"/>
                  <a:gd name="T24" fmla="*/ 129 w 321"/>
                  <a:gd name="T25" fmla="*/ 48 h 312"/>
                  <a:gd name="T26" fmla="*/ 129 w 321"/>
                  <a:gd name="T27" fmla="*/ 48 h 312"/>
                  <a:gd name="T28" fmla="*/ 153 w 321"/>
                  <a:gd name="T29" fmla="*/ 48 h 312"/>
                  <a:gd name="T30" fmla="*/ 145 w 321"/>
                  <a:gd name="T31" fmla="*/ 48 h 312"/>
                  <a:gd name="T32" fmla="*/ 169 w 321"/>
                  <a:gd name="T33" fmla="*/ 40 h 312"/>
                  <a:gd name="T34" fmla="*/ 177 w 321"/>
                  <a:gd name="T35" fmla="*/ 24 h 312"/>
                  <a:gd name="T36" fmla="*/ 185 w 321"/>
                  <a:gd name="T37" fmla="*/ 32 h 312"/>
                  <a:gd name="T38" fmla="*/ 193 w 321"/>
                  <a:gd name="T39" fmla="*/ 32 h 312"/>
                  <a:gd name="T40" fmla="*/ 217 w 321"/>
                  <a:gd name="T41" fmla="*/ 16 h 312"/>
                  <a:gd name="T42" fmla="*/ 217 w 321"/>
                  <a:gd name="T43" fmla="*/ 8 h 312"/>
                  <a:gd name="T44" fmla="*/ 249 w 321"/>
                  <a:gd name="T45" fmla="*/ 8 h 312"/>
                  <a:gd name="T46" fmla="*/ 241 w 321"/>
                  <a:gd name="T47" fmla="*/ 16 h 312"/>
                  <a:gd name="T48" fmla="*/ 265 w 321"/>
                  <a:gd name="T49" fmla="*/ 8 h 312"/>
                  <a:gd name="T50" fmla="*/ 265 w 321"/>
                  <a:gd name="T51" fmla="*/ 16 h 312"/>
                  <a:gd name="T52" fmla="*/ 281 w 321"/>
                  <a:gd name="T53" fmla="*/ 8 h 312"/>
                  <a:gd name="T54" fmla="*/ 289 w 321"/>
                  <a:gd name="T55" fmla="*/ 8 h 312"/>
                  <a:gd name="T56" fmla="*/ 305 w 321"/>
                  <a:gd name="T57" fmla="*/ 16 h 312"/>
                  <a:gd name="T58" fmla="*/ 297 w 321"/>
                  <a:gd name="T59" fmla="*/ 32 h 312"/>
                  <a:gd name="T60" fmla="*/ 313 w 321"/>
                  <a:gd name="T61" fmla="*/ 32 h 312"/>
                  <a:gd name="T62" fmla="*/ 305 w 321"/>
                  <a:gd name="T63" fmla="*/ 64 h 312"/>
                  <a:gd name="T64" fmla="*/ 305 w 321"/>
                  <a:gd name="T65" fmla="*/ 120 h 312"/>
                  <a:gd name="T66" fmla="*/ 313 w 321"/>
                  <a:gd name="T67" fmla="*/ 152 h 312"/>
                  <a:gd name="T68" fmla="*/ 281 w 321"/>
                  <a:gd name="T69" fmla="*/ 216 h 312"/>
                  <a:gd name="T70" fmla="*/ 249 w 321"/>
                  <a:gd name="T71" fmla="*/ 224 h 312"/>
                  <a:gd name="T72" fmla="*/ 217 w 321"/>
                  <a:gd name="T73" fmla="*/ 224 h 312"/>
                  <a:gd name="T74" fmla="*/ 193 w 321"/>
                  <a:gd name="T75" fmla="*/ 192 h 312"/>
                  <a:gd name="T76" fmla="*/ 193 w 321"/>
                  <a:gd name="T77" fmla="*/ 176 h 312"/>
                  <a:gd name="T78" fmla="*/ 249 w 321"/>
                  <a:gd name="T79" fmla="*/ 120 h 312"/>
                  <a:gd name="T80" fmla="*/ 201 w 321"/>
                  <a:gd name="T81" fmla="*/ 136 h 312"/>
                  <a:gd name="T82" fmla="*/ 161 w 321"/>
                  <a:gd name="T83" fmla="*/ 176 h 312"/>
                  <a:gd name="T84" fmla="*/ 145 w 321"/>
                  <a:gd name="T85" fmla="*/ 200 h 312"/>
                  <a:gd name="T86" fmla="*/ 145 w 321"/>
                  <a:gd name="T87" fmla="*/ 216 h 312"/>
                  <a:gd name="T88" fmla="*/ 153 w 321"/>
                  <a:gd name="T89" fmla="*/ 248 h 312"/>
                  <a:gd name="T90" fmla="*/ 145 w 321"/>
                  <a:gd name="T91" fmla="*/ 280 h 312"/>
                  <a:gd name="T92" fmla="*/ 129 w 321"/>
                  <a:gd name="T93" fmla="*/ 304 h 312"/>
                  <a:gd name="T94" fmla="*/ 97 w 321"/>
                  <a:gd name="T95" fmla="*/ 312 h 312"/>
                  <a:gd name="T96" fmla="*/ 89 w 321"/>
                  <a:gd name="T97" fmla="*/ 288 h 312"/>
                  <a:gd name="T98" fmla="*/ 72 w 321"/>
                  <a:gd name="T99" fmla="*/ 24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1" h="312">
                    <a:moveTo>
                      <a:pt x="72" y="240"/>
                    </a:moveTo>
                    <a:lnTo>
                      <a:pt x="64" y="240"/>
                    </a:lnTo>
                    <a:lnTo>
                      <a:pt x="64" y="232"/>
                    </a:lnTo>
                    <a:lnTo>
                      <a:pt x="64" y="232"/>
                    </a:lnTo>
                    <a:lnTo>
                      <a:pt x="56" y="248"/>
                    </a:lnTo>
                    <a:lnTo>
                      <a:pt x="32" y="264"/>
                    </a:lnTo>
                    <a:lnTo>
                      <a:pt x="16" y="264"/>
                    </a:lnTo>
                    <a:lnTo>
                      <a:pt x="8" y="256"/>
                    </a:lnTo>
                    <a:lnTo>
                      <a:pt x="0" y="248"/>
                    </a:lnTo>
                    <a:lnTo>
                      <a:pt x="8" y="248"/>
                    </a:lnTo>
                    <a:lnTo>
                      <a:pt x="8" y="248"/>
                    </a:lnTo>
                    <a:lnTo>
                      <a:pt x="8" y="240"/>
                    </a:lnTo>
                    <a:lnTo>
                      <a:pt x="8" y="24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8" y="232"/>
                    </a:lnTo>
                    <a:lnTo>
                      <a:pt x="8" y="232"/>
                    </a:lnTo>
                    <a:lnTo>
                      <a:pt x="0" y="224"/>
                    </a:lnTo>
                    <a:lnTo>
                      <a:pt x="0" y="208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8" y="192"/>
                    </a:lnTo>
                    <a:lnTo>
                      <a:pt x="16" y="176"/>
                    </a:lnTo>
                    <a:lnTo>
                      <a:pt x="32" y="176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56" y="160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56" y="160"/>
                    </a:lnTo>
                    <a:lnTo>
                      <a:pt x="72" y="136"/>
                    </a:lnTo>
                    <a:lnTo>
                      <a:pt x="89" y="120"/>
                    </a:lnTo>
                    <a:lnTo>
                      <a:pt x="89" y="112"/>
                    </a:lnTo>
                    <a:lnTo>
                      <a:pt x="97" y="104"/>
                    </a:lnTo>
                    <a:lnTo>
                      <a:pt x="105" y="88"/>
                    </a:lnTo>
                    <a:lnTo>
                      <a:pt x="121" y="80"/>
                    </a:lnTo>
                    <a:lnTo>
                      <a:pt x="137" y="64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29" y="56"/>
                    </a:lnTo>
                    <a:lnTo>
                      <a:pt x="113" y="64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13" y="56"/>
                    </a:lnTo>
                    <a:lnTo>
                      <a:pt x="113" y="56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37" y="56"/>
                    </a:lnTo>
                    <a:lnTo>
                      <a:pt x="145" y="56"/>
                    </a:lnTo>
                    <a:lnTo>
                      <a:pt x="153" y="48"/>
                    </a:lnTo>
                    <a:lnTo>
                      <a:pt x="153" y="48"/>
                    </a:lnTo>
                    <a:lnTo>
                      <a:pt x="153" y="48"/>
                    </a:lnTo>
                    <a:lnTo>
                      <a:pt x="153" y="48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53" y="40"/>
                    </a:lnTo>
                    <a:lnTo>
                      <a:pt x="161" y="40"/>
                    </a:lnTo>
                    <a:lnTo>
                      <a:pt x="161" y="40"/>
                    </a:lnTo>
                    <a:lnTo>
                      <a:pt x="169" y="40"/>
                    </a:lnTo>
                    <a:lnTo>
                      <a:pt x="161" y="32"/>
                    </a:lnTo>
                    <a:lnTo>
                      <a:pt x="161" y="32"/>
                    </a:lnTo>
                    <a:lnTo>
                      <a:pt x="177" y="32"/>
                    </a:lnTo>
                    <a:lnTo>
                      <a:pt x="177" y="24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77" y="32"/>
                    </a:lnTo>
                    <a:lnTo>
                      <a:pt x="185" y="32"/>
                    </a:lnTo>
                    <a:lnTo>
                      <a:pt x="193" y="24"/>
                    </a:lnTo>
                    <a:lnTo>
                      <a:pt x="193" y="24"/>
                    </a:lnTo>
                    <a:lnTo>
                      <a:pt x="193" y="24"/>
                    </a:lnTo>
                    <a:lnTo>
                      <a:pt x="193" y="32"/>
                    </a:lnTo>
                    <a:lnTo>
                      <a:pt x="193" y="32"/>
                    </a:lnTo>
                    <a:lnTo>
                      <a:pt x="201" y="24"/>
                    </a:lnTo>
                    <a:lnTo>
                      <a:pt x="209" y="16"/>
                    </a:lnTo>
                    <a:lnTo>
                      <a:pt x="217" y="16"/>
                    </a:lnTo>
                    <a:lnTo>
                      <a:pt x="217" y="16"/>
                    </a:lnTo>
                    <a:lnTo>
                      <a:pt x="209" y="16"/>
                    </a:lnTo>
                    <a:lnTo>
                      <a:pt x="217" y="8"/>
                    </a:lnTo>
                    <a:lnTo>
                      <a:pt x="217" y="8"/>
                    </a:lnTo>
                    <a:lnTo>
                      <a:pt x="217" y="8"/>
                    </a:lnTo>
                    <a:lnTo>
                      <a:pt x="225" y="8"/>
                    </a:lnTo>
                    <a:lnTo>
                      <a:pt x="233" y="8"/>
                    </a:lnTo>
                    <a:lnTo>
                      <a:pt x="249" y="8"/>
                    </a:lnTo>
                    <a:lnTo>
                      <a:pt x="249" y="8"/>
                    </a:lnTo>
                    <a:lnTo>
                      <a:pt x="249" y="8"/>
                    </a:lnTo>
                    <a:lnTo>
                      <a:pt x="249" y="16"/>
                    </a:lnTo>
                    <a:lnTo>
                      <a:pt x="241" y="16"/>
                    </a:lnTo>
                    <a:lnTo>
                      <a:pt x="241" y="16"/>
                    </a:lnTo>
                    <a:lnTo>
                      <a:pt x="249" y="24"/>
                    </a:lnTo>
                    <a:lnTo>
                      <a:pt x="257" y="8"/>
                    </a:lnTo>
                    <a:lnTo>
                      <a:pt x="265" y="8"/>
                    </a:lnTo>
                    <a:lnTo>
                      <a:pt x="265" y="8"/>
                    </a:lnTo>
                    <a:lnTo>
                      <a:pt x="265" y="8"/>
                    </a:lnTo>
                    <a:lnTo>
                      <a:pt x="265" y="16"/>
                    </a:lnTo>
                    <a:lnTo>
                      <a:pt x="265" y="16"/>
                    </a:lnTo>
                    <a:lnTo>
                      <a:pt x="273" y="8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81" y="8"/>
                    </a:lnTo>
                    <a:lnTo>
                      <a:pt x="281" y="16"/>
                    </a:lnTo>
                    <a:lnTo>
                      <a:pt x="289" y="16"/>
                    </a:lnTo>
                    <a:lnTo>
                      <a:pt x="289" y="16"/>
                    </a:lnTo>
                    <a:lnTo>
                      <a:pt x="289" y="8"/>
                    </a:lnTo>
                    <a:lnTo>
                      <a:pt x="305" y="8"/>
                    </a:lnTo>
                    <a:lnTo>
                      <a:pt x="305" y="16"/>
                    </a:lnTo>
                    <a:lnTo>
                      <a:pt x="305" y="16"/>
                    </a:lnTo>
                    <a:lnTo>
                      <a:pt x="305" y="16"/>
                    </a:lnTo>
                    <a:lnTo>
                      <a:pt x="297" y="24"/>
                    </a:lnTo>
                    <a:lnTo>
                      <a:pt x="289" y="24"/>
                    </a:lnTo>
                    <a:lnTo>
                      <a:pt x="289" y="24"/>
                    </a:lnTo>
                    <a:lnTo>
                      <a:pt x="297" y="32"/>
                    </a:lnTo>
                    <a:lnTo>
                      <a:pt x="305" y="32"/>
                    </a:lnTo>
                    <a:lnTo>
                      <a:pt x="305" y="32"/>
                    </a:lnTo>
                    <a:lnTo>
                      <a:pt x="313" y="32"/>
                    </a:lnTo>
                    <a:lnTo>
                      <a:pt x="313" y="32"/>
                    </a:lnTo>
                    <a:lnTo>
                      <a:pt x="305" y="40"/>
                    </a:lnTo>
                    <a:lnTo>
                      <a:pt x="289" y="48"/>
                    </a:lnTo>
                    <a:lnTo>
                      <a:pt x="289" y="56"/>
                    </a:lnTo>
                    <a:lnTo>
                      <a:pt x="305" y="64"/>
                    </a:lnTo>
                    <a:lnTo>
                      <a:pt x="297" y="80"/>
                    </a:lnTo>
                    <a:lnTo>
                      <a:pt x="297" y="96"/>
                    </a:lnTo>
                    <a:lnTo>
                      <a:pt x="305" y="112"/>
                    </a:lnTo>
                    <a:lnTo>
                      <a:pt x="305" y="120"/>
                    </a:lnTo>
                    <a:lnTo>
                      <a:pt x="305" y="128"/>
                    </a:lnTo>
                    <a:lnTo>
                      <a:pt x="313" y="144"/>
                    </a:lnTo>
                    <a:lnTo>
                      <a:pt x="313" y="152"/>
                    </a:lnTo>
                    <a:lnTo>
                      <a:pt x="313" y="152"/>
                    </a:lnTo>
                    <a:lnTo>
                      <a:pt x="321" y="168"/>
                    </a:lnTo>
                    <a:lnTo>
                      <a:pt x="321" y="176"/>
                    </a:lnTo>
                    <a:lnTo>
                      <a:pt x="297" y="200"/>
                    </a:lnTo>
                    <a:lnTo>
                      <a:pt x="281" y="216"/>
                    </a:lnTo>
                    <a:lnTo>
                      <a:pt x="281" y="216"/>
                    </a:lnTo>
                    <a:lnTo>
                      <a:pt x="281" y="224"/>
                    </a:lnTo>
                    <a:lnTo>
                      <a:pt x="257" y="224"/>
                    </a:lnTo>
                    <a:lnTo>
                      <a:pt x="249" y="224"/>
                    </a:lnTo>
                    <a:lnTo>
                      <a:pt x="233" y="232"/>
                    </a:lnTo>
                    <a:lnTo>
                      <a:pt x="217" y="232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209" y="224"/>
                    </a:lnTo>
                    <a:lnTo>
                      <a:pt x="193" y="216"/>
                    </a:lnTo>
                    <a:lnTo>
                      <a:pt x="201" y="200"/>
                    </a:lnTo>
                    <a:lnTo>
                      <a:pt x="193" y="192"/>
                    </a:lnTo>
                    <a:lnTo>
                      <a:pt x="193" y="176"/>
                    </a:lnTo>
                    <a:lnTo>
                      <a:pt x="193" y="176"/>
                    </a:lnTo>
                    <a:lnTo>
                      <a:pt x="193" y="176"/>
                    </a:lnTo>
                    <a:lnTo>
                      <a:pt x="193" y="176"/>
                    </a:lnTo>
                    <a:lnTo>
                      <a:pt x="201" y="176"/>
                    </a:lnTo>
                    <a:lnTo>
                      <a:pt x="233" y="144"/>
                    </a:lnTo>
                    <a:lnTo>
                      <a:pt x="249" y="136"/>
                    </a:lnTo>
                    <a:lnTo>
                      <a:pt x="249" y="120"/>
                    </a:lnTo>
                    <a:lnTo>
                      <a:pt x="233" y="120"/>
                    </a:lnTo>
                    <a:lnTo>
                      <a:pt x="217" y="120"/>
                    </a:lnTo>
                    <a:lnTo>
                      <a:pt x="201" y="128"/>
                    </a:lnTo>
                    <a:lnTo>
                      <a:pt x="201" y="136"/>
                    </a:lnTo>
                    <a:lnTo>
                      <a:pt x="201" y="144"/>
                    </a:lnTo>
                    <a:lnTo>
                      <a:pt x="201" y="152"/>
                    </a:lnTo>
                    <a:lnTo>
                      <a:pt x="169" y="168"/>
                    </a:lnTo>
                    <a:lnTo>
                      <a:pt x="161" y="176"/>
                    </a:lnTo>
                    <a:lnTo>
                      <a:pt x="145" y="184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0"/>
                    </a:lnTo>
                    <a:lnTo>
                      <a:pt x="145" y="208"/>
                    </a:lnTo>
                    <a:lnTo>
                      <a:pt x="145" y="208"/>
                    </a:lnTo>
                    <a:lnTo>
                      <a:pt x="145" y="216"/>
                    </a:lnTo>
                    <a:lnTo>
                      <a:pt x="145" y="216"/>
                    </a:lnTo>
                    <a:lnTo>
                      <a:pt x="153" y="216"/>
                    </a:lnTo>
                    <a:lnTo>
                      <a:pt x="169" y="224"/>
                    </a:lnTo>
                    <a:lnTo>
                      <a:pt x="169" y="240"/>
                    </a:lnTo>
                    <a:lnTo>
                      <a:pt x="153" y="248"/>
                    </a:lnTo>
                    <a:lnTo>
                      <a:pt x="137" y="248"/>
                    </a:lnTo>
                    <a:lnTo>
                      <a:pt x="137" y="280"/>
                    </a:lnTo>
                    <a:lnTo>
                      <a:pt x="145" y="280"/>
                    </a:lnTo>
                    <a:lnTo>
                      <a:pt x="145" y="280"/>
                    </a:lnTo>
                    <a:lnTo>
                      <a:pt x="145" y="288"/>
                    </a:lnTo>
                    <a:lnTo>
                      <a:pt x="129" y="296"/>
                    </a:lnTo>
                    <a:lnTo>
                      <a:pt x="129" y="304"/>
                    </a:lnTo>
                    <a:lnTo>
                      <a:pt x="129" y="304"/>
                    </a:lnTo>
                    <a:lnTo>
                      <a:pt x="121" y="304"/>
                    </a:lnTo>
                    <a:lnTo>
                      <a:pt x="113" y="304"/>
                    </a:lnTo>
                    <a:lnTo>
                      <a:pt x="105" y="312"/>
                    </a:lnTo>
                    <a:lnTo>
                      <a:pt x="97" y="312"/>
                    </a:lnTo>
                    <a:lnTo>
                      <a:pt x="89" y="296"/>
                    </a:lnTo>
                    <a:lnTo>
                      <a:pt x="89" y="296"/>
                    </a:lnTo>
                    <a:lnTo>
                      <a:pt x="89" y="288"/>
                    </a:lnTo>
                    <a:lnTo>
                      <a:pt x="89" y="288"/>
                    </a:lnTo>
                    <a:lnTo>
                      <a:pt x="81" y="272"/>
                    </a:lnTo>
                    <a:lnTo>
                      <a:pt x="72" y="256"/>
                    </a:lnTo>
                    <a:lnTo>
                      <a:pt x="72" y="248"/>
                    </a:lnTo>
                    <a:lnTo>
                      <a:pt x="72" y="240"/>
                    </a:lnTo>
                    <a:lnTo>
                      <a:pt x="72" y="248"/>
                    </a:lnTo>
                    <a:lnTo>
                      <a:pt x="72" y="2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8">
                <a:extLst>
                  <a:ext uri="{FF2B5EF4-FFF2-40B4-BE49-F238E27FC236}">
                    <a16:creationId xmlns="" xmlns:a16="http://schemas.microsoft.com/office/drawing/2014/main" id="{1B9FBB52-F334-4555-A51D-F87CD240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1224"/>
                <a:ext cx="2128" cy="784"/>
              </a:xfrm>
              <a:custGeom>
                <a:avLst/>
                <a:gdLst>
                  <a:gd name="T0" fmla="*/ 1504 w 2128"/>
                  <a:gd name="T1" fmla="*/ 576 h 784"/>
                  <a:gd name="T2" fmla="*/ 1480 w 2128"/>
                  <a:gd name="T3" fmla="*/ 496 h 784"/>
                  <a:gd name="T4" fmla="*/ 1608 w 2128"/>
                  <a:gd name="T5" fmla="*/ 392 h 784"/>
                  <a:gd name="T6" fmla="*/ 1736 w 2128"/>
                  <a:gd name="T7" fmla="*/ 352 h 784"/>
                  <a:gd name="T8" fmla="*/ 1792 w 2128"/>
                  <a:gd name="T9" fmla="*/ 344 h 784"/>
                  <a:gd name="T10" fmla="*/ 1696 w 2128"/>
                  <a:gd name="T11" fmla="*/ 448 h 784"/>
                  <a:gd name="T12" fmla="*/ 1752 w 2128"/>
                  <a:gd name="T13" fmla="*/ 496 h 784"/>
                  <a:gd name="T14" fmla="*/ 1792 w 2128"/>
                  <a:gd name="T15" fmla="*/ 400 h 784"/>
                  <a:gd name="T16" fmla="*/ 1976 w 2128"/>
                  <a:gd name="T17" fmla="*/ 312 h 784"/>
                  <a:gd name="T18" fmla="*/ 2088 w 2128"/>
                  <a:gd name="T19" fmla="*/ 304 h 784"/>
                  <a:gd name="T20" fmla="*/ 2000 w 2128"/>
                  <a:gd name="T21" fmla="*/ 208 h 784"/>
                  <a:gd name="T22" fmla="*/ 1856 w 2128"/>
                  <a:gd name="T23" fmla="*/ 192 h 784"/>
                  <a:gd name="T24" fmla="*/ 1640 w 2128"/>
                  <a:gd name="T25" fmla="*/ 136 h 784"/>
                  <a:gd name="T26" fmla="*/ 1424 w 2128"/>
                  <a:gd name="T27" fmla="*/ 152 h 784"/>
                  <a:gd name="T28" fmla="*/ 1368 w 2128"/>
                  <a:gd name="T29" fmla="*/ 120 h 784"/>
                  <a:gd name="T30" fmla="*/ 1240 w 2128"/>
                  <a:gd name="T31" fmla="*/ 112 h 784"/>
                  <a:gd name="T32" fmla="*/ 1096 w 2128"/>
                  <a:gd name="T33" fmla="*/ 112 h 784"/>
                  <a:gd name="T34" fmla="*/ 1136 w 2128"/>
                  <a:gd name="T35" fmla="*/ 24 h 784"/>
                  <a:gd name="T36" fmla="*/ 1008 w 2128"/>
                  <a:gd name="T37" fmla="*/ 24 h 784"/>
                  <a:gd name="T38" fmla="*/ 840 w 2128"/>
                  <a:gd name="T39" fmla="*/ 72 h 784"/>
                  <a:gd name="T40" fmla="*/ 760 w 2128"/>
                  <a:gd name="T41" fmla="*/ 120 h 784"/>
                  <a:gd name="T42" fmla="*/ 704 w 2128"/>
                  <a:gd name="T43" fmla="*/ 144 h 784"/>
                  <a:gd name="T44" fmla="*/ 664 w 2128"/>
                  <a:gd name="T45" fmla="*/ 144 h 784"/>
                  <a:gd name="T46" fmla="*/ 664 w 2128"/>
                  <a:gd name="T47" fmla="*/ 224 h 784"/>
                  <a:gd name="T48" fmla="*/ 584 w 2128"/>
                  <a:gd name="T49" fmla="*/ 152 h 784"/>
                  <a:gd name="T50" fmla="*/ 504 w 2128"/>
                  <a:gd name="T51" fmla="*/ 192 h 784"/>
                  <a:gd name="T52" fmla="*/ 448 w 2128"/>
                  <a:gd name="T53" fmla="*/ 224 h 784"/>
                  <a:gd name="T54" fmla="*/ 320 w 2128"/>
                  <a:gd name="T55" fmla="*/ 240 h 784"/>
                  <a:gd name="T56" fmla="*/ 304 w 2128"/>
                  <a:gd name="T57" fmla="*/ 248 h 784"/>
                  <a:gd name="T58" fmla="*/ 216 w 2128"/>
                  <a:gd name="T59" fmla="*/ 288 h 784"/>
                  <a:gd name="T60" fmla="*/ 216 w 2128"/>
                  <a:gd name="T61" fmla="*/ 264 h 784"/>
                  <a:gd name="T62" fmla="*/ 144 w 2128"/>
                  <a:gd name="T63" fmla="*/ 192 h 784"/>
                  <a:gd name="T64" fmla="*/ 120 w 2128"/>
                  <a:gd name="T65" fmla="*/ 256 h 784"/>
                  <a:gd name="T66" fmla="*/ 144 w 2128"/>
                  <a:gd name="T67" fmla="*/ 336 h 784"/>
                  <a:gd name="T68" fmla="*/ 64 w 2128"/>
                  <a:gd name="T69" fmla="*/ 392 h 784"/>
                  <a:gd name="T70" fmla="*/ 16 w 2128"/>
                  <a:gd name="T71" fmla="*/ 448 h 784"/>
                  <a:gd name="T72" fmla="*/ 56 w 2128"/>
                  <a:gd name="T73" fmla="*/ 504 h 784"/>
                  <a:gd name="T74" fmla="*/ 40 w 2128"/>
                  <a:gd name="T75" fmla="*/ 600 h 784"/>
                  <a:gd name="T76" fmla="*/ 112 w 2128"/>
                  <a:gd name="T77" fmla="*/ 616 h 784"/>
                  <a:gd name="T78" fmla="*/ 176 w 2128"/>
                  <a:gd name="T79" fmla="*/ 656 h 784"/>
                  <a:gd name="T80" fmla="*/ 216 w 2128"/>
                  <a:gd name="T81" fmla="*/ 616 h 784"/>
                  <a:gd name="T82" fmla="*/ 216 w 2128"/>
                  <a:gd name="T83" fmla="*/ 648 h 784"/>
                  <a:gd name="T84" fmla="*/ 320 w 2128"/>
                  <a:gd name="T85" fmla="*/ 728 h 784"/>
                  <a:gd name="T86" fmla="*/ 360 w 2128"/>
                  <a:gd name="T87" fmla="*/ 736 h 784"/>
                  <a:gd name="T88" fmla="*/ 352 w 2128"/>
                  <a:gd name="T89" fmla="*/ 672 h 784"/>
                  <a:gd name="T90" fmla="*/ 376 w 2128"/>
                  <a:gd name="T91" fmla="*/ 616 h 784"/>
                  <a:gd name="T92" fmla="*/ 408 w 2128"/>
                  <a:gd name="T93" fmla="*/ 640 h 784"/>
                  <a:gd name="T94" fmla="*/ 408 w 2128"/>
                  <a:gd name="T95" fmla="*/ 696 h 784"/>
                  <a:gd name="T96" fmla="*/ 408 w 2128"/>
                  <a:gd name="T97" fmla="*/ 720 h 784"/>
                  <a:gd name="T98" fmla="*/ 456 w 2128"/>
                  <a:gd name="T99" fmla="*/ 744 h 784"/>
                  <a:gd name="T100" fmla="*/ 528 w 2128"/>
                  <a:gd name="T101" fmla="*/ 784 h 784"/>
                  <a:gd name="T102" fmla="*/ 600 w 2128"/>
                  <a:gd name="T103" fmla="*/ 760 h 784"/>
                  <a:gd name="T104" fmla="*/ 648 w 2128"/>
                  <a:gd name="T105" fmla="*/ 752 h 784"/>
                  <a:gd name="T106" fmla="*/ 688 w 2128"/>
                  <a:gd name="T107" fmla="*/ 744 h 784"/>
                  <a:gd name="T108" fmla="*/ 760 w 2128"/>
                  <a:gd name="T109" fmla="*/ 640 h 784"/>
                  <a:gd name="T110" fmla="*/ 824 w 2128"/>
                  <a:gd name="T111" fmla="*/ 584 h 784"/>
                  <a:gd name="T112" fmla="*/ 984 w 2128"/>
                  <a:gd name="T113" fmla="*/ 528 h 784"/>
                  <a:gd name="T114" fmla="*/ 1192 w 2128"/>
                  <a:gd name="T115" fmla="*/ 560 h 784"/>
                  <a:gd name="T116" fmla="*/ 1376 w 2128"/>
                  <a:gd name="T117" fmla="*/ 576 h 784"/>
                  <a:gd name="T118" fmla="*/ 1440 w 2128"/>
                  <a:gd name="T119" fmla="*/ 600 h 784"/>
                  <a:gd name="T120" fmla="*/ 1392 w 2128"/>
                  <a:gd name="T121" fmla="*/ 672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8" h="784">
                    <a:moveTo>
                      <a:pt x="1392" y="680"/>
                    </a:moveTo>
                    <a:lnTo>
                      <a:pt x="1400" y="680"/>
                    </a:lnTo>
                    <a:lnTo>
                      <a:pt x="1416" y="680"/>
                    </a:lnTo>
                    <a:lnTo>
                      <a:pt x="1440" y="680"/>
                    </a:lnTo>
                    <a:lnTo>
                      <a:pt x="1472" y="632"/>
                    </a:lnTo>
                    <a:lnTo>
                      <a:pt x="1496" y="608"/>
                    </a:lnTo>
                    <a:lnTo>
                      <a:pt x="1504" y="584"/>
                    </a:lnTo>
                    <a:lnTo>
                      <a:pt x="1504" y="576"/>
                    </a:lnTo>
                    <a:lnTo>
                      <a:pt x="1504" y="568"/>
                    </a:lnTo>
                    <a:lnTo>
                      <a:pt x="1504" y="560"/>
                    </a:lnTo>
                    <a:lnTo>
                      <a:pt x="1504" y="552"/>
                    </a:lnTo>
                    <a:lnTo>
                      <a:pt x="1520" y="536"/>
                    </a:lnTo>
                    <a:lnTo>
                      <a:pt x="1520" y="512"/>
                    </a:lnTo>
                    <a:lnTo>
                      <a:pt x="1504" y="488"/>
                    </a:lnTo>
                    <a:lnTo>
                      <a:pt x="1496" y="496"/>
                    </a:lnTo>
                    <a:lnTo>
                      <a:pt x="1480" y="496"/>
                    </a:lnTo>
                    <a:lnTo>
                      <a:pt x="1464" y="496"/>
                    </a:lnTo>
                    <a:lnTo>
                      <a:pt x="1456" y="480"/>
                    </a:lnTo>
                    <a:lnTo>
                      <a:pt x="1456" y="472"/>
                    </a:lnTo>
                    <a:lnTo>
                      <a:pt x="1472" y="456"/>
                    </a:lnTo>
                    <a:lnTo>
                      <a:pt x="1496" y="432"/>
                    </a:lnTo>
                    <a:lnTo>
                      <a:pt x="1520" y="408"/>
                    </a:lnTo>
                    <a:lnTo>
                      <a:pt x="1544" y="400"/>
                    </a:lnTo>
                    <a:lnTo>
                      <a:pt x="1608" y="392"/>
                    </a:lnTo>
                    <a:lnTo>
                      <a:pt x="1632" y="392"/>
                    </a:lnTo>
                    <a:lnTo>
                      <a:pt x="1648" y="400"/>
                    </a:lnTo>
                    <a:lnTo>
                      <a:pt x="1656" y="400"/>
                    </a:lnTo>
                    <a:lnTo>
                      <a:pt x="1680" y="400"/>
                    </a:lnTo>
                    <a:lnTo>
                      <a:pt x="1680" y="400"/>
                    </a:lnTo>
                    <a:lnTo>
                      <a:pt x="1688" y="376"/>
                    </a:lnTo>
                    <a:lnTo>
                      <a:pt x="1704" y="360"/>
                    </a:lnTo>
                    <a:lnTo>
                      <a:pt x="1736" y="352"/>
                    </a:lnTo>
                    <a:lnTo>
                      <a:pt x="1752" y="352"/>
                    </a:lnTo>
                    <a:lnTo>
                      <a:pt x="1760" y="360"/>
                    </a:lnTo>
                    <a:lnTo>
                      <a:pt x="1760" y="360"/>
                    </a:lnTo>
                    <a:lnTo>
                      <a:pt x="1752" y="360"/>
                    </a:lnTo>
                    <a:lnTo>
                      <a:pt x="1752" y="376"/>
                    </a:lnTo>
                    <a:lnTo>
                      <a:pt x="1760" y="376"/>
                    </a:lnTo>
                    <a:lnTo>
                      <a:pt x="1776" y="360"/>
                    </a:lnTo>
                    <a:lnTo>
                      <a:pt x="1792" y="344"/>
                    </a:lnTo>
                    <a:lnTo>
                      <a:pt x="1808" y="344"/>
                    </a:lnTo>
                    <a:lnTo>
                      <a:pt x="1808" y="360"/>
                    </a:lnTo>
                    <a:lnTo>
                      <a:pt x="1784" y="376"/>
                    </a:lnTo>
                    <a:lnTo>
                      <a:pt x="1760" y="384"/>
                    </a:lnTo>
                    <a:lnTo>
                      <a:pt x="1744" y="408"/>
                    </a:lnTo>
                    <a:lnTo>
                      <a:pt x="1736" y="416"/>
                    </a:lnTo>
                    <a:lnTo>
                      <a:pt x="1712" y="432"/>
                    </a:lnTo>
                    <a:lnTo>
                      <a:pt x="1696" y="448"/>
                    </a:lnTo>
                    <a:lnTo>
                      <a:pt x="1696" y="472"/>
                    </a:lnTo>
                    <a:lnTo>
                      <a:pt x="1712" y="528"/>
                    </a:lnTo>
                    <a:lnTo>
                      <a:pt x="1720" y="536"/>
                    </a:lnTo>
                    <a:lnTo>
                      <a:pt x="1720" y="536"/>
                    </a:lnTo>
                    <a:lnTo>
                      <a:pt x="1728" y="520"/>
                    </a:lnTo>
                    <a:lnTo>
                      <a:pt x="1736" y="496"/>
                    </a:lnTo>
                    <a:lnTo>
                      <a:pt x="1752" y="496"/>
                    </a:lnTo>
                    <a:lnTo>
                      <a:pt x="1752" y="496"/>
                    </a:lnTo>
                    <a:lnTo>
                      <a:pt x="1752" y="488"/>
                    </a:lnTo>
                    <a:lnTo>
                      <a:pt x="1768" y="480"/>
                    </a:lnTo>
                    <a:lnTo>
                      <a:pt x="1768" y="464"/>
                    </a:lnTo>
                    <a:lnTo>
                      <a:pt x="1784" y="448"/>
                    </a:lnTo>
                    <a:lnTo>
                      <a:pt x="1784" y="440"/>
                    </a:lnTo>
                    <a:lnTo>
                      <a:pt x="1784" y="432"/>
                    </a:lnTo>
                    <a:lnTo>
                      <a:pt x="1784" y="424"/>
                    </a:lnTo>
                    <a:lnTo>
                      <a:pt x="1792" y="400"/>
                    </a:lnTo>
                    <a:lnTo>
                      <a:pt x="1816" y="384"/>
                    </a:lnTo>
                    <a:lnTo>
                      <a:pt x="1840" y="384"/>
                    </a:lnTo>
                    <a:lnTo>
                      <a:pt x="1864" y="392"/>
                    </a:lnTo>
                    <a:lnTo>
                      <a:pt x="1880" y="392"/>
                    </a:lnTo>
                    <a:lnTo>
                      <a:pt x="1952" y="344"/>
                    </a:lnTo>
                    <a:lnTo>
                      <a:pt x="2000" y="344"/>
                    </a:lnTo>
                    <a:lnTo>
                      <a:pt x="2000" y="328"/>
                    </a:lnTo>
                    <a:lnTo>
                      <a:pt x="1976" y="312"/>
                    </a:lnTo>
                    <a:lnTo>
                      <a:pt x="1976" y="296"/>
                    </a:lnTo>
                    <a:lnTo>
                      <a:pt x="2008" y="288"/>
                    </a:lnTo>
                    <a:lnTo>
                      <a:pt x="2008" y="280"/>
                    </a:lnTo>
                    <a:lnTo>
                      <a:pt x="2008" y="280"/>
                    </a:lnTo>
                    <a:lnTo>
                      <a:pt x="2008" y="264"/>
                    </a:lnTo>
                    <a:lnTo>
                      <a:pt x="2032" y="264"/>
                    </a:lnTo>
                    <a:lnTo>
                      <a:pt x="2072" y="304"/>
                    </a:lnTo>
                    <a:lnTo>
                      <a:pt x="2088" y="304"/>
                    </a:lnTo>
                    <a:lnTo>
                      <a:pt x="2096" y="288"/>
                    </a:lnTo>
                    <a:lnTo>
                      <a:pt x="2104" y="280"/>
                    </a:lnTo>
                    <a:lnTo>
                      <a:pt x="2120" y="272"/>
                    </a:lnTo>
                    <a:lnTo>
                      <a:pt x="2128" y="272"/>
                    </a:lnTo>
                    <a:lnTo>
                      <a:pt x="2128" y="272"/>
                    </a:lnTo>
                    <a:lnTo>
                      <a:pt x="2120" y="256"/>
                    </a:lnTo>
                    <a:lnTo>
                      <a:pt x="2040" y="224"/>
                    </a:lnTo>
                    <a:lnTo>
                      <a:pt x="2000" y="208"/>
                    </a:lnTo>
                    <a:lnTo>
                      <a:pt x="1936" y="184"/>
                    </a:lnTo>
                    <a:lnTo>
                      <a:pt x="1880" y="184"/>
                    </a:lnTo>
                    <a:lnTo>
                      <a:pt x="1880" y="192"/>
                    </a:lnTo>
                    <a:lnTo>
                      <a:pt x="1880" y="192"/>
                    </a:lnTo>
                    <a:lnTo>
                      <a:pt x="1888" y="200"/>
                    </a:lnTo>
                    <a:lnTo>
                      <a:pt x="1888" y="208"/>
                    </a:lnTo>
                    <a:lnTo>
                      <a:pt x="1880" y="208"/>
                    </a:lnTo>
                    <a:lnTo>
                      <a:pt x="1856" y="192"/>
                    </a:lnTo>
                    <a:lnTo>
                      <a:pt x="1856" y="192"/>
                    </a:lnTo>
                    <a:lnTo>
                      <a:pt x="1752" y="184"/>
                    </a:lnTo>
                    <a:lnTo>
                      <a:pt x="1752" y="184"/>
                    </a:lnTo>
                    <a:lnTo>
                      <a:pt x="1744" y="160"/>
                    </a:lnTo>
                    <a:lnTo>
                      <a:pt x="1680" y="160"/>
                    </a:lnTo>
                    <a:lnTo>
                      <a:pt x="1656" y="160"/>
                    </a:lnTo>
                    <a:lnTo>
                      <a:pt x="1648" y="152"/>
                    </a:lnTo>
                    <a:lnTo>
                      <a:pt x="1640" y="136"/>
                    </a:lnTo>
                    <a:lnTo>
                      <a:pt x="1608" y="128"/>
                    </a:lnTo>
                    <a:lnTo>
                      <a:pt x="1560" y="120"/>
                    </a:lnTo>
                    <a:lnTo>
                      <a:pt x="1520" y="120"/>
                    </a:lnTo>
                    <a:lnTo>
                      <a:pt x="1504" y="136"/>
                    </a:lnTo>
                    <a:lnTo>
                      <a:pt x="1496" y="152"/>
                    </a:lnTo>
                    <a:lnTo>
                      <a:pt x="1496" y="152"/>
                    </a:lnTo>
                    <a:lnTo>
                      <a:pt x="1424" y="152"/>
                    </a:lnTo>
                    <a:lnTo>
                      <a:pt x="1424" y="152"/>
                    </a:lnTo>
                    <a:lnTo>
                      <a:pt x="1408" y="144"/>
                    </a:lnTo>
                    <a:lnTo>
                      <a:pt x="1400" y="144"/>
                    </a:lnTo>
                    <a:lnTo>
                      <a:pt x="1400" y="144"/>
                    </a:lnTo>
                    <a:lnTo>
                      <a:pt x="1400" y="160"/>
                    </a:lnTo>
                    <a:lnTo>
                      <a:pt x="1376" y="160"/>
                    </a:lnTo>
                    <a:lnTo>
                      <a:pt x="1360" y="136"/>
                    </a:lnTo>
                    <a:lnTo>
                      <a:pt x="1368" y="120"/>
                    </a:lnTo>
                    <a:lnTo>
                      <a:pt x="1368" y="120"/>
                    </a:lnTo>
                    <a:lnTo>
                      <a:pt x="1368" y="104"/>
                    </a:lnTo>
                    <a:lnTo>
                      <a:pt x="1344" y="96"/>
                    </a:lnTo>
                    <a:lnTo>
                      <a:pt x="1304" y="96"/>
                    </a:lnTo>
                    <a:lnTo>
                      <a:pt x="1304" y="96"/>
                    </a:lnTo>
                    <a:lnTo>
                      <a:pt x="1288" y="88"/>
                    </a:lnTo>
                    <a:lnTo>
                      <a:pt x="1288" y="112"/>
                    </a:lnTo>
                    <a:lnTo>
                      <a:pt x="1288" y="112"/>
                    </a:lnTo>
                    <a:lnTo>
                      <a:pt x="1240" y="112"/>
                    </a:lnTo>
                    <a:lnTo>
                      <a:pt x="1240" y="112"/>
                    </a:lnTo>
                    <a:lnTo>
                      <a:pt x="1216" y="104"/>
                    </a:lnTo>
                    <a:lnTo>
                      <a:pt x="1144" y="96"/>
                    </a:lnTo>
                    <a:lnTo>
                      <a:pt x="1144" y="80"/>
                    </a:lnTo>
                    <a:lnTo>
                      <a:pt x="1144" y="80"/>
                    </a:lnTo>
                    <a:lnTo>
                      <a:pt x="1120" y="96"/>
                    </a:lnTo>
                    <a:lnTo>
                      <a:pt x="1104" y="112"/>
                    </a:lnTo>
                    <a:lnTo>
                      <a:pt x="1096" y="112"/>
                    </a:lnTo>
                    <a:lnTo>
                      <a:pt x="1096" y="104"/>
                    </a:lnTo>
                    <a:lnTo>
                      <a:pt x="1096" y="104"/>
                    </a:lnTo>
                    <a:lnTo>
                      <a:pt x="1096" y="104"/>
                    </a:lnTo>
                    <a:lnTo>
                      <a:pt x="1136" y="80"/>
                    </a:lnTo>
                    <a:lnTo>
                      <a:pt x="1176" y="56"/>
                    </a:lnTo>
                    <a:lnTo>
                      <a:pt x="1176" y="40"/>
                    </a:lnTo>
                    <a:lnTo>
                      <a:pt x="1160" y="24"/>
                    </a:lnTo>
                    <a:lnTo>
                      <a:pt x="1136" y="24"/>
                    </a:lnTo>
                    <a:lnTo>
                      <a:pt x="1136" y="24"/>
                    </a:lnTo>
                    <a:lnTo>
                      <a:pt x="1088" y="24"/>
                    </a:lnTo>
                    <a:lnTo>
                      <a:pt x="1088" y="24"/>
                    </a:lnTo>
                    <a:lnTo>
                      <a:pt x="1088" y="8"/>
                    </a:lnTo>
                    <a:lnTo>
                      <a:pt x="1072" y="0"/>
                    </a:lnTo>
                    <a:lnTo>
                      <a:pt x="1040" y="0"/>
                    </a:lnTo>
                    <a:lnTo>
                      <a:pt x="1024" y="16"/>
                    </a:lnTo>
                    <a:lnTo>
                      <a:pt x="1008" y="24"/>
                    </a:lnTo>
                    <a:lnTo>
                      <a:pt x="968" y="40"/>
                    </a:lnTo>
                    <a:lnTo>
                      <a:pt x="952" y="40"/>
                    </a:lnTo>
                    <a:lnTo>
                      <a:pt x="952" y="32"/>
                    </a:lnTo>
                    <a:lnTo>
                      <a:pt x="952" y="32"/>
                    </a:lnTo>
                    <a:lnTo>
                      <a:pt x="952" y="32"/>
                    </a:lnTo>
                    <a:lnTo>
                      <a:pt x="920" y="40"/>
                    </a:lnTo>
                    <a:lnTo>
                      <a:pt x="864" y="56"/>
                    </a:lnTo>
                    <a:lnTo>
                      <a:pt x="840" y="72"/>
                    </a:lnTo>
                    <a:lnTo>
                      <a:pt x="832" y="96"/>
                    </a:lnTo>
                    <a:lnTo>
                      <a:pt x="824" y="96"/>
                    </a:lnTo>
                    <a:lnTo>
                      <a:pt x="808" y="96"/>
                    </a:lnTo>
                    <a:lnTo>
                      <a:pt x="784" y="96"/>
                    </a:lnTo>
                    <a:lnTo>
                      <a:pt x="752" y="104"/>
                    </a:lnTo>
                    <a:lnTo>
                      <a:pt x="752" y="112"/>
                    </a:lnTo>
                    <a:lnTo>
                      <a:pt x="752" y="112"/>
                    </a:lnTo>
                    <a:lnTo>
                      <a:pt x="760" y="120"/>
                    </a:lnTo>
                    <a:lnTo>
                      <a:pt x="760" y="128"/>
                    </a:lnTo>
                    <a:lnTo>
                      <a:pt x="760" y="128"/>
                    </a:lnTo>
                    <a:lnTo>
                      <a:pt x="760" y="136"/>
                    </a:lnTo>
                    <a:lnTo>
                      <a:pt x="752" y="136"/>
                    </a:lnTo>
                    <a:lnTo>
                      <a:pt x="728" y="128"/>
                    </a:lnTo>
                    <a:lnTo>
                      <a:pt x="720" y="128"/>
                    </a:lnTo>
                    <a:lnTo>
                      <a:pt x="720" y="128"/>
                    </a:lnTo>
                    <a:lnTo>
                      <a:pt x="704" y="144"/>
                    </a:lnTo>
                    <a:lnTo>
                      <a:pt x="696" y="144"/>
                    </a:lnTo>
                    <a:lnTo>
                      <a:pt x="688" y="120"/>
                    </a:lnTo>
                    <a:lnTo>
                      <a:pt x="688" y="120"/>
                    </a:lnTo>
                    <a:lnTo>
                      <a:pt x="688" y="120"/>
                    </a:lnTo>
                    <a:lnTo>
                      <a:pt x="688" y="128"/>
                    </a:lnTo>
                    <a:lnTo>
                      <a:pt x="680" y="136"/>
                    </a:lnTo>
                    <a:lnTo>
                      <a:pt x="664" y="144"/>
                    </a:lnTo>
                    <a:lnTo>
                      <a:pt x="664" y="144"/>
                    </a:lnTo>
                    <a:lnTo>
                      <a:pt x="664" y="144"/>
                    </a:lnTo>
                    <a:lnTo>
                      <a:pt x="680" y="168"/>
                    </a:lnTo>
                    <a:lnTo>
                      <a:pt x="680" y="176"/>
                    </a:lnTo>
                    <a:lnTo>
                      <a:pt x="672" y="184"/>
                    </a:lnTo>
                    <a:lnTo>
                      <a:pt x="672" y="192"/>
                    </a:lnTo>
                    <a:lnTo>
                      <a:pt x="680" y="216"/>
                    </a:lnTo>
                    <a:lnTo>
                      <a:pt x="680" y="224"/>
                    </a:lnTo>
                    <a:lnTo>
                      <a:pt x="664" y="224"/>
                    </a:lnTo>
                    <a:lnTo>
                      <a:pt x="656" y="168"/>
                    </a:lnTo>
                    <a:lnTo>
                      <a:pt x="656" y="144"/>
                    </a:lnTo>
                    <a:lnTo>
                      <a:pt x="664" y="128"/>
                    </a:lnTo>
                    <a:lnTo>
                      <a:pt x="664" y="120"/>
                    </a:lnTo>
                    <a:lnTo>
                      <a:pt x="640" y="120"/>
                    </a:lnTo>
                    <a:lnTo>
                      <a:pt x="640" y="120"/>
                    </a:lnTo>
                    <a:lnTo>
                      <a:pt x="624" y="120"/>
                    </a:lnTo>
                    <a:lnTo>
                      <a:pt x="584" y="152"/>
                    </a:lnTo>
                    <a:lnTo>
                      <a:pt x="584" y="176"/>
                    </a:lnTo>
                    <a:lnTo>
                      <a:pt x="600" y="192"/>
                    </a:lnTo>
                    <a:lnTo>
                      <a:pt x="616" y="216"/>
                    </a:lnTo>
                    <a:lnTo>
                      <a:pt x="616" y="224"/>
                    </a:lnTo>
                    <a:lnTo>
                      <a:pt x="608" y="224"/>
                    </a:lnTo>
                    <a:lnTo>
                      <a:pt x="560" y="200"/>
                    </a:lnTo>
                    <a:lnTo>
                      <a:pt x="528" y="192"/>
                    </a:lnTo>
                    <a:lnTo>
                      <a:pt x="504" y="192"/>
                    </a:lnTo>
                    <a:lnTo>
                      <a:pt x="504" y="200"/>
                    </a:lnTo>
                    <a:lnTo>
                      <a:pt x="512" y="200"/>
                    </a:lnTo>
                    <a:lnTo>
                      <a:pt x="512" y="200"/>
                    </a:lnTo>
                    <a:lnTo>
                      <a:pt x="512" y="224"/>
                    </a:lnTo>
                    <a:lnTo>
                      <a:pt x="504" y="224"/>
                    </a:lnTo>
                    <a:lnTo>
                      <a:pt x="488" y="208"/>
                    </a:lnTo>
                    <a:lnTo>
                      <a:pt x="480" y="208"/>
                    </a:lnTo>
                    <a:lnTo>
                      <a:pt x="448" y="224"/>
                    </a:lnTo>
                    <a:lnTo>
                      <a:pt x="432" y="224"/>
                    </a:lnTo>
                    <a:lnTo>
                      <a:pt x="424" y="216"/>
                    </a:lnTo>
                    <a:lnTo>
                      <a:pt x="424" y="216"/>
                    </a:lnTo>
                    <a:lnTo>
                      <a:pt x="424" y="208"/>
                    </a:lnTo>
                    <a:lnTo>
                      <a:pt x="400" y="216"/>
                    </a:lnTo>
                    <a:lnTo>
                      <a:pt x="336" y="248"/>
                    </a:lnTo>
                    <a:lnTo>
                      <a:pt x="320" y="248"/>
                    </a:lnTo>
                    <a:lnTo>
                      <a:pt x="320" y="240"/>
                    </a:lnTo>
                    <a:lnTo>
                      <a:pt x="320" y="240"/>
                    </a:lnTo>
                    <a:lnTo>
                      <a:pt x="328" y="232"/>
                    </a:lnTo>
                    <a:lnTo>
                      <a:pt x="328" y="216"/>
                    </a:lnTo>
                    <a:lnTo>
                      <a:pt x="312" y="216"/>
                    </a:lnTo>
                    <a:lnTo>
                      <a:pt x="304" y="224"/>
                    </a:lnTo>
                    <a:lnTo>
                      <a:pt x="304" y="248"/>
                    </a:lnTo>
                    <a:lnTo>
                      <a:pt x="304" y="248"/>
                    </a:lnTo>
                    <a:lnTo>
                      <a:pt x="304" y="248"/>
                    </a:lnTo>
                    <a:lnTo>
                      <a:pt x="304" y="264"/>
                    </a:lnTo>
                    <a:lnTo>
                      <a:pt x="280" y="264"/>
                    </a:lnTo>
                    <a:lnTo>
                      <a:pt x="272" y="264"/>
                    </a:lnTo>
                    <a:lnTo>
                      <a:pt x="272" y="264"/>
                    </a:lnTo>
                    <a:lnTo>
                      <a:pt x="256" y="296"/>
                    </a:lnTo>
                    <a:lnTo>
                      <a:pt x="232" y="296"/>
                    </a:lnTo>
                    <a:lnTo>
                      <a:pt x="216" y="288"/>
                    </a:lnTo>
                    <a:lnTo>
                      <a:pt x="216" y="288"/>
                    </a:lnTo>
                    <a:lnTo>
                      <a:pt x="216" y="312"/>
                    </a:lnTo>
                    <a:lnTo>
                      <a:pt x="216" y="312"/>
                    </a:lnTo>
                    <a:lnTo>
                      <a:pt x="200" y="304"/>
                    </a:lnTo>
                    <a:lnTo>
                      <a:pt x="192" y="280"/>
                    </a:lnTo>
                    <a:lnTo>
                      <a:pt x="184" y="264"/>
                    </a:lnTo>
                    <a:lnTo>
                      <a:pt x="184" y="264"/>
                    </a:lnTo>
                    <a:lnTo>
                      <a:pt x="192" y="264"/>
                    </a:lnTo>
                    <a:lnTo>
                      <a:pt x="216" y="264"/>
                    </a:lnTo>
                    <a:lnTo>
                      <a:pt x="232" y="272"/>
                    </a:lnTo>
                    <a:lnTo>
                      <a:pt x="248" y="272"/>
                    </a:lnTo>
                    <a:lnTo>
                      <a:pt x="272" y="264"/>
                    </a:lnTo>
                    <a:lnTo>
                      <a:pt x="272" y="248"/>
                    </a:lnTo>
                    <a:lnTo>
                      <a:pt x="248" y="232"/>
                    </a:lnTo>
                    <a:lnTo>
                      <a:pt x="192" y="208"/>
                    </a:lnTo>
                    <a:lnTo>
                      <a:pt x="152" y="192"/>
                    </a:lnTo>
                    <a:lnTo>
                      <a:pt x="144" y="192"/>
                    </a:lnTo>
                    <a:lnTo>
                      <a:pt x="136" y="192"/>
                    </a:lnTo>
                    <a:lnTo>
                      <a:pt x="136" y="192"/>
                    </a:lnTo>
                    <a:lnTo>
                      <a:pt x="128" y="200"/>
                    </a:lnTo>
                    <a:lnTo>
                      <a:pt x="112" y="208"/>
                    </a:lnTo>
                    <a:lnTo>
                      <a:pt x="112" y="216"/>
                    </a:lnTo>
                    <a:lnTo>
                      <a:pt x="128" y="224"/>
                    </a:lnTo>
                    <a:lnTo>
                      <a:pt x="120" y="240"/>
                    </a:lnTo>
                    <a:lnTo>
                      <a:pt x="120" y="256"/>
                    </a:lnTo>
                    <a:lnTo>
                      <a:pt x="128" y="272"/>
                    </a:lnTo>
                    <a:lnTo>
                      <a:pt x="128" y="280"/>
                    </a:lnTo>
                    <a:lnTo>
                      <a:pt x="128" y="288"/>
                    </a:lnTo>
                    <a:lnTo>
                      <a:pt x="136" y="304"/>
                    </a:lnTo>
                    <a:lnTo>
                      <a:pt x="136" y="312"/>
                    </a:lnTo>
                    <a:lnTo>
                      <a:pt x="136" y="312"/>
                    </a:lnTo>
                    <a:lnTo>
                      <a:pt x="144" y="328"/>
                    </a:lnTo>
                    <a:lnTo>
                      <a:pt x="144" y="336"/>
                    </a:lnTo>
                    <a:lnTo>
                      <a:pt x="120" y="360"/>
                    </a:lnTo>
                    <a:lnTo>
                      <a:pt x="104" y="376"/>
                    </a:lnTo>
                    <a:lnTo>
                      <a:pt x="104" y="376"/>
                    </a:lnTo>
                    <a:lnTo>
                      <a:pt x="112" y="384"/>
                    </a:lnTo>
                    <a:lnTo>
                      <a:pt x="120" y="392"/>
                    </a:lnTo>
                    <a:lnTo>
                      <a:pt x="96" y="400"/>
                    </a:lnTo>
                    <a:lnTo>
                      <a:pt x="80" y="392"/>
                    </a:lnTo>
                    <a:lnTo>
                      <a:pt x="64" y="392"/>
                    </a:lnTo>
                    <a:lnTo>
                      <a:pt x="48" y="408"/>
                    </a:lnTo>
                    <a:lnTo>
                      <a:pt x="48" y="408"/>
                    </a:lnTo>
                    <a:lnTo>
                      <a:pt x="64" y="424"/>
                    </a:lnTo>
                    <a:lnTo>
                      <a:pt x="64" y="440"/>
                    </a:lnTo>
                    <a:lnTo>
                      <a:pt x="48" y="440"/>
                    </a:lnTo>
                    <a:lnTo>
                      <a:pt x="40" y="432"/>
                    </a:lnTo>
                    <a:lnTo>
                      <a:pt x="32" y="432"/>
                    </a:lnTo>
                    <a:lnTo>
                      <a:pt x="16" y="448"/>
                    </a:lnTo>
                    <a:lnTo>
                      <a:pt x="16" y="472"/>
                    </a:lnTo>
                    <a:lnTo>
                      <a:pt x="0" y="480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8" y="488"/>
                    </a:lnTo>
                    <a:lnTo>
                      <a:pt x="32" y="488"/>
                    </a:lnTo>
                    <a:lnTo>
                      <a:pt x="48" y="488"/>
                    </a:lnTo>
                    <a:lnTo>
                      <a:pt x="56" y="504"/>
                    </a:lnTo>
                    <a:lnTo>
                      <a:pt x="56" y="512"/>
                    </a:lnTo>
                    <a:lnTo>
                      <a:pt x="56" y="512"/>
                    </a:lnTo>
                    <a:lnTo>
                      <a:pt x="48" y="520"/>
                    </a:lnTo>
                    <a:lnTo>
                      <a:pt x="48" y="536"/>
                    </a:lnTo>
                    <a:lnTo>
                      <a:pt x="56" y="544"/>
                    </a:lnTo>
                    <a:lnTo>
                      <a:pt x="48" y="560"/>
                    </a:lnTo>
                    <a:lnTo>
                      <a:pt x="40" y="568"/>
                    </a:lnTo>
                    <a:lnTo>
                      <a:pt x="40" y="600"/>
                    </a:lnTo>
                    <a:lnTo>
                      <a:pt x="56" y="600"/>
                    </a:lnTo>
                    <a:lnTo>
                      <a:pt x="56" y="600"/>
                    </a:lnTo>
                    <a:lnTo>
                      <a:pt x="64" y="600"/>
                    </a:lnTo>
                    <a:lnTo>
                      <a:pt x="80" y="592"/>
                    </a:lnTo>
                    <a:lnTo>
                      <a:pt x="96" y="592"/>
                    </a:lnTo>
                    <a:lnTo>
                      <a:pt x="104" y="616"/>
                    </a:lnTo>
                    <a:lnTo>
                      <a:pt x="112" y="616"/>
                    </a:lnTo>
                    <a:lnTo>
                      <a:pt x="112" y="616"/>
                    </a:lnTo>
                    <a:lnTo>
                      <a:pt x="112" y="632"/>
                    </a:lnTo>
                    <a:lnTo>
                      <a:pt x="112" y="632"/>
                    </a:lnTo>
                    <a:lnTo>
                      <a:pt x="112" y="640"/>
                    </a:lnTo>
                    <a:lnTo>
                      <a:pt x="120" y="632"/>
                    </a:lnTo>
                    <a:lnTo>
                      <a:pt x="128" y="632"/>
                    </a:lnTo>
                    <a:lnTo>
                      <a:pt x="136" y="624"/>
                    </a:lnTo>
                    <a:lnTo>
                      <a:pt x="152" y="624"/>
                    </a:lnTo>
                    <a:lnTo>
                      <a:pt x="176" y="656"/>
                    </a:lnTo>
                    <a:lnTo>
                      <a:pt x="184" y="656"/>
                    </a:lnTo>
                    <a:lnTo>
                      <a:pt x="208" y="640"/>
                    </a:lnTo>
                    <a:lnTo>
                      <a:pt x="208" y="640"/>
                    </a:lnTo>
                    <a:lnTo>
                      <a:pt x="208" y="640"/>
                    </a:lnTo>
                    <a:lnTo>
                      <a:pt x="200" y="640"/>
                    </a:lnTo>
                    <a:lnTo>
                      <a:pt x="192" y="640"/>
                    </a:lnTo>
                    <a:lnTo>
                      <a:pt x="192" y="632"/>
                    </a:lnTo>
                    <a:lnTo>
                      <a:pt x="216" y="616"/>
                    </a:lnTo>
                    <a:lnTo>
                      <a:pt x="232" y="608"/>
                    </a:lnTo>
                    <a:lnTo>
                      <a:pt x="232" y="608"/>
                    </a:lnTo>
                    <a:lnTo>
                      <a:pt x="224" y="616"/>
                    </a:lnTo>
                    <a:lnTo>
                      <a:pt x="232" y="624"/>
                    </a:lnTo>
                    <a:lnTo>
                      <a:pt x="232" y="632"/>
                    </a:lnTo>
                    <a:lnTo>
                      <a:pt x="216" y="640"/>
                    </a:lnTo>
                    <a:lnTo>
                      <a:pt x="216" y="640"/>
                    </a:lnTo>
                    <a:lnTo>
                      <a:pt x="216" y="648"/>
                    </a:lnTo>
                    <a:lnTo>
                      <a:pt x="272" y="680"/>
                    </a:lnTo>
                    <a:lnTo>
                      <a:pt x="272" y="696"/>
                    </a:lnTo>
                    <a:lnTo>
                      <a:pt x="272" y="696"/>
                    </a:lnTo>
                    <a:lnTo>
                      <a:pt x="280" y="696"/>
                    </a:lnTo>
                    <a:lnTo>
                      <a:pt x="296" y="696"/>
                    </a:lnTo>
                    <a:lnTo>
                      <a:pt x="304" y="704"/>
                    </a:lnTo>
                    <a:lnTo>
                      <a:pt x="304" y="712"/>
                    </a:lnTo>
                    <a:lnTo>
                      <a:pt x="320" y="728"/>
                    </a:lnTo>
                    <a:lnTo>
                      <a:pt x="344" y="736"/>
                    </a:lnTo>
                    <a:lnTo>
                      <a:pt x="344" y="728"/>
                    </a:lnTo>
                    <a:lnTo>
                      <a:pt x="352" y="720"/>
                    </a:lnTo>
                    <a:lnTo>
                      <a:pt x="352" y="720"/>
                    </a:lnTo>
                    <a:lnTo>
                      <a:pt x="360" y="720"/>
                    </a:lnTo>
                    <a:lnTo>
                      <a:pt x="360" y="728"/>
                    </a:lnTo>
                    <a:lnTo>
                      <a:pt x="360" y="728"/>
                    </a:lnTo>
                    <a:lnTo>
                      <a:pt x="360" y="736"/>
                    </a:lnTo>
                    <a:lnTo>
                      <a:pt x="360" y="736"/>
                    </a:lnTo>
                    <a:lnTo>
                      <a:pt x="368" y="736"/>
                    </a:lnTo>
                    <a:lnTo>
                      <a:pt x="368" y="736"/>
                    </a:lnTo>
                    <a:lnTo>
                      <a:pt x="368" y="720"/>
                    </a:lnTo>
                    <a:lnTo>
                      <a:pt x="376" y="712"/>
                    </a:lnTo>
                    <a:lnTo>
                      <a:pt x="376" y="712"/>
                    </a:lnTo>
                    <a:lnTo>
                      <a:pt x="368" y="712"/>
                    </a:lnTo>
                    <a:lnTo>
                      <a:pt x="352" y="672"/>
                    </a:lnTo>
                    <a:lnTo>
                      <a:pt x="352" y="664"/>
                    </a:lnTo>
                    <a:lnTo>
                      <a:pt x="336" y="648"/>
                    </a:lnTo>
                    <a:lnTo>
                      <a:pt x="336" y="648"/>
                    </a:lnTo>
                    <a:lnTo>
                      <a:pt x="344" y="632"/>
                    </a:lnTo>
                    <a:lnTo>
                      <a:pt x="352" y="624"/>
                    </a:lnTo>
                    <a:lnTo>
                      <a:pt x="352" y="624"/>
                    </a:lnTo>
                    <a:lnTo>
                      <a:pt x="360" y="624"/>
                    </a:lnTo>
                    <a:lnTo>
                      <a:pt x="376" y="616"/>
                    </a:lnTo>
                    <a:lnTo>
                      <a:pt x="392" y="616"/>
                    </a:lnTo>
                    <a:lnTo>
                      <a:pt x="416" y="616"/>
                    </a:lnTo>
                    <a:lnTo>
                      <a:pt x="424" y="624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32" y="640"/>
                    </a:lnTo>
                    <a:lnTo>
                      <a:pt x="416" y="640"/>
                    </a:lnTo>
                    <a:lnTo>
                      <a:pt x="408" y="640"/>
                    </a:lnTo>
                    <a:lnTo>
                      <a:pt x="384" y="648"/>
                    </a:lnTo>
                    <a:lnTo>
                      <a:pt x="384" y="648"/>
                    </a:lnTo>
                    <a:lnTo>
                      <a:pt x="384" y="656"/>
                    </a:lnTo>
                    <a:lnTo>
                      <a:pt x="392" y="664"/>
                    </a:lnTo>
                    <a:lnTo>
                      <a:pt x="392" y="664"/>
                    </a:lnTo>
                    <a:lnTo>
                      <a:pt x="408" y="688"/>
                    </a:lnTo>
                    <a:lnTo>
                      <a:pt x="408" y="696"/>
                    </a:lnTo>
                    <a:lnTo>
                      <a:pt x="408" y="696"/>
                    </a:lnTo>
                    <a:lnTo>
                      <a:pt x="416" y="696"/>
                    </a:lnTo>
                    <a:lnTo>
                      <a:pt x="424" y="696"/>
                    </a:lnTo>
                    <a:lnTo>
                      <a:pt x="432" y="704"/>
                    </a:lnTo>
                    <a:lnTo>
                      <a:pt x="432" y="712"/>
                    </a:lnTo>
                    <a:lnTo>
                      <a:pt x="432" y="712"/>
                    </a:lnTo>
                    <a:lnTo>
                      <a:pt x="424" y="712"/>
                    </a:lnTo>
                    <a:lnTo>
                      <a:pt x="416" y="712"/>
                    </a:lnTo>
                    <a:lnTo>
                      <a:pt x="408" y="720"/>
                    </a:lnTo>
                    <a:lnTo>
                      <a:pt x="408" y="720"/>
                    </a:lnTo>
                    <a:lnTo>
                      <a:pt x="424" y="720"/>
                    </a:lnTo>
                    <a:lnTo>
                      <a:pt x="424" y="744"/>
                    </a:lnTo>
                    <a:lnTo>
                      <a:pt x="424" y="752"/>
                    </a:lnTo>
                    <a:lnTo>
                      <a:pt x="424" y="760"/>
                    </a:lnTo>
                    <a:lnTo>
                      <a:pt x="432" y="752"/>
                    </a:lnTo>
                    <a:lnTo>
                      <a:pt x="440" y="752"/>
                    </a:lnTo>
                    <a:lnTo>
                      <a:pt x="456" y="744"/>
                    </a:lnTo>
                    <a:lnTo>
                      <a:pt x="464" y="744"/>
                    </a:lnTo>
                    <a:lnTo>
                      <a:pt x="464" y="744"/>
                    </a:lnTo>
                    <a:lnTo>
                      <a:pt x="472" y="744"/>
                    </a:lnTo>
                    <a:lnTo>
                      <a:pt x="504" y="760"/>
                    </a:lnTo>
                    <a:lnTo>
                      <a:pt x="520" y="768"/>
                    </a:lnTo>
                    <a:lnTo>
                      <a:pt x="520" y="776"/>
                    </a:lnTo>
                    <a:lnTo>
                      <a:pt x="520" y="784"/>
                    </a:lnTo>
                    <a:lnTo>
                      <a:pt x="528" y="784"/>
                    </a:lnTo>
                    <a:lnTo>
                      <a:pt x="528" y="784"/>
                    </a:lnTo>
                    <a:lnTo>
                      <a:pt x="544" y="784"/>
                    </a:lnTo>
                    <a:lnTo>
                      <a:pt x="552" y="776"/>
                    </a:lnTo>
                    <a:lnTo>
                      <a:pt x="560" y="768"/>
                    </a:lnTo>
                    <a:lnTo>
                      <a:pt x="568" y="752"/>
                    </a:lnTo>
                    <a:lnTo>
                      <a:pt x="584" y="752"/>
                    </a:lnTo>
                    <a:lnTo>
                      <a:pt x="584" y="760"/>
                    </a:lnTo>
                    <a:lnTo>
                      <a:pt x="600" y="760"/>
                    </a:lnTo>
                    <a:lnTo>
                      <a:pt x="600" y="760"/>
                    </a:lnTo>
                    <a:lnTo>
                      <a:pt x="616" y="760"/>
                    </a:lnTo>
                    <a:lnTo>
                      <a:pt x="624" y="752"/>
                    </a:lnTo>
                    <a:lnTo>
                      <a:pt x="632" y="752"/>
                    </a:lnTo>
                    <a:lnTo>
                      <a:pt x="632" y="752"/>
                    </a:lnTo>
                    <a:lnTo>
                      <a:pt x="640" y="744"/>
                    </a:lnTo>
                    <a:lnTo>
                      <a:pt x="648" y="744"/>
                    </a:lnTo>
                    <a:lnTo>
                      <a:pt x="648" y="752"/>
                    </a:lnTo>
                    <a:lnTo>
                      <a:pt x="648" y="752"/>
                    </a:lnTo>
                    <a:lnTo>
                      <a:pt x="648" y="760"/>
                    </a:lnTo>
                    <a:lnTo>
                      <a:pt x="664" y="752"/>
                    </a:lnTo>
                    <a:lnTo>
                      <a:pt x="680" y="752"/>
                    </a:lnTo>
                    <a:lnTo>
                      <a:pt x="688" y="760"/>
                    </a:lnTo>
                    <a:lnTo>
                      <a:pt x="688" y="760"/>
                    </a:lnTo>
                    <a:lnTo>
                      <a:pt x="688" y="752"/>
                    </a:lnTo>
                    <a:lnTo>
                      <a:pt x="688" y="744"/>
                    </a:lnTo>
                    <a:lnTo>
                      <a:pt x="672" y="736"/>
                    </a:lnTo>
                    <a:lnTo>
                      <a:pt x="672" y="736"/>
                    </a:lnTo>
                    <a:lnTo>
                      <a:pt x="672" y="728"/>
                    </a:lnTo>
                    <a:lnTo>
                      <a:pt x="688" y="712"/>
                    </a:lnTo>
                    <a:lnTo>
                      <a:pt x="720" y="712"/>
                    </a:lnTo>
                    <a:lnTo>
                      <a:pt x="760" y="680"/>
                    </a:lnTo>
                    <a:lnTo>
                      <a:pt x="760" y="640"/>
                    </a:lnTo>
                    <a:lnTo>
                      <a:pt x="760" y="640"/>
                    </a:lnTo>
                    <a:lnTo>
                      <a:pt x="768" y="640"/>
                    </a:lnTo>
                    <a:lnTo>
                      <a:pt x="792" y="616"/>
                    </a:lnTo>
                    <a:lnTo>
                      <a:pt x="800" y="616"/>
                    </a:lnTo>
                    <a:lnTo>
                      <a:pt x="808" y="616"/>
                    </a:lnTo>
                    <a:lnTo>
                      <a:pt x="824" y="616"/>
                    </a:lnTo>
                    <a:lnTo>
                      <a:pt x="824" y="592"/>
                    </a:lnTo>
                    <a:lnTo>
                      <a:pt x="824" y="584"/>
                    </a:lnTo>
                    <a:lnTo>
                      <a:pt x="824" y="584"/>
                    </a:lnTo>
                    <a:lnTo>
                      <a:pt x="832" y="576"/>
                    </a:lnTo>
                    <a:lnTo>
                      <a:pt x="888" y="560"/>
                    </a:lnTo>
                    <a:lnTo>
                      <a:pt x="896" y="552"/>
                    </a:lnTo>
                    <a:lnTo>
                      <a:pt x="904" y="544"/>
                    </a:lnTo>
                    <a:lnTo>
                      <a:pt x="912" y="544"/>
                    </a:lnTo>
                    <a:lnTo>
                      <a:pt x="952" y="560"/>
                    </a:lnTo>
                    <a:lnTo>
                      <a:pt x="968" y="560"/>
                    </a:lnTo>
                    <a:lnTo>
                      <a:pt x="984" y="528"/>
                    </a:lnTo>
                    <a:lnTo>
                      <a:pt x="1000" y="528"/>
                    </a:lnTo>
                    <a:lnTo>
                      <a:pt x="1024" y="536"/>
                    </a:lnTo>
                    <a:lnTo>
                      <a:pt x="1032" y="552"/>
                    </a:lnTo>
                    <a:lnTo>
                      <a:pt x="1064" y="552"/>
                    </a:lnTo>
                    <a:lnTo>
                      <a:pt x="1080" y="552"/>
                    </a:lnTo>
                    <a:lnTo>
                      <a:pt x="1112" y="576"/>
                    </a:lnTo>
                    <a:lnTo>
                      <a:pt x="1136" y="576"/>
                    </a:lnTo>
                    <a:lnTo>
                      <a:pt x="1192" y="560"/>
                    </a:lnTo>
                    <a:lnTo>
                      <a:pt x="1208" y="560"/>
                    </a:lnTo>
                    <a:lnTo>
                      <a:pt x="1224" y="568"/>
                    </a:lnTo>
                    <a:lnTo>
                      <a:pt x="1248" y="560"/>
                    </a:lnTo>
                    <a:lnTo>
                      <a:pt x="1264" y="504"/>
                    </a:lnTo>
                    <a:lnTo>
                      <a:pt x="1320" y="504"/>
                    </a:lnTo>
                    <a:lnTo>
                      <a:pt x="1336" y="552"/>
                    </a:lnTo>
                    <a:lnTo>
                      <a:pt x="1352" y="568"/>
                    </a:lnTo>
                    <a:lnTo>
                      <a:pt x="1376" y="576"/>
                    </a:lnTo>
                    <a:lnTo>
                      <a:pt x="1384" y="592"/>
                    </a:lnTo>
                    <a:lnTo>
                      <a:pt x="1400" y="600"/>
                    </a:lnTo>
                    <a:lnTo>
                      <a:pt x="1408" y="600"/>
                    </a:lnTo>
                    <a:lnTo>
                      <a:pt x="1432" y="584"/>
                    </a:lnTo>
                    <a:lnTo>
                      <a:pt x="1440" y="584"/>
                    </a:lnTo>
                    <a:lnTo>
                      <a:pt x="1440" y="584"/>
                    </a:lnTo>
                    <a:lnTo>
                      <a:pt x="1440" y="600"/>
                    </a:lnTo>
                    <a:lnTo>
                      <a:pt x="1440" y="600"/>
                    </a:lnTo>
                    <a:lnTo>
                      <a:pt x="1432" y="600"/>
                    </a:lnTo>
                    <a:lnTo>
                      <a:pt x="1424" y="632"/>
                    </a:lnTo>
                    <a:lnTo>
                      <a:pt x="1400" y="640"/>
                    </a:lnTo>
                    <a:lnTo>
                      <a:pt x="1392" y="648"/>
                    </a:lnTo>
                    <a:lnTo>
                      <a:pt x="1392" y="648"/>
                    </a:lnTo>
                    <a:lnTo>
                      <a:pt x="1400" y="648"/>
                    </a:lnTo>
                    <a:lnTo>
                      <a:pt x="1400" y="664"/>
                    </a:lnTo>
                    <a:lnTo>
                      <a:pt x="1392" y="672"/>
                    </a:lnTo>
                    <a:lnTo>
                      <a:pt x="1392" y="6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="" xmlns:a16="http://schemas.microsoft.com/office/drawing/2014/main" id="{25452640-0800-4255-825A-B5ACA257B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728"/>
                <a:ext cx="768" cy="488"/>
              </a:xfrm>
              <a:custGeom>
                <a:avLst/>
                <a:gdLst>
                  <a:gd name="T0" fmla="*/ 568 w 768"/>
                  <a:gd name="T1" fmla="*/ 296 h 488"/>
                  <a:gd name="T2" fmla="*/ 608 w 768"/>
                  <a:gd name="T3" fmla="*/ 256 h 488"/>
                  <a:gd name="T4" fmla="*/ 600 w 768"/>
                  <a:gd name="T5" fmla="*/ 248 h 488"/>
                  <a:gd name="T6" fmla="*/ 576 w 768"/>
                  <a:gd name="T7" fmla="*/ 256 h 488"/>
                  <a:gd name="T8" fmla="*/ 552 w 768"/>
                  <a:gd name="T9" fmla="*/ 232 h 488"/>
                  <a:gd name="T10" fmla="*/ 592 w 768"/>
                  <a:gd name="T11" fmla="*/ 200 h 488"/>
                  <a:gd name="T12" fmla="*/ 600 w 768"/>
                  <a:gd name="T13" fmla="*/ 224 h 488"/>
                  <a:gd name="T14" fmla="*/ 624 w 768"/>
                  <a:gd name="T15" fmla="*/ 216 h 488"/>
                  <a:gd name="T16" fmla="*/ 648 w 768"/>
                  <a:gd name="T17" fmla="*/ 232 h 488"/>
                  <a:gd name="T18" fmla="*/ 664 w 768"/>
                  <a:gd name="T19" fmla="*/ 248 h 488"/>
                  <a:gd name="T20" fmla="*/ 656 w 768"/>
                  <a:gd name="T21" fmla="*/ 264 h 488"/>
                  <a:gd name="T22" fmla="*/ 656 w 768"/>
                  <a:gd name="T23" fmla="*/ 280 h 488"/>
                  <a:gd name="T24" fmla="*/ 664 w 768"/>
                  <a:gd name="T25" fmla="*/ 296 h 488"/>
                  <a:gd name="T26" fmla="*/ 696 w 768"/>
                  <a:gd name="T27" fmla="*/ 280 h 488"/>
                  <a:gd name="T28" fmla="*/ 672 w 768"/>
                  <a:gd name="T29" fmla="*/ 216 h 488"/>
                  <a:gd name="T30" fmla="*/ 704 w 768"/>
                  <a:gd name="T31" fmla="*/ 184 h 488"/>
                  <a:gd name="T32" fmla="*/ 720 w 768"/>
                  <a:gd name="T33" fmla="*/ 144 h 488"/>
                  <a:gd name="T34" fmla="*/ 752 w 768"/>
                  <a:gd name="T35" fmla="*/ 128 h 488"/>
                  <a:gd name="T36" fmla="*/ 768 w 768"/>
                  <a:gd name="T37" fmla="*/ 80 h 488"/>
                  <a:gd name="T38" fmla="*/ 712 w 768"/>
                  <a:gd name="T39" fmla="*/ 80 h 488"/>
                  <a:gd name="T40" fmla="*/ 672 w 768"/>
                  <a:gd name="T41" fmla="*/ 56 h 488"/>
                  <a:gd name="T42" fmla="*/ 592 w 768"/>
                  <a:gd name="T43" fmla="*/ 0 h 488"/>
                  <a:gd name="T44" fmla="*/ 512 w 768"/>
                  <a:gd name="T45" fmla="*/ 56 h 488"/>
                  <a:gd name="T46" fmla="*/ 384 w 768"/>
                  <a:gd name="T47" fmla="*/ 48 h 488"/>
                  <a:gd name="T48" fmla="*/ 312 w 768"/>
                  <a:gd name="T49" fmla="*/ 24 h 488"/>
                  <a:gd name="T50" fmla="*/ 232 w 768"/>
                  <a:gd name="T51" fmla="*/ 40 h 488"/>
                  <a:gd name="T52" fmla="*/ 152 w 768"/>
                  <a:gd name="T53" fmla="*/ 80 h 488"/>
                  <a:gd name="T54" fmla="*/ 136 w 768"/>
                  <a:gd name="T55" fmla="*/ 112 h 488"/>
                  <a:gd name="T56" fmla="*/ 88 w 768"/>
                  <a:gd name="T57" fmla="*/ 136 h 488"/>
                  <a:gd name="T58" fmla="*/ 16 w 768"/>
                  <a:gd name="T59" fmla="*/ 208 h 488"/>
                  <a:gd name="T60" fmla="*/ 16 w 768"/>
                  <a:gd name="T61" fmla="*/ 240 h 488"/>
                  <a:gd name="T62" fmla="*/ 32 w 768"/>
                  <a:gd name="T63" fmla="*/ 264 h 488"/>
                  <a:gd name="T64" fmla="*/ 56 w 768"/>
                  <a:gd name="T65" fmla="*/ 280 h 488"/>
                  <a:gd name="T66" fmla="*/ 88 w 768"/>
                  <a:gd name="T67" fmla="*/ 288 h 488"/>
                  <a:gd name="T68" fmla="*/ 72 w 768"/>
                  <a:gd name="T69" fmla="*/ 312 h 488"/>
                  <a:gd name="T70" fmla="*/ 64 w 768"/>
                  <a:gd name="T71" fmla="*/ 328 h 488"/>
                  <a:gd name="T72" fmla="*/ 112 w 768"/>
                  <a:gd name="T73" fmla="*/ 352 h 488"/>
                  <a:gd name="T74" fmla="*/ 136 w 768"/>
                  <a:gd name="T75" fmla="*/ 376 h 488"/>
                  <a:gd name="T76" fmla="*/ 152 w 768"/>
                  <a:gd name="T77" fmla="*/ 384 h 488"/>
                  <a:gd name="T78" fmla="*/ 192 w 768"/>
                  <a:gd name="T79" fmla="*/ 384 h 488"/>
                  <a:gd name="T80" fmla="*/ 208 w 768"/>
                  <a:gd name="T81" fmla="*/ 376 h 488"/>
                  <a:gd name="T82" fmla="*/ 256 w 768"/>
                  <a:gd name="T83" fmla="*/ 368 h 488"/>
                  <a:gd name="T84" fmla="*/ 272 w 768"/>
                  <a:gd name="T85" fmla="*/ 368 h 488"/>
                  <a:gd name="T86" fmla="*/ 280 w 768"/>
                  <a:gd name="T87" fmla="*/ 360 h 488"/>
                  <a:gd name="T88" fmla="*/ 320 w 768"/>
                  <a:gd name="T89" fmla="*/ 392 h 488"/>
                  <a:gd name="T90" fmla="*/ 304 w 768"/>
                  <a:gd name="T91" fmla="*/ 440 h 488"/>
                  <a:gd name="T92" fmla="*/ 328 w 768"/>
                  <a:gd name="T93" fmla="*/ 456 h 488"/>
                  <a:gd name="T94" fmla="*/ 352 w 768"/>
                  <a:gd name="T95" fmla="*/ 464 h 488"/>
                  <a:gd name="T96" fmla="*/ 352 w 768"/>
                  <a:gd name="T97" fmla="*/ 464 h 488"/>
                  <a:gd name="T98" fmla="*/ 376 w 768"/>
                  <a:gd name="T99" fmla="*/ 456 h 488"/>
                  <a:gd name="T100" fmla="*/ 416 w 768"/>
                  <a:gd name="T101" fmla="*/ 448 h 488"/>
                  <a:gd name="T102" fmla="*/ 448 w 768"/>
                  <a:gd name="T103" fmla="*/ 472 h 488"/>
                  <a:gd name="T104" fmla="*/ 448 w 768"/>
                  <a:gd name="T105" fmla="*/ 488 h 488"/>
                  <a:gd name="T106" fmla="*/ 496 w 768"/>
                  <a:gd name="T107" fmla="*/ 464 h 488"/>
                  <a:gd name="T108" fmla="*/ 512 w 768"/>
                  <a:gd name="T109" fmla="*/ 456 h 488"/>
                  <a:gd name="T110" fmla="*/ 560 w 768"/>
                  <a:gd name="T111" fmla="*/ 432 h 488"/>
                  <a:gd name="T112" fmla="*/ 584 w 768"/>
                  <a:gd name="T113" fmla="*/ 392 h 488"/>
                  <a:gd name="T114" fmla="*/ 600 w 768"/>
                  <a:gd name="T115" fmla="*/ 336 h 488"/>
                  <a:gd name="T116" fmla="*/ 584 w 768"/>
                  <a:gd name="T117" fmla="*/ 304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8" h="488">
                    <a:moveTo>
                      <a:pt x="584" y="304"/>
                    </a:moveTo>
                    <a:lnTo>
                      <a:pt x="584" y="296"/>
                    </a:lnTo>
                    <a:lnTo>
                      <a:pt x="584" y="296"/>
                    </a:lnTo>
                    <a:lnTo>
                      <a:pt x="568" y="296"/>
                    </a:lnTo>
                    <a:lnTo>
                      <a:pt x="568" y="280"/>
                    </a:lnTo>
                    <a:lnTo>
                      <a:pt x="584" y="280"/>
                    </a:lnTo>
                    <a:lnTo>
                      <a:pt x="584" y="272"/>
                    </a:lnTo>
                    <a:lnTo>
                      <a:pt x="608" y="256"/>
                    </a:lnTo>
                    <a:lnTo>
                      <a:pt x="608" y="256"/>
                    </a:lnTo>
                    <a:lnTo>
                      <a:pt x="608" y="256"/>
                    </a:lnTo>
                    <a:lnTo>
                      <a:pt x="600" y="256"/>
                    </a:lnTo>
                    <a:lnTo>
                      <a:pt x="600" y="248"/>
                    </a:lnTo>
                    <a:lnTo>
                      <a:pt x="592" y="248"/>
                    </a:lnTo>
                    <a:lnTo>
                      <a:pt x="584" y="248"/>
                    </a:lnTo>
                    <a:lnTo>
                      <a:pt x="584" y="256"/>
                    </a:lnTo>
                    <a:lnTo>
                      <a:pt x="576" y="256"/>
                    </a:lnTo>
                    <a:lnTo>
                      <a:pt x="568" y="256"/>
                    </a:lnTo>
                    <a:lnTo>
                      <a:pt x="568" y="248"/>
                    </a:lnTo>
                    <a:lnTo>
                      <a:pt x="552" y="240"/>
                    </a:lnTo>
                    <a:lnTo>
                      <a:pt x="552" y="232"/>
                    </a:lnTo>
                    <a:lnTo>
                      <a:pt x="560" y="224"/>
                    </a:lnTo>
                    <a:lnTo>
                      <a:pt x="576" y="224"/>
                    </a:lnTo>
                    <a:lnTo>
                      <a:pt x="584" y="216"/>
                    </a:lnTo>
                    <a:lnTo>
                      <a:pt x="592" y="200"/>
                    </a:lnTo>
                    <a:lnTo>
                      <a:pt x="608" y="200"/>
                    </a:lnTo>
                    <a:lnTo>
                      <a:pt x="608" y="208"/>
                    </a:lnTo>
                    <a:lnTo>
                      <a:pt x="608" y="208"/>
                    </a:lnTo>
                    <a:lnTo>
                      <a:pt x="600" y="224"/>
                    </a:lnTo>
                    <a:lnTo>
                      <a:pt x="600" y="232"/>
                    </a:lnTo>
                    <a:lnTo>
                      <a:pt x="600" y="232"/>
                    </a:lnTo>
                    <a:lnTo>
                      <a:pt x="600" y="232"/>
                    </a:lnTo>
                    <a:lnTo>
                      <a:pt x="624" y="216"/>
                    </a:lnTo>
                    <a:lnTo>
                      <a:pt x="640" y="224"/>
                    </a:lnTo>
                    <a:lnTo>
                      <a:pt x="648" y="224"/>
                    </a:lnTo>
                    <a:lnTo>
                      <a:pt x="648" y="224"/>
                    </a:lnTo>
                    <a:lnTo>
                      <a:pt x="648" y="232"/>
                    </a:lnTo>
                    <a:lnTo>
                      <a:pt x="640" y="240"/>
                    </a:lnTo>
                    <a:lnTo>
                      <a:pt x="640" y="248"/>
                    </a:lnTo>
                    <a:lnTo>
                      <a:pt x="648" y="248"/>
                    </a:lnTo>
                    <a:lnTo>
                      <a:pt x="664" y="248"/>
                    </a:lnTo>
                    <a:lnTo>
                      <a:pt x="664" y="256"/>
                    </a:lnTo>
                    <a:lnTo>
                      <a:pt x="656" y="256"/>
                    </a:lnTo>
                    <a:lnTo>
                      <a:pt x="656" y="256"/>
                    </a:lnTo>
                    <a:lnTo>
                      <a:pt x="656" y="264"/>
                    </a:lnTo>
                    <a:lnTo>
                      <a:pt x="656" y="264"/>
                    </a:lnTo>
                    <a:lnTo>
                      <a:pt x="664" y="272"/>
                    </a:lnTo>
                    <a:lnTo>
                      <a:pt x="664" y="280"/>
                    </a:lnTo>
                    <a:lnTo>
                      <a:pt x="656" y="280"/>
                    </a:lnTo>
                    <a:lnTo>
                      <a:pt x="656" y="288"/>
                    </a:lnTo>
                    <a:lnTo>
                      <a:pt x="656" y="296"/>
                    </a:lnTo>
                    <a:lnTo>
                      <a:pt x="656" y="296"/>
                    </a:lnTo>
                    <a:lnTo>
                      <a:pt x="664" y="296"/>
                    </a:lnTo>
                    <a:lnTo>
                      <a:pt x="672" y="288"/>
                    </a:lnTo>
                    <a:lnTo>
                      <a:pt x="672" y="288"/>
                    </a:lnTo>
                    <a:lnTo>
                      <a:pt x="688" y="288"/>
                    </a:lnTo>
                    <a:lnTo>
                      <a:pt x="696" y="280"/>
                    </a:lnTo>
                    <a:lnTo>
                      <a:pt x="696" y="248"/>
                    </a:lnTo>
                    <a:lnTo>
                      <a:pt x="672" y="224"/>
                    </a:lnTo>
                    <a:lnTo>
                      <a:pt x="672" y="216"/>
                    </a:lnTo>
                    <a:lnTo>
                      <a:pt x="672" y="216"/>
                    </a:lnTo>
                    <a:lnTo>
                      <a:pt x="672" y="216"/>
                    </a:lnTo>
                    <a:lnTo>
                      <a:pt x="680" y="216"/>
                    </a:lnTo>
                    <a:lnTo>
                      <a:pt x="696" y="208"/>
                    </a:lnTo>
                    <a:lnTo>
                      <a:pt x="704" y="184"/>
                    </a:lnTo>
                    <a:lnTo>
                      <a:pt x="720" y="168"/>
                    </a:lnTo>
                    <a:lnTo>
                      <a:pt x="728" y="160"/>
                    </a:lnTo>
                    <a:lnTo>
                      <a:pt x="728" y="144"/>
                    </a:lnTo>
                    <a:lnTo>
                      <a:pt x="720" y="144"/>
                    </a:lnTo>
                    <a:lnTo>
                      <a:pt x="720" y="144"/>
                    </a:lnTo>
                    <a:lnTo>
                      <a:pt x="720" y="144"/>
                    </a:lnTo>
                    <a:lnTo>
                      <a:pt x="736" y="136"/>
                    </a:lnTo>
                    <a:lnTo>
                      <a:pt x="752" y="128"/>
                    </a:lnTo>
                    <a:lnTo>
                      <a:pt x="760" y="96"/>
                    </a:lnTo>
                    <a:lnTo>
                      <a:pt x="768" y="96"/>
                    </a:lnTo>
                    <a:lnTo>
                      <a:pt x="768" y="80"/>
                    </a:lnTo>
                    <a:lnTo>
                      <a:pt x="768" y="80"/>
                    </a:lnTo>
                    <a:lnTo>
                      <a:pt x="760" y="80"/>
                    </a:lnTo>
                    <a:lnTo>
                      <a:pt x="736" y="96"/>
                    </a:lnTo>
                    <a:lnTo>
                      <a:pt x="720" y="96"/>
                    </a:lnTo>
                    <a:lnTo>
                      <a:pt x="712" y="80"/>
                    </a:lnTo>
                    <a:lnTo>
                      <a:pt x="704" y="72"/>
                    </a:lnTo>
                    <a:lnTo>
                      <a:pt x="704" y="72"/>
                    </a:lnTo>
                    <a:lnTo>
                      <a:pt x="688" y="64"/>
                    </a:lnTo>
                    <a:lnTo>
                      <a:pt x="672" y="56"/>
                    </a:lnTo>
                    <a:lnTo>
                      <a:pt x="672" y="56"/>
                    </a:lnTo>
                    <a:lnTo>
                      <a:pt x="664" y="40"/>
                    </a:lnTo>
                    <a:lnTo>
                      <a:pt x="648" y="0"/>
                    </a:lnTo>
                    <a:lnTo>
                      <a:pt x="592" y="0"/>
                    </a:lnTo>
                    <a:lnTo>
                      <a:pt x="568" y="64"/>
                    </a:lnTo>
                    <a:lnTo>
                      <a:pt x="552" y="64"/>
                    </a:lnTo>
                    <a:lnTo>
                      <a:pt x="536" y="56"/>
                    </a:lnTo>
                    <a:lnTo>
                      <a:pt x="512" y="56"/>
                    </a:lnTo>
                    <a:lnTo>
                      <a:pt x="464" y="72"/>
                    </a:lnTo>
                    <a:lnTo>
                      <a:pt x="440" y="72"/>
                    </a:lnTo>
                    <a:lnTo>
                      <a:pt x="408" y="48"/>
                    </a:lnTo>
                    <a:lnTo>
                      <a:pt x="384" y="48"/>
                    </a:lnTo>
                    <a:lnTo>
                      <a:pt x="360" y="48"/>
                    </a:lnTo>
                    <a:lnTo>
                      <a:pt x="352" y="32"/>
                    </a:lnTo>
                    <a:lnTo>
                      <a:pt x="328" y="24"/>
                    </a:lnTo>
                    <a:lnTo>
                      <a:pt x="312" y="24"/>
                    </a:lnTo>
                    <a:lnTo>
                      <a:pt x="296" y="56"/>
                    </a:lnTo>
                    <a:lnTo>
                      <a:pt x="272" y="56"/>
                    </a:lnTo>
                    <a:lnTo>
                      <a:pt x="240" y="40"/>
                    </a:lnTo>
                    <a:lnTo>
                      <a:pt x="232" y="40"/>
                    </a:lnTo>
                    <a:lnTo>
                      <a:pt x="224" y="48"/>
                    </a:lnTo>
                    <a:lnTo>
                      <a:pt x="216" y="56"/>
                    </a:lnTo>
                    <a:lnTo>
                      <a:pt x="160" y="72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52" y="96"/>
                    </a:lnTo>
                    <a:lnTo>
                      <a:pt x="144" y="112"/>
                    </a:lnTo>
                    <a:lnTo>
                      <a:pt x="136" y="112"/>
                    </a:lnTo>
                    <a:lnTo>
                      <a:pt x="128" y="112"/>
                    </a:lnTo>
                    <a:lnTo>
                      <a:pt x="120" y="112"/>
                    </a:lnTo>
                    <a:lnTo>
                      <a:pt x="104" y="136"/>
                    </a:lnTo>
                    <a:lnTo>
                      <a:pt x="88" y="136"/>
                    </a:lnTo>
                    <a:lnTo>
                      <a:pt x="88" y="136"/>
                    </a:lnTo>
                    <a:lnTo>
                      <a:pt x="88" y="176"/>
                    </a:lnTo>
                    <a:lnTo>
                      <a:pt x="48" y="208"/>
                    </a:lnTo>
                    <a:lnTo>
                      <a:pt x="16" y="208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6" y="240"/>
                    </a:lnTo>
                    <a:lnTo>
                      <a:pt x="16" y="248"/>
                    </a:lnTo>
                    <a:lnTo>
                      <a:pt x="16" y="256"/>
                    </a:lnTo>
                    <a:lnTo>
                      <a:pt x="16" y="256"/>
                    </a:lnTo>
                    <a:lnTo>
                      <a:pt x="32" y="264"/>
                    </a:lnTo>
                    <a:lnTo>
                      <a:pt x="32" y="272"/>
                    </a:lnTo>
                    <a:lnTo>
                      <a:pt x="40" y="272"/>
                    </a:lnTo>
                    <a:lnTo>
                      <a:pt x="56" y="280"/>
                    </a:lnTo>
                    <a:lnTo>
                      <a:pt x="56" y="280"/>
                    </a:lnTo>
                    <a:lnTo>
                      <a:pt x="64" y="272"/>
                    </a:lnTo>
                    <a:lnTo>
                      <a:pt x="72" y="272"/>
                    </a:lnTo>
                    <a:lnTo>
                      <a:pt x="88" y="280"/>
                    </a:lnTo>
                    <a:lnTo>
                      <a:pt x="88" y="288"/>
                    </a:lnTo>
                    <a:lnTo>
                      <a:pt x="72" y="296"/>
                    </a:lnTo>
                    <a:lnTo>
                      <a:pt x="72" y="304"/>
                    </a:lnTo>
                    <a:lnTo>
                      <a:pt x="72" y="304"/>
                    </a:lnTo>
                    <a:lnTo>
                      <a:pt x="72" y="312"/>
                    </a:lnTo>
                    <a:lnTo>
                      <a:pt x="72" y="320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4" y="328"/>
                    </a:lnTo>
                    <a:lnTo>
                      <a:pt x="64" y="336"/>
                    </a:lnTo>
                    <a:lnTo>
                      <a:pt x="64" y="344"/>
                    </a:lnTo>
                    <a:lnTo>
                      <a:pt x="80" y="344"/>
                    </a:lnTo>
                    <a:lnTo>
                      <a:pt x="112" y="352"/>
                    </a:lnTo>
                    <a:lnTo>
                      <a:pt x="120" y="360"/>
                    </a:lnTo>
                    <a:lnTo>
                      <a:pt x="128" y="368"/>
                    </a:lnTo>
                    <a:lnTo>
                      <a:pt x="136" y="376"/>
                    </a:lnTo>
                    <a:lnTo>
                      <a:pt x="136" y="376"/>
                    </a:lnTo>
                    <a:lnTo>
                      <a:pt x="136" y="376"/>
                    </a:lnTo>
                    <a:lnTo>
                      <a:pt x="144" y="376"/>
                    </a:lnTo>
                    <a:lnTo>
                      <a:pt x="144" y="376"/>
                    </a:lnTo>
                    <a:lnTo>
                      <a:pt x="152" y="384"/>
                    </a:lnTo>
                    <a:lnTo>
                      <a:pt x="160" y="384"/>
                    </a:lnTo>
                    <a:lnTo>
                      <a:pt x="176" y="384"/>
                    </a:lnTo>
                    <a:lnTo>
                      <a:pt x="184" y="384"/>
                    </a:lnTo>
                    <a:lnTo>
                      <a:pt x="192" y="384"/>
                    </a:lnTo>
                    <a:lnTo>
                      <a:pt x="192" y="392"/>
                    </a:lnTo>
                    <a:lnTo>
                      <a:pt x="192" y="392"/>
                    </a:lnTo>
                    <a:lnTo>
                      <a:pt x="200" y="384"/>
                    </a:lnTo>
                    <a:lnTo>
                      <a:pt x="208" y="376"/>
                    </a:lnTo>
                    <a:lnTo>
                      <a:pt x="224" y="384"/>
                    </a:lnTo>
                    <a:lnTo>
                      <a:pt x="240" y="384"/>
                    </a:lnTo>
                    <a:lnTo>
                      <a:pt x="248" y="376"/>
                    </a:lnTo>
                    <a:lnTo>
                      <a:pt x="256" y="368"/>
                    </a:lnTo>
                    <a:lnTo>
                      <a:pt x="264" y="368"/>
                    </a:lnTo>
                    <a:lnTo>
                      <a:pt x="264" y="368"/>
                    </a:lnTo>
                    <a:lnTo>
                      <a:pt x="272" y="368"/>
                    </a:lnTo>
                    <a:lnTo>
                      <a:pt x="272" y="368"/>
                    </a:lnTo>
                    <a:lnTo>
                      <a:pt x="272" y="368"/>
                    </a:lnTo>
                    <a:lnTo>
                      <a:pt x="280" y="360"/>
                    </a:lnTo>
                    <a:lnTo>
                      <a:pt x="280" y="360"/>
                    </a:lnTo>
                    <a:lnTo>
                      <a:pt x="280" y="360"/>
                    </a:lnTo>
                    <a:lnTo>
                      <a:pt x="288" y="368"/>
                    </a:lnTo>
                    <a:lnTo>
                      <a:pt x="304" y="376"/>
                    </a:lnTo>
                    <a:lnTo>
                      <a:pt x="312" y="384"/>
                    </a:lnTo>
                    <a:lnTo>
                      <a:pt x="320" y="392"/>
                    </a:lnTo>
                    <a:lnTo>
                      <a:pt x="320" y="408"/>
                    </a:lnTo>
                    <a:lnTo>
                      <a:pt x="304" y="424"/>
                    </a:lnTo>
                    <a:lnTo>
                      <a:pt x="304" y="432"/>
                    </a:lnTo>
                    <a:lnTo>
                      <a:pt x="304" y="440"/>
                    </a:lnTo>
                    <a:lnTo>
                      <a:pt x="312" y="432"/>
                    </a:lnTo>
                    <a:lnTo>
                      <a:pt x="320" y="432"/>
                    </a:lnTo>
                    <a:lnTo>
                      <a:pt x="320" y="448"/>
                    </a:lnTo>
                    <a:lnTo>
                      <a:pt x="328" y="456"/>
                    </a:lnTo>
                    <a:lnTo>
                      <a:pt x="336" y="464"/>
                    </a:lnTo>
                    <a:lnTo>
                      <a:pt x="344" y="464"/>
                    </a:lnTo>
                    <a:lnTo>
                      <a:pt x="344" y="464"/>
                    </a:lnTo>
                    <a:lnTo>
                      <a:pt x="352" y="464"/>
                    </a:lnTo>
                    <a:lnTo>
                      <a:pt x="352" y="464"/>
                    </a:lnTo>
                    <a:lnTo>
                      <a:pt x="352" y="472"/>
                    </a:lnTo>
                    <a:lnTo>
                      <a:pt x="352" y="472"/>
                    </a:lnTo>
                    <a:lnTo>
                      <a:pt x="352" y="464"/>
                    </a:lnTo>
                    <a:lnTo>
                      <a:pt x="352" y="456"/>
                    </a:lnTo>
                    <a:lnTo>
                      <a:pt x="352" y="456"/>
                    </a:lnTo>
                    <a:lnTo>
                      <a:pt x="368" y="456"/>
                    </a:lnTo>
                    <a:lnTo>
                      <a:pt x="376" y="456"/>
                    </a:lnTo>
                    <a:lnTo>
                      <a:pt x="384" y="456"/>
                    </a:lnTo>
                    <a:lnTo>
                      <a:pt x="392" y="448"/>
                    </a:lnTo>
                    <a:lnTo>
                      <a:pt x="400" y="448"/>
                    </a:lnTo>
                    <a:lnTo>
                      <a:pt x="416" y="448"/>
                    </a:lnTo>
                    <a:lnTo>
                      <a:pt x="416" y="464"/>
                    </a:lnTo>
                    <a:lnTo>
                      <a:pt x="432" y="472"/>
                    </a:lnTo>
                    <a:lnTo>
                      <a:pt x="432" y="472"/>
                    </a:lnTo>
                    <a:lnTo>
                      <a:pt x="448" y="472"/>
                    </a:lnTo>
                    <a:lnTo>
                      <a:pt x="448" y="472"/>
                    </a:lnTo>
                    <a:lnTo>
                      <a:pt x="448" y="472"/>
                    </a:lnTo>
                    <a:lnTo>
                      <a:pt x="448" y="480"/>
                    </a:lnTo>
                    <a:lnTo>
                      <a:pt x="448" y="488"/>
                    </a:lnTo>
                    <a:lnTo>
                      <a:pt x="456" y="480"/>
                    </a:lnTo>
                    <a:lnTo>
                      <a:pt x="472" y="472"/>
                    </a:lnTo>
                    <a:lnTo>
                      <a:pt x="488" y="464"/>
                    </a:lnTo>
                    <a:lnTo>
                      <a:pt x="496" y="464"/>
                    </a:lnTo>
                    <a:lnTo>
                      <a:pt x="496" y="464"/>
                    </a:lnTo>
                    <a:lnTo>
                      <a:pt x="504" y="456"/>
                    </a:lnTo>
                    <a:lnTo>
                      <a:pt x="504" y="456"/>
                    </a:lnTo>
                    <a:lnTo>
                      <a:pt x="512" y="456"/>
                    </a:lnTo>
                    <a:lnTo>
                      <a:pt x="528" y="456"/>
                    </a:lnTo>
                    <a:lnTo>
                      <a:pt x="544" y="440"/>
                    </a:lnTo>
                    <a:lnTo>
                      <a:pt x="560" y="432"/>
                    </a:lnTo>
                    <a:lnTo>
                      <a:pt x="560" y="432"/>
                    </a:lnTo>
                    <a:lnTo>
                      <a:pt x="560" y="432"/>
                    </a:lnTo>
                    <a:lnTo>
                      <a:pt x="560" y="432"/>
                    </a:lnTo>
                    <a:lnTo>
                      <a:pt x="568" y="408"/>
                    </a:lnTo>
                    <a:lnTo>
                      <a:pt x="584" y="392"/>
                    </a:lnTo>
                    <a:lnTo>
                      <a:pt x="592" y="384"/>
                    </a:lnTo>
                    <a:lnTo>
                      <a:pt x="592" y="376"/>
                    </a:lnTo>
                    <a:lnTo>
                      <a:pt x="600" y="360"/>
                    </a:lnTo>
                    <a:lnTo>
                      <a:pt x="600" y="336"/>
                    </a:lnTo>
                    <a:lnTo>
                      <a:pt x="592" y="320"/>
                    </a:lnTo>
                    <a:lnTo>
                      <a:pt x="592" y="312"/>
                    </a:lnTo>
                    <a:lnTo>
                      <a:pt x="584" y="312"/>
                    </a:lnTo>
                    <a:lnTo>
                      <a:pt x="584" y="304"/>
                    </a:lnTo>
                    <a:lnTo>
                      <a:pt x="584" y="304"/>
                    </a:lnTo>
                    <a:lnTo>
                      <a:pt x="584" y="3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="" xmlns:a16="http://schemas.microsoft.com/office/drawing/2014/main" id="{3838CCEC-7251-490F-AE3F-2C8E95476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320"/>
                <a:ext cx="584" cy="944"/>
              </a:xfrm>
              <a:custGeom>
                <a:avLst/>
                <a:gdLst>
                  <a:gd name="T0" fmla="*/ 40 w 584"/>
                  <a:gd name="T1" fmla="*/ 64 h 944"/>
                  <a:gd name="T2" fmla="*/ 64 w 584"/>
                  <a:gd name="T3" fmla="*/ 48 h 944"/>
                  <a:gd name="T4" fmla="*/ 120 w 584"/>
                  <a:gd name="T5" fmla="*/ 8 h 944"/>
                  <a:gd name="T6" fmla="*/ 128 w 584"/>
                  <a:gd name="T7" fmla="*/ 16 h 944"/>
                  <a:gd name="T8" fmla="*/ 128 w 584"/>
                  <a:gd name="T9" fmla="*/ 32 h 944"/>
                  <a:gd name="T10" fmla="*/ 144 w 584"/>
                  <a:gd name="T11" fmla="*/ 16 h 944"/>
                  <a:gd name="T12" fmla="*/ 168 w 584"/>
                  <a:gd name="T13" fmla="*/ 16 h 944"/>
                  <a:gd name="T14" fmla="*/ 192 w 584"/>
                  <a:gd name="T15" fmla="*/ 32 h 944"/>
                  <a:gd name="T16" fmla="*/ 240 w 584"/>
                  <a:gd name="T17" fmla="*/ 24 h 944"/>
                  <a:gd name="T18" fmla="*/ 256 w 584"/>
                  <a:gd name="T19" fmla="*/ 48 h 944"/>
                  <a:gd name="T20" fmla="*/ 288 w 584"/>
                  <a:gd name="T21" fmla="*/ 72 h 944"/>
                  <a:gd name="T22" fmla="*/ 344 w 584"/>
                  <a:gd name="T23" fmla="*/ 88 h 944"/>
                  <a:gd name="T24" fmla="*/ 376 w 584"/>
                  <a:gd name="T25" fmla="*/ 104 h 944"/>
                  <a:gd name="T26" fmla="*/ 400 w 584"/>
                  <a:gd name="T27" fmla="*/ 144 h 944"/>
                  <a:gd name="T28" fmla="*/ 392 w 584"/>
                  <a:gd name="T29" fmla="*/ 184 h 944"/>
                  <a:gd name="T30" fmla="*/ 416 w 584"/>
                  <a:gd name="T31" fmla="*/ 168 h 944"/>
                  <a:gd name="T32" fmla="*/ 464 w 584"/>
                  <a:gd name="T33" fmla="*/ 192 h 944"/>
                  <a:gd name="T34" fmla="*/ 496 w 584"/>
                  <a:gd name="T35" fmla="*/ 192 h 944"/>
                  <a:gd name="T36" fmla="*/ 552 w 584"/>
                  <a:gd name="T37" fmla="*/ 224 h 944"/>
                  <a:gd name="T38" fmla="*/ 584 w 584"/>
                  <a:gd name="T39" fmla="*/ 264 h 944"/>
                  <a:gd name="T40" fmla="*/ 528 w 584"/>
                  <a:gd name="T41" fmla="*/ 368 h 944"/>
                  <a:gd name="T42" fmla="*/ 504 w 584"/>
                  <a:gd name="T43" fmla="*/ 432 h 944"/>
                  <a:gd name="T44" fmla="*/ 464 w 584"/>
                  <a:gd name="T45" fmla="*/ 456 h 944"/>
                  <a:gd name="T46" fmla="*/ 416 w 584"/>
                  <a:gd name="T47" fmla="*/ 504 h 944"/>
                  <a:gd name="T48" fmla="*/ 376 w 584"/>
                  <a:gd name="T49" fmla="*/ 568 h 944"/>
                  <a:gd name="T50" fmla="*/ 320 w 584"/>
                  <a:gd name="T51" fmla="*/ 616 h 944"/>
                  <a:gd name="T52" fmla="*/ 304 w 584"/>
                  <a:gd name="T53" fmla="*/ 624 h 944"/>
                  <a:gd name="T54" fmla="*/ 296 w 584"/>
                  <a:gd name="T55" fmla="*/ 672 h 944"/>
                  <a:gd name="T56" fmla="*/ 240 w 584"/>
                  <a:gd name="T57" fmla="*/ 680 h 944"/>
                  <a:gd name="T58" fmla="*/ 240 w 584"/>
                  <a:gd name="T59" fmla="*/ 712 h 944"/>
                  <a:gd name="T60" fmla="*/ 216 w 584"/>
                  <a:gd name="T61" fmla="*/ 728 h 944"/>
                  <a:gd name="T62" fmla="*/ 208 w 584"/>
                  <a:gd name="T63" fmla="*/ 728 h 944"/>
                  <a:gd name="T64" fmla="*/ 208 w 584"/>
                  <a:gd name="T65" fmla="*/ 768 h 944"/>
                  <a:gd name="T66" fmla="*/ 184 w 584"/>
                  <a:gd name="T67" fmla="*/ 824 h 944"/>
                  <a:gd name="T68" fmla="*/ 160 w 584"/>
                  <a:gd name="T69" fmla="*/ 880 h 944"/>
                  <a:gd name="T70" fmla="*/ 208 w 584"/>
                  <a:gd name="T71" fmla="*/ 928 h 944"/>
                  <a:gd name="T72" fmla="*/ 168 w 584"/>
                  <a:gd name="T73" fmla="*/ 944 h 944"/>
                  <a:gd name="T74" fmla="*/ 128 w 584"/>
                  <a:gd name="T75" fmla="*/ 920 h 944"/>
                  <a:gd name="T76" fmla="*/ 112 w 584"/>
                  <a:gd name="T77" fmla="*/ 912 h 944"/>
                  <a:gd name="T78" fmla="*/ 96 w 584"/>
                  <a:gd name="T79" fmla="*/ 888 h 944"/>
                  <a:gd name="T80" fmla="*/ 88 w 584"/>
                  <a:gd name="T81" fmla="*/ 864 h 944"/>
                  <a:gd name="T82" fmla="*/ 88 w 584"/>
                  <a:gd name="T83" fmla="*/ 792 h 944"/>
                  <a:gd name="T84" fmla="*/ 104 w 584"/>
                  <a:gd name="T85" fmla="*/ 784 h 944"/>
                  <a:gd name="T86" fmla="*/ 112 w 584"/>
                  <a:gd name="T87" fmla="*/ 720 h 944"/>
                  <a:gd name="T88" fmla="*/ 104 w 584"/>
                  <a:gd name="T89" fmla="*/ 688 h 944"/>
                  <a:gd name="T90" fmla="*/ 112 w 584"/>
                  <a:gd name="T91" fmla="*/ 632 h 944"/>
                  <a:gd name="T92" fmla="*/ 128 w 584"/>
                  <a:gd name="T93" fmla="*/ 560 h 944"/>
                  <a:gd name="T94" fmla="*/ 136 w 584"/>
                  <a:gd name="T95" fmla="*/ 496 h 944"/>
                  <a:gd name="T96" fmla="*/ 144 w 584"/>
                  <a:gd name="T97" fmla="*/ 408 h 944"/>
                  <a:gd name="T98" fmla="*/ 64 w 584"/>
                  <a:gd name="T99" fmla="*/ 344 h 944"/>
                  <a:gd name="T100" fmla="*/ 40 w 584"/>
                  <a:gd name="T101" fmla="*/ 280 h 944"/>
                  <a:gd name="T102" fmla="*/ 0 w 584"/>
                  <a:gd name="T103" fmla="*/ 216 h 944"/>
                  <a:gd name="T104" fmla="*/ 16 w 584"/>
                  <a:gd name="T105" fmla="*/ 192 h 944"/>
                  <a:gd name="T106" fmla="*/ 16 w 584"/>
                  <a:gd name="T107" fmla="*/ 152 h 944"/>
                  <a:gd name="T108" fmla="*/ 56 w 584"/>
                  <a:gd name="T109" fmla="*/ 112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84" h="944">
                    <a:moveTo>
                      <a:pt x="48" y="104"/>
                    </a:moveTo>
                    <a:lnTo>
                      <a:pt x="48" y="96"/>
                    </a:lnTo>
                    <a:lnTo>
                      <a:pt x="48" y="88"/>
                    </a:lnTo>
                    <a:lnTo>
                      <a:pt x="48" y="80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48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72" y="40"/>
                    </a:lnTo>
                    <a:lnTo>
                      <a:pt x="72" y="24"/>
                    </a:lnTo>
                    <a:lnTo>
                      <a:pt x="88" y="24"/>
                    </a:lnTo>
                    <a:lnTo>
                      <a:pt x="112" y="16"/>
                    </a:lnTo>
                    <a:lnTo>
                      <a:pt x="120" y="8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20" y="24"/>
                    </a:lnTo>
                    <a:lnTo>
                      <a:pt x="120" y="48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8" y="32"/>
                    </a:lnTo>
                    <a:lnTo>
                      <a:pt x="128" y="24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2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68" y="24"/>
                    </a:lnTo>
                    <a:lnTo>
                      <a:pt x="176" y="24"/>
                    </a:lnTo>
                    <a:lnTo>
                      <a:pt x="192" y="24"/>
                    </a:lnTo>
                    <a:lnTo>
                      <a:pt x="192" y="24"/>
                    </a:lnTo>
                    <a:lnTo>
                      <a:pt x="192" y="32"/>
                    </a:lnTo>
                    <a:lnTo>
                      <a:pt x="216" y="32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40" y="24"/>
                    </a:lnTo>
                    <a:lnTo>
                      <a:pt x="232" y="24"/>
                    </a:lnTo>
                    <a:lnTo>
                      <a:pt x="232" y="32"/>
                    </a:lnTo>
                    <a:lnTo>
                      <a:pt x="240" y="32"/>
                    </a:lnTo>
                    <a:lnTo>
                      <a:pt x="256" y="40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56" y="56"/>
                    </a:lnTo>
                    <a:lnTo>
                      <a:pt x="272" y="56"/>
                    </a:lnTo>
                    <a:lnTo>
                      <a:pt x="272" y="56"/>
                    </a:lnTo>
                    <a:lnTo>
                      <a:pt x="280" y="64"/>
                    </a:lnTo>
                    <a:lnTo>
                      <a:pt x="288" y="72"/>
                    </a:lnTo>
                    <a:lnTo>
                      <a:pt x="296" y="72"/>
                    </a:lnTo>
                    <a:lnTo>
                      <a:pt x="296" y="72"/>
                    </a:lnTo>
                    <a:lnTo>
                      <a:pt x="296" y="80"/>
                    </a:lnTo>
                    <a:lnTo>
                      <a:pt x="320" y="88"/>
                    </a:lnTo>
                    <a:lnTo>
                      <a:pt x="328" y="88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52" y="88"/>
                    </a:lnTo>
                    <a:lnTo>
                      <a:pt x="352" y="96"/>
                    </a:lnTo>
                    <a:lnTo>
                      <a:pt x="360" y="96"/>
                    </a:lnTo>
                    <a:lnTo>
                      <a:pt x="360" y="96"/>
                    </a:lnTo>
                    <a:lnTo>
                      <a:pt x="376" y="104"/>
                    </a:lnTo>
                    <a:lnTo>
                      <a:pt x="384" y="112"/>
                    </a:lnTo>
                    <a:lnTo>
                      <a:pt x="384" y="112"/>
                    </a:lnTo>
                    <a:lnTo>
                      <a:pt x="384" y="112"/>
                    </a:lnTo>
                    <a:lnTo>
                      <a:pt x="392" y="128"/>
                    </a:lnTo>
                    <a:lnTo>
                      <a:pt x="392" y="136"/>
                    </a:lnTo>
                    <a:lnTo>
                      <a:pt x="400" y="144"/>
                    </a:lnTo>
                    <a:lnTo>
                      <a:pt x="400" y="144"/>
                    </a:lnTo>
                    <a:lnTo>
                      <a:pt x="392" y="152"/>
                    </a:lnTo>
                    <a:lnTo>
                      <a:pt x="376" y="160"/>
                    </a:lnTo>
                    <a:lnTo>
                      <a:pt x="376" y="168"/>
                    </a:lnTo>
                    <a:lnTo>
                      <a:pt x="392" y="176"/>
                    </a:lnTo>
                    <a:lnTo>
                      <a:pt x="392" y="184"/>
                    </a:lnTo>
                    <a:lnTo>
                      <a:pt x="392" y="184"/>
                    </a:lnTo>
                    <a:lnTo>
                      <a:pt x="400" y="184"/>
                    </a:lnTo>
                    <a:lnTo>
                      <a:pt x="400" y="184"/>
                    </a:lnTo>
                    <a:lnTo>
                      <a:pt x="400" y="184"/>
                    </a:lnTo>
                    <a:lnTo>
                      <a:pt x="408" y="184"/>
                    </a:lnTo>
                    <a:lnTo>
                      <a:pt x="416" y="168"/>
                    </a:lnTo>
                    <a:lnTo>
                      <a:pt x="424" y="168"/>
                    </a:lnTo>
                    <a:lnTo>
                      <a:pt x="432" y="168"/>
                    </a:lnTo>
                    <a:lnTo>
                      <a:pt x="440" y="168"/>
                    </a:lnTo>
                    <a:lnTo>
                      <a:pt x="464" y="184"/>
                    </a:lnTo>
                    <a:lnTo>
                      <a:pt x="464" y="184"/>
                    </a:lnTo>
                    <a:lnTo>
                      <a:pt x="464" y="192"/>
                    </a:lnTo>
                    <a:lnTo>
                      <a:pt x="464" y="192"/>
                    </a:lnTo>
                    <a:lnTo>
                      <a:pt x="464" y="192"/>
                    </a:lnTo>
                    <a:lnTo>
                      <a:pt x="464" y="192"/>
                    </a:lnTo>
                    <a:lnTo>
                      <a:pt x="472" y="192"/>
                    </a:lnTo>
                    <a:lnTo>
                      <a:pt x="480" y="192"/>
                    </a:lnTo>
                    <a:lnTo>
                      <a:pt x="496" y="192"/>
                    </a:lnTo>
                    <a:lnTo>
                      <a:pt x="496" y="192"/>
                    </a:lnTo>
                    <a:lnTo>
                      <a:pt x="512" y="192"/>
                    </a:lnTo>
                    <a:lnTo>
                      <a:pt x="520" y="192"/>
                    </a:lnTo>
                    <a:lnTo>
                      <a:pt x="528" y="200"/>
                    </a:lnTo>
                    <a:lnTo>
                      <a:pt x="536" y="208"/>
                    </a:lnTo>
                    <a:lnTo>
                      <a:pt x="552" y="224"/>
                    </a:lnTo>
                    <a:lnTo>
                      <a:pt x="560" y="224"/>
                    </a:lnTo>
                    <a:lnTo>
                      <a:pt x="568" y="224"/>
                    </a:lnTo>
                    <a:lnTo>
                      <a:pt x="568" y="224"/>
                    </a:lnTo>
                    <a:lnTo>
                      <a:pt x="576" y="224"/>
                    </a:lnTo>
                    <a:lnTo>
                      <a:pt x="584" y="224"/>
                    </a:lnTo>
                    <a:lnTo>
                      <a:pt x="584" y="264"/>
                    </a:lnTo>
                    <a:lnTo>
                      <a:pt x="568" y="288"/>
                    </a:lnTo>
                    <a:lnTo>
                      <a:pt x="552" y="304"/>
                    </a:lnTo>
                    <a:lnTo>
                      <a:pt x="536" y="320"/>
                    </a:lnTo>
                    <a:lnTo>
                      <a:pt x="528" y="328"/>
                    </a:lnTo>
                    <a:lnTo>
                      <a:pt x="536" y="344"/>
                    </a:lnTo>
                    <a:lnTo>
                      <a:pt x="528" y="368"/>
                    </a:lnTo>
                    <a:lnTo>
                      <a:pt x="528" y="376"/>
                    </a:lnTo>
                    <a:lnTo>
                      <a:pt x="528" y="376"/>
                    </a:lnTo>
                    <a:lnTo>
                      <a:pt x="520" y="384"/>
                    </a:lnTo>
                    <a:lnTo>
                      <a:pt x="520" y="400"/>
                    </a:lnTo>
                    <a:lnTo>
                      <a:pt x="520" y="408"/>
                    </a:lnTo>
                    <a:lnTo>
                      <a:pt x="504" y="432"/>
                    </a:lnTo>
                    <a:lnTo>
                      <a:pt x="504" y="432"/>
                    </a:lnTo>
                    <a:lnTo>
                      <a:pt x="504" y="440"/>
                    </a:lnTo>
                    <a:lnTo>
                      <a:pt x="504" y="440"/>
                    </a:lnTo>
                    <a:lnTo>
                      <a:pt x="496" y="448"/>
                    </a:lnTo>
                    <a:lnTo>
                      <a:pt x="472" y="448"/>
                    </a:lnTo>
                    <a:lnTo>
                      <a:pt x="464" y="456"/>
                    </a:lnTo>
                    <a:lnTo>
                      <a:pt x="456" y="464"/>
                    </a:lnTo>
                    <a:lnTo>
                      <a:pt x="432" y="464"/>
                    </a:lnTo>
                    <a:lnTo>
                      <a:pt x="424" y="480"/>
                    </a:lnTo>
                    <a:lnTo>
                      <a:pt x="416" y="488"/>
                    </a:lnTo>
                    <a:lnTo>
                      <a:pt x="416" y="496"/>
                    </a:lnTo>
                    <a:lnTo>
                      <a:pt x="416" y="504"/>
                    </a:lnTo>
                    <a:lnTo>
                      <a:pt x="416" y="520"/>
                    </a:lnTo>
                    <a:lnTo>
                      <a:pt x="416" y="520"/>
                    </a:lnTo>
                    <a:lnTo>
                      <a:pt x="400" y="528"/>
                    </a:lnTo>
                    <a:lnTo>
                      <a:pt x="392" y="544"/>
                    </a:lnTo>
                    <a:lnTo>
                      <a:pt x="392" y="552"/>
                    </a:lnTo>
                    <a:lnTo>
                      <a:pt x="376" y="568"/>
                    </a:lnTo>
                    <a:lnTo>
                      <a:pt x="368" y="584"/>
                    </a:lnTo>
                    <a:lnTo>
                      <a:pt x="368" y="584"/>
                    </a:lnTo>
                    <a:lnTo>
                      <a:pt x="360" y="600"/>
                    </a:lnTo>
                    <a:lnTo>
                      <a:pt x="344" y="616"/>
                    </a:lnTo>
                    <a:lnTo>
                      <a:pt x="328" y="616"/>
                    </a:lnTo>
                    <a:lnTo>
                      <a:pt x="320" y="616"/>
                    </a:lnTo>
                    <a:lnTo>
                      <a:pt x="304" y="608"/>
                    </a:lnTo>
                    <a:lnTo>
                      <a:pt x="288" y="608"/>
                    </a:lnTo>
                    <a:lnTo>
                      <a:pt x="288" y="616"/>
                    </a:lnTo>
                    <a:lnTo>
                      <a:pt x="296" y="616"/>
                    </a:lnTo>
                    <a:lnTo>
                      <a:pt x="296" y="616"/>
                    </a:lnTo>
                    <a:lnTo>
                      <a:pt x="304" y="624"/>
                    </a:lnTo>
                    <a:lnTo>
                      <a:pt x="304" y="640"/>
                    </a:lnTo>
                    <a:lnTo>
                      <a:pt x="312" y="640"/>
                    </a:lnTo>
                    <a:lnTo>
                      <a:pt x="312" y="640"/>
                    </a:lnTo>
                    <a:lnTo>
                      <a:pt x="312" y="648"/>
                    </a:lnTo>
                    <a:lnTo>
                      <a:pt x="304" y="656"/>
                    </a:lnTo>
                    <a:lnTo>
                      <a:pt x="296" y="672"/>
                    </a:lnTo>
                    <a:lnTo>
                      <a:pt x="272" y="672"/>
                    </a:lnTo>
                    <a:lnTo>
                      <a:pt x="272" y="672"/>
                    </a:lnTo>
                    <a:lnTo>
                      <a:pt x="264" y="672"/>
                    </a:lnTo>
                    <a:lnTo>
                      <a:pt x="256" y="672"/>
                    </a:lnTo>
                    <a:lnTo>
                      <a:pt x="248" y="672"/>
                    </a:lnTo>
                    <a:lnTo>
                      <a:pt x="240" y="680"/>
                    </a:lnTo>
                    <a:lnTo>
                      <a:pt x="240" y="688"/>
                    </a:lnTo>
                    <a:lnTo>
                      <a:pt x="240" y="696"/>
                    </a:lnTo>
                    <a:lnTo>
                      <a:pt x="240" y="696"/>
                    </a:lnTo>
                    <a:lnTo>
                      <a:pt x="240" y="704"/>
                    </a:lnTo>
                    <a:lnTo>
                      <a:pt x="240" y="704"/>
                    </a:lnTo>
                    <a:lnTo>
                      <a:pt x="240" y="712"/>
                    </a:lnTo>
                    <a:lnTo>
                      <a:pt x="224" y="712"/>
                    </a:lnTo>
                    <a:lnTo>
                      <a:pt x="216" y="704"/>
                    </a:lnTo>
                    <a:lnTo>
                      <a:pt x="208" y="704"/>
                    </a:lnTo>
                    <a:lnTo>
                      <a:pt x="208" y="712"/>
                    </a:lnTo>
                    <a:lnTo>
                      <a:pt x="216" y="728"/>
                    </a:lnTo>
                    <a:lnTo>
                      <a:pt x="216" y="728"/>
                    </a:lnTo>
                    <a:lnTo>
                      <a:pt x="224" y="728"/>
                    </a:lnTo>
                    <a:lnTo>
                      <a:pt x="224" y="728"/>
                    </a:lnTo>
                    <a:lnTo>
                      <a:pt x="224" y="736"/>
                    </a:lnTo>
                    <a:lnTo>
                      <a:pt x="216" y="728"/>
                    </a:lnTo>
                    <a:lnTo>
                      <a:pt x="208" y="728"/>
                    </a:lnTo>
                    <a:lnTo>
                      <a:pt x="208" y="728"/>
                    </a:lnTo>
                    <a:lnTo>
                      <a:pt x="208" y="736"/>
                    </a:lnTo>
                    <a:lnTo>
                      <a:pt x="216" y="736"/>
                    </a:lnTo>
                    <a:lnTo>
                      <a:pt x="216" y="736"/>
                    </a:lnTo>
                    <a:lnTo>
                      <a:pt x="208" y="744"/>
                    </a:lnTo>
                    <a:lnTo>
                      <a:pt x="208" y="760"/>
                    </a:lnTo>
                    <a:lnTo>
                      <a:pt x="208" y="768"/>
                    </a:lnTo>
                    <a:lnTo>
                      <a:pt x="192" y="768"/>
                    </a:lnTo>
                    <a:lnTo>
                      <a:pt x="176" y="776"/>
                    </a:lnTo>
                    <a:lnTo>
                      <a:pt x="176" y="792"/>
                    </a:lnTo>
                    <a:lnTo>
                      <a:pt x="200" y="800"/>
                    </a:lnTo>
                    <a:lnTo>
                      <a:pt x="200" y="816"/>
                    </a:lnTo>
                    <a:lnTo>
                      <a:pt x="184" y="824"/>
                    </a:lnTo>
                    <a:lnTo>
                      <a:pt x="184" y="832"/>
                    </a:lnTo>
                    <a:lnTo>
                      <a:pt x="184" y="832"/>
                    </a:lnTo>
                    <a:lnTo>
                      <a:pt x="184" y="840"/>
                    </a:lnTo>
                    <a:lnTo>
                      <a:pt x="168" y="848"/>
                    </a:lnTo>
                    <a:lnTo>
                      <a:pt x="160" y="856"/>
                    </a:lnTo>
                    <a:lnTo>
                      <a:pt x="160" y="880"/>
                    </a:lnTo>
                    <a:lnTo>
                      <a:pt x="168" y="880"/>
                    </a:lnTo>
                    <a:lnTo>
                      <a:pt x="176" y="912"/>
                    </a:lnTo>
                    <a:lnTo>
                      <a:pt x="184" y="920"/>
                    </a:lnTo>
                    <a:lnTo>
                      <a:pt x="200" y="928"/>
                    </a:lnTo>
                    <a:lnTo>
                      <a:pt x="208" y="928"/>
                    </a:lnTo>
                    <a:lnTo>
                      <a:pt x="208" y="928"/>
                    </a:lnTo>
                    <a:lnTo>
                      <a:pt x="200" y="928"/>
                    </a:lnTo>
                    <a:lnTo>
                      <a:pt x="184" y="936"/>
                    </a:lnTo>
                    <a:lnTo>
                      <a:pt x="184" y="944"/>
                    </a:lnTo>
                    <a:lnTo>
                      <a:pt x="176" y="944"/>
                    </a:lnTo>
                    <a:lnTo>
                      <a:pt x="176" y="944"/>
                    </a:lnTo>
                    <a:lnTo>
                      <a:pt x="168" y="944"/>
                    </a:lnTo>
                    <a:lnTo>
                      <a:pt x="160" y="944"/>
                    </a:lnTo>
                    <a:lnTo>
                      <a:pt x="152" y="944"/>
                    </a:lnTo>
                    <a:lnTo>
                      <a:pt x="152" y="928"/>
                    </a:lnTo>
                    <a:lnTo>
                      <a:pt x="144" y="928"/>
                    </a:lnTo>
                    <a:lnTo>
                      <a:pt x="128" y="920"/>
                    </a:lnTo>
                    <a:lnTo>
                      <a:pt x="128" y="920"/>
                    </a:lnTo>
                    <a:lnTo>
                      <a:pt x="128" y="920"/>
                    </a:lnTo>
                    <a:lnTo>
                      <a:pt x="120" y="920"/>
                    </a:lnTo>
                    <a:lnTo>
                      <a:pt x="120" y="920"/>
                    </a:lnTo>
                    <a:lnTo>
                      <a:pt x="120" y="912"/>
                    </a:lnTo>
                    <a:lnTo>
                      <a:pt x="120" y="912"/>
                    </a:lnTo>
                    <a:lnTo>
                      <a:pt x="112" y="912"/>
                    </a:lnTo>
                    <a:lnTo>
                      <a:pt x="96" y="904"/>
                    </a:lnTo>
                    <a:lnTo>
                      <a:pt x="96" y="896"/>
                    </a:lnTo>
                    <a:lnTo>
                      <a:pt x="88" y="896"/>
                    </a:lnTo>
                    <a:lnTo>
                      <a:pt x="88" y="896"/>
                    </a:lnTo>
                    <a:lnTo>
                      <a:pt x="96" y="888"/>
                    </a:lnTo>
                    <a:lnTo>
                      <a:pt x="96" y="888"/>
                    </a:lnTo>
                    <a:lnTo>
                      <a:pt x="96" y="888"/>
                    </a:lnTo>
                    <a:lnTo>
                      <a:pt x="96" y="888"/>
                    </a:lnTo>
                    <a:lnTo>
                      <a:pt x="96" y="880"/>
                    </a:lnTo>
                    <a:lnTo>
                      <a:pt x="96" y="872"/>
                    </a:lnTo>
                    <a:lnTo>
                      <a:pt x="88" y="864"/>
                    </a:lnTo>
                    <a:lnTo>
                      <a:pt x="88" y="864"/>
                    </a:lnTo>
                    <a:lnTo>
                      <a:pt x="88" y="856"/>
                    </a:lnTo>
                    <a:lnTo>
                      <a:pt x="88" y="848"/>
                    </a:lnTo>
                    <a:lnTo>
                      <a:pt x="80" y="824"/>
                    </a:lnTo>
                    <a:lnTo>
                      <a:pt x="80" y="816"/>
                    </a:lnTo>
                    <a:lnTo>
                      <a:pt x="88" y="808"/>
                    </a:lnTo>
                    <a:lnTo>
                      <a:pt x="88" y="792"/>
                    </a:lnTo>
                    <a:lnTo>
                      <a:pt x="88" y="792"/>
                    </a:lnTo>
                    <a:lnTo>
                      <a:pt x="88" y="784"/>
                    </a:lnTo>
                    <a:lnTo>
                      <a:pt x="88" y="776"/>
                    </a:lnTo>
                    <a:lnTo>
                      <a:pt x="96" y="776"/>
                    </a:lnTo>
                    <a:lnTo>
                      <a:pt x="96" y="784"/>
                    </a:lnTo>
                    <a:lnTo>
                      <a:pt x="104" y="784"/>
                    </a:lnTo>
                    <a:lnTo>
                      <a:pt x="104" y="784"/>
                    </a:lnTo>
                    <a:lnTo>
                      <a:pt x="112" y="720"/>
                    </a:lnTo>
                    <a:lnTo>
                      <a:pt x="112" y="720"/>
                    </a:lnTo>
                    <a:lnTo>
                      <a:pt x="112" y="720"/>
                    </a:lnTo>
                    <a:lnTo>
                      <a:pt x="112" y="720"/>
                    </a:lnTo>
                    <a:lnTo>
                      <a:pt x="112" y="720"/>
                    </a:lnTo>
                    <a:lnTo>
                      <a:pt x="104" y="720"/>
                    </a:lnTo>
                    <a:lnTo>
                      <a:pt x="96" y="720"/>
                    </a:lnTo>
                    <a:lnTo>
                      <a:pt x="104" y="696"/>
                    </a:lnTo>
                    <a:lnTo>
                      <a:pt x="104" y="688"/>
                    </a:lnTo>
                    <a:lnTo>
                      <a:pt x="104" y="688"/>
                    </a:lnTo>
                    <a:lnTo>
                      <a:pt x="104" y="688"/>
                    </a:lnTo>
                    <a:lnTo>
                      <a:pt x="104" y="680"/>
                    </a:lnTo>
                    <a:lnTo>
                      <a:pt x="104" y="680"/>
                    </a:lnTo>
                    <a:lnTo>
                      <a:pt x="104" y="680"/>
                    </a:lnTo>
                    <a:lnTo>
                      <a:pt x="104" y="656"/>
                    </a:lnTo>
                    <a:lnTo>
                      <a:pt x="112" y="648"/>
                    </a:lnTo>
                    <a:lnTo>
                      <a:pt x="112" y="632"/>
                    </a:lnTo>
                    <a:lnTo>
                      <a:pt x="120" y="624"/>
                    </a:lnTo>
                    <a:lnTo>
                      <a:pt x="120" y="624"/>
                    </a:lnTo>
                    <a:lnTo>
                      <a:pt x="120" y="624"/>
                    </a:lnTo>
                    <a:lnTo>
                      <a:pt x="120" y="608"/>
                    </a:lnTo>
                    <a:lnTo>
                      <a:pt x="128" y="592"/>
                    </a:lnTo>
                    <a:lnTo>
                      <a:pt x="128" y="560"/>
                    </a:lnTo>
                    <a:lnTo>
                      <a:pt x="128" y="560"/>
                    </a:lnTo>
                    <a:lnTo>
                      <a:pt x="128" y="544"/>
                    </a:lnTo>
                    <a:lnTo>
                      <a:pt x="128" y="528"/>
                    </a:lnTo>
                    <a:lnTo>
                      <a:pt x="136" y="504"/>
                    </a:lnTo>
                    <a:lnTo>
                      <a:pt x="136" y="496"/>
                    </a:lnTo>
                    <a:lnTo>
                      <a:pt x="136" y="496"/>
                    </a:lnTo>
                    <a:lnTo>
                      <a:pt x="144" y="480"/>
                    </a:lnTo>
                    <a:lnTo>
                      <a:pt x="144" y="456"/>
                    </a:lnTo>
                    <a:lnTo>
                      <a:pt x="144" y="456"/>
                    </a:lnTo>
                    <a:lnTo>
                      <a:pt x="144" y="440"/>
                    </a:lnTo>
                    <a:lnTo>
                      <a:pt x="144" y="424"/>
                    </a:lnTo>
                    <a:lnTo>
                      <a:pt x="144" y="408"/>
                    </a:lnTo>
                    <a:lnTo>
                      <a:pt x="136" y="384"/>
                    </a:lnTo>
                    <a:lnTo>
                      <a:pt x="112" y="376"/>
                    </a:lnTo>
                    <a:lnTo>
                      <a:pt x="104" y="368"/>
                    </a:lnTo>
                    <a:lnTo>
                      <a:pt x="88" y="360"/>
                    </a:lnTo>
                    <a:lnTo>
                      <a:pt x="72" y="352"/>
                    </a:lnTo>
                    <a:lnTo>
                      <a:pt x="64" y="344"/>
                    </a:lnTo>
                    <a:lnTo>
                      <a:pt x="64" y="336"/>
                    </a:lnTo>
                    <a:lnTo>
                      <a:pt x="64" y="328"/>
                    </a:lnTo>
                    <a:lnTo>
                      <a:pt x="64" y="328"/>
                    </a:lnTo>
                    <a:lnTo>
                      <a:pt x="56" y="320"/>
                    </a:lnTo>
                    <a:lnTo>
                      <a:pt x="48" y="304"/>
                    </a:lnTo>
                    <a:lnTo>
                      <a:pt x="40" y="280"/>
                    </a:lnTo>
                    <a:lnTo>
                      <a:pt x="24" y="264"/>
                    </a:lnTo>
                    <a:lnTo>
                      <a:pt x="24" y="256"/>
                    </a:lnTo>
                    <a:lnTo>
                      <a:pt x="24" y="248"/>
                    </a:lnTo>
                    <a:lnTo>
                      <a:pt x="16" y="248"/>
                    </a:lnTo>
                    <a:lnTo>
                      <a:pt x="0" y="232"/>
                    </a:lnTo>
                    <a:lnTo>
                      <a:pt x="0" y="216"/>
                    </a:lnTo>
                    <a:lnTo>
                      <a:pt x="8" y="208"/>
                    </a:lnTo>
                    <a:lnTo>
                      <a:pt x="16" y="200"/>
                    </a:lnTo>
                    <a:lnTo>
                      <a:pt x="24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8" y="192"/>
                    </a:lnTo>
                    <a:lnTo>
                      <a:pt x="8" y="176"/>
                    </a:lnTo>
                    <a:lnTo>
                      <a:pt x="16" y="160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24" y="152"/>
                    </a:lnTo>
                    <a:lnTo>
                      <a:pt x="32" y="144"/>
                    </a:lnTo>
                    <a:lnTo>
                      <a:pt x="40" y="128"/>
                    </a:lnTo>
                    <a:lnTo>
                      <a:pt x="56" y="12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48" y="112"/>
                    </a:lnTo>
                    <a:lnTo>
                      <a:pt x="48" y="112"/>
                    </a:lnTo>
                    <a:lnTo>
                      <a:pt x="48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="" xmlns:a16="http://schemas.microsoft.com/office/drawing/2014/main" id="{4BCFB462-AD5F-45B5-8AB6-C474DEE02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1800"/>
                <a:ext cx="720" cy="360"/>
              </a:xfrm>
              <a:custGeom>
                <a:avLst/>
                <a:gdLst>
                  <a:gd name="T0" fmla="*/ 544 w 720"/>
                  <a:gd name="T1" fmla="*/ 320 h 360"/>
                  <a:gd name="T2" fmla="*/ 552 w 720"/>
                  <a:gd name="T3" fmla="*/ 360 h 360"/>
                  <a:gd name="T4" fmla="*/ 520 w 720"/>
                  <a:gd name="T5" fmla="*/ 312 h 360"/>
                  <a:gd name="T6" fmla="*/ 488 w 720"/>
                  <a:gd name="T7" fmla="*/ 296 h 360"/>
                  <a:gd name="T8" fmla="*/ 456 w 720"/>
                  <a:gd name="T9" fmla="*/ 288 h 360"/>
                  <a:gd name="T10" fmla="*/ 432 w 720"/>
                  <a:gd name="T11" fmla="*/ 296 h 360"/>
                  <a:gd name="T12" fmla="*/ 400 w 720"/>
                  <a:gd name="T13" fmla="*/ 296 h 360"/>
                  <a:gd name="T14" fmla="*/ 360 w 720"/>
                  <a:gd name="T15" fmla="*/ 312 h 360"/>
                  <a:gd name="T16" fmla="*/ 336 w 720"/>
                  <a:gd name="T17" fmla="*/ 336 h 360"/>
                  <a:gd name="T18" fmla="*/ 272 w 720"/>
                  <a:gd name="T19" fmla="*/ 288 h 360"/>
                  <a:gd name="T20" fmla="*/ 232 w 720"/>
                  <a:gd name="T21" fmla="*/ 272 h 360"/>
                  <a:gd name="T22" fmla="*/ 200 w 720"/>
                  <a:gd name="T23" fmla="*/ 272 h 360"/>
                  <a:gd name="T24" fmla="*/ 88 w 720"/>
                  <a:gd name="T25" fmla="*/ 256 h 360"/>
                  <a:gd name="T26" fmla="*/ 48 w 720"/>
                  <a:gd name="T27" fmla="*/ 224 h 360"/>
                  <a:gd name="T28" fmla="*/ 24 w 720"/>
                  <a:gd name="T29" fmla="*/ 176 h 360"/>
                  <a:gd name="T30" fmla="*/ 0 w 720"/>
                  <a:gd name="T31" fmla="*/ 144 h 360"/>
                  <a:gd name="T32" fmla="*/ 0 w 720"/>
                  <a:gd name="T33" fmla="*/ 96 h 360"/>
                  <a:gd name="T34" fmla="*/ 0 w 720"/>
                  <a:gd name="T35" fmla="*/ 24 h 360"/>
                  <a:gd name="T36" fmla="*/ 24 w 720"/>
                  <a:gd name="T37" fmla="*/ 24 h 360"/>
                  <a:gd name="T38" fmla="*/ 368 w 720"/>
                  <a:gd name="T39" fmla="*/ 0 h 360"/>
                  <a:gd name="T40" fmla="*/ 400 w 720"/>
                  <a:gd name="T41" fmla="*/ 16 h 360"/>
                  <a:gd name="T42" fmla="*/ 424 w 720"/>
                  <a:gd name="T43" fmla="*/ 32 h 360"/>
                  <a:gd name="T44" fmla="*/ 408 w 720"/>
                  <a:gd name="T45" fmla="*/ 48 h 360"/>
                  <a:gd name="T46" fmla="*/ 432 w 720"/>
                  <a:gd name="T47" fmla="*/ 48 h 360"/>
                  <a:gd name="T48" fmla="*/ 448 w 720"/>
                  <a:gd name="T49" fmla="*/ 48 h 360"/>
                  <a:gd name="T50" fmla="*/ 472 w 720"/>
                  <a:gd name="T51" fmla="*/ 48 h 360"/>
                  <a:gd name="T52" fmla="*/ 504 w 720"/>
                  <a:gd name="T53" fmla="*/ 56 h 360"/>
                  <a:gd name="T54" fmla="*/ 456 w 720"/>
                  <a:gd name="T55" fmla="*/ 80 h 360"/>
                  <a:gd name="T56" fmla="*/ 472 w 720"/>
                  <a:gd name="T57" fmla="*/ 128 h 360"/>
                  <a:gd name="T58" fmla="*/ 496 w 720"/>
                  <a:gd name="T59" fmla="*/ 64 h 360"/>
                  <a:gd name="T60" fmla="*/ 512 w 720"/>
                  <a:gd name="T61" fmla="*/ 88 h 360"/>
                  <a:gd name="T62" fmla="*/ 520 w 720"/>
                  <a:gd name="T63" fmla="*/ 104 h 360"/>
                  <a:gd name="T64" fmla="*/ 560 w 720"/>
                  <a:gd name="T65" fmla="*/ 112 h 360"/>
                  <a:gd name="T66" fmla="*/ 560 w 720"/>
                  <a:gd name="T67" fmla="*/ 104 h 360"/>
                  <a:gd name="T68" fmla="*/ 608 w 720"/>
                  <a:gd name="T69" fmla="*/ 88 h 360"/>
                  <a:gd name="T70" fmla="*/ 656 w 720"/>
                  <a:gd name="T71" fmla="*/ 72 h 360"/>
                  <a:gd name="T72" fmla="*/ 688 w 720"/>
                  <a:gd name="T73" fmla="*/ 32 h 360"/>
                  <a:gd name="T74" fmla="*/ 720 w 720"/>
                  <a:gd name="T75" fmla="*/ 80 h 360"/>
                  <a:gd name="T76" fmla="*/ 696 w 720"/>
                  <a:gd name="T77" fmla="*/ 80 h 360"/>
                  <a:gd name="T78" fmla="*/ 672 w 720"/>
                  <a:gd name="T79" fmla="*/ 120 h 360"/>
                  <a:gd name="T80" fmla="*/ 672 w 720"/>
                  <a:gd name="T81" fmla="*/ 128 h 360"/>
                  <a:gd name="T82" fmla="*/ 632 w 720"/>
                  <a:gd name="T83" fmla="*/ 136 h 360"/>
                  <a:gd name="T84" fmla="*/ 648 w 720"/>
                  <a:gd name="T85" fmla="*/ 136 h 360"/>
                  <a:gd name="T86" fmla="*/ 632 w 720"/>
                  <a:gd name="T87" fmla="*/ 144 h 360"/>
                  <a:gd name="T88" fmla="*/ 616 w 720"/>
                  <a:gd name="T89" fmla="*/ 168 h 360"/>
                  <a:gd name="T90" fmla="*/ 608 w 720"/>
                  <a:gd name="T91" fmla="*/ 184 h 360"/>
                  <a:gd name="T92" fmla="*/ 600 w 720"/>
                  <a:gd name="T93" fmla="*/ 176 h 360"/>
                  <a:gd name="T94" fmla="*/ 608 w 720"/>
                  <a:gd name="T95" fmla="*/ 192 h 360"/>
                  <a:gd name="T96" fmla="*/ 600 w 720"/>
                  <a:gd name="T97" fmla="*/ 208 h 360"/>
                  <a:gd name="T98" fmla="*/ 600 w 720"/>
                  <a:gd name="T99" fmla="*/ 216 h 360"/>
                  <a:gd name="T100" fmla="*/ 592 w 720"/>
                  <a:gd name="T101" fmla="*/ 22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0" h="360">
                    <a:moveTo>
                      <a:pt x="568" y="248"/>
                    </a:moveTo>
                    <a:lnTo>
                      <a:pt x="536" y="264"/>
                    </a:lnTo>
                    <a:lnTo>
                      <a:pt x="536" y="296"/>
                    </a:lnTo>
                    <a:lnTo>
                      <a:pt x="544" y="312"/>
                    </a:lnTo>
                    <a:lnTo>
                      <a:pt x="544" y="320"/>
                    </a:lnTo>
                    <a:lnTo>
                      <a:pt x="544" y="320"/>
                    </a:lnTo>
                    <a:lnTo>
                      <a:pt x="544" y="320"/>
                    </a:lnTo>
                    <a:lnTo>
                      <a:pt x="544" y="320"/>
                    </a:lnTo>
                    <a:lnTo>
                      <a:pt x="552" y="336"/>
                    </a:lnTo>
                    <a:lnTo>
                      <a:pt x="552" y="360"/>
                    </a:lnTo>
                    <a:lnTo>
                      <a:pt x="536" y="360"/>
                    </a:lnTo>
                    <a:lnTo>
                      <a:pt x="536" y="352"/>
                    </a:lnTo>
                    <a:lnTo>
                      <a:pt x="528" y="344"/>
                    </a:lnTo>
                    <a:lnTo>
                      <a:pt x="520" y="336"/>
                    </a:lnTo>
                    <a:lnTo>
                      <a:pt x="520" y="312"/>
                    </a:lnTo>
                    <a:lnTo>
                      <a:pt x="512" y="288"/>
                    </a:lnTo>
                    <a:lnTo>
                      <a:pt x="504" y="288"/>
                    </a:lnTo>
                    <a:lnTo>
                      <a:pt x="504" y="288"/>
                    </a:lnTo>
                    <a:lnTo>
                      <a:pt x="496" y="296"/>
                    </a:lnTo>
                    <a:lnTo>
                      <a:pt x="488" y="296"/>
                    </a:lnTo>
                    <a:lnTo>
                      <a:pt x="472" y="288"/>
                    </a:lnTo>
                    <a:lnTo>
                      <a:pt x="456" y="288"/>
                    </a:lnTo>
                    <a:lnTo>
                      <a:pt x="456" y="288"/>
                    </a:lnTo>
                    <a:lnTo>
                      <a:pt x="456" y="288"/>
                    </a:lnTo>
                    <a:lnTo>
                      <a:pt x="456" y="288"/>
                    </a:lnTo>
                    <a:lnTo>
                      <a:pt x="440" y="288"/>
                    </a:lnTo>
                    <a:lnTo>
                      <a:pt x="432" y="288"/>
                    </a:lnTo>
                    <a:lnTo>
                      <a:pt x="432" y="288"/>
                    </a:lnTo>
                    <a:lnTo>
                      <a:pt x="432" y="288"/>
                    </a:lnTo>
                    <a:lnTo>
                      <a:pt x="432" y="296"/>
                    </a:lnTo>
                    <a:lnTo>
                      <a:pt x="432" y="304"/>
                    </a:lnTo>
                    <a:lnTo>
                      <a:pt x="432" y="304"/>
                    </a:lnTo>
                    <a:lnTo>
                      <a:pt x="424" y="304"/>
                    </a:lnTo>
                    <a:lnTo>
                      <a:pt x="408" y="296"/>
                    </a:lnTo>
                    <a:lnTo>
                      <a:pt x="400" y="296"/>
                    </a:lnTo>
                    <a:lnTo>
                      <a:pt x="392" y="296"/>
                    </a:lnTo>
                    <a:lnTo>
                      <a:pt x="376" y="296"/>
                    </a:lnTo>
                    <a:lnTo>
                      <a:pt x="368" y="304"/>
                    </a:lnTo>
                    <a:lnTo>
                      <a:pt x="360" y="312"/>
                    </a:lnTo>
                    <a:lnTo>
                      <a:pt x="360" y="312"/>
                    </a:lnTo>
                    <a:lnTo>
                      <a:pt x="352" y="312"/>
                    </a:lnTo>
                    <a:lnTo>
                      <a:pt x="352" y="312"/>
                    </a:lnTo>
                    <a:lnTo>
                      <a:pt x="336" y="320"/>
                    </a:lnTo>
                    <a:lnTo>
                      <a:pt x="336" y="336"/>
                    </a:lnTo>
                    <a:lnTo>
                      <a:pt x="336" y="336"/>
                    </a:lnTo>
                    <a:lnTo>
                      <a:pt x="336" y="344"/>
                    </a:lnTo>
                    <a:lnTo>
                      <a:pt x="320" y="344"/>
                    </a:lnTo>
                    <a:lnTo>
                      <a:pt x="312" y="336"/>
                    </a:lnTo>
                    <a:lnTo>
                      <a:pt x="288" y="288"/>
                    </a:lnTo>
                    <a:lnTo>
                      <a:pt x="272" y="288"/>
                    </a:lnTo>
                    <a:lnTo>
                      <a:pt x="264" y="304"/>
                    </a:lnTo>
                    <a:lnTo>
                      <a:pt x="256" y="304"/>
                    </a:lnTo>
                    <a:lnTo>
                      <a:pt x="240" y="288"/>
                    </a:lnTo>
                    <a:lnTo>
                      <a:pt x="240" y="272"/>
                    </a:lnTo>
                    <a:lnTo>
                      <a:pt x="232" y="272"/>
                    </a:lnTo>
                    <a:lnTo>
                      <a:pt x="208" y="264"/>
                    </a:lnTo>
                    <a:lnTo>
                      <a:pt x="200" y="264"/>
                    </a:lnTo>
                    <a:lnTo>
                      <a:pt x="200" y="264"/>
                    </a:lnTo>
                    <a:lnTo>
                      <a:pt x="200" y="272"/>
                    </a:lnTo>
                    <a:lnTo>
                      <a:pt x="200" y="272"/>
                    </a:lnTo>
                    <a:lnTo>
                      <a:pt x="168" y="272"/>
                    </a:lnTo>
                    <a:lnTo>
                      <a:pt x="168" y="272"/>
                    </a:lnTo>
                    <a:lnTo>
                      <a:pt x="120" y="256"/>
                    </a:lnTo>
                    <a:lnTo>
                      <a:pt x="120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88" y="248"/>
                    </a:lnTo>
                    <a:lnTo>
                      <a:pt x="64" y="232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40" y="216"/>
                    </a:lnTo>
                    <a:lnTo>
                      <a:pt x="32" y="200"/>
                    </a:lnTo>
                    <a:lnTo>
                      <a:pt x="24" y="184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24" y="176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4" y="24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368" y="8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68" y="8"/>
                    </a:lnTo>
                    <a:lnTo>
                      <a:pt x="376" y="16"/>
                    </a:lnTo>
                    <a:lnTo>
                      <a:pt x="376" y="16"/>
                    </a:lnTo>
                    <a:lnTo>
                      <a:pt x="400" y="16"/>
                    </a:lnTo>
                    <a:lnTo>
                      <a:pt x="400" y="16"/>
                    </a:lnTo>
                    <a:lnTo>
                      <a:pt x="408" y="24"/>
                    </a:lnTo>
                    <a:lnTo>
                      <a:pt x="416" y="24"/>
                    </a:lnTo>
                    <a:lnTo>
                      <a:pt x="432" y="24"/>
                    </a:lnTo>
                    <a:lnTo>
                      <a:pt x="432" y="24"/>
                    </a:lnTo>
                    <a:lnTo>
                      <a:pt x="424" y="32"/>
                    </a:lnTo>
                    <a:lnTo>
                      <a:pt x="408" y="40"/>
                    </a:lnTo>
                    <a:lnTo>
                      <a:pt x="400" y="48"/>
                    </a:lnTo>
                    <a:lnTo>
                      <a:pt x="400" y="48"/>
                    </a:lnTo>
                    <a:lnTo>
                      <a:pt x="408" y="48"/>
                    </a:lnTo>
                    <a:lnTo>
                      <a:pt x="408" y="48"/>
                    </a:lnTo>
                    <a:lnTo>
                      <a:pt x="416" y="48"/>
                    </a:lnTo>
                    <a:lnTo>
                      <a:pt x="416" y="48"/>
                    </a:lnTo>
                    <a:lnTo>
                      <a:pt x="416" y="48"/>
                    </a:lnTo>
                    <a:lnTo>
                      <a:pt x="424" y="48"/>
                    </a:lnTo>
                    <a:lnTo>
                      <a:pt x="432" y="48"/>
                    </a:lnTo>
                    <a:lnTo>
                      <a:pt x="440" y="48"/>
                    </a:lnTo>
                    <a:lnTo>
                      <a:pt x="448" y="32"/>
                    </a:lnTo>
                    <a:lnTo>
                      <a:pt x="456" y="40"/>
                    </a:lnTo>
                    <a:lnTo>
                      <a:pt x="448" y="40"/>
                    </a:lnTo>
                    <a:lnTo>
                      <a:pt x="448" y="48"/>
                    </a:lnTo>
                    <a:lnTo>
                      <a:pt x="448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56" y="48"/>
                    </a:lnTo>
                    <a:lnTo>
                      <a:pt x="472" y="48"/>
                    </a:lnTo>
                    <a:lnTo>
                      <a:pt x="480" y="48"/>
                    </a:lnTo>
                    <a:lnTo>
                      <a:pt x="504" y="48"/>
                    </a:lnTo>
                    <a:lnTo>
                      <a:pt x="504" y="48"/>
                    </a:lnTo>
                    <a:lnTo>
                      <a:pt x="504" y="56"/>
                    </a:lnTo>
                    <a:lnTo>
                      <a:pt x="504" y="56"/>
                    </a:lnTo>
                    <a:lnTo>
                      <a:pt x="488" y="56"/>
                    </a:lnTo>
                    <a:lnTo>
                      <a:pt x="472" y="56"/>
                    </a:lnTo>
                    <a:lnTo>
                      <a:pt x="456" y="72"/>
                    </a:lnTo>
                    <a:lnTo>
                      <a:pt x="456" y="80"/>
                    </a:lnTo>
                    <a:lnTo>
                      <a:pt x="456" y="80"/>
                    </a:lnTo>
                    <a:lnTo>
                      <a:pt x="464" y="72"/>
                    </a:lnTo>
                    <a:lnTo>
                      <a:pt x="464" y="80"/>
                    </a:lnTo>
                    <a:lnTo>
                      <a:pt x="456" y="104"/>
                    </a:lnTo>
                    <a:lnTo>
                      <a:pt x="456" y="128"/>
                    </a:lnTo>
                    <a:lnTo>
                      <a:pt x="472" y="128"/>
                    </a:lnTo>
                    <a:lnTo>
                      <a:pt x="472" y="104"/>
                    </a:lnTo>
                    <a:lnTo>
                      <a:pt x="472" y="72"/>
                    </a:lnTo>
                    <a:lnTo>
                      <a:pt x="488" y="72"/>
                    </a:lnTo>
                    <a:lnTo>
                      <a:pt x="488" y="64"/>
                    </a:lnTo>
                    <a:lnTo>
                      <a:pt x="496" y="64"/>
                    </a:lnTo>
                    <a:lnTo>
                      <a:pt x="512" y="72"/>
                    </a:lnTo>
                    <a:lnTo>
                      <a:pt x="512" y="80"/>
                    </a:lnTo>
                    <a:lnTo>
                      <a:pt x="512" y="88"/>
                    </a:lnTo>
                    <a:lnTo>
                      <a:pt x="512" y="88"/>
                    </a:lnTo>
                    <a:lnTo>
                      <a:pt x="512" y="88"/>
                    </a:lnTo>
                    <a:lnTo>
                      <a:pt x="512" y="88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20" y="96"/>
                    </a:lnTo>
                    <a:lnTo>
                      <a:pt x="520" y="104"/>
                    </a:lnTo>
                    <a:lnTo>
                      <a:pt x="520" y="104"/>
                    </a:lnTo>
                    <a:lnTo>
                      <a:pt x="512" y="112"/>
                    </a:lnTo>
                    <a:lnTo>
                      <a:pt x="512" y="128"/>
                    </a:lnTo>
                    <a:lnTo>
                      <a:pt x="528" y="128"/>
                    </a:lnTo>
                    <a:lnTo>
                      <a:pt x="560" y="112"/>
                    </a:lnTo>
                    <a:lnTo>
                      <a:pt x="560" y="112"/>
                    </a:lnTo>
                    <a:lnTo>
                      <a:pt x="560" y="112"/>
                    </a:lnTo>
                    <a:lnTo>
                      <a:pt x="560" y="104"/>
                    </a:lnTo>
                    <a:lnTo>
                      <a:pt x="560" y="104"/>
                    </a:lnTo>
                    <a:lnTo>
                      <a:pt x="560" y="104"/>
                    </a:lnTo>
                    <a:lnTo>
                      <a:pt x="560" y="104"/>
                    </a:lnTo>
                    <a:lnTo>
                      <a:pt x="576" y="104"/>
                    </a:lnTo>
                    <a:lnTo>
                      <a:pt x="592" y="104"/>
                    </a:lnTo>
                    <a:lnTo>
                      <a:pt x="600" y="96"/>
                    </a:lnTo>
                    <a:lnTo>
                      <a:pt x="608" y="88"/>
                    </a:lnTo>
                    <a:lnTo>
                      <a:pt x="616" y="80"/>
                    </a:lnTo>
                    <a:lnTo>
                      <a:pt x="624" y="72"/>
                    </a:lnTo>
                    <a:lnTo>
                      <a:pt x="632" y="72"/>
                    </a:lnTo>
                    <a:lnTo>
                      <a:pt x="648" y="72"/>
                    </a:lnTo>
                    <a:lnTo>
                      <a:pt x="656" y="72"/>
                    </a:lnTo>
                    <a:lnTo>
                      <a:pt x="664" y="64"/>
                    </a:lnTo>
                    <a:lnTo>
                      <a:pt x="664" y="64"/>
                    </a:lnTo>
                    <a:lnTo>
                      <a:pt x="680" y="48"/>
                    </a:lnTo>
                    <a:lnTo>
                      <a:pt x="688" y="32"/>
                    </a:lnTo>
                    <a:lnTo>
                      <a:pt x="688" y="32"/>
                    </a:lnTo>
                    <a:lnTo>
                      <a:pt x="696" y="32"/>
                    </a:lnTo>
                    <a:lnTo>
                      <a:pt x="696" y="32"/>
                    </a:lnTo>
                    <a:lnTo>
                      <a:pt x="704" y="32"/>
                    </a:lnTo>
                    <a:lnTo>
                      <a:pt x="712" y="56"/>
                    </a:lnTo>
                    <a:lnTo>
                      <a:pt x="720" y="80"/>
                    </a:lnTo>
                    <a:lnTo>
                      <a:pt x="720" y="80"/>
                    </a:lnTo>
                    <a:lnTo>
                      <a:pt x="712" y="80"/>
                    </a:lnTo>
                    <a:lnTo>
                      <a:pt x="696" y="80"/>
                    </a:lnTo>
                    <a:lnTo>
                      <a:pt x="696" y="80"/>
                    </a:lnTo>
                    <a:lnTo>
                      <a:pt x="696" y="80"/>
                    </a:lnTo>
                    <a:lnTo>
                      <a:pt x="688" y="88"/>
                    </a:lnTo>
                    <a:lnTo>
                      <a:pt x="672" y="104"/>
                    </a:lnTo>
                    <a:lnTo>
                      <a:pt x="672" y="112"/>
                    </a:lnTo>
                    <a:lnTo>
                      <a:pt x="672" y="112"/>
                    </a:lnTo>
                    <a:lnTo>
                      <a:pt x="672" y="120"/>
                    </a:lnTo>
                    <a:lnTo>
                      <a:pt x="680" y="120"/>
                    </a:lnTo>
                    <a:lnTo>
                      <a:pt x="680" y="120"/>
                    </a:lnTo>
                    <a:lnTo>
                      <a:pt x="680" y="120"/>
                    </a:lnTo>
                    <a:lnTo>
                      <a:pt x="680" y="120"/>
                    </a:lnTo>
                    <a:lnTo>
                      <a:pt x="672" y="128"/>
                    </a:lnTo>
                    <a:lnTo>
                      <a:pt x="672" y="128"/>
                    </a:lnTo>
                    <a:lnTo>
                      <a:pt x="664" y="128"/>
                    </a:lnTo>
                    <a:lnTo>
                      <a:pt x="664" y="128"/>
                    </a:lnTo>
                    <a:lnTo>
                      <a:pt x="640" y="136"/>
                    </a:lnTo>
                    <a:lnTo>
                      <a:pt x="632" y="136"/>
                    </a:lnTo>
                    <a:lnTo>
                      <a:pt x="632" y="136"/>
                    </a:lnTo>
                    <a:lnTo>
                      <a:pt x="640" y="136"/>
                    </a:lnTo>
                    <a:lnTo>
                      <a:pt x="648" y="136"/>
                    </a:lnTo>
                    <a:lnTo>
                      <a:pt x="648" y="136"/>
                    </a:lnTo>
                    <a:lnTo>
                      <a:pt x="648" y="136"/>
                    </a:lnTo>
                    <a:lnTo>
                      <a:pt x="632" y="136"/>
                    </a:lnTo>
                    <a:lnTo>
                      <a:pt x="632" y="136"/>
                    </a:lnTo>
                    <a:lnTo>
                      <a:pt x="624" y="136"/>
                    </a:lnTo>
                    <a:lnTo>
                      <a:pt x="632" y="144"/>
                    </a:lnTo>
                    <a:lnTo>
                      <a:pt x="632" y="144"/>
                    </a:lnTo>
                    <a:lnTo>
                      <a:pt x="624" y="160"/>
                    </a:lnTo>
                    <a:lnTo>
                      <a:pt x="616" y="160"/>
                    </a:lnTo>
                    <a:lnTo>
                      <a:pt x="616" y="160"/>
                    </a:lnTo>
                    <a:lnTo>
                      <a:pt x="616" y="160"/>
                    </a:lnTo>
                    <a:lnTo>
                      <a:pt x="616" y="168"/>
                    </a:lnTo>
                    <a:lnTo>
                      <a:pt x="616" y="176"/>
                    </a:lnTo>
                    <a:lnTo>
                      <a:pt x="616" y="184"/>
                    </a:lnTo>
                    <a:lnTo>
                      <a:pt x="608" y="192"/>
                    </a:lnTo>
                    <a:lnTo>
                      <a:pt x="608" y="192"/>
                    </a:lnTo>
                    <a:lnTo>
                      <a:pt x="608" y="184"/>
                    </a:lnTo>
                    <a:lnTo>
                      <a:pt x="608" y="184"/>
                    </a:lnTo>
                    <a:lnTo>
                      <a:pt x="600" y="168"/>
                    </a:lnTo>
                    <a:lnTo>
                      <a:pt x="600" y="168"/>
                    </a:lnTo>
                    <a:lnTo>
                      <a:pt x="600" y="168"/>
                    </a:lnTo>
                    <a:lnTo>
                      <a:pt x="600" y="176"/>
                    </a:lnTo>
                    <a:lnTo>
                      <a:pt x="600" y="184"/>
                    </a:lnTo>
                    <a:lnTo>
                      <a:pt x="600" y="192"/>
                    </a:lnTo>
                    <a:lnTo>
                      <a:pt x="600" y="192"/>
                    </a:lnTo>
                    <a:lnTo>
                      <a:pt x="600" y="192"/>
                    </a:lnTo>
                    <a:lnTo>
                      <a:pt x="608" y="192"/>
                    </a:lnTo>
                    <a:lnTo>
                      <a:pt x="608" y="200"/>
                    </a:lnTo>
                    <a:lnTo>
                      <a:pt x="608" y="208"/>
                    </a:lnTo>
                    <a:lnTo>
                      <a:pt x="600" y="208"/>
                    </a:lnTo>
                    <a:lnTo>
                      <a:pt x="600" y="208"/>
                    </a:lnTo>
                    <a:lnTo>
                      <a:pt x="600" y="208"/>
                    </a:lnTo>
                    <a:lnTo>
                      <a:pt x="608" y="208"/>
                    </a:lnTo>
                    <a:lnTo>
                      <a:pt x="608" y="208"/>
                    </a:lnTo>
                    <a:lnTo>
                      <a:pt x="608" y="216"/>
                    </a:lnTo>
                    <a:lnTo>
                      <a:pt x="600" y="216"/>
                    </a:lnTo>
                    <a:lnTo>
                      <a:pt x="600" y="216"/>
                    </a:lnTo>
                    <a:lnTo>
                      <a:pt x="600" y="216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0" y="224"/>
                    </a:lnTo>
                    <a:lnTo>
                      <a:pt x="592" y="224"/>
                    </a:lnTo>
                    <a:lnTo>
                      <a:pt x="584" y="232"/>
                    </a:lnTo>
                    <a:lnTo>
                      <a:pt x="584" y="232"/>
                    </a:lnTo>
                    <a:lnTo>
                      <a:pt x="584" y="232"/>
                    </a:lnTo>
                    <a:lnTo>
                      <a:pt x="568" y="2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2">
                <a:extLst>
                  <a:ext uri="{FF2B5EF4-FFF2-40B4-BE49-F238E27FC236}">
                    <a16:creationId xmlns="" xmlns:a16="http://schemas.microsoft.com/office/drawing/2014/main" id="{8DC62699-B00D-452B-B6A3-C67906383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1376"/>
                <a:ext cx="1064" cy="544"/>
              </a:xfrm>
              <a:custGeom>
                <a:avLst/>
                <a:gdLst>
                  <a:gd name="T0" fmla="*/ 952 w 1064"/>
                  <a:gd name="T1" fmla="*/ 488 h 544"/>
                  <a:gd name="T2" fmla="*/ 968 w 1064"/>
                  <a:gd name="T3" fmla="*/ 504 h 544"/>
                  <a:gd name="T4" fmla="*/ 952 w 1064"/>
                  <a:gd name="T5" fmla="*/ 448 h 544"/>
                  <a:gd name="T6" fmla="*/ 936 w 1064"/>
                  <a:gd name="T7" fmla="*/ 432 h 544"/>
                  <a:gd name="T8" fmla="*/ 936 w 1064"/>
                  <a:gd name="T9" fmla="*/ 416 h 544"/>
                  <a:gd name="T10" fmla="*/ 1064 w 1064"/>
                  <a:gd name="T11" fmla="*/ 368 h 544"/>
                  <a:gd name="T12" fmla="*/ 1056 w 1064"/>
                  <a:gd name="T13" fmla="*/ 344 h 544"/>
                  <a:gd name="T14" fmla="*/ 1040 w 1064"/>
                  <a:gd name="T15" fmla="*/ 336 h 544"/>
                  <a:gd name="T16" fmla="*/ 1000 w 1064"/>
                  <a:gd name="T17" fmla="*/ 312 h 544"/>
                  <a:gd name="T18" fmla="*/ 976 w 1064"/>
                  <a:gd name="T19" fmla="*/ 272 h 544"/>
                  <a:gd name="T20" fmla="*/ 952 w 1064"/>
                  <a:gd name="T21" fmla="*/ 232 h 544"/>
                  <a:gd name="T22" fmla="*/ 888 w 1064"/>
                  <a:gd name="T23" fmla="*/ 224 h 544"/>
                  <a:gd name="T24" fmla="*/ 800 w 1064"/>
                  <a:gd name="T25" fmla="*/ 192 h 544"/>
                  <a:gd name="T26" fmla="*/ 792 w 1064"/>
                  <a:gd name="T27" fmla="*/ 240 h 544"/>
                  <a:gd name="T28" fmla="*/ 800 w 1064"/>
                  <a:gd name="T29" fmla="*/ 296 h 544"/>
                  <a:gd name="T30" fmla="*/ 768 w 1064"/>
                  <a:gd name="T31" fmla="*/ 384 h 544"/>
                  <a:gd name="T32" fmla="*/ 720 w 1064"/>
                  <a:gd name="T33" fmla="*/ 328 h 544"/>
                  <a:gd name="T34" fmla="*/ 608 w 1064"/>
                  <a:gd name="T35" fmla="*/ 296 h 544"/>
                  <a:gd name="T36" fmla="*/ 600 w 1064"/>
                  <a:gd name="T37" fmla="*/ 192 h 544"/>
                  <a:gd name="T38" fmla="*/ 616 w 1064"/>
                  <a:gd name="T39" fmla="*/ 168 h 544"/>
                  <a:gd name="T40" fmla="*/ 664 w 1064"/>
                  <a:gd name="T41" fmla="*/ 152 h 544"/>
                  <a:gd name="T42" fmla="*/ 632 w 1064"/>
                  <a:gd name="T43" fmla="*/ 128 h 544"/>
                  <a:gd name="T44" fmla="*/ 680 w 1064"/>
                  <a:gd name="T45" fmla="*/ 112 h 544"/>
                  <a:gd name="T46" fmla="*/ 720 w 1064"/>
                  <a:gd name="T47" fmla="*/ 112 h 544"/>
                  <a:gd name="T48" fmla="*/ 728 w 1064"/>
                  <a:gd name="T49" fmla="*/ 72 h 544"/>
                  <a:gd name="T50" fmla="*/ 720 w 1064"/>
                  <a:gd name="T51" fmla="*/ 48 h 544"/>
                  <a:gd name="T52" fmla="*/ 680 w 1064"/>
                  <a:gd name="T53" fmla="*/ 80 h 544"/>
                  <a:gd name="T54" fmla="*/ 640 w 1064"/>
                  <a:gd name="T55" fmla="*/ 56 h 544"/>
                  <a:gd name="T56" fmla="*/ 624 w 1064"/>
                  <a:gd name="T57" fmla="*/ 48 h 544"/>
                  <a:gd name="T58" fmla="*/ 568 w 1064"/>
                  <a:gd name="T59" fmla="*/ 0 h 544"/>
                  <a:gd name="T60" fmla="*/ 552 w 1064"/>
                  <a:gd name="T61" fmla="*/ 24 h 544"/>
                  <a:gd name="T62" fmla="*/ 592 w 1064"/>
                  <a:gd name="T63" fmla="*/ 64 h 544"/>
                  <a:gd name="T64" fmla="*/ 560 w 1064"/>
                  <a:gd name="T65" fmla="*/ 80 h 544"/>
                  <a:gd name="T66" fmla="*/ 472 w 1064"/>
                  <a:gd name="T67" fmla="*/ 88 h 544"/>
                  <a:gd name="T68" fmla="*/ 432 w 1064"/>
                  <a:gd name="T69" fmla="*/ 72 h 544"/>
                  <a:gd name="T70" fmla="*/ 408 w 1064"/>
                  <a:gd name="T71" fmla="*/ 104 h 544"/>
                  <a:gd name="T72" fmla="*/ 336 w 1064"/>
                  <a:gd name="T73" fmla="*/ 88 h 544"/>
                  <a:gd name="T74" fmla="*/ 296 w 1064"/>
                  <a:gd name="T75" fmla="*/ 64 h 544"/>
                  <a:gd name="T76" fmla="*/ 200 w 1064"/>
                  <a:gd name="T77" fmla="*/ 40 h 544"/>
                  <a:gd name="T78" fmla="*/ 136 w 1064"/>
                  <a:gd name="T79" fmla="*/ 40 h 544"/>
                  <a:gd name="T80" fmla="*/ 56 w 1064"/>
                  <a:gd name="T81" fmla="*/ 56 h 544"/>
                  <a:gd name="T82" fmla="*/ 8 w 1064"/>
                  <a:gd name="T83" fmla="*/ 48 h 544"/>
                  <a:gd name="T84" fmla="*/ 32 w 1064"/>
                  <a:gd name="T85" fmla="*/ 248 h 544"/>
                  <a:gd name="T86" fmla="*/ 96 w 1064"/>
                  <a:gd name="T87" fmla="*/ 272 h 544"/>
                  <a:gd name="T88" fmla="*/ 136 w 1064"/>
                  <a:gd name="T89" fmla="*/ 344 h 544"/>
                  <a:gd name="T90" fmla="*/ 152 w 1064"/>
                  <a:gd name="T91" fmla="*/ 376 h 544"/>
                  <a:gd name="T92" fmla="*/ 200 w 1064"/>
                  <a:gd name="T93" fmla="*/ 416 h 544"/>
                  <a:gd name="T94" fmla="*/ 576 w 1064"/>
                  <a:gd name="T95" fmla="*/ 432 h 544"/>
                  <a:gd name="T96" fmla="*/ 648 w 1064"/>
                  <a:gd name="T97" fmla="*/ 448 h 544"/>
                  <a:gd name="T98" fmla="*/ 672 w 1064"/>
                  <a:gd name="T99" fmla="*/ 440 h 544"/>
                  <a:gd name="T100" fmla="*/ 736 w 1064"/>
                  <a:gd name="T101" fmla="*/ 480 h 544"/>
                  <a:gd name="T102" fmla="*/ 744 w 1064"/>
                  <a:gd name="T103" fmla="*/ 496 h 544"/>
                  <a:gd name="T104" fmla="*/ 760 w 1064"/>
                  <a:gd name="T105" fmla="*/ 536 h 544"/>
                  <a:gd name="T106" fmla="*/ 776 w 1064"/>
                  <a:gd name="T107" fmla="*/ 520 h 544"/>
                  <a:gd name="T108" fmla="*/ 872 w 1064"/>
                  <a:gd name="T109" fmla="*/ 488 h 544"/>
                  <a:gd name="T110" fmla="*/ 920 w 1064"/>
                  <a:gd name="T111" fmla="*/ 4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64" h="544">
                    <a:moveTo>
                      <a:pt x="920" y="496"/>
                    </a:moveTo>
                    <a:lnTo>
                      <a:pt x="928" y="496"/>
                    </a:lnTo>
                    <a:lnTo>
                      <a:pt x="936" y="496"/>
                    </a:lnTo>
                    <a:lnTo>
                      <a:pt x="944" y="496"/>
                    </a:lnTo>
                    <a:lnTo>
                      <a:pt x="952" y="488"/>
                    </a:lnTo>
                    <a:lnTo>
                      <a:pt x="952" y="488"/>
                    </a:lnTo>
                    <a:lnTo>
                      <a:pt x="952" y="488"/>
                    </a:lnTo>
                    <a:lnTo>
                      <a:pt x="952" y="488"/>
                    </a:lnTo>
                    <a:lnTo>
                      <a:pt x="952" y="488"/>
                    </a:lnTo>
                    <a:lnTo>
                      <a:pt x="952" y="496"/>
                    </a:lnTo>
                    <a:lnTo>
                      <a:pt x="936" y="504"/>
                    </a:lnTo>
                    <a:lnTo>
                      <a:pt x="936" y="512"/>
                    </a:lnTo>
                    <a:lnTo>
                      <a:pt x="944" y="520"/>
                    </a:lnTo>
                    <a:lnTo>
                      <a:pt x="944" y="520"/>
                    </a:lnTo>
                    <a:lnTo>
                      <a:pt x="960" y="504"/>
                    </a:lnTo>
                    <a:lnTo>
                      <a:pt x="968" y="504"/>
                    </a:lnTo>
                    <a:lnTo>
                      <a:pt x="1000" y="488"/>
                    </a:lnTo>
                    <a:lnTo>
                      <a:pt x="1000" y="488"/>
                    </a:lnTo>
                    <a:lnTo>
                      <a:pt x="984" y="488"/>
                    </a:lnTo>
                    <a:lnTo>
                      <a:pt x="976" y="488"/>
                    </a:lnTo>
                    <a:lnTo>
                      <a:pt x="952" y="472"/>
                    </a:lnTo>
                    <a:lnTo>
                      <a:pt x="952" y="456"/>
                    </a:lnTo>
                    <a:lnTo>
                      <a:pt x="952" y="448"/>
                    </a:lnTo>
                    <a:lnTo>
                      <a:pt x="952" y="448"/>
                    </a:lnTo>
                    <a:lnTo>
                      <a:pt x="944" y="448"/>
                    </a:lnTo>
                    <a:lnTo>
                      <a:pt x="944" y="448"/>
                    </a:lnTo>
                    <a:lnTo>
                      <a:pt x="944" y="448"/>
                    </a:lnTo>
                    <a:lnTo>
                      <a:pt x="952" y="448"/>
                    </a:lnTo>
                    <a:lnTo>
                      <a:pt x="960" y="440"/>
                    </a:lnTo>
                    <a:lnTo>
                      <a:pt x="960" y="432"/>
                    </a:lnTo>
                    <a:lnTo>
                      <a:pt x="952" y="432"/>
                    </a:lnTo>
                    <a:lnTo>
                      <a:pt x="936" y="432"/>
                    </a:lnTo>
                    <a:lnTo>
                      <a:pt x="928" y="432"/>
                    </a:lnTo>
                    <a:lnTo>
                      <a:pt x="904" y="440"/>
                    </a:lnTo>
                    <a:lnTo>
                      <a:pt x="896" y="448"/>
                    </a:lnTo>
                    <a:lnTo>
                      <a:pt x="896" y="448"/>
                    </a:lnTo>
                    <a:lnTo>
                      <a:pt x="904" y="440"/>
                    </a:lnTo>
                    <a:lnTo>
                      <a:pt x="920" y="432"/>
                    </a:lnTo>
                    <a:lnTo>
                      <a:pt x="928" y="424"/>
                    </a:lnTo>
                    <a:lnTo>
                      <a:pt x="936" y="416"/>
                    </a:lnTo>
                    <a:lnTo>
                      <a:pt x="936" y="416"/>
                    </a:lnTo>
                    <a:lnTo>
                      <a:pt x="944" y="408"/>
                    </a:lnTo>
                    <a:lnTo>
                      <a:pt x="968" y="408"/>
                    </a:lnTo>
                    <a:lnTo>
                      <a:pt x="992" y="416"/>
                    </a:lnTo>
                    <a:lnTo>
                      <a:pt x="1016" y="416"/>
                    </a:lnTo>
                    <a:lnTo>
                      <a:pt x="1024" y="400"/>
                    </a:lnTo>
                    <a:lnTo>
                      <a:pt x="1064" y="384"/>
                    </a:lnTo>
                    <a:lnTo>
                      <a:pt x="1064" y="368"/>
                    </a:lnTo>
                    <a:lnTo>
                      <a:pt x="1064" y="360"/>
                    </a:lnTo>
                    <a:lnTo>
                      <a:pt x="1056" y="360"/>
                    </a:lnTo>
                    <a:lnTo>
                      <a:pt x="1056" y="352"/>
                    </a:lnTo>
                    <a:lnTo>
                      <a:pt x="1056" y="352"/>
                    </a:lnTo>
                    <a:lnTo>
                      <a:pt x="1056" y="352"/>
                    </a:lnTo>
                    <a:lnTo>
                      <a:pt x="1056" y="352"/>
                    </a:lnTo>
                    <a:lnTo>
                      <a:pt x="1056" y="344"/>
                    </a:lnTo>
                    <a:lnTo>
                      <a:pt x="1056" y="344"/>
                    </a:lnTo>
                    <a:lnTo>
                      <a:pt x="1048" y="352"/>
                    </a:lnTo>
                    <a:lnTo>
                      <a:pt x="1024" y="360"/>
                    </a:lnTo>
                    <a:lnTo>
                      <a:pt x="1016" y="360"/>
                    </a:lnTo>
                    <a:lnTo>
                      <a:pt x="1008" y="352"/>
                    </a:lnTo>
                    <a:lnTo>
                      <a:pt x="1008" y="352"/>
                    </a:lnTo>
                    <a:lnTo>
                      <a:pt x="1024" y="352"/>
                    </a:lnTo>
                    <a:lnTo>
                      <a:pt x="1040" y="344"/>
                    </a:lnTo>
                    <a:lnTo>
                      <a:pt x="1040" y="336"/>
                    </a:lnTo>
                    <a:lnTo>
                      <a:pt x="1040" y="336"/>
                    </a:lnTo>
                    <a:lnTo>
                      <a:pt x="1040" y="336"/>
                    </a:lnTo>
                    <a:lnTo>
                      <a:pt x="1040" y="336"/>
                    </a:lnTo>
                    <a:lnTo>
                      <a:pt x="1024" y="336"/>
                    </a:lnTo>
                    <a:lnTo>
                      <a:pt x="1008" y="328"/>
                    </a:lnTo>
                    <a:lnTo>
                      <a:pt x="1008" y="320"/>
                    </a:lnTo>
                    <a:lnTo>
                      <a:pt x="1008" y="312"/>
                    </a:lnTo>
                    <a:lnTo>
                      <a:pt x="1000" y="312"/>
                    </a:lnTo>
                    <a:lnTo>
                      <a:pt x="984" y="304"/>
                    </a:lnTo>
                    <a:lnTo>
                      <a:pt x="984" y="304"/>
                    </a:lnTo>
                    <a:lnTo>
                      <a:pt x="992" y="296"/>
                    </a:lnTo>
                    <a:lnTo>
                      <a:pt x="992" y="288"/>
                    </a:lnTo>
                    <a:lnTo>
                      <a:pt x="992" y="288"/>
                    </a:lnTo>
                    <a:lnTo>
                      <a:pt x="992" y="288"/>
                    </a:lnTo>
                    <a:lnTo>
                      <a:pt x="984" y="280"/>
                    </a:lnTo>
                    <a:lnTo>
                      <a:pt x="976" y="272"/>
                    </a:lnTo>
                    <a:lnTo>
                      <a:pt x="976" y="272"/>
                    </a:lnTo>
                    <a:lnTo>
                      <a:pt x="976" y="264"/>
                    </a:lnTo>
                    <a:lnTo>
                      <a:pt x="976" y="264"/>
                    </a:lnTo>
                    <a:lnTo>
                      <a:pt x="976" y="256"/>
                    </a:lnTo>
                    <a:lnTo>
                      <a:pt x="960" y="248"/>
                    </a:lnTo>
                    <a:lnTo>
                      <a:pt x="960" y="240"/>
                    </a:lnTo>
                    <a:lnTo>
                      <a:pt x="952" y="232"/>
                    </a:lnTo>
                    <a:lnTo>
                      <a:pt x="952" y="232"/>
                    </a:lnTo>
                    <a:lnTo>
                      <a:pt x="944" y="248"/>
                    </a:lnTo>
                    <a:lnTo>
                      <a:pt x="944" y="256"/>
                    </a:lnTo>
                    <a:lnTo>
                      <a:pt x="928" y="272"/>
                    </a:lnTo>
                    <a:lnTo>
                      <a:pt x="912" y="272"/>
                    </a:lnTo>
                    <a:lnTo>
                      <a:pt x="904" y="264"/>
                    </a:lnTo>
                    <a:lnTo>
                      <a:pt x="896" y="264"/>
                    </a:lnTo>
                    <a:lnTo>
                      <a:pt x="896" y="240"/>
                    </a:lnTo>
                    <a:lnTo>
                      <a:pt x="888" y="224"/>
                    </a:lnTo>
                    <a:lnTo>
                      <a:pt x="864" y="216"/>
                    </a:lnTo>
                    <a:lnTo>
                      <a:pt x="864" y="208"/>
                    </a:lnTo>
                    <a:lnTo>
                      <a:pt x="864" y="208"/>
                    </a:lnTo>
                    <a:lnTo>
                      <a:pt x="864" y="208"/>
                    </a:lnTo>
                    <a:lnTo>
                      <a:pt x="848" y="192"/>
                    </a:lnTo>
                    <a:lnTo>
                      <a:pt x="832" y="200"/>
                    </a:lnTo>
                    <a:lnTo>
                      <a:pt x="816" y="200"/>
                    </a:lnTo>
                    <a:lnTo>
                      <a:pt x="800" y="192"/>
                    </a:lnTo>
                    <a:lnTo>
                      <a:pt x="784" y="192"/>
                    </a:lnTo>
                    <a:lnTo>
                      <a:pt x="784" y="200"/>
                    </a:lnTo>
                    <a:lnTo>
                      <a:pt x="784" y="200"/>
                    </a:lnTo>
                    <a:lnTo>
                      <a:pt x="784" y="208"/>
                    </a:lnTo>
                    <a:lnTo>
                      <a:pt x="784" y="216"/>
                    </a:lnTo>
                    <a:lnTo>
                      <a:pt x="784" y="224"/>
                    </a:lnTo>
                    <a:lnTo>
                      <a:pt x="784" y="224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40"/>
                    </a:lnTo>
                    <a:lnTo>
                      <a:pt x="792" y="248"/>
                    </a:lnTo>
                    <a:lnTo>
                      <a:pt x="784" y="256"/>
                    </a:lnTo>
                    <a:lnTo>
                      <a:pt x="776" y="264"/>
                    </a:lnTo>
                    <a:lnTo>
                      <a:pt x="776" y="264"/>
                    </a:lnTo>
                    <a:lnTo>
                      <a:pt x="784" y="272"/>
                    </a:lnTo>
                    <a:lnTo>
                      <a:pt x="800" y="296"/>
                    </a:lnTo>
                    <a:lnTo>
                      <a:pt x="800" y="320"/>
                    </a:lnTo>
                    <a:lnTo>
                      <a:pt x="768" y="336"/>
                    </a:lnTo>
                    <a:lnTo>
                      <a:pt x="768" y="344"/>
                    </a:lnTo>
                    <a:lnTo>
                      <a:pt x="768" y="344"/>
                    </a:lnTo>
                    <a:lnTo>
                      <a:pt x="776" y="344"/>
                    </a:lnTo>
                    <a:lnTo>
                      <a:pt x="776" y="376"/>
                    </a:lnTo>
                    <a:lnTo>
                      <a:pt x="776" y="384"/>
                    </a:lnTo>
                    <a:lnTo>
                      <a:pt x="768" y="384"/>
                    </a:lnTo>
                    <a:lnTo>
                      <a:pt x="768" y="400"/>
                    </a:lnTo>
                    <a:lnTo>
                      <a:pt x="760" y="400"/>
                    </a:lnTo>
                    <a:lnTo>
                      <a:pt x="744" y="384"/>
                    </a:lnTo>
                    <a:lnTo>
                      <a:pt x="736" y="368"/>
                    </a:lnTo>
                    <a:lnTo>
                      <a:pt x="736" y="360"/>
                    </a:lnTo>
                    <a:lnTo>
                      <a:pt x="736" y="352"/>
                    </a:lnTo>
                    <a:lnTo>
                      <a:pt x="736" y="336"/>
                    </a:lnTo>
                    <a:lnTo>
                      <a:pt x="720" y="328"/>
                    </a:lnTo>
                    <a:lnTo>
                      <a:pt x="720" y="328"/>
                    </a:lnTo>
                    <a:lnTo>
                      <a:pt x="696" y="328"/>
                    </a:lnTo>
                    <a:lnTo>
                      <a:pt x="696" y="328"/>
                    </a:lnTo>
                    <a:lnTo>
                      <a:pt x="680" y="320"/>
                    </a:lnTo>
                    <a:lnTo>
                      <a:pt x="664" y="312"/>
                    </a:lnTo>
                    <a:lnTo>
                      <a:pt x="632" y="296"/>
                    </a:lnTo>
                    <a:lnTo>
                      <a:pt x="616" y="296"/>
                    </a:lnTo>
                    <a:lnTo>
                      <a:pt x="608" y="296"/>
                    </a:lnTo>
                    <a:lnTo>
                      <a:pt x="608" y="288"/>
                    </a:lnTo>
                    <a:lnTo>
                      <a:pt x="592" y="264"/>
                    </a:lnTo>
                    <a:lnTo>
                      <a:pt x="584" y="264"/>
                    </a:lnTo>
                    <a:lnTo>
                      <a:pt x="576" y="264"/>
                    </a:lnTo>
                    <a:lnTo>
                      <a:pt x="576" y="256"/>
                    </a:lnTo>
                    <a:lnTo>
                      <a:pt x="576" y="224"/>
                    </a:lnTo>
                    <a:lnTo>
                      <a:pt x="592" y="208"/>
                    </a:lnTo>
                    <a:lnTo>
                      <a:pt x="600" y="192"/>
                    </a:lnTo>
                    <a:lnTo>
                      <a:pt x="616" y="184"/>
                    </a:lnTo>
                    <a:lnTo>
                      <a:pt x="624" y="184"/>
                    </a:lnTo>
                    <a:lnTo>
                      <a:pt x="624" y="176"/>
                    </a:lnTo>
                    <a:lnTo>
                      <a:pt x="608" y="168"/>
                    </a:lnTo>
                    <a:lnTo>
                      <a:pt x="608" y="168"/>
                    </a:lnTo>
                    <a:lnTo>
                      <a:pt x="608" y="168"/>
                    </a:lnTo>
                    <a:lnTo>
                      <a:pt x="608" y="168"/>
                    </a:lnTo>
                    <a:lnTo>
                      <a:pt x="616" y="168"/>
                    </a:lnTo>
                    <a:lnTo>
                      <a:pt x="632" y="176"/>
                    </a:lnTo>
                    <a:lnTo>
                      <a:pt x="632" y="176"/>
                    </a:lnTo>
                    <a:lnTo>
                      <a:pt x="640" y="176"/>
                    </a:lnTo>
                    <a:lnTo>
                      <a:pt x="640" y="160"/>
                    </a:lnTo>
                    <a:lnTo>
                      <a:pt x="640" y="160"/>
                    </a:lnTo>
                    <a:lnTo>
                      <a:pt x="648" y="160"/>
                    </a:lnTo>
                    <a:lnTo>
                      <a:pt x="656" y="160"/>
                    </a:lnTo>
                    <a:lnTo>
                      <a:pt x="664" y="152"/>
                    </a:lnTo>
                    <a:lnTo>
                      <a:pt x="672" y="144"/>
                    </a:lnTo>
                    <a:lnTo>
                      <a:pt x="672" y="144"/>
                    </a:lnTo>
                    <a:lnTo>
                      <a:pt x="672" y="144"/>
                    </a:lnTo>
                    <a:lnTo>
                      <a:pt x="672" y="144"/>
                    </a:lnTo>
                    <a:lnTo>
                      <a:pt x="664" y="136"/>
                    </a:lnTo>
                    <a:lnTo>
                      <a:pt x="640" y="136"/>
                    </a:lnTo>
                    <a:lnTo>
                      <a:pt x="632" y="128"/>
                    </a:lnTo>
                    <a:lnTo>
                      <a:pt x="632" y="128"/>
                    </a:lnTo>
                    <a:lnTo>
                      <a:pt x="640" y="128"/>
                    </a:lnTo>
                    <a:lnTo>
                      <a:pt x="648" y="128"/>
                    </a:lnTo>
                    <a:lnTo>
                      <a:pt x="656" y="136"/>
                    </a:lnTo>
                    <a:lnTo>
                      <a:pt x="672" y="136"/>
                    </a:lnTo>
                    <a:lnTo>
                      <a:pt x="680" y="128"/>
                    </a:lnTo>
                    <a:lnTo>
                      <a:pt x="680" y="120"/>
                    </a:lnTo>
                    <a:lnTo>
                      <a:pt x="680" y="112"/>
                    </a:lnTo>
                    <a:lnTo>
                      <a:pt x="680" y="112"/>
                    </a:lnTo>
                    <a:lnTo>
                      <a:pt x="680" y="112"/>
                    </a:lnTo>
                    <a:lnTo>
                      <a:pt x="688" y="112"/>
                    </a:lnTo>
                    <a:lnTo>
                      <a:pt x="696" y="120"/>
                    </a:lnTo>
                    <a:lnTo>
                      <a:pt x="704" y="120"/>
                    </a:lnTo>
                    <a:lnTo>
                      <a:pt x="712" y="120"/>
                    </a:lnTo>
                    <a:lnTo>
                      <a:pt x="712" y="112"/>
                    </a:lnTo>
                    <a:lnTo>
                      <a:pt x="712" y="112"/>
                    </a:lnTo>
                    <a:lnTo>
                      <a:pt x="720" y="112"/>
                    </a:lnTo>
                    <a:lnTo>
                      <a:pt x="720" y="112"/>
                    </a:lnTo>
                    <a:lnTo>
                      <a:pt x="720" y="112"/>
                    </a:lnTo>
                    <a:lnTo>
                      <a:pt x="728" y="112"/>
                    </a:lnTo>
                    <a:lnTo>
                      <a:pt x="744" y="96"/>
                    </a:lnTo>
                    <a:lnTo>
                      <a:pt x="744" y="96"/>
                    </a:lnTo>
                    <a:lnTo>
                      <a:pt x="736" y="88"/>
                    </a:lnTo>
                    <a:lnTo>
                      <a:pt x="736" y="80"/>
                    </a:lnTo>
                    <a:lnTo>
                      <a:pt x="728" y="72"/>
                    </a:lnTo>
                    <a:lnTo>
                      <a:pt x="744" y="64"/>
                    </a:lnTo>
                    <a:lnTo>
                      <a:pt x="744" y="64"/>
                    </a:lnTo>
                    <a:lnTo>
                      <a:pt x="744" y="64"/>
                    </a:lnTo>
                    <a:lnTo>
                      <a:pt x="744" y="64"/>
                    </a:lnTo>
                    <a:lnTo>
                      <a:pt x="744" y="56"/>
                    </a:lnTo>
                    <a:lnTo>
                      <a:pt x="744" y="56"/>
                    </a:lnTo>
                    <a:lnTo>
                      <a:pt x="736" y="56"/>
                    </a:lnTo>
                    <a:lnTo>
                      <a:pt x="720" y="48"/>
                    </a:lnTo>
                    <a:lnTo>
                      <a:pt x="704" y="40"/>
                    </a:lnTo>
                    <a:lnTo>
                      <a:pt x="688" y="40"/>
                    </a:lnTo>
                    <a:lnTo>
                      <a:pt x="688" y="48"/>
                    </a:lnTo>
                    <a:lnTo>
                      <a:pt x="688" y="48"/>
                    </a:lnTo>
                    <a:lnTo>
                      <a:pt x="696" y="56"/>
                    </a:lnTo>
                    <a:lnTo>
                      <a:pt x="696" y="64"/>
                    </a:lnTo>
                    <a:lnTo>
                      <a:pt x="688" y="72"/>
                    </a:lnTo>
                    <a:lnTo>
                      <a:pt x="680" y="80"/>
                    </a:lnTo>
                    <a:lnTo>
                      <a:pt x="672" y="96"/>
                    </a:lnTo>
                    <a:lnTo>
                      <a:pt x="664" y="96"/>
                    </a:lnTo>
                    <a:lnTo>
                      <a:pt x="656" y="88"/>
                    </a:lnTo>
                    <a:lnTo>
                      <a:pt x="656" y="80"/>
                    </a:lnTo>
                    <a:lnTo>
                      <a:pt x="664" y="72"/>
                    </a:lnTo>
                    <a:lnTo>
                      <a:pt x="664" y="64"/>
                    </a:lnTo>
                    <a:lnTo>
                      <a:pt x="648" y="56"/>
                    </a:lnTo>
                    <a:lnTo>
                      <a:pt x="640" y="56"/>
                    </a:lnTo>
                    <a:lnTo>
                      <a:pt x="632" y="72"/>
                    </a:lnTo>
                    <a:lnTo>
                      <a:pt x="632" y="72"/>
                    </a:lnTo>
                    <a:lnTo>
                      <a:pt x="632" y="72"/>
                    </a:lnTo>
                    <a:lnTo>
                      <a:pt x="632" y="64"/>
                    </a:lnTo>
                    <a:lnTo>
                      <a:pt x="616" y="56"/>
                    </a:lnTo>
                    <a:lnTo>
                      <a:pt x="616" y="56"/>
                    </a:lnTo>
                    <a:lnTo>
                      <a:pt x="624" y="48"/>
                    </a:lnTo>
                    <a:lnTo>
                      <a:pt x="624" y="48"/>
                    </a:lnTo>
                    <a:lnTo>
                      <a:pt x="608" y="48"/>
                    </a:lnTo>
                    <a:lnTo>
                      <a:pt x="600" y="48"/>
                    </a:lnTo>
                    <a:lnTo>
                      <a:pt x="600" y="48"/>
                    </a:lnTo>
                    <a:lnTo>
                      <a:pt x="608" y="40"/>
                    </a:lnTo>
                    <a:lnTo>
                      <a:pt x="608" y="32"/>
                    </a:lnTo>
                    <a:lnTo>
                      <a:pt x="600" y="24"/>
                    </a:lnTo>
                    <a:lnTo>
                      <a:pt x="600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8" y="8"/>
                    </a:lnTo>
                    <a:lnTo>
                      <a:pt x="568" y="8"/>
                    </a:lnTo>
                    <a:lnTo>
                      <a:pt x="560" y="8"/>
                    </a:lnTo>
                    <a:lnTo>
                      <a:pt x="552" y="8"/>
                    </a:lnTo>
                    <a:lnTo>
                      <a:pt x="560" y="16"/>
                    </a:lnTo>
                    <a:lnTo>
                      <a:pt x="552" y="24"/>
                    </a:lnTo>
                    <a:lnTo>
                      <a:pt x="552" y="40"/>
                    </a:lnTo>
                    <a:lnTo>
                      <a:pt x="584" y="48"/>
                    </a:lnTo>
                    <a:lnTo>
                      <a:pt x="584" y="56"/>
                    </a:lnTo>
                    <a:lnTo>
                      <a:pt x="576" y="64"/>
                    </a:lnTo>
                    <a:lnTo>
                      <a:pt x="576" y="64"/>
                    </a:lnTo>
                    <a:lnTo>
                      <a:pt x="592" y="64"/>
                    </a:lnTo>
                    <a:lnTo>
                      <a:pt x="592" y="64"/>
                    </a:lnTo>
                    <a:lnTo>
                      <a:pt x="592" y="64"/>
                    </a:lnTo>
                    <a:lnTo>
                      <a:pt x="592" y="72"/>
                    </a:lnTo>
                    <a:lnTo>
                      <a:pt x="568" y="80"/>
                    </a:lnTo>
                    <a:lnTo>
                      <a:pt x="568" y="96"/>
                    </a:lnTo>
                    <a:lnTo>
                      <a:pt x="568" y="96"/>
                    </a:lnTo>
                    <a:lnTo>
                      <a:pt x="560" y="96"/>
                    </a:lnTo>
                    <a:lnTo>
                      <a:pt x="560" y="96"/>
                    </a:lnTo>
                    <a:lnTo>
                      <a:pt x="560" y="80"/>
                    </a:lnTo>
                    <a:lnTo>
                      <a:pt x="560" y="80"/>
                    </a:lnTo>
                    <a:lnTo>
                      <a:pt x="560" y="80"/>
                    </a:lnTo>
                    <a:lnTo>
                      <a:pt x="552" y="72"/>
                    </a:lnTo>
                    <a:lnTo>
                      <a:pt x="528" y="72"/>
                    </a:lnTo>
                    <a:lnTo>
                      <a:pt x="528" y="88"/>
                    </a:lnTo>
                    <a:lnTo>
                      <a:pt x="528" y="88"/>
                    </a:lnTo>
                    <a:lnTo>
                      <a:pt x="520" y="88"/>
                    </a:lnTo>
                    <a:lnTo>
                      <a:pt x="504" y="88"/>
                    </a:lnTo>
                    <a:lnTo>
                      <a:pt x="472" y="88"/>
                    </a:lnTo>
                    <a:lnTo>
                      <a:pt x="440" y="72"/>
                    </a:lnTo>
                    <a:lnTo>
                      <a:pt x="432" y="64"/>
                    </a:lnTo>
                    <a:lnTo>
                      <a:pt x="432" y="64"/>
                    </a:lnTo>
                    <a:lnTo>
                      <a:pt x="424" y="64"/>
                    </a:lnTo>
                    <a:lnTo>
                      <a:pt x="400" y="64"/>
                    </a:lnTo>
                    <a:lnTo>
                      <a:pt x="400" y="80"/>
                    </a:lnTo>
                    <a:lnTo>
                      <a:pt x="416" y="80"/>
                    </a:lnTo>
                    <a:lnTo>
                      <a:pt x="432" y="72"/>
                    </a:lnTo>
                    <a:lnTo>
                      <a:pt x="432" y="72"/>
                    </a:lnTo>
                    <a:lnTo>
                      <a:pt x="432" y="72"/>
                    </a:lnTo>
                    <a:lnTo>
                      <a:pt x="432" y="80"/>
                    </a:lnTo>
                    <a:lnTo>
                      <a:pt x="408" y="80"/>
                    </a:lnTo>
                    <a:lnTo>
                      <a:pt x="408" y="96"/>
                    </a:lnTo>
                    <a:lnTo>
                      <a:pt x="408" y="104"/>
                    </a:lnTo>
                    <a:lnTo>
                      <a:pt x="408" y="104"/>
                    </a:lnTo>
                    <a:lnTo>
                      <a:pt x="408" y="104"/>
                    </a:lnTo>
                    <a:lnTo>
                      <a:pt x="400" y="88"/>
                    </a:lnTo>
                    <a:lnTo>
                      <a:pt x="392" y="88"/>
                    </a:lnTo>
                    <a:lnTo>
                      <a:pt x="384" y="80"/>
                    </a:lnTo>
                    <a:lnTo>
                      <a:pt x="384" y="80"/>
                    </a:lnTo>
                    <a:lnTo>
                      <a:pt x="360" y="80"/>
                    </a:lnTo>
                    <a:lnTo>
                      <a:pt x="360" y="80"/>
                    </a:lnTo>
                    <a:lnTo>
                      <a:pt x="344" y="88"/>
                    </a:lnTo>
                    <a:lnTo>
                      <a:pt x="336" y="88"/>
                    </a:lnTo>
                    <a:lnTo>
                      <a:pt x="328" y="88"/>
                    </a:lnTo>
                    <a:lnTo>
                      <a:pt x="320" y="88"/>
                    </a:lnTo>
                    <a:lnTo>
                      <a:pt x="320" y="80"/>
                    </a:lnTo>
                    <a:lnTo>
                      <a:pt x="328" y="80"/>
                    </a:lnTo>
                    <a:lnTo>
                      <a:pt x="320" y="64"/>
                    </a:lnTo>
                    <a:lnTo>
                      <a:pt x="312" y="64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80" y="64"/>
                    </a:lnTo>
                    <a:lnTo>
                      <a:pt x="240" y="48"/>
                    </a:lnTo>
                    <a:lnTo>
                      <a:pt x="224" y="48"/>
                    </a:lnTo>
                    <a:lnTo>
                      <a:pt x="216" y="48"/>
                    </a:lnTo>
                    <a:lnTo>
                      <a:pt x="208" y="48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200" y="40"/>
                    </a:lnTo>
                    <a:lnTo>
                      <a:pt x="192" y="48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60" y="32"/>
                    </a:lnTo>
                    <a:lnTo>
                      <a:pt x="152" y="40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36" y="40"/>
                    </a:lnTo>
                    <a:lnTo>
                      <a:pt x="120" y="40"/>
                    </a:lnTo>
                    <a:lnTo>
                      <a:pt x="104" y="48"/>
                    </a:lnTo>
                    <a:lnTo>
                      <a:pt x="96" y="48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0" y="56"/>
                    </a:lnTo>
                    <a:lnTo>
                      <a:pt x="56" y="56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48" y="64"/>
                    </a:lnTo>
                    <a:lnTo>
                      <a:pt x="32" y="6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0" y="232"/>
                    </a:lnTo>
                    <a:lnTo>
                      <a:pt x="8" y="240"/>
                    </a:lnTo>
                    <a:lnTo>
                      <a:pt x="16" y="240"/>
                    </a:lnTo>
                    <a:lnTo>
                      <a:pt x="16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40" y="264"/>
                    </a:lnTo>
                    <a:lnTo>
                      <a:pt x="48" y="264"/>
                    </a:lnTo>
                    <a:lnTo>
                      <a:pt x="56" y="248"/>
                    </a:lnTo>
                    <a:lnTo>
                      <a:pt x="64" y="248"/>
                    </a:lnTo>
                    <a:lnTo>
                      <a:pt x="72" y="248"/>
                    </a:lnTo>
                    <a:lnTo>
                      <a:pt x="72" y="248"/>
                    </a:lnTo>
                    <a:lnTo>
                      <a:pt x="80" y="256"/>
                    </a:lnTo>
                    <a:lnTo>
                      <a:pt x="96" y="272"/>
                    </a:lnTo>
                    <a:lnTo>
                      <a:pt x="104" y="288"/>
                    </a:lnTo>
                    <a:lnTo>
                      <a:pt x="104" y="296"/>
                    </a:lnTo>
                    <a:lnTo>
                      <a:pt x="112" y="304"/>
                    </a:lnTo>
                    <a:lnTo>
                      <a:pt x="120" y="304"/>
                    </a:lnTo>
                    <a:lnTo>
                      <a:pt x="136" y="320"/>
                    </a:lnTo>
                    <a:lnTo>
                      <a:pt x="128" y="328"/>
                    </a:lnTo>
                    <a:lnTo>
                      <a:pt x="136" y="336"/>
                    </a:lnTo>
                    <a:lnTo>
                      <a:pt x="136" y="344"/>
                    </a:lnTo>
                    <a:lnTo>
                      <a:pt x="136" y="352"/>
                    </a:lnTo>
                    <a:lnTo>
                      <a:pt x="128" y="360"/>
                    </a:lnTo>
                    <a:lnTo>
                      <a:pt x="144" y="360"/>
                    </a:lnTo>
                    <a:lnTo>
                      <a:pt x="144" y="360"/>
                    </a:lnTo>
                    <a:lnTo>
                      <a:pt x="144" y="368"/>
                    </a:lnTo>
                    <a:lnTo>
                      <a:pt x="144" y="368"/>
                    </a:lnTo>
                    <a:lnTo>
                      <a:pt x="152" y="376"/>
                    </a:lnTo>
                    <a:lnTo>
                      <a:pt x="152" y="376"/>
                    </a:lnTo>
                    <a:lnTo>
                      <a:pt x="160" y="384"/>
                    </a:lnTo>
                    <a:lnTo>
                      <a:pt x="160" y="384"/>
                    </a:lnTo>
                    <a:lnTo>
                      <a:pt x="168" y="400"/>
                    </a:lnTo>
                    <a:lnTo>
                      <a:pt x="168" y="408"/>
                    </a:lnTo>
                    <a:lnTo>
                      <a:pt x="184" y="408"/>
                    </a:lnTo>
                    <a:lnTo>
                      <a:pt x="184" y="408"/>
                    </a:lnTo>
                    <a:lnTo>
                      <a:pt x="184" y="408"/>
                    </a:lnTo>
                    <a:lnTo>
                      <a:pt x="200" y="416"/>
                    </a:lnTo>
                    <a:lnTo>
                      <a:pt x="200" y="424"/>
                    </a:lnTo>
                    <a:lnTo>
                      <a:pt x="216" y="432"/>
                    </a:lnTo>
                    <a:lnTo>
                      <a:pt x="216" y="432"/>
                    </a:lnTo>
                    <a:lnTo>
                      <a:pt x="224" y="432"/>
                    </a:lnTo>
                    <a:lnTo>
                      <a:pt x="576" y="432"/>
                    </a:lnTo>
                    <a:lnTo>
                      <a:pt x="576" y="424"/>
                    </a:lnTo>
                    <a:lnTo>
                      <a:pt x="576" y="424"/>
                    </a:lnTo>
                    <a:lnTo>
                      <a:pt x="576" y="432"/>
                    </a:lnTo>
                    <a:lnTo>
                      <a:pt x="584" y="440"/>
                    </a:lnTo>
                    <a:lnTo>
                      <a:pt x="584" y="440"/>
                    </a:lnTo>
                    <a:lnTo>
                      <a:pt x="608" y="440"/>
                    </a:lnTo>
                    <a:lnTo>
                      <a:pt x="608" y="440"/>
                    </a:lnTo>
                    <a:lnTo>
                      <a:pt x="616" y="448"/>
                    </a:lnTo>
                    <a:lnTo>
                      <a:pt x="624" y="448"/>
                    </a:lnTo>
                    <a:lnTo>
                      <a:pt x="648" y="448"/>
                    </a:lnTo>
                    <a:lnTo>
                      <a:pt x="648" y="448"/>
                    </a:lnTo>
                    <a:lnTo>
                      <a:pt x="656" y="448"/>
                    </a:lnTo>
                    <a:lnTo>
                      <a:pt x="656" y="440"/>
                    </a:lnTo>
                    <a:lnTo>
                      <a:pt x="664" y="440"/>
                    </a:lnTo>
                    <a:lnTo>
                      <a:pt x="672" y="440"/>
                    </a:lnTo>
                    <a:lnTo>
                      <a:pt x="672" y="448"/>
                    </a:lnTo>
                    <a:lnTo>
                      <a:pt x="672" y="440"/>
                    </a:lnTo>
                    <a:lnTo>
                      <a:pt x="672" y="440"/>
                    </a:lnTo>
                    <a:lnTo>
                      <a:pt x="672" y="440"/>
                    </a:lnTo>
                    <a:lnTo>
                      <a:pt x="680" y="440"/>
                    </a:lnTo>
                    <a:lnTo>
                      <a:pt x="680" y="440"/>
                    </a:lnTo>
                    <a:lnTo>
                      <a:pt x="696" y="456"/>
                    </a:lnTo>
                    <a:lnTo>
                      <a:pt x="696" y="464"/>
                    </a:lnTo>
                    <a:lnTo>
                      <a:pt x="704" y="464"/>
                    </a:lnTo>
                    <a:lnTo>
                      <a:pt x="704" y="464"/>
                    </a:lnTo>
                    <a:lnTo>
                      <a:pt x="704" y="472"/>
                    </a:lnTo>
                    <a:lnTo>
                      <a:pt x="736" y="480"/>
                    </a:lnTo>
                    <a:lnTo>
                      <a:pt x="736" y="488"/>
                    </a:lnTo>
                    <a:lnTo>
                      <a:pt x="744" y="488"/>
                    </a:lnTo>
                    <a:lnTo>
                      <a:pt x="744" y="488"/>
                    </a:lnTo>
                    <a:lnTo>
                      <a:pt x="760" y="488"/>
                    </a:lnTo>
                    <a:lnTo>
                      <a:pt x="760" y="504"/>
                    </a:lnTo>
                    <a:lnTo>
                      <a:pt x="744" y="504"/>
                    </a:lnTo>
                    <a:lnTo>
                      <a:pt x="744" y="496"/>
                    </a:lnTo>
                    <a:lnTo>
                      <a:pt x="744" y="496"/>
                    </a:lnTo>
                    <a:lnTo>
                      <a:pt x="744" y="504"/>
                    </a:lnTo>
                    <a:lnTo>
                      <a:pt x="736" y="528"/>
                    </a:lnTo>
                    <a:lnTo>
                      <a:pt x="720" y="536"/>
                    </a:lnTo>
                    <a:lnTo>
                      <a:pt x="728" y="544"/>
                    </a:lnTo>
                    <a:lnTo>
                      <a:pt x="728" y="544"/>
                    </a:lnTo>
                    <a:lnTo>
                      <a:pt x="736" y="536"/>
                    </a:lnTo>
                    <a:lnTo>
                      <a:pt x="752" y="536"/>
                    </a:lnTo>
                    <a:lnTo>
                      <a:pt x="760" y="536"/>
                    </a:lnTo>
                    <a:lnTo>
                      <a:pt x="768" y="536"/>
                    </a:lnTo>
                    <a:lnTo>
                      <a:pt x="768" y="536"/>
                    </a:lnTo>
                    <a:lnTo>
                      <a:pt x="768" y="528"/>
                    </a:lnTo>
                    <a:lnTo>
                      <a:pt x="760" y="528"/>
                    </a:lnTo>
                    <a:lnTo>
                      <a:pt x="760" y="520"/>
                    </a:lnTo>
                    <a:lnTo>
                      <a:pt x="768" y="520"/>
                    </a:lnTo>
                    <a:lnTo>
                      <a:pt x="768" y="520"/>
                    </a:lnTo>
                    <a:lnTo>
                      <a:pt x="776" y="520"/>
                    </a:lnTo>
                    <a:lnTo>
                      <a:pt x="808" y="512"/>
                    </a:lnTo>
                    <a:lnTo>
                      <a:pt x="816" y="512"/>
                    </a:lnTo>
                    <a:lnTo>
                      <a:pt x="824" y="504"/>
                    </a:lnTo>
                    <a:lnTo>
                      <a:pt x="832" y="496"/>
                    </a:lnTo>
                    <a:lnTo>
                      <a:pt x="840" y="496"/>
                    </a:lnTo>
                    <a:lnTo>
                      <a:pt x="856" y="496"/>
                    </a:lnTo>
                    <a:lnTo>
                      <a:pt x="864" y="496"/>
                    </a:lnTo>
                    <a:lnTo>
                      <a:pt x="872" y="488"/>
                    </a:lnTo>
                    <a:lnTo>
                      <a:pt x="872" y="488"/>
                    </a:lnTo>
                    <a:lnTo>
                      <a:pt x="888" y="472"/>
                    </a:lnTo>
                    <a:lnTo>
                      <a:pt x="896" y="456"/>
                    </a:lnTo>
                    <a:lnTo>
                      <a:pt x="896" y="456"/>
                    </a:lnTo>
                    <a:lnTo>
                      <a:pt x="904" y="456"/>
                    </a:lnTo>
                    <a:lnTo>
                      <a:pt x="904" y="456"/>
                    </a:lnTo>
                    <a:lnTo>
                      <a:pt x="912" y="456"/>
                    </a:lnTo>
                    <a:lnTo>
                      <a:pt x="920" y="464"/>
                    </a:lnTo>
                    <a:lnTo>
                      <a:pt x="920" y="496"/>
                    </a:lnTo>
                    <a:lnTo>
                      <a:pt x="920" y="496"/>
                    </a:lnTo>
                    <a:lnTo>
                      <a:pt x="920" y="49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3">
                <a:extLst>
                  <a:ext uri="{FF2B5EF4-FFF2-40B4-BE49-F238E27FC236}">
                    <a16:creationId xmlns="" xmlns:a16="http://schemas.microsoft.com/office/drawing/2014/main" id="{6DDFE111-51AD-4687-BC2C-2CA0EC7E7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" y="1384"/>
                <a:ext cx="464" cy="336"/>
              </a:xfrm>
              <a:custGeom>
                <a:avLst/>
                <a:gdLst>
                  <a:gd name="T0" fmla="*/ 344 w 464"/>
                  <a:gd name="T1" fmla="*/ 232 h 336"/>
                  <a:gd name="T2" fmla="*/ 376 w 464"/>
                  <a:gd name="T3" fmla="*/ 256 h 336"/>
                  <a:gd name="T4" fmla="*/ 400 w 464"/>
                  <a:gd name="T5" fmla="*/ 240 h 336"/>
                  <a:gd name="T6" fmla="*/ 432 w 464"/>
                  <a:gd name="T7" fmla="*/ 288 h 336"/>
                  <a:gd name="T8" fmla="*/ 456 w 464"/>
                  <a:gd name="T9" fmla="*/ 320 h 336"/>
                  <a:gd name="T10" fmla="*/ 432 w 464"/>
                  <a:gd name="T11" fmla="*/ 320 h 336"/>
                  <a:gd name="T12" fmla="*/ 416 w 464"/>
                  <a:gd name="T13" fmla="*/ 304 h 336"/>
                  <a:gd name="T14" fmla="*/ 424 w 464"/>
                  <a:gd name="T15" fmla="*/ 288 h 336"/>
                  <a:gd name="T16" fmla="*/ 408 w 464"/>
                  <a:gd name="T17" fmla="*/ 288 h 336"/>
                  <a:gd name="T18" fmla="*/ 408 w 464"/>
                  <a:gd name="T19" fmla="*/ 272 h 336"/>
                  <a:gd name="T20" fmla="*/ 384 w 464"/>
                  <a:gd name="T21" fmla="*/ 264 h 336"/>
                  <a:gd name="T22" fmla="*/ 360 w 464"/>
                  <a:gd name="T23" fmla="*/ 256 h 336"/>
                  <a:gd name="T24" fmla="*/ 320 w 464"/>
                  <a:gd name="T25" fmla="*/ 240 h 336"/>
                  <a:gd name="T26" fmla="*/ 256 w 464"/>
                  <a:gd name="T27" fmla="*/ 216 h 336"/>
                  <a:gd name="T28" fmla="*/ 232 w 464"/>
                  <a:gd name="T29" fmla="*/ 224 h 336"/>
                  <a:gd name="T30" fmla="*/ 208 w 464"/>
                  <a:gd name="T31" fmla="*/ 256 h 336"/>
                  <a:gd name="T32" fmla="*/ 192 w 464"/>
                  <a:gd name="T33" fmla="*/ 248 h 336"/>
                  <a:gd name="T34" fmla="*/ 216 w 464"/>
                  <a:gd name="T35" fmla="*/ 216 h 336"/>
                  <a:gd name="T36" fmla="*/ 208 w 464"/>
                  <a:gd name="T37" fmla="*/ 216 h 336"/>
                  <a:gd name="T38" fmla="*/ 168 w 464"/>
                  <a:gd name="T39" fmla="*/ 256 h 336"/>
                  <a:gd name="T40" fmla="*/ 144 w 464"/>
                  <a:gd name="T41" fmla="*/ 288 h 336"/>
                  <a:gd name="T42" fmla="*/ 88 w 464"/>
                  <a:gd name="T43" fmla="*/ 320 h 336"/>
                  <a:gd name="T44" fmla="*/ 48 w 464"/>
                  <a:gd name="T45" fmla="*/ 328 h 336"/>
                  <a:gd name="T46" fmla="*/ 112 w 464"/>
                  <a:gd name="T47" fmla="*/ 288 h 336"/>
                  <a:gd name="T48" fmla="*/ 144 w 464"/>
                  <a:gd name="T49" fmla="*/ 256 h 336"/>
                  <a:gd name="T50" fmla="*/ 112 w 464"/>
                  <a:gd name="T51" fmla="*/ 256 h 336"/>
                  <a:gd name="T52" fmla="*/ 88 w 464"/>
                  <a:gd name="T53" fmla="*/ 256 h 336"/>
                  <a:gd name="T54" fmla="*/ 72 w 464"/>
                  <a:gd name="T55" fmla="*/ 264 h 336"/>
                  <a:gd name="T56" fmla="*/ 72 w 464"/>
                  <a:gd name="T57" fmla="*/ 248 h 336"/>
                  <a:gd name="T58" fmla="*/ 56 w 464"/>
                  <a:gd name="T59" fmla="*/ 248 h 336"/>
                  <a:gd name="T60" fmla="*/ 24 w 464"/>
                  <a:gd name="T61" fmla="*/ 224 h 336"/>
                  <a:gd name="T62" fmla="*/ 16 w 464"/>
                  <a:gd name="T63" fmla="*/ 200 h 336"/>
                  <a:gd name="T64" fmla="*/ 80 w 464"/>
                  <a:gd name="T65" fmla="*/ 160 h 336"/>
                  <a:gd name="T66" fmla="*/ 80 w 464"/>
                  <a:gd name="T67" fmla="*/ 152 h 336"/>
                  <a:gd name="T68" fmla="*/ 80 w 464"/>
                  <a:gd name="T69" fmla="*/ 144 h 336"/>
                  <a:gd name="T70" fmla="*/ 56 w 464"/>
                  <a:gd name="T71" fmla="*/ 152 h 336"/>
                  <a:gd name="T72" fmla="*/ 16 w 464"/>
                  <a:gd name="T73" fmla="*/ 152 h 336"/>
                  <a:gd name="T74" fmla="*/ 8 w 464"/>
                  <a:gd name="T75" fmla="*/ 136 h 336"/>
                  <a:gd name="T76" fmla="*/ 0 w 464"/>
                  <a:gd name="T77" fmla="*/ 128 h 336"/>
                  <a:gd name="T78" fmla="*/ 40 w 464"/>
                  <a:gd name="T79" fmla="*/ 104 h 336"/>
                  <a:gd name="T80" fmla="*/ 56 w 464"/>
                  <a:gd name="T81" fmla="*/ 120 h 336"/>
                  <a:gd name="T82" fmla="*/ 72 w 464"/>
                  <a:gd name="T83" fmla="*/ 120 h 336"/>
                  <a:gd name="T84" fmla="*/ 48 w 464"/>
                  <a:gd name="T85" fmla="*/ 96 h 336"/>
                  <a:gd name="T86" fmla="*/ 8 w 464"/>
                  <a:gd name="T87" fmla="*/ 72 h 336"/>
                  <a:gd name="T88" fmla="*/ 40 w 464"/>
                  <a:gd name="T89" fmla="*/ 56 h 336"/>
                  <a:gd name="T90" fmla="*/ 104 w 464"/>
                  <a:gd name="T91" fmla="*/ 16 h 336"/>
                  <a:gd name="T92" fmla="*/ 136 w 464"/>
                  <a:gd name="T93" fmla="*/ 0 h 336"/>
                  <a:gd name="T94" fmla="*/ 144 w 464"/>
                  <a:gd name="T95" fmla="*/ 8 h 336"/>
                  <a:gd name="T96" fmla="*/ 152 w 464"/>
                  <a:gd name="T97" fmla="*/ 16 h 336"/>
                  <a:gd name="T98" fmla="*/ 160 w 464"/>
                  <a:gd name="T99" fmla="*/ 16 h 336"/>
                  <a:gd name="T100" fmla="*/ 200 w 464"/>
                  <a:gd name="T101" fmla="*/ 24 h 336"/>
                  <a:gd name="T102" fmla="*/ 240 w 464"/>
                  <a:gd name="T103" fmla="*/ 24 h 336"/>
                  <a:gd name="T104" fmla="*/ 320 w 464"/>
                  <a:gd name="T105" fmla="*/ 32 h 336"/>
                  <a:gd name="T106" fmla="*/ 328 w 464"/>
                  <a:gd name="T107" fmla="*/ 4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4" h="336">
                    <a:moveTo>
                      <a:pt x="328" y="224"/>
                    </a:moveTo>
                    <a:lnTo>
                      <a:pt x="336" y="232"/>
                    </a:lnTo>
                    <a:lnTo>
                      <a:pt x="344" y="232"/>
                    </a:lnTo>
                    <a:lnTo>
                      <a:pt x="344" y="232"/>
                    </a:lnTo>
                    <a:lnTo>
                      <a:pt x="352" y="232"/>
                    </a:lnTo>
                    <a:lnTo>
                      <a:pt x="360" y="240"/>
                    </a:lnTo>
                    <a:lnTo>
                      <a:pt x="368" y="256"/>
                    </a:lnTo>
                    <a:lnTo>
                      <a:pt x="376" y="256"/>
                    </a:lnTo>
                    <a:lnTo>
                      <a:pt x="384" y="240"/>
                    </a:lnTo>
                    <a:lnTo>
                      <a:pt x="392" y="240"/>
                    </a:lnTo>
                    <a:lnTo>
                      <a:pt x="400" y="240"/>
                    </a:lnTo>
                    <a:lnTo>
                      <a:pt x="400" y="240"/>
                    </a:lnTo>
                    <a:lnTo>
                      <a:pt x="408" y="248"/>
                    </a:lnTo>
                    <a:lnTo>
                      <a:pt x="424" y="264"/>
                    </a:lnTo>
                    <a:lnTo>
                      <a:pt x="432" y="280"/>
                    </a:lnTo>
                    <a:lnTo>
                      <a:pt x="432" y="288"/>
                    </a:lnTo>
                    <a:lnTo>
                      <a:pt x="440" y="296"/>
                    </a:lnTo>
                    <a:lnTo>
                      <a:pt x="448" y="296"/>
                    </a:lnTo>
                    <a:lnTo>
                      <a:pt x="464" y="312"/>
                    </a:lnTo>
                    <a:lnTo>
                      <a:pt x="456" y="320"/>
                    </a:lnTo>
                    <a:lnTo>
                      <a:pt x="456" y="328"/>
                    </a:lnTo>
                    <a:lnTo>
                      <a:pt x="456" y="328"/>
                    </a:lnTo>
                    <a:lnTo>
                      <a:pt x="448" y="328"/>
                    </a:lnTo>
                    <a:lnTo>
                      <a:pt x="432" y="320"/>
                    </a:lnTo>
                    <a:lnTo>
                      <a:pt x="432" y="312"/>
                    </a:lnTo>
                    <a:lnTo>
                      <a:pt x="432" y="304"/>
                    </a:lnTo>
                    <a:lnTo>
                      <a:pt x="432" y="304"/>
                    </a:lnTo>
                    <a:lnTo>
                      <a:pt x="416" y="304"/>
                    </a:lnTo>
                    <a:lnTo>
                      <a:pt x="416" y="296"/>
                    </a:lnTo>
                    <a:lnTo>
                      <a:pt x="416" y="296"/>
                    </a:lnTo>
                    <a:lnTo>
                      <a:pt x="424" y="288"/>
                    </a:lnTo>
                    <a:lnTo>
                      <a:pt x="424" y="288"/>
                    </a:lnTo>
                    <a:lnTo>
                      <a:pt x="424" y="280"/>
                    </a:lnTo>
                    <a:lnTo>
                      <a:pt x="424" y="280"/>
                    </a:lnTo>
                    <a:lnTo>
                      <a:pt x="416" y="280"/>
                    </a:lnTo>
                    <a:lnTo>
                      <a:pt x="408" y="288"/>
                    </a:lnTo>
                    <a:lnTo>
                      <a:pt x="400" y="280"/>
                    </a:lnTo>
                    <a:lnTo>
                      <a:pt x="400" y="280"/>
                    </a:lnTo>
                    <a:lnTo>
                      <a:pt x="408" y="272"/>
                    </a:lnTo>
                    <a:lnTo>
                      <a:pt x="408" y="272"/>
                    </a:lnTo>
                    <a:lnTo>
                      <a:pt x="400" y="272"/>
                    </a:lnTo>
                    <a:lnTo>
                      <a:pt x="400" y="264"/>
                    </a:lnTo>
                    <a:lnTo>
                      <a:pt x="392" y="264"/>
                    </a:lnTo>
                    <a:lnTo>
                      <a:pt x="384" y="264"/>
                    </a:lnTo>
                    <a:lnTo>
                      <a:pt x="384" y="264"/>
                    </a:lnTo>
                    <a:lnTo>
                      <a:pt x="384" y="272"/>
                    </a:lnTo>
                    <a:lnTo>
                      <a:pt x="376" y="272"/>
                    </a:lnTo>
                    <a:lnTo>
                      <a:pt x="360" y="256"/>
                    </a:lnTo>
                    <a:lnTo>
                      <a:pt x="352" y="248"/>
                    </a:lnTo>
                    <a:lnTo>
                      <a:pt x="328" y="240"/>
                    </a:lnTo>
                    <a:lnTo>
                      <a:pt x="320" y="240"/>
                    </a:lnTo>
                    <a:lnTo>
                      <a:pt x="320" y="240"/>
                    </a:lnTo>
                    <a:lnTo>
                      <a:pt x="296" y="240"/>
                    </a:lnTo>
                    <a:lnTo>
                      <a:pt x="280" y="232"/>
                    </a:lnTo>
                    <a:lnTo>
                      <a:pt x="256" y="224"/>
                    </a:lnTo>
                    <a:lnTo>
                      <a:pt x="256" y="216"/>
                    </a:lnTo>
                    <a:lnTo>
                      <a:pt x="256" y="216"/>
                    </a:lnTo>
                    <a:lnTo>
                      <a:pt x="240" y="216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40" y="224"/>
                    </a:lnTo>
                    <a:lnTo>
                      <a:pt x="240" y="224"/>
                    </a:lnTo>
                    <a:lnTo>
                      <a:pt x="232" y="232"/>
                    </a:lnTo>
                    <a:lnTo>
                      <a:pt x="208" y="256"/>
                    </a:lnTo>
                    <a:lnTo>
                      <a:pt x="192" y="256"/>
                    </a:lnTo>
                    <a:lnTo>
                      <a:pt x="192" y="248"/>
                    </a:lnTo>
                    <a:lnTo>
                      <a:pt x="192" y="248"/>
                    </a:lnTo>
                    <a:lnTo>
                      <a:pt x="192" y="248"/>
                    </a:lnTo>
                    <a:lnTo>
                      <a:pt x="192" y="240"/>
                    </a:lnTo>
                    <a:lnTo>
                      <a:pt x="192" y="240"/>
                    </a:lnTo>
                    <a:lnTo>
                      <a:pt x="192" y="224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16" y="216"/>
                    </a:lnTo>
                    <a:lnTo>
                      <a:pt x="208" y="216"/>
                    </a:lnTo>
                    <a:lnTo>
                      <a:pt x="200" y="216"/>
                    </a:lnTo>
                    <a:lnTo>
                      <a:pt x="168" y="240"/>
                    </a:lnTo>
                    <a:lnTo>
                      <a:pt x="168" y="256"/>
                    </a:lnTo>
                    <a:lnTo>
                      <a:pt x="168" y="256"/>
                    </a:lnTo>
                    <a:lnTo>
                      <a:pt x="168" y="264"/>
                    </a:lnTo>
                    <a:lnTo>
                      <a:pt x="160" y="272"/>
                    </a:lnTo>
                    <a:lnTo>
                      <a:pt x="144" y="280"/>
                    </a:lnTo>
                    <a:lnTo>
                      <a:pt x="144" y="288"/>
                    </a:lnTo>
                    <a:lnTo>
                      <a:pt x="136" y="296"/>
                    </a:lnTo>
                    <a:lnTo>
                      <a:pt x="112" y="304"/>
                    </a:lnTo>
                    <a:lnTo>
                      <a:pt x="104" y="312"/>
                    </a:lnTo>
                    <a:lnTo>
                      <a:pt x="88" y="320"/>
                    </a:lnTo>
                    <a:lnTo>
                      <a:pt x="56" y="328"/>
                    </a:lnTo>
                    <a:lnTo>
                      <a:pt x="32" y="336"/>
                    </a:lnTo>
                    <a:lnTo>
                      <a:pt x="40" y="336"/>
                    </a:lnTo>
                    <a:lnTo>
                      <a:pt x="48" y="328"/>
                    </a:lnTo>
                    <a:lnTo>
                      <a:pt x="64" y="320"/>
                    </a:lnTo>
                    <a:lnTo>
                      <a:pt x="80" y="312"/>
                    </a:lnTo>
                    <a:lnTo>
                      <a:pt x="96" y="304"/>
                    </a:lnTo>
                    <a:lnTo>
                      <a:pt x="112" y="288"/>
                    </a:lnTo>
                    <a:lnTo>
                      <a:pt x="128" y="280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44" y="256"/>
                    </a:lnTo>
                    <a:lnTo>
                      <a:pt x="136" y="256"/>
                    </a:lnTo>
                    <a:lnTo>
                      <a:pt x="128" y="264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04" y="264"/>
                    </a:lnTo>
                    <a:lnTo>
                      <a:pt x="96" y="264"/>
                    </a:lnTo>
                    <a:lnTo>
                      <a:pt x="88" y="256"/>
                    </a:lnTo>
                    <a:lnTo>
                      <a:pt x="88" y="264"/>
                    </a:lnTo>
                    <a:lnTo>
                      <a:pt x="88" y="264"/>
                    </a:lnTo>
                    <a:lnTo>
                      <a:pt x="80" y="264"/>
                    </a:lnTo>
                    <a:lnTo>
                      <a:pt x="72" y="264"/>
                    </a:lnTo>
                    <a:lnTo>
                      <a:pt x="72" y="264"/>
                    </a:lnTo>
                    <a:lnTo>
                      <a:pt x="72" y="256"/>
                    </a:lnTo>
                    <a:lnTo>
                      <a:pt x="72" y="256"/>
                    </a:lnTo>
                    <a:lnTo>
                      <a:pt x="72" y="248"/>
                    </a:lnTo>
                    <a:lnTo>
                      <a:pt x="64" y="240"/>
                    </a:lnTo>
                    <a:lnTo>
                      <a:pt x="64" y="240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32" y="232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32" y="224"/>
                    </a:lnTo>
                    <a:lnTo>
                      <a:pt x="32" y="224"/>
                    </a:lnTo>
                    <a:lnTo>
                      <a:pt x="16" y="208"/>
                    </a:lnTo>
                    <a:lnTo>
                      <a:pt x="16" y="200"/>
                    </a:lnTo>
                    <a:lnTo>
                      <a:pt x="40" y="184"/>
                    </a:lnTo>
                    <a:lnTo>
                      <a:pt x="56" y="184"/>
                    </a:lnTo>
                    <a:lnTo>
                      <a:pt x="80" y="168"/>
                    </a:lnTo>
                    <a:lnTo>
                      <a:pt x="80" y="160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80" y="144"/>
                    </a:lnTo>
                    <a:lnTo>
                      <a:pt x="80" y="144"/>
                    </a:lnTo>
                    <a:lnTo>
                      <a:pt x="80" y="144"/>
                    </a:lnTo>
                    <a:lnTo>
                      <a:pt x="80" y="144"/>
                    </a:lnTo>
                    <a:lnTo>
                      <a:pt x="72" y="144"/>
                    </a:lnTo>
                    <a:lnTo>
                      <a:pt x="64" y="152"/>
                    </a:lnTo>
                    <a:lnTo>
                      <a:pt x="56" y="152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6" y="144"/>
                    </a:lnTo>
                    <a:lnTo>
                      <a:pt x="8" y="144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0" y="136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6" y="120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48" y="104"/>
                    </a:lnTo>
                    <a:lnTo>
                      <a:pt x="48" y="104"/>
                    </a:lnTo>
                    <a:lnTo>
                      <a:pt x="48" y="120"/>
                    </a:lnTo>
                    <a:lnTo>
                      <a:pt x="56" y="120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112"/>
                    </a:lnTo>
                    <a:lnTo>
                      <a:pt x="64" y="104"/>
                    </a:lnTo>
                    <a:lnTo>
                      <a:pt x="48" y="96"/>
                    </a:lnTo>
                    <a:lnTo>
                      <a:pt x="40" y="80"/>
                    </a:lnTo>
                    <a:lnTo>
                      <a:pt x="24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40"/>
                    </a:lnTo>
                    <a:lnTo>
                      <a:pt x="80" y="24"/>
                    </a:lnTo>
                    <a:lnTo>
                      <a:pt x="96" y="16"/>
                    </a:lnTo>
                    <a:lnTo>
                      <a:pt x="104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20" y="8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52" y="16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60" y="8"/>
                    </a:lnTo>
                    <a:lnTo>
                      <a:pt x="160" y="16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92" y="16"/>
                    </a:lnTo>
                    <a:lnTo>
                      <a:pt x="200" y="24"/>
                    </a:lnTo>
                    <a:lnTo>
                      <a:pt x="200" y="24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40" y="24"/>
                    </a:lnTo>
                    <a:lnTo>
                      <a:pt x="272" y="32"/>
                    </a:lnTo>
                    <a:lnTo>
                      <a:pt x="296" y="32"/>
                    </a:lnTo>
                    <a:lnTo>
                      <a:pt x="312" y="32"/>
                    </a:lnTo>
                    <a:lnTo>
                      <a:pt x="320" y="32"/>
                    </a:lnTo>
                    <a:lnTo>
                      <a:pt x="328" y="40"/>
                    </a:lnTo>
                    <a:lnTo>
                      <a:pt x="328" y="40"/>
                    </a:lnTo>
                    <a:lnTo>
                      <a:pt x="328" y="40"/>
                    </a:lnTo>
                    <a:lnTo>
                      <a:pt x="328" y="40"/>
                    </a:lnTo>
                    <a:lnTo>
                      <a:pt x="328" y="2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4">
                <a:extLst>
                  <a:ext uri="{FF2B5EF4-FFF2-40B4-BE49-F238E27FC236}">
                    <a16:creationId xmlns="" xmlns:a16="http://schemas.microsoft.com/office/drawing/2014/main" id="{94E785A4-09A2-4F3E-BFAF-299A4F09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048"/>
                <a:ext cx="752" cy="568"/>
              </a:xfrm>
              <a:custGeom>
                <a:avLst/>
                <a:gdLst>
                  <a:gd name="T0" fmla="*/ 280 w 752"/>
                  <a:gd name="T1" fmla="*/ 376 h 568"/>
                  <a:gd name="T2" fmla="*/ 240 w 752"/>
                  <a:gd name="T3" fmla="*/ 344 h 568"/>
                  <a:gd name="T4" fmla="*/ 248 w 752"/>
                  <a:gd name="T5" fmla="*/ 320 h 568"/>
                  <a:gd name="T6" fmla="*/ 224 w 752"/>
                  <a:gd name="T7" fmla="*/ 312 h 568"/>
                  <a:gd name="T8" fmla="*/ 160 w 752"/>
                  <a:gd name="T9" fmla="*/ 216 h 568"/>
                  <a:gd name="T10" fmla="*/ 80 w 752"/>
                  <a:gd name="T11" fmla="*/ 216 h 568"/>
                  <a:gd name="T12" fmla="*/ 72 w 752"/>
                  <a:gd name="T13" fmla="*/ 224 h 568"/>
                  <a:gd name="T14" fmla="*/ 56 w 752"/>
                  <a:gd name="T15" fmla="*/ 208 h 568"/>
                  <a:gd name="T16" fmla="*/ 24 w 752"/>
                  <a:gd name="T17" fmla="*/ 200 h 568"/>
                  <a:gd name="T18" fmla="*/ 48 w 752"/>
                  <a:gd name="T19" fmla="*/ 192 h 568"/>
                  <a:gd name="T20" fmla="*/ 88 w 752"/>
                  <a:gd name="T21" fmla="*/ 176 h 568"/>
                  <a:gd name="T22" fmla="*/ 48 w 752"/>
                  <a:gd name="T23" fmla="*/ 176 h 568"/>
                  <a:gd name="T24" fmla="*/ 56 w 752"/>
                  <a:gd name="T25" fmla="*/ 136 h 568"/>
                  <a:gd name="T26" fmla="*/ 88 w 752"/>
                  <a:gd name="T27" fmla="*/ 112 h 568"/>
                  <a:gd name="T28" fmla="*/ 120 w 752"/>
                  <a:gd name="T29" fmla="*/ 72 h 568"/>
                  <a:gd name="T30" fmla="*/ 224 w 752"/>
                  <a:gd name="T31" fmla="*/ 40 h 568"/>
                  <a:gd name="T32" fmla="*/ 240 w 752"/>
                  <a:gd name="T33" fmla="*/ 40 h 568"/>
                  <a:gd name="T34" fmla="*/ 272 w 752"/>
                  <a:gd name="T35" fmla="*/ 48 h 568"/>
                  <a:gd name="T36" fmla="*/ 312 w 752"/>
                  <a:gd name="T37" fmla="*/ 48 h 568"/>
                  <a:gd name="T38" fmla="*/ 328 w 752"/>
                  <a:gd name="T39" fmla="*/ 24 h 568"/>
                  <a:gd name="T40" fmla="*/ 368 w 752"/>
                  <a:gd name="T41" fmla="*/ 8 h 568"/>
                  <a:gd name="T42" fmla="*/ 392 w 752"/>
                  <a:gd name="T43" fmla="*/ 8 h 568"/>
                  <a:gd name="T44" fmla="*/ 536 w 752"/>
                  <a:gd name="T45" fmla="*/ 0 h 568"/>
                  <a:gd name="T46" fmla="*/ 640 w 752"/>
                  <a:gd name="T47" fmla="*/ 24 h 568"/>
                  <a:gd name="T48" fmla="*/ 504 w 752"/>
                  <a:gd name="T49" fmla="*/ 56 h 568"/>
                  <a:gd name="T50" fmla="*/ 576 w 752"/>
                  <a:gd name="T51" fmla="*/ 64 h 568"/>
                  <a:gd name="T52" fmla="*/ 632 w 752"/>
                  <a:gd name="T53" fmla="*/ 64 h 568"/>
                  <a:gd name="T54" fmla="*/ 656 w 752"/>
                  <a:gd name="T55" fmla="*/ 64 h 568"/>
                  <a:gd name="T56" fmla="*/ 696 w 752"/>
                  <a:gd name="T57" fmla="*/ 56 h 568"/>
                  <a:gd name="T58" fmla="*/ 752 w 752"/>
                  <a:gd name="T59" fmla="*/ 56 h 568"/>
                  <a:gd name="T60" fmla="*/ 704 w 752"/>
                  <a:gd name="T61" fmla="*/ 88 h 568"/>
                  <a:gd name="T62" fmla="*/ 688 w 752"/>
                  <a:gd name="T63" fmla="*/ 104 h 568"/>
                  <a:gd name="T64" fmla="*/ 672 w 752"/>
                  <a:gd name="T65" fmla="*/ 136 h 568"/>
                  <a:gd name="T66" fmla="*/ 664 w 752"/>
                  <a:gd name="T67" fmla="*/ 168 h 568"/>
                  <a:gd name="T68" fmla="*/ 688 w 752"/>
                  <a:gd name="T69" fmla="*/ 200 h 568"/>
                  <a:gd name="T70" fmla="*/ 664 w 752"/>
                  <a:gd name="T71" fmla="*/ 208 h 568"/>
                  <a:gd name="T72" fmla="*/ 656 w 752"/>
                  <a:gd name="T73" fmla="*/ 248 h 568"/>
                  <a:gd name="T74" fmla="*/ 648 w 752"/>
                  <a:gd name="T75" fmla="*/ 264 h 568"/>
                  <a:gd name="T76" fmla="*/ 632 w 752"/>
                  <a:gd name="T77" fmla="*/ 288 h 568"/>
                  <a:gd name="T78" fmla="*/ 616 w 752"/>
                  <a:gd name="T79" fmla="*/ 288 h 568"/>
                  <a:gd name="T80" fmla="*/ 608 w 752"/>
                  <a:gd name="T81" fmla="*/ 288 h 568"/>
                  <a:gd name="T82" fmla="*/ 648 w 752"/>
                  <a:gd name="T83" fmla="*/ 328 h 568"/>
                  <a:gd name="T84" fmla="*/ 592 w 752"/>
                  <a:gd name="T85" fmla="*/ 328 h 568"/>
                  <a:gd name="T86" fmla="*/ 584 w 752"/>
                  <a:gd name="T87" fmla="*/ 352 h 568"/>
                  <a:gd name="T88" fmla="*/ 592 w 752"/>
                  <a:gd name="T89" fmla="*/ 392 h 568"/>
                  <a:gd name="T90" fmla="*/ 512 w 752"/>
                  <a:gd name="T91" fmla="*/ 408 h 568"/>
                  <a:gd name="T92" fmla="*/ 456 w 752"/>
                  <a:gd name="T93" fmla="*/ 448 h 568"/>
                  <a:gd name="T94" fmla="*/ 440 w 752"/>
                  <a:gd name="T95" fmla="*/ 448 h 568"/>
                  <a:gd name="T96" fmla="*/ 408 w 752"/>
                  <a:gd name="T97" fmla="*/ 488 h 568"/>
                  <a:gd name="T98" fmla="*/ 384 w 752"/>
                  <a:gd name="T99" fmla="*/ 536 h 568"/>
                  <a:gd name="T100" fmla="*/ 360 w 752"/>
                  <a:gd name="T101" fmla="*/ 568 h 568"/>
                  <a:gd name="T102" fmla="*/ 312 w 752"/>
                  <a:gd name="T103" fmla="*/ 552 h 568"/>
                  <a:gd name="T104" fmla="*/ 288 w 752"/>
                  <a:gd name="T105" fmla="*/ 528 h 568"/>
                  <a:gd name="T106" fmla="*/ 264 w 752"/>
                  <a:gd name="T107" fmla="*/ 480 h 568"/>
                  <a:gd name="T108" fmla="*/ 248 w 752"/>
                  <a:gd name="T109" fmla="*/ 432 h 568"/>
                  <a:gd name="T110" fmla="*/ 248 w 752"/>
                  <a:gd name="T111" fmla="*/ 40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2" h="568">
                    <a:moveTo>
                      <a:pt x="264" y="392"/>
                    </a:moveTo>
                    <a:lnTo>
                      <a:pt x="264" y="392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72" y="392"/>
                    </a:lnTo>
                    <a:lnTo>
                      <a:pt x="280" y="376"/>
                    </a:lnTo>
                    <a:lnTo>
                      <a:pt x="280" y="368"/>
                    </a:lnTo>
                    <a:lnTo>
                      <a:pt x="280" y="368"/>
                    </a:lnTo>
                    <a:lnTo>
                      <a:pt x="264" y="360"/>
                    </a:lnTo>
                    <a:lnTo>
                      <a:pt x="232" y="352"/>
                    </a:lnTo>
                    <a:lnTo>
                      <a:pt x="232" y="344"/>
                    </a:lnTo>
                    <a:lnTo>
                      <a:pt x="240" y="344"/>
                    </a:lnTo>
                    <a:lnTo>
                      <a:pt x="248" y="344"/>
                    </a:lnTo>
                    <a:lnTo>
                      <a:pt x="264" y="352"/>
                    </a:lnTo>
                    <a:lnTo>
                      <a:pt x="272" y="352"/>
                    </a:lnTo>
                    <a:lnTo>
                      <a:pt x="272" y="352"/>
                    </a:lnTo>
                    <a:lnTo>
                      <a:pt x="264" y="344"/>
                    </a:lnTo>
                    <a:lnTo>
                      <a:pt x="248" y="320"/>
                    </a:lnTo>
                    <a:lnTo>
                      <a:pt x="240" y="320"/>
                    </a:lnTo>
                    <a:lnTo>
                      <a:pt x="240" y="320"/>
                    </a:lnTo>
                    <a:lnTo>
                      <a:pt x="232" y="328"/>
                    </a:lnTo>
                    <a:lnTo>
                      <a:pt x="216" y="328"/>
                    </a:lnTo>
                    <a:lnTo>
                      <a:pt x="216" y="320"/>
                    </a:lnTo>
                    <a:lnTo>
                      <a:pt x="224" y="312"/>
                    </a:lnTo>
                    <a:lnTo>
                      <a:pt x="224" y="296"/>
                    </a:lnTo>
                    <a:lnTo>
                      <a:pt x="216" y="296"/>
                    </a:lnTo>
                    <a:lnTo>
                      <a:pt x="216" y="296"/>
                    </a:lnTo>
                    <a:lnTo>
                      <a:pt x="216" y="288"/>
                    </a:lnTo>
                    <a:lnTo>
                      <a:pt x="208" y="256"/>
                    </a:lnTo>
                    <a:lnTo>
                      <a:pt x="160" y="216"/>
                    </a:lnTo>
                    <a:lnTo>
                      <a:pt x="128" y="216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88" y="216"/>
                    </a:lnTo>
                    <a:lnTo>
                      <a:pt x="80" y="216"/>
                    </a:lnTo>
                    <a:lnTo>
                      <a:pt x="72" y="216"/>
                    </a:lnTo>
                    <a:lnTo>
                      <a:pt x="72" y="216"/>
                    </a:lnTo>
                    <a:lnTo>
                      <a:pt x="80" y="224"/>
                    </a:lnTo>
                    <a:lnTo>
                      <a:pt x="80" y="224"/>
                    </a:lnTo>
                    <a:lnTo>
                      <a:pt x="8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48" y="216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48" y="200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2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4" y="192"/>
                    </a:lnTo>
                    <a:lnTo>
                      <a:pt x="32" y="192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6" y="184"/>
                    </a:lnTo>
                    <a:lnTo>
                      <a:pt x="56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48" y="176"/>
                    </a:lnTo>
                    <a:lnTo>
                      <a:pt x="40" y="176"/>
                    </a:lnTo>
                    <a:lnTo>
                      <a:pt x="0" y="168"/>
                    </a:lnTo>
                    <a:lnTo>
                      <a:pt x="0" y="152"/>
                    </a:lnTo>
                    <a:lnTo>
                      <a:pt x="24" y="152"/>
                    </a:lnTo>
                    <a:lnTo>
                      <a:pt x="40" y="144"/>
                    </a:lnTo>
                    <a:lnTo>
                      <a:pt x="56" y="136"/>
                    </a:lnTo>
                    <a:lnTo>
                      <a:pt x="64" y="136"/>
                    </a:lnTo>
                    <a:lnTo>
                      <a:pt x="80" y="136"/>
                    </a:lnTo>
                    <a:lnTo>
                      <a:pt x="96" y="128"/>
                    </a:lnTo>
                    <a:lnTo>
                      <a:pt x="96" y="112"/>
                    </a:lnTo>
                    <a:lnTo>
                      <a:pt x="96" y="112"/>
                    </a:lnTo>
                    <a:lnTo>
                      <a:pt x="88" y="112"/>
                    </a:lnTo>
                    <a:lnTo>
                      <a:pt x="64" y="112"/>
                    </a:lnTo>
                    <a:lnTo>
                      <a:pt x="64" y="96"/>
                    </a:lnTo>
                    <a:lnTo>
                      <a:pt x="88" y="96"/>
                    </a:lnTo>
                    <a:lnTo>
                      <a:pt x="112" y="80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80"/>
                    </a:lnTo>
                    <a:lnTo>
                      <a:pt x="136" y="80"/>
                    </a:lnTo>
                    <a:lnTo>
                      <a:pt x="136" y="56"/>
                    </a:lnTo>
                    <a:lnTo>
                      <a:pt x="168" y="56"/>
                    </a:lnTo>
                    <a:lnTo>
                      <a:pt x="200" y="40"/>
                    </a:lnTo>
                    <a:lnTo>
                      <a:pt x="224" y="40"/>
                    </a:lnTo>
                    <a:lnTo>
                      <a:pt x="232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40" y="40"/>
                    </a:lnTo>
                    <a:lnTo>
                      <a:pt x="248" y="40"/>
                    </a:lnTo>
                    <a:lnTo>
                      <a:pt x="256" y="48"/>
                    </a:lnTo>
                    <a:lnTo>
                      <a:pt x="264" y="48"/>
                    </a:lnTo>
                    <a:lnTo>
                      <a:pt x="272" y="48"/>
                    </a:lnTo>
                    <a:lnTo>
                      <a:pt x="272" y="48"/>
                    </a:lnTo>
                    <a:lnTo>
                      <a:pt x="264" y="48"/>
                    </a:lnTo>
                    <a:lnTo>
                      <a:pt x="264" y="32"/>
                    </a:lnTo>
                    <a:lnTo>
                      <a:pt x="288" y="32"/>
                    </a:lnTo>
                    <a:lnTo>
                      <a:pt x="304" y="48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36" y="48"/>
                    </a:lnTo>
                    <a:lnTo>
                      <a:pt x="336" y="48"/>
                    </a:lnTo>
                    <a:lnTo>
                      <a:pt x="328" y="48"/>
                    </a:lnTo>
                    <a:lnTo>
                      <a:pt x="312" y="40"/>
                    </a:lnTo>
                    <a:lnTo>
                      <a:pt x="312" y="32"/>
                    </a:lnTo>
                    <a:lnTo>
                      <a:pt x="328" y="24"/>
                    </a:lnTo>
                    <a:lnTo>
                      <a:pt x="320" y="24"/>
                    </a:lnTo>
                    <a:lnTo>
                      <a:pt x="320" y="16"/>
                    </a:lnTo>
                    <a:lnTo>
                      <a:pt x="320" y="16"/>
                    </a:lnTo>
                    <a:lnTo>
                      <a:pt x="336" y="8"/>
                    </a:lnTo>
                    <a:lnTo>
                      <a:pt x="360" y="8"/>
                    </a:lnTo>
                    <a:lnTo>
                      <a:pt x="368" y="8"/>
                    </a:lnTo>
                    <a:lnTo>
                      <a:pt x="376" y="8"/>
                    </a:lnTo>
                    <a:lnTo>
                      <a:pt x="384" y="16"/>
                    </a:lnTo>
                    <a:lnTo>
                      <a:pt x="392" y="16"/>
                    </a:lnTo>
                    <a:lnTo>
                      <a:pt x="392" y="16"/>
                    </a:lnTo>
                    <a:lnTo>
                      <a:pt x="392" y="8"/>
                    </a:lnTo>
                    <a:lnTo>
                      <a:pt x="392" y="8"/>
                    </a:lnTo>
                    <a:lnTo>
                      <a:pt x="400" y="8"/>
                    </a:lnTo>
                    <a:lnTo>
                      <a:pt x="408" y="8"/>
                    </a:lnTo>
                    <a:lnTo>
                      <a:pt x="416" y="8"/>
                    </a:lnTo>
                    <a:lnTo>
                      <a:pt x="464" y="0"/>
                    </a:lnTo>
                    <a:lnTo>
                      <a:pt x="472" y="0"/>
                    </a:lnTo>
                    <a:lnTo>
                      <a:pt x="536" y="0"/>
                    </a:lnTo>
                    <a:lnTo>
                      <a:pt x="552" y="0"/>
                    </a:lnTo>
                    <a:lnTo>
                      <a:pt x="584" y="16"/>
                    </a:lnTo>
                    <a:lnTo>
                      <a:pt x="608" y="24"/>
                    </a:lnTo>
                    <a:lnTo>
                      <a:pt x="632" y="24"/>
                    </a:lnTo>
                    <a:lnTo>
                      <a:pt x="640" y="24"/>
                    </a:lnTo>
                    <a:lnTo>
                      <a:pt x="640" y="24"/>
                    </a:lnTo>
                    <a:lnTo>
                      <a:pt x="640" y="32"/>
                    </a:lnTo>
                    <a:lnTo>
                      <a:pt x="608" y="40"/>
                    </a:lnTo>
                    <a:lnTo>
                      <a:pt x="592" y="48"/>
                    </a:lnTo>
                    <a:lnTo>
                      <a:pt x="496" y="48"/>
                    </a:lnTo>
                    <a:lnTo>
                      <a:pt x="496" y="48"/>
                    </a:lnTo>
                    <a:lnTo>
                      <a:pt x="504" y="56"/>
                    </a:lnTo>
                    <a:lnTo>
                      <a:pt x="536" y="48"/>
                    </a:lnTo>
                    <a:lnTo>
                      <a:pt x="568" y="48"/>
                    </a:lnTo>
                    <a:lnTo>
                      <a:pt x="576" y="48"/>
                    </a:lnTo>
                    <a:lnTo>
                      <a:pt x="584" y="48"/>
                    </a:lnTo>
                    <a:lnTo>
                      <a:pt x="584" y="48"/>
                    </a:lnTo>
                    <a:lnTo>
                      <a:pt x="576" y="64"/>
                    </a:lnTo>
                    <a:lnTo>
                      <a:pt x="568" y="72"/>
                    </a:lnTo>
                    <a:lnTo>
                      <a:pt x="568" y="72"/>
                    </a:lnTo>
                    <a:lnTo>
                      <a:pt x="576" y="72"/>
                    </a:lnTo>
                    <a:lnTo>
                      <a:pt x="616" y="48"/>
                    </a:lnTo>
                    <a:lnTo>
                      <a:pt x="632" y="48"/>
                    </a:lnTo>
                    <a:lnTo>
                      <a:pt x="632" y="64"/>
                    </a:lnTo>
                    <a:lnTo>
                      <a:pt x="600" y="96"/>
                    </a:lnTo>
                    <a:lnTo>
                      <a:pt x="608" y="96"/>
                    </a:lnTo>
                    <a:lnTo>
                      <a:pt x="632" y="72"/>
                    </a:lnTo>
                    <a:lnTo>
                      <a:pt x="640" y="64"/>
                    </a:lnTo>
                    <a:lnTo>
                      <a:pt x="640" y="64"/>
                    </a:lnTo>
                    <a:lnTo>
                      <a:pt x="656" y="64"/>
                    </a:lnTo>
                    <a:lnTo>
                      <a:pt x="664" y="64"/>
                    </a:lnTo>
                    <a:lnTo>
                      <a:pt x="680" y="64"/>
                    </a:lnTo>
                    <a:lnTo>
                      <a:pt x="680" y="64"/>
                    </a:lnTo>
                    <a:lnTo>
                      <a:pt x="680" y="64"/>
                    </a:lnTo>
                    <a:lnTo>
                      <a:pt x="688" y="56"/>
                    </a:lnTo>
                    <a:lnTo>
                      <a:pt x="696" y="56"/>
                    </a:lnTo>
                    <a:lnTo>
                      <a:pt x="696" y="56"/>
                    </a:lnTo>
                    <a:lnTo>
                      <a:pt x="720" y="56"/>
                    </a:lnTo>
                    <a:lnTo>
                      <a:pt x="720" y="56"/>
                    </a:lnTo>
                    <a:lnTo>
                      <a:pt x="720" y="48"/>
                    </a:lnTo>
                    <a:lnTo>
                      <a:pt x="736" y="48"/>
                    </a:lnTo>
                    <a:lnTo>
                      <a:pt x="752" y="56"/>
                    </a:lnTo>
                    <a:lnTo>
                      <a:pt x="752" y="64"/>
                    </a:lnTo>
                    <a:lnTo>
                      <a:pt x="744" y="72"/>
                    </a:lnTo>
                    <a:lnTo>
                      <a:pt x="744" y="72"/>
                    </a:lnTo>
                    <a:lnTo>
                      <a:pt x="712" y="88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704" y="96"/>
                    </a:lnTo>
                    <a:lnTo>
                      <a:pt x="704" y="88"/>
                    </a:lnTo>
                    <a:lnTo>
                      <a:pt x="712" y="96"/>
                    </a:lnTo>
                    <a:lnTo>
                      <a:pt x="688" y="104"/>
                    </a:lnTo>
                    <a:lnTo>
                      <a:pt x="688" y="104"/>
                    </a:lnTo>
                    <a:lnTo>
                      <a:pt x="688" y="104"/>
                    </a:lnTo>
                    <a:lnTo>
                      <a:pt x="688" y="112"/>
                    </a:lnTo>
                    <a:lnTo>
                      <a:pt x="688" y="112"/>
                    </a:lnTo>
                    <a:lnTo>
                      <a:pt x="672" y="120"/>
                    </a:lnTo>
                    <a:lnTo>
                      <a:pt x="672" y="120"/>
                    </a:lnTo>
                    <a:lnTo>
                      <a:pt x="672" y="128"/>
                    </a:lnTo>
                    <a:lnTo>
                      <a:pt x="672" y="136"/>
                    </a:lnTo>
                    <a:lnTo>
                      <a:pt x="656" y="144"/>
                    </a:lnTo>
                    <a:lnTo>
                      <a:pt x="648" y="144"/>
                    </a:lnTo>
                    <a:lnTo>
                      <a:pt x="648" y="160"/>
                    </a:lnTo>
                    <a:lnTo>
                      <a:pt x="648" y="168"/>
                    </a:lnTo>
                    <a:lnTo>
                      <a:pt x="656" y="168"/>
                    </a:lnTo>
                    <a:lnTo>
                      <a:pt x="664" y="168"/>
                    </a:lnTo>
                    <a:lnTo>
                      <a:pt x="672" y="176"/>
                    </a:lnTo>
                    <a:lnTo>
                      <a:pt x="672" y="176"/>
                    </a:lnTo>
                    <a:lnTo>
                      <a:pt x="672" y="176"/>
                    </a:lnTo>
                    <a:lnTo>
                      <a:pt x="672" y="176"/>
                    </a:lnTo>
                    <a:lnTo>
                      <a:pt x="688" y="184"/>
                    </a:lnTo>
                    <a:lnTo>
                      <a:pt x="688" y="200"/>
                    </a:lnTo>
                    <a:lnTo>
                      <a:pt x="656" y="200"/>
                    </a:lnTo>
                    <a:lnTo>
                      <a:pt x="648" y="200"/>
                    </a:lnTo>
                    <a:lnTo>
                      <a:pt x="648" y="208"/>
                    </a:lnTo>
                    <a:lnTo>
                      <a:pt x="656" y="208"/>
                    </a:lnTo>
                    <a:lnTo>
                      <a:pt x="664" y="208"/>
                    </a:lnTo>
                    <a:lnTo>
                      <a:pt x="664" y="208"/>
                    </a:lnTo>
                    <a:lnTo>
                      <a:pt x="664" y="216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64" y="240"/>
                    </a:lnTo>
                    <a:lnTo>
                      <a:pt x="656" y="240"/>
                    </a:lnTo>
                    <a:lnTo>
                      <a:pt x="656" y="248"/>
                    </a:lnTo>
                    <a:lnTo>
                      <a:pt x="664" y="248"/>
                    </a:lnTo>
                    <a:lnTo>
                      <a:pt x="672" y="256"/>
                    </a:lnTo>
                    <a:lnTo>
                      <a:pt x="672" y="256"/>
                    </a:lnTo>
                    <a:lnTo>
                      <a:pt x="664" y="264"/>
                    </a:lnTo>
                    <a:lnTo>
                      <a:pt x="648" y="264"/>
                    </a:lnTo>
                    <a:lnTo>
                      <a:pt x="648" y="264"/>
                    </a:lnTo>
                    <a:lnTo>
                      <a:pt x="648" y="272"/>
                    </a:lnTo>
                    <a:lnTo>
                      <a:pt x="656" y="272"/>
                    </a:lnTo>
                    <a:lnTo>
                      <a:pt x="656" y="272"/>
                    </a:lnTo>
                    <a:lnTo>
                      <a:pt x="656" y="280"/>
                    </a:lnTo>
                    <a:lnTo>
                      <a:pt x="632" y="288"/>
                    </a:lnTo>
                    <a:lnTo>
                      <a:pt x="632" y="288"/>
                    </a:lnTo>
                    <a:lnTo>
                      <a:pt x="632" y="288"/>
                    </a:lnTo>
                    <a:lnTo>
                      <a:pt x="624" y="280"/>
                    </a:lnTo>
                    <a:lnTo>
                      <a:pt x="616" y="280"/>
                    </a:lnTo>
                    <a:lnTo>
                      <a:pt x="616" y="280"/>
                    </a:lnTo>
                    <a:lnTo>
                      <a:pt x="616" y="280"/>
                    </a:lnTo>
                    <a:lnTo>
                      <a:pt x="616" y="288"/>
                    </a:lnTo>
                    <a:lnTo>
                      <a:pt x="640" y="296"/>
                    </a:lnTo>
                    <a:lnTo>
                      <a:pt x="640" y="312"/>
                    </a:lnTo>
                    <a:lnTo>
                      <a:pt x="624" y="312"/>
                    </a:lnTo>
                    <a:lnTo>
                      <a:pt x="608" y="296"/>
                    </a:lnTo>
                    <a:lnTo>
                      <a:pt x="608" y="288"/>
                    </a:lnTo>
                    <a:lnTo>
                      <a:pt x="608" y="288"/>
                    </a:lnTo>
                    <a:lnTo>
                      <a:pt x="600" y="288"/>
                    </a:lnTo>
                    <a:lnTo>
                      <a:pt x="600" y="288"/>
                    </a:lnTo>
                    <a:lnTo>
                      <a:pt x="600" y="296"/>
                    </a:lnTo>
                    <a:lnTo>
                      <a:pt x="600" y="296"/>
                    </a:lnTo>
                    <a:lnTo>
                      <a:pt x="616" y="312"/>
                    </a:lnTo>
                    <a:lnTo>
                      <a:pt x="648" y="328"/>
                    </a:lnTo>
                    <a:lnTo>
                      <a:pt x="648" y="352"/>
                    </a:lnTo>
                    <a:lnTo>
                      <a:pt x="624" y="352"/>
                    </a:lnTo>
                    <a:lnTo>
                      <a:pt x="608" y="328"/>
                    </a:lnTo>
                    <a:lnTo>
                      <a:pt x="600" y="328"/>
                    </a:lnTo>
                    <a:lnTo>
                      <a:pt x="592" y="328"/>
                    </a:lnTo>
                    <a:lnTo>
                      <a:pt x="592" y="328"/>
                    </a:lnTo>
                    <a:lnTo>
                      <a:pt x="592" y="328"/>
                    </a:lnTo>
                    <a:lnTo>
                      <a:pt x="592" y="336"/>
                    </a:lnTo>
                    <a:lnTo>
                      <a:pt x="592" y="344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84" y="352"/>
                    </a:lnTo>
                    <a:lnTo>
                      <a:pt x="624" y="360"/>
                    </a:lnTo>
                    <a:lnTo>
                      <a:pt x="632" y="360"/>
                    </a:lnTo>
                    <a:lnTo>
                      <a:pt x="632" y="360"/>
                    </a:lnTo>
                    <a:lnTo>
                      <a:pt x="632" y="368"/>
                    </a:lnTo>
                    <a:lnTo>
                      <a:pt x="608" y="368"/>
                    </a:lnTo>
                    <a:lnTo>
                      <a:pt x="592" y="392"/>
                    </a:lnTo>
                    <a:lnTo>
                      <a:pt x="576" y="392"/>
                    </a:lnTo>
                    <a:lnTo>
                      <a:pt x="544" y="400"/>
                    </a:lnTo>
                    <a:lnTo>
                      <a:pt x="536" y="400"/>
                    </a:lnTo>
                    <a:lnTo>
                      <a:pt x="520" y="400"/>
                    </a:lnTo>
                    <a:lnTo>
                      <a:pt x="520" y="400"/>
                    </a:lnTo>
                    <a:lnTo>
                      <a:pt x="512" y="408"/>
                    </a:lnTo>
                    <a:lnTo>
                      <a:pt x="512" y="408"/>
                    </a:lnTo>
                    <a:lnTo>
                      <a:pt x="496" y="416"/>
                    </a:lnTo>
                    <a:lnTo>
                      <a:pt x="496" y="416"/>
                    </a:lnTo>
                    <a:lnTo>
                      <a:pt x="488" y="440"/>
                    </a:lnTo>
                    <a:lnTo>
                      <a:pt x="480" y="440"/>
                    </a:lnTo>
                    <a:lnTo>
                      <a:pt x="456" y="448"/>
                    </a:lnTo>
                    <a:lnTo>
                      <a:pt x="448" y="448"/>
                    </a:lnTo>
                    <a:lnTo>
                      <a:pt x="440" y="448"/>
                    </a:lnTo>
                    <a:lnTo>
                      <a:pt x="440" y="448"/>
                    </a:lnTo>
                    <a:lnTo>
                      <a:pt x="440" y="440"/>
                    </a:lnTo>
                    <a:lnTo>
                      <a:pt x="440" y="440"/>
                    </a:lnTo>
                    <a:lnTo>
                      <a:pt x="440" y="448"/>
                    </a:lnTo>
                    <a:lnTo>
                      <a:pt x="432" y="456"/>
                    </a:lnTo>
                    <a:lnTo>
                      <a:pt x="400" y="464"/>
                    </a:lnTo>
                    <a:lnTo>
                      <a:pt x="400" y="472"/>
                    </a:lnTo>
                    <a:lnTo>
                      <a:pt x="400" y="480"/>
                    </a:lnTo>
                    <a:lnTo>
                      <a:pt x="400" y="480"/>
                    </a:lnTo>
                    <a:lnTo>
                      <a:pt x="408" y="488"/>
                    </a:lnTo>
                    <a:lnTo>
                      <a:pt x="408" y="504"/>
                    </a:lnTo>
                    <a:lnTo>
                      <a:pt x="384" y="512"/>
                    </a:lnTo>
                    <a:lnTo>
                      <a:pt x="384" y="528"/>
                    </a:lnTo>
                    <a:lnTo>
                      <a:pt x="384" y="536"/>
                    </a:lnTo>
                    <a:lnTo>
                      <a:pt x="384" y="536"/>
                    </a:lnTo>
                    <a:lnTo>
                      <a:pt x="384" y="536"/>
                    </a:lnTo>
                    <a:lnTo>
                      <a:pt x="384" y="544"/>
                    </a:lnTo>
                    <a:lnTo>
                      <a:pt x="376" y="568"/>
                    </a:lnTo>
                    <a:lnTo>
                      <a:pt x="368" y="568"/>
                    </a:lnTo>
                    <a:lnTo>
                      <a:pt x="360" y="560"/>
                    </a:lnTo>
                    <a:lnTo>
                      <a:pt x="360" y="560"/>
                    </a:lnTo>
                    <a:lnTo>
                      <a:pt x="360" y="568"/>
                    </a:lnTo>
                    <a:lnTo>
                      <a:pt x="352" y="568"/>
                    </a:lnTo>
                    <a:lnTo>
                      <a:pt x="336" y="544"/>
                    </a:lnTo>
                    <a:lnTo>
                      <a:pt x="328" y="544"/>
                    </a:lnTo>
                    <a:lnTo>
                      <a:pt x="320" y="552"/>
                    </a:lnTo>
                    <a:lnTo>
                      <a:pt x="312" y="552"/>
                    </a:lnTo>
                    <a:lnTo>
                      <a:pt x="312" y="552"/>
                    </a:lnTo>
                    <a:lnTo>
                      <a:pt x="312" y="544"/>
                    </a:lnTo>
                    <a:lnTo>
                      <a:pt x="304" y="544"/>
                    </a:lnTo>
                    <a:lnTo>
                      <a:pt x="296" y="536"/>
                    </a:lnTo>
                    <a:lnTo>
                      <a:pt x="296" y="528"/>
                    </a:lnTo>
                    <a:lnTo>
                      <a:pt x="296" y="528"/>
                    </a:lnTo>
                    <a:lnTo>
                      <a:pt x="288" y="528"/>
                    </a:lnTo>
                    <a:lnTo>
                      <a:pt x="272" y="504"/>
                    </a:lnTo>
                    <a:lnTo>
                      <a:pt x="272" y="488"/>
                    </a:lnTo>
                    <a:lnTo>
                      <a:pt x="280" y="480"/>
                    </a:lnTo>
                    <a:lnTo>
                      <a:pt x="272" y="480"/>
                    </a:lnTo>
                    <a:lnTo>
                      <a:pt x="272" y="480"/>
                    </a:lnTo>
                    <a:lnTo>
                      <a:pt x="264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40" y="448"/>
                    </a:lnTo>
                    <a:lnTo>
                      <a:pt x="248" y="440"/>
                    </a:lnTo>
                    <a:lnTo>
                      <a:pt x="248" y="432"/>
                    </a:lnTo>
                    <a:lnTo>
                      <a:pt x="248" y="432"/>
                    </a:lnTo>
                    <a:lnTo>
                      <a:pt x="240" y="432"/>
                    </a:lnTo>
                    <a:lnTo>
                      <a:pt x="240" y="432"/>
                    </a:lnTo>
                    <a:lnTo>
                      <a:pt x="240" y="432"/>
                    </a:lnTo>
                    <a:lnTo>
                      <a:pt x="240" y="424"/>
                    </a:lnTo>
                    <a:lnTo>
                      <a:pt x="240" y="424"/>
                    </a:lnTo>
                    <a:lnTo>
                      <a:pt x="248" y="408"/>
                    </a:lnTo>
                    <a:lnTo>
                      <a:pt x="256" y="400"/>
                    </a:lnTo>
                    <a:lnTo>
                      <a:pt x="256" y="400"/>
                    </a:lnTo>
                    <a:lnTo>
                      <a:pt x="264" y="39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5">
                <a:extLst>
                  <a:ext uri="{FF2B5EF4-FFF2-40B4-BE49-F238E27FC236}">
                    <a16:creationId xmlns="" xmlns:a16="http://schemas.microsoft.com/office/drawing/2014/main" id="{E90F3060-8240-4866-9E88-0D03A234B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056"/>
                <a:ext cx="504" cy="336"/>
              </a:xfrm>
              <a:custGeom>
                <a:avLst/>
                <a:gdLst>
                  <a:gd name="T0" fmla="*/ 248 w 504"/>
                  <a:gd name="T1" fmla="*/ 136 h 336"/>
                  <a:gd name="T2" fmla="*/ 248 w 504"/>
                  <a:gd name="T3" fmla="*/ 144 h 336"/>
                  <a:gd name="T4" fmla="*/ 248 w 504"/>
                  <a:gd name="T5" fmla="*/ 160 h 336"/>
                  <a:gd name="T6" fmla="*/ 280 w 504"/>
                  <a:gd name="T7" fmla="*/ 192 h 336"/>
                  <a:gd name="T8" fmla="*/ 320 w 504"/>
                  <a:gd name="T9" fmla="*/ 192 h 336"/>
                  <a:gd name="T10" fmla="*/ 352 w 504"/>
                  <a:gd name="T11" fmla="*/ 152 h 336"/>
                  <a:gd name="T12" fmla="*/ 384 w 504"/>
                  <a:gd name="T13" fmla="*/ 152 h 336"/>
                  <a:gd name="T14" fmla="*/ 368 w 504"/>
                  <a:gd name="T15" fmla="*/ 192 h 336"/>
                  <a:gd name="T16" fmla="*/ 368 w 504"/>
                  <a:gd name="T17" fmla="*/ 216 h 336"/>
                  <a:gd name="T18" fmla="*/ 368 w 504"/>
                  <a:gd name="T19" fmla="*/ 224 h 336"/>
                  <a:gd name="T20" fmla="*/ 424 w 504"/>
                  <a:gd name="T21" fmla="*/ 232 h 336"/>
                  <a:gd name="T22" fmla="*/ 424 w 504"/>
                  <a:gd name="T23" fmla="*/ 288 h 336"/>
                  <a:gd name="T24" fmla="*/ 472 w 504"/>
                  <a:gd name="T25" fmla="*/ 304 h 336"/>
                  <a:gd name="T26" fmla="*/ 504 w 504"/>
                  <a:gd name="T27" fmla="*/ 320 h 336"/>
                  <a:gd name="T28" fmla="*/ 488 w 504"/>
                  <a:gd name="T29" fmla="*/ 328 h 336"/>
                  <a:gd name="T30" fmla="*/ 464 w 504"/>
                  <a:gd name="T31" fmla="*/ 320 h 336"/>
                  <a:gd name="T32" fmla="*/ 456 w 504"/>
                  <a:gd name="T33" fmla="*/ 336 h 336"/>
                  <a:gd name="T34" fmla="*/ 432 w 504"/>
                  <a:gd name="T35" fmla="*/ 320 h 336"/>
                  <a:gd name="T36" fmla="*/ 408 w 504"/>
                  <a:gd name="T37" fmla="*/ 304 h 336"/>
                  <a:gd name="T38" fmla="*/ 400 w 504"/>
                  <a:gd name="T39" fmla="*/ 304 h 336"/>
                  <a:gd name="T40" fmla="*/ 392 w 504"/>
                  <a:gd name="T41" fmla="*/ 288 h 336"/>
                  <a:gd name="T42" fmla="*/ 376 w 504"/>
                  <a:gd name="T43" fmla="*/ 256 h 336"/>
                  <a:gd name="T44" fmla="*/ 360 w 504"/>
                  <a:gd name="T45" fmla="*/ 256 h 336"/>
                  <a:gd name="T46" fmla="*/ 296 w 504"/>
                  <a:gd name="T47" fmla="*/ 224 h 336"/>
                  <a:gd name="T48" fmla="*/ 272 w 504"/>
                  <a:gd name="T49" fmla="*/ 224 h 336"/>
                  <a:gd name="T50" fmla="*/ 248 w 504"/>
                  <a:gd name="T51" fmla="*/ 224 h 336"/>
                  <a:gd name="T52" fmla="*/ 216 w 504"/>
                  <a:gd name="T53" fmla="*/ 208 h 336"/>
                  <a:gd name="T54" fmla="*/ 184 w 504"/>
                  <a:gd name="T55" fmla="*/ 200 h 336"/>
                  <a:gd name="T56" fmla="*/ 152 w 504"/>
                  <a:gd name="T57" fmla="*/ 176 h 336"/>
                  <a:gd name="T58" fmla="*/ 152 w 504"/>
                  <a:gd name="T59" fmla="*/ 152 h 336"/>
                  <a:gd name="T60" fmla="*/ 104 w 504"/>
                  <a:gd name="T61" fmla="*/ 96 h 336"/>
                  <a:gd name="T62" fmla="*/ 88 w 504"/>
                  <a:gd name="T63" fmla="*/ 80 h 336"/>
                  <a:gd name="T64" fmla="*/ 64 w 504"/>
                  <a:gd name="T65" fmla="*/ 48 h 336"/>
                  <a:gd name="T66" fmla="*/ 56 w 504"/>
                  <a:gd name="T67" fmla="*/ 24 h 336"/>
                  <a:gd name="T68" fmla="*/ 32 w 504"/>
                  <a:gd name="T69" fmla="*/ 16 h 336"/>
                  <a:gd name="T70" fmla="*/ 48 w 504"/>
                  <a:gd name="T71" fmla="*/ 48 h 336"/>
                  <a:gd name="T72" fmla="*/ 80 w 504"/>
                  <a:gd name="T73" fmla="*/ 104 h 336"/>
                  <a:gd name="T74" fmla="*/ 96 w 504"/>
                  <a:gd name="T75" fmla="*/ 128 h 336"/>
                  <a:gd name="T76" fmla="*/ 88 w 504"/>
                  <a:gd name="T77" fmla="*/ 128 h 336"/>
                  <a:gd name="T78" fmla="*/ 64 w 504"/>
                  <a:gd name="T79" fmla="*/ 112 h 336"/>
                  <a:gd name="T80" fmla="*/ 56 w 504"/>
                  <a:gd name="T81" fmla="*/ 88 h 336"/>
                  <a:gd name="T82" fmla="*/ 40 w 504"/>
                  <a:gd name="T83" fmla="*/ 72 h 336"/>
                  <a:gd name="T84" fmla="*/ 24 w 504"/>
                  <a:gd name="T85" fmla="*/ 48 h 336"/>
                  <a:gd name="T86" fmla="*/ 0 w 504"/>
                  <a:gd name="T87" fmla="*/ 8 h 336"/>
                  <a:gd name="T88" fmla="*/ 32 w 504"/>
                  <a:gd name="T89" fmla="*/ 0 h 336"/>
                  <a:gd name="T90" fmla="*/ 112 w 504"/>
                  <a:gd name="T91" fmla="*/ 16 h 336"/>
                  <a:gd name="T92" fmla="*/ 120 w 504"/>
                  <a:gd name="T93" fmla="*/ 8 h 336"/>
                  <a:gd name="T94" fmla="*/ 168 w 504"/>
                  <a:gd name="T95" fmla="*/ 48 h 336"/>
                  <a:gd name="T96" fmla="*/ 224 w 504"/>
                  <a:gd name="T97" fmla="*/ 80 h 336"/>
                  <a:gd name="T98" fmla="*/ 248 w 504"/>
                  <a:gd name="T99" fmla="*/ 8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4" h="336">
                    <a:moveTo>
                      <a:pt x="248" y="88"/>
                    </a:moveTo>
                    <a:lnTo>
                      <a:pt x="248" y="104"/>
                    </a:lnTo>
                    <a:lnTo>
                      <a:pt x="248" y="112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48" y="144"/>
                    </a:lnTo>
                    <a:lnTo>
                      <a:pt x="248" y="144"/>
                    </a:lnTo>
                    <a:lnTo>
                      <a:pt x="248" y="144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52"/>
                    </a:lnTo>
                    <a:lnTo>
                      <a:pt x="248" y="160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272" y="184"/>
                    </a:lnTo>
                    <a:lnTo>
                      <a:pt x="280" y="192"/>
                    </a:lnTo>
                    <a:lnTo>
                      <a:pt x="288" y="192"/>
                    </a:lnTo>
                    <a:lnTo>
                      <a:pt x="312" y="184"/>
                    </a:lnTo>
                    <a:lnTo>
                      <a:pt x="320" y="192"/>
                    </a:lnTo>
                    <a:lnTo>
                      <a:pt x="320" y="192"/>
                    </a:lnTo>
                    <a:lnTo>
                      <a:pt x="328" y="184"/>
                    </a:lnTo>
                    <a:lnTo>
                      <a:pt x="328" y="176"/>
                    </a:lnTo>
                    <a:lnTo>
                      <a:pt x="336" y="160"/>
                    </a:lnTo>
                    <a:lnTo>
                      <a:pt x="352" y="152"/>
                    </a:lnTo>
                    <a:lnTo>
                      <a:pt x="368" y="152"/>
                    </a:lnTo>
                    <a:lnTo>
                      <a:pt x="376" y="152"/>
                    </a:lnTo>
                    <a:lnTo>
                      <a:pt x="384" y="152"/>
                    </a:lnTo>
                    <a:lnTo>
                      <a:pt x="384" y="152"/>
                    </a:lnTo>
                    <a:lnTo>
                      <a:pt x="376" y="168"/>
                    </a:lnTo>
                    <a:lnTo>
                      <a:pt x="376" y="184"/>
                    </a:lnTo>
                    <a:lnTo>
                      <a:pt x="368" y="192"/>
                    </a:lnTo>
                    <a:lnTo>
                      <a:pt x="368" y="192"/>
                    </a:lnTo>
                    <a:lnTo>
                      <a:pt x="368" y="192"/>
                    </a:lnTo>
                    <a:lnTo>
                      <a:pt x="368" y="192"/>
                    </a:lnTo>
                    <a:lnTo>
                      <a:pt x="368" y="208"/>
                    </a:lnTo>
                    <a:lnTo>
                      <a:pt x="368" y="216"/>
                    </a:lnTo>
                    <a:lnTo>
                      <a:pt x="360" y="216"/>
                    </a:lnTo>
                    <a:lnTo>
                      <a:pt x="360" y="224"/>
                    </a:lnTo>
                    <a:lnTo>
                      <a:pt x="360" y="224"/>
                    </a:lnTo>
                    <a:lnTo>
                      <a:pt x="368" y="224"/>
                    </a:lnTo>
                    <a:lnTo>
                      <a:pt x="392" y="224"/>
                    </a:lnTo>
                    <a:lnTo>
                      <a:pt x="408" y="224"/>
                    </a:lnTo>
                    <a:lnTo>
                      <a:pt x="424" y="232"/>
                    </a:lnTo>
                    <a:lnTo>
                      <a:pt x="424" y="232"/>
                    </a:lnTo>
                    <a:lnTo>
                      <a:pt x="424" y="240"/>
                    </a:lnTo>
                    <a:lnTo>
                      <a:pt x="424" y="248"/>
                    </a:lnTo>
                    <a:lnTo>
                      <a:pt x="424" y="256"/>
                    </a:lnTo>
                    <a:lnTo>
                      <a:pt x="424" y="288"/>
                    </a:lnTo>
                    <a:lnTo>
                      <a:pt x="424" y="296"/>
                    </a:lnTo>
                    <a:lnTo>
                      <a:pt x="440" y="304"/>
                    </a:lnTo>
                    <a:lnTo>
                      <a:pt x="456" y="312"/>
                    </a:lnTo>
                    <a:lnTo>
                      <a:pt x="472" y="304"/>
                    </a:lnTo>
                    <a:lnTo>
                      <a:pt x="488" y="304"/>
                    </a:lnTo>
                    <a:lnTo>
                      <a:pt x="496" y="312"/>
                    </a:lnTo>
                    <a:lnTo>
                      <a:pt x="504" y="320"/>
                    </a:lnTo>
                    <a:lnTo>
                      <a:pt x="504" y="320"/>
                    </a:lnTo>
                    <a:lnTo>
                      <a:pt x="496" y="320"/>
                    </a:lnTo>
                    <a:lnTo>
                      <a:pt x="496" y="328"/>
                    </a:lnTo>
                    <a:lnTo>
                      <a:pt x="488" y="328"/>
                    </a:lnTo>
                    <a:lnTo>
                      <a:pt x="488" y="328"/>
                    </a:lnTo>
                    <a:lnTo>
                      <a:pt x="488" y="320"/>
                    </a:lnTo>
                    <a:lnTo>
                      <a:pt x="480" y="320"/>
                    </a:lnTo>
                    <a:lnTo>
                      <a:pt x="472" y="312"/>
                    </a:lnTo>
                    <a:lnTo>
                      <a:pt x="464" y="320"/>
                    </a:lnTo>
                    <a:lnTo>
                      <a:pt x="464" y="320"/>
                    </a:lnTo>
                    <a:lnTo>
                      <a:pt x="464" y="328"/>
                    </a:lnTo>
                    <a:lnTo>
                      <a:pt x="464" y="336"/>
                    </a:lnTo>
                    <a:lnTo>
                      <a:pt x="456" y="336"/>
                    </a:lnTo>
                    <a:lnTo>
                      <a:pt x="448" y="328"/>
                    </a:lnTo>
                    <a:lnTo>
                      <a:pt x="440" y="320"/>
                    </a:lnTo>
                    <a:lnTo>
                      <a:pt x="432" y="320"/>
                    </a:lnTo>
                    <a:lnTo>
                      <a:pt x="432" y="320"/>
                    </a:lnTo>
                    <a:lnTo>
                      <a:pt x="432" y="320"/>
                    </a:lnTo>
                    <a:lnTo>
                      <a:pt x="424" y="320"/>
                    </a:lnTo>
                    <a:lnTo>
                      <a:pt x="424" y="312"/>
                    </a:lnTo>
                    <a:lnTo>
                      <a:pt x="408" y="304"/>
                    </a:lnTo>
                    <a:lnTo>
                      <a:pt x="400" y="296"/>
                    </a:lnTo>
                    <a:lnTo>
                      <a:pt x="408" y="304"/>
                    </a:lnTo>
                    <a:lnTo>
                      <a:pt x="408" y="304"/>
                    </a:lnTo>
                    <a:lnTo>
                      <a:pt x="400" y="304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88"/>
                    </a:lnTo>
                    <a:lnTo>
                      <a:pt x="392" y="288"/>
                    </a:lnTo>
                    <a:lnTo>
                      <a:pt x="392" y="280"/>
                    </a:lnTo>
                    <a:lnTo>
                      <a:pt x="384" y="272"/>
                    </a:lnTo>
                    <a:lnTo>
                      <a:pt x="376" y="264"/>
                    </a:lnTo>
                    <a:lnTo>
                      <a:pt x="376" y="256"/>
                    </a:lnTo>
                    <a:lnTo>
                      <a:pt x="376" y="256"/>
                    </a:lnTo>
                    <a:lnTo>
                      <a:pt x="368" y="256"/>
                    </a:lnTo>
                    <a:lnTo>
                      <a:pt x="368" y="256"/>
                    </a:lnTo>
                    <a:lnTo>
                      <a:pt x="360" y="256"/>
                    </a:lnTo>
                    <a:lnTo>
                      <a:pt x="344" y="256"/>
                    </a:lnTo>
                    <a:lnTo>
                      <a:pt x="328" y="248"/>
                    </a:lnTo>
                    <a:lnTo>
                      <a:pt x="312" y="240"/>
                    </a:lnTo>
                    <a:lnTo>
                      <a:pt x="296" y="224"/>
                    </a:lnTo>
                    <a:lnTo>
                      <a:pt x="296" y="224"/>
                    </a:lnTo>
                    <a:lnTo>
                      <a:pt x="288" y="224"/>
                    </a:lnTo>
                    <a:lnTo>
                      <a:pt x="288" y="216"/>
                    </a:lnTo>
                    <a:lnTo>
                      <a:pt x="272" y="224"/>
                    </a:lnTo>
                    <a:lnTo>
                      <a:pt x="264" y="224"/>
                    </a:lnTo>
                    <a:lnTo>
                      <a:pt x="256" y="224"/>
                    </a:lnTo>
                    <a:lnTo>
                      <a:pt x="256" y="224"/>
                    </a:lnTo>
                    <a:lnTo>
                      <a:pt x="248" y="224"/>
                    </a:lnTo>
                    <a:lnTo>
                      <a:pt x="240" y="224"/>
                    </a:lnTo>
                    <a:lnTo>
                      <a:pt x="224" y="216"/>
                    </a:lnTo>
                    <a:lnTo>
                      <a:pt x="216" y="208"/>
                    </a:lnTo>
                    <a:lnTo>
                      <a:pt x="216" y="208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200" y="200"/>
                    </a:lnTo>
                    <a:lnTo>
                      <a:pt x="184" y="200"/>
                    </a:lnTo>
                    <a:lnTo>
                      <a:pt x="176" y="192"/>
                    </a:lnTo>
                    <a:lnTo>
                      <a:pt x="176" y="192"/>
                    </a:lnTo>
                    <a:lnTo>
                      <a:pt x="160" y="184"/>
                    </a:lnTo>
                    <a:lnTo>
                      <a:pt x="152" y="176"/>
                    </a:lnTo>
                    <a:lnTo>
                      <a:pt x="152" y="176"/>
                    </a:lnTo>
                    <a:lnTo>
                      <a:pt x="152" y="176"/>
                    </a:lnTo>
                    <a:lnTo>
                      <a:pt x="152" y="160"/>
                    </a:lnTo>
                    <a:lnTo>
                      <a:pt x="152" y="152"/>
                    </a:lnTo>
                    <a:lnTo>
                      <a:pt x="144" y="136"/>
                    </a:lnTo>
                    <a:lnTo>
                      <a:pt x="120" y="112"/>
                    </a:lnTo>
                    <a:lnTo>
                      <a:pt x="112" y="104"/>
                    </a:lnTo>
                    <a:lnTo>
                      <a:pt x="104" y="96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104" y="88"/>
                    </a:lnTo>
                    <a:lnTo>
                      <a:pt x="88" y="80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56" y="40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24"/>
                    </a:lnTo>
                    <a:lnTo>
                      <a:pt x="40" y="40"/>
                    </a:lnTo>
                    <a:lnTo>
                      <a:pt x="48" y="48"/>
                    </a:lnTo>
                    <a:lnTo>
                      <a:pt x="56" y="56"/>
                    </a:lnTo>
                    <a:lnTo>
                      <a:pt x="64" y="72"/>
                    </a:lnTo>
                    <a:lnTo>
                      <a:pt x="72" y="88"/>
                    </a:lnTo>
                    <a:lnTo>
                      <a:pt x="80" y="104"/>
                    </a:lnTo>
                    <a:lnTo>
                      <a:pt x="80" y="112"/>
                    </a:lnTo>
                    <a:lnTo>
                      <a:pt x="88" y="120"/>
                    </a:lnTo>
                    <a:lnTo>
                      <a:pt x="96" y="120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0" y="128"/>
                    </a:lnTo>
                    <a:lnTo>
                      <a:pt x="72" y="112"/>
                    </a:lnTo>
                    <a:lnTo>
                      <a:pt x="64" y="112"/>
                    </a:lnTo>
                    <a:lnTo>
                      <a:pt x="64" y="104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88"/>
                    </a:lnTo>
                    <a:lnTo>
                      <a:pt x="40" y="8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32" y="56"/>
                    </a:lnTo>
                    <a:lnTo>
                      <a:pt x="24" y="48"/>
                    </a:lnTo>
                    <a:lnTo>
                      <a:pt x="16" y="40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20" y="8"/>
                    </a:lnTo>
                    <a:lnTo>
                      <a:pt x="136" y="8"/>
                    </a:lnTo>
                    <a:lnTo>
                      <a:pt x="144" y="16"/>
                    </a:lnTo>
                    <a:lnTo>
                      <a:pt x="160" y="32"/>
                    </a:lnTo>
                    <a:lnTo>
                      <a:pt x="168" y="48"/>
                    </a:lnTo>
                    <a:lnTo>
                      <a:pt x="176" y="48"/>
                    </a:lnTo>
                    <a:lnTo>
                      <a:pt x="184" y="32"/>
                    </a:lnTo>
                    <a:lnTo>
                      <a:pt x="208" y="32"/>
                    </a:lnTo>
                    <a:lnTo>
                      <a:pt x="224" y="80"/>
                    </a:lnTo>
                    <a:lnTo>
                      <a:pt x="232" y="80"/>
                    </a:lnTo>
                    <a:lnTo>
                      <a:pt x="248" y="88"/>
                    </a:lnTo>
                    <a:lnTo>
                      <a:pt x="248" y="88"/>
                    </a:lnTo>
                    <a:lnTo>
                      <a:pt x="248" y="88"/>
                    </a:lnTo>
                    <a:lnTo>
                      <a:pt x="248" y="88"/>
                    </a:lnTo>
                    <a:lnTo>
                      <a:pt x="248" y="80"/>
                    </a:lnTo>
                    <a:lnTo>
                      <a:pt x="248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6">
                <a:extLst>
                  <a:ext uri="{FF2B5EF4-FFF2-40B4-BE49-F238E27FC236}">
                    <a16:creationId xmlns="" xmlns:a16="http://schemas.microsoft.com/office/drawing/2014/main" id="{34A1D882-BACC-4B96-9DAE-E19FDB1C0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" y="2632"/>
                <a:ext cx="88" cy="168"/>
              </a:xfrm>
              <a:custGeom>
                <a:avLst/>
                <a:gdLst>
                  <a:gd name="T0" fmla="*/ 8 w 88"/>
                  <a:gd name="T1" fmla="*/ 112 h 168"/>
                  <a:gd name="T2" fmla="*/ 16 w 88"/>
                  <a:gd name="T3" fmla="*/ 88 h 168"/>
                  <a:gd name="T4" fmla="*/ 16 w 88"/>
                  <a:gd name="T5" fmla="*/ 88 h 168"/>
                  <a:gd name="T6" fmla="*/ 8 w 88"/>
                  <a:gd name="T7" fmla="*/ 72 h 168"/>
                  <a:gd name="T8" fmla="*/ 8 w 88"/>
                  <a:gd name="T9" fmla="*/ 56 h 168"/>
                  <a:gd name="T10" fmla="*/ 24 w 88"/>
                  <a:gd name="T11" fmla="*/ 48 h 168"/>
                  <a:gd name="T12" fmla="*/ 40 w 88"/>
                  <a:gd name="T13" fmla="*/ 32 h 168"/>
                  <a:gd name="T14" fmla="*/ 56 w 88"/>
                  <a:gd name="T15" fmla="*/ 16 h 168"/>
                  <a:gd name="T16" fmla="*/ 64 w 88"/>
                  <a:gd name="T17" fmla="*/ 8 h 168"/>
                  <a:gd name="T18" fmla="*/ 64 w 88"/>
                  <a:gd name="T19" fmla="*/ 8 h 168"/>
                  <a:gd name="T20" fmla="*/ 64 w 88"/>
                  <a:gd name="T21" fmla="*/ 0 h 168"/>
                  <a:gd name="T22" fmla="*/ 72 w 88"/>
                  <a:gd name="T23" fmla="*/ 0 h 168"/>
                  <a:gd name="T24" fmla="*/ 72 w 88"/>
                  <a:gd name="T25" fmla="*/ 0 h 168"/>
                  <a:gd name="T26" fmla="*/ 80 w 88"/>
                  <a:gd name="T27" fmla="*/ 0 h 168"/>
                  <a:gd name="T28" fmla="*/ 88 w 88"/>
                  <a:gd name="T29" fmla="*/ 24 h 168"/>
                  <a:gd name="T30" fmla="*/ 88 w 88"/>
                  <a:gd name="T31" fmla="*/ 40 h 168"/>
                  <a:gd name="T32" fmla="*/ 88 w 88"/>
                  <a:gd name="T33" fmla="*/ 48 h 168"/>
                  <a:gd name="T34" fmla="*/ 88 w 88"/>
                  <a:gd name="T35" fmla="*/ 48 h 168"/>
                  <a:gd name="T36" fmla="*/ 80 w 88"/>
                  <a:gd name="T37" fmla="*/ 48 h 168"/>
                  <a:gd name="T38" fmla="*/ 80 w 88"/>
                  <a:gd name="T39" fmla="*/ 48 h 168"/>
                  <a:gd name="T40" fmla="*/ 80 w 88"/>
                  <a:gd name="T41" fmla="*/ 64 h 168"/>
                  <a:gd name="T42" fmla="*/ 72 w 88"/>
                  <a:gd name="T43" fmla="*/ 80 h 168"/>
                  <a:gd name="T44" fmla="*/ 56 w 88"/>
                  <a:gd name="T45" fmla="*/ 136 h 168"/>
                  <a:gd name="T46" fmla="*/ 40 w 88"/>
                  <a:gd name="T47" fmla="*/ 168 h 168"/>
                  <a:gd name="T48" fmla="*/ 16 w 88"/>
                  <a:gd name="T49" fmla="*/ 168 h 168"/>
                  <a:gd name="T50" fmla="*/ 0 w 88"/>
                  <a:gd name="T51" fmla="*/ 152 h 168"/>
                  <a:gd name="T52" fmla="*/ 0 w 88"/>
                  <a:gd name="T53" fmla="*/ 144 h 168"/>
                  <a:gd name="T54" fmla="*/ 0 w 88"/>
                  <a:gd name="T55" fmla="*/ 136 h 168"/>
                  <a:gd name="T56" fmla="*/ 0 w 88"/>
                  <a:gd name="T57" fmla="*/ 136 h 168"/>
                  <a:gd name="T58" fmla="*/ 0 w 88"/>
                  <a:gd name="T59" fmla="*/ 136 h 168"/>
                  <a:gd name="T60" fmla="*/ 0 w 88"/>
                  <a:gd name="T61" fmla="*/ 120 h 168"/>
                  <a:gd name="T62" fmla="*/ 8 w 88"/>
                  <a:gd name="T63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68">
                    <a:moveTo>
                      <a:pt x="8" y="112"/>
                    </a:moveTo>
                    <a:lnTo>
                      <a:pt x="16" y="88"/>
                    </a:lnTo>
                    <a:lnTo>
                      <a:pt x="16" y="88"/>
                    </a:lnTo>
                    <a:lnTo>
                      <a:pt x="8" y="72"/>
                    </a:lnTo>
                    <a:lnTo>
                      <a:pt x="8" y="56"/>
                    </a:lnTo>
                    <a:lnTo>
                      <a:pt x="24" y="48"/>
                    </a:lnTo>
                    <a:lnTo>
                      <a:pt x="40" y="32"/>
                    </a:lnTo>
                    <a:lnTo>
                      <a:pt x="56" y="16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8" y="24"/>
                    </a:lnTo>
                    <a:lnTo>
                      <a:pt x="88" y="4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0" y="64"/>
                    </a:lnTo>
                    <a:lnTo>
                      <a:pt x="72" y="80"/>
                    </a:lnTo>
                    <a:lnTo>
                      <a:pt x="56" y="136"/>
                    </a:lnTo>
                    <a:lnTo>
                      <a:pt x="40" y="168"/>
                    </a:lnTo>
                    <a:lnTo>
                      <a:pt x="16" y="16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20"/>
                    </a:lnTo>
                    <a:lnTo>
                      <a:pt x="8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="" xmlns:a16="http://schemas.microsoft.com/office/drawing/2014/main" id="{AAEAB13C-97BE-4D91-A236-9E2C548D8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2400"/>
                <a:ext cx="128" cy="144"/>
              </a:xfrm>
              <a:custGeom>
                <a:avLst/>
                <a:gdLst>
                  <a:gd name="T0" fmla="*/ 56 w 128"/>
                  <a:gd name="T1" fmla="*/ 72 h 144"/>
                  <a:gd name="T2" fmla="*/ 56 w 128"/>
                  <a:gd name="T3" fmla="*/ 72 h 144"/>
                  <a:gd name="T4" fmla="*/ 56 w 128"/>
                  <a:gd name="T5" fmla="*/ 72 h 144"/>
                  <a:gd name="T6" fmla="*/ 48 w 128"/>
                  <a:gd name="T7" fmla="*/ 72 h 144"/>
                  <a:gd name="T8" fmla="*/ 48 w 128"/>
                  <a:gd name="T9" fmla="*/ 64 h 144"/>
                  <a:gd name="T10" fmla="*/ 48 w 128"/>
                  <a:gd name="T11" fmla="*/ 56 h 144"/>
                  <a:gd name="T12" fmla="*/ 40 w 128"/>
                  <a:gd name="T13" fmla="*/ 48 h 144"/>
                  <a:gd name="T14" fmla="*/ 32 w 128"/>
                  <a:gd name="T15" fmla="*/ 40 h 144"/>
                  <a:gd name="T16" fmla="*/ 24 w 128"/>
                  <a:gd name="T17" fmla="*/ 32 h 144"/>
                  <a:gd name="T18" fmla="*/ 24 w 128"/>
                  <a:gd name="T19" fmla="*/ 24 h 144"/>
                  <a:gd name="T20" fmla="*/ 0 w 128"/>
                  <a:gd name="T21" fmla="*/ 24 h 144"/>
                  <a:gd name="T22" fmla="*/ 0 w 128"/>
                  <a:gd name="T23" fmla="*/ 8 h 144"/>
                  <a:gd name="T24" fmla="*/ 0 w 128"/>
                  <a:gd name="T25" fmla="*/ 0 h 144"/>
                  <a:gd name="T26" fmla="*/ 0 w 128"/>
                  <a:gd name="T27" fmla="*/ 0 h 144"/>
                  <a:gd name="T28" fmla="*/ 8 w 128"/>
                  <a:gd name="T29" fmla="*/ 0 h 144"/>
                  <a:gd name="T30" fmla="*/ 8 w 128"/>
                  <a:gd name="T31" fmla="*/ 8 h 144"/>
                  <a:gd name="T32" fmla="*/ 8 w 128"/>
                  <a:gd name="T33" fmla="*/ 8 h 144"/>
                  <a:gd name="T34" fmla="*/ 24 w 128"/>
                  <a:gd name="T35" fmla="*/ 8 h 144"/>
                  <a:gd name="T36" fmla="*/ 32 w 128"/>
                  <a:gd name="T37" fmla="*/ 8 h 144"/>
                  <a:gd name="T38" fmla="*/ 48 w 128"/>
                  <a:gd name="T39" fmla="*/ 24 h 144"/>
                  <a:gd name="T40" fmla="*/ 56 w 128"/>
                  <a:gd name="T41" fmla="*/ 24 h 144"/>
                  <a:gd name="T42" fmla="*/ 64 w 128"/>
                  <a:gd name="T43" fmla="*/ 40 h 144"/>
                  <a:gd name="T44" fmla="*/ 80 w 128"/>
                  <a:gd name="T45" fmla="*/ 56 h 144"/>
                  <a:gd name="T46" fmla="*/ 96 w 128"/>
                  <a:gd name="T47" fmla="*/ 56 h 144"/>
                  <a:gd name="T48" fmla="*/ 96 w 128"/>
                  <a:gd name="T49" fmla="*/ 64 h 144"/>
                  <a:gd name="T50" fmla="*/ 96 w 128"/>
                  <a:gd name="T51" fmla="*/ 72 h 144"/>
                  <a:gd name="T52" fmla="*/ 104 w 128"/>
                  <a:gd name="T53" fmla="*/ 72 h 144"/>
                  <a:gd name="T54" fmla="*/ 104 w 128"/>
                  <a:gd name="T55" fmla="*/ 72 h 144"/>
                  <a:gd name="T56" fmla="*/ 104 w 128"/>
                  <a:gd name="T57" fmla="*/ 72 h 144"/>
                  <a:gd name="T58" fmla="*/ 104 w 128"/>
                  <a:gd name="T59" fmla="*/ 80 h 144"/>
                  <a:gd name="T60" fmla="*/ 104 w 128"/>
                  <a:gd name="T61" fmla="*/ 80 h 144"/>
                  <a:gd name="T62" fmla="*/ 112 w 128"/>
                  <a:gd name="T63" fmla="*/ 80 h 144"/>
                  <a:gd name="T64" fmla="*/ 112 w 128"/>
                  <a:gd name="T65" fmla="*/ 80 h 144"/>
                  <a:gd name="T66" fmla="*/ 112 w 128"/>
                  <a:gd name="T67" fmla="*/ 88 h 144"/>
                  <a:gd name="T68" fmla="*/ 128 w 128"/>
                  <a:gd name="T69" fmla="*/ 104 h 144"/>
                  <a:gd name="T70" fmla="*/ 128 w 128"/>
                  <a:gd name="T71" fmla="*/ 112 h 144"/>
                  <a:gd name="T72" fmla="*/ 128 w 128"/>
                  <a:gd name="T73" fmla="*/ 112 h 144"/>
                  <a:gd name="T74" fmla="*/ 128 w 128"/>
                  <a:gd name="T75" fmla="*/ 128 h 144"/>
                  <a:gd name="T76" fmla="*/ 128 w 128"/>
                  <a:gd name="T77" fmla="*/ 128 h 144"/>
                  <a:gd name="T78" fmla="*/ 128 w 128"/>
                  <a:gd name="T79" fmla="*/ 128 h 144"/>
                  <a:gd name="T80" fmla="*/ 128 w 128"/>
                  <a:gd name="T81" fmla="*/ 136 h 144"/>
                  <a:gd name="T82" fmla="*/ 128 w 128"/>
                  <a:gd name="T83" fmla="*/ 136 h 144"/>
                  <a:gd name="T84" fmla="*/ 128 w 128"/>
                  <a:gd name="T85" fmla="*/ 144 h 144"/>
                  <a:gd name="T86" fmla="*/ 120 w 128"/>
                  <a:gd name="T87" fmla="*/ 144 h 144"/>
                  <a:gd name="T88" fmla="*/ 112 w 128"/>
                  <a:gd name="T89" fmla="*/ 136 h 144"/>
                  <a:gd name="T90" fmla="*/ 96 w 128"/>
                  <a:gd name="T91" fmla="*/ 128 h 144"/>
                  <a:gd name="T92" fmla="*/ 80 w 128"/>
                  <a:gd name="T93" fmla="*/ 112 h 144"/>
                  <a:gd name="T94" fmla="*/ 72 w 128"/>
                  <a:gd name="T95" fmla="*/ 96 h 144"/>
                  <a:gd name="T96" fmla="*/ 64 w 128"/>
                  <a:gd name="T97" fmla="*/ 80 h 144"/>
                  <a:gd name="T98" fmla="*/ 64 w 128"/>
                  <a:gd name="T99" fmla="*/ 80 h 144"/>
                  <a:gd name="T100" fmla="*/ 56 w 128"/>
                  <a:gd name="T101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" h="144">
                    <a:moveTo>
                      <a:pt x="56" y="72"/>
                    </a:moveTo>
                    <a:lnTo>
                      <a:pt x="56" y="72"/>
                    </a:lnTo>
                    <a:lnTo>
                      <a:pt x="56" y="72"/>
                    </a:lnTo>
                    <a:lnTo>
                      <a:pt x="48" y="72"/>
                    </a:lnTo>
                    <a:lnTo>
                      <a:pt x="48" y="64"/>
                    </a:lnTo>
                    <a:lnTo>
                      <a:pt x="48" y="56"/>
                    </a:lnTo>
                    <a:lnTo>
                      <a:pt x="40" y="48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8" y="24"/>
                    </a:lnTo>
                    <a:lnTo>
                      <a:pt x="56" y="24"/>
                    </a:lnTo>
                    <a:lnTo>
                      <a:pt x="64" y="40"/>
                    </a:lnTo>
                    <a:lnTo>
                      <a:pt x="80" y="56"/>
                    </a:lnTo>
                    <a:lnTo>
                      <a:pt x="96" y="56"/>
                    </a:lnTo>
                    <a:lnTo>
                      <a:pt x="96" y="64"/>
                    </a:lnTo>
                    <a:lnTo>
                      <a:pt x="96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80"/>
                    </a:lnTo>
                    <a:lnTo>
                      <a:pt x="104" y="80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128" y="104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8" y="136"/>
                    </a:lnTo>
                    <a:lnTo>
                      <a:pt x="128" y="136"/>
                    </a:lnTo>
                    <a:lnTo>
                      <a:pt x="128" y="144"/>
                    </a:lnTo>
                    <a:lnTo>
                      <a:pt x="120" y="144"/>
                    </a:lnTo>
                    <a:lnTo>
                      <a:pt x="112" y="136"/>
                    </a:lnTo>
                    <a:lnTo>
                      <a:pt x="96" y="128"/>
                    </a:lnTo>
                    <a:lnTo>
                      <a:pt x="80" y="112"/>
                    </a:lnTo>
                    <a:lnTo>
                      <a:pt x="72" y="96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56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48">
                <a:extLst>
                  <a:ext uri="{FF2B5EF4-FFF2-40B4-BE49-F238E27FC236}">
                    <a16:creationId xmlns="" xmlns:a16="http://schemas.microsoft.com/office/drawing/2014/main" id="{B1BEAEA3-1376-4E27-B8C4-BD24132A7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384"/>
                <a:ext cx="128" cy="144"/>
              </a:xfrm>
              <a:custGeom>
                <a:avLst/>
                <a:gdLst>
                  <a:gd name="T0" fmla="*/ 32 w 128"/>
                  <a:gd name="T1" fmla="*/ 128 h 144"/>
                  <a:gd name="T2" fmla="*/ 16 w 128"/>
                  <a:gd name="T3" fmla="*/ 112 h 144"/>
                  <a:gd name="T4" fmla="*/ 16 w 128"/>
                  <a:gd name="T5" fmla="*/ 96 h 144"/>
                  <a:gd name="T6" fmla="*/ 8 w 128"/>
                  <a:gd name="T7" fmla="*/ 96 h 144"/>
                  <a:gd name="T8" fmla="*/ 0 w 128"/>
                  <a:gd name="T9" fmla="*/ 72 h 144"/>
                  <a:gd name="T10" fmla="*/ 16 w 128"/>
                  <a:gd name="T11" fmla="*/ 72 h 144"/>
                  <a:gd name="T12" fmla="*/ 32 w 128"/>
                  <a:gd name="T13" fmla="*/ 64 h 144"/>
                  <a:gd name="T14" fmla="*/ 40 w 128"/>
                  <a:gd name="T15" fmla="*/ 48 h 144"/>
                  <a:gd name="T16" fmla="*/ 56 w 128"/>
                  <a:gd name="T17" fmla="*/ 48 h 144"/>
                  <a:gd name="T18" fmla="*/ 56 w 128"/>
                  <a:gd name="T19" fmla="*/ 40 h 144"/>
                  <a:gd name="T20" fmla="*/ 64 w 128"/>
                  <a:gd name="T21" fmla="*/ 32 h 144"/>
                  <a:gd name="T22" fmla="*/ 72 w 128"/>
                  <a:gd name="T23" fmla="*/ 32 h 144"/>
                  <a:gd name="T24" fmla="*/ 80 w 128"/>
                  <a:gd name="T25" fmla="*/ 24 h 144"/>
                  <a:gd name="T26" fmla="*/ 96 w 128"/>
                  <a:gd name="T27" fmla="*/ 0 h 144"/>
                  <a:gd name="T28" fmla="*/ 112 w 128"/>
                  <a:gd name="T29" fmla="*/ 8 h 144"/>
                  <a:gd name="T30" fmla="*/ 112 w 128"/>
                  <a:gd name="T31" fmla="*/ 16 h 144"/>
                  <a:gd name="T32" fmla="*/ 128 w 128"/>
                  <a:gd name="T33" fmla="*/ 24 h 144"/>
                  <a:gd name="T34" fmla="*/ 120 w 128"/>
                  <a:gd name="T35" fmla="*/ 32 h 144"/>
                  <a:gd name="T36" fmla="*/ 120 w 128"/>
                  <a:gd name="T37" fmla="*/ 32 h 144"/>
                  <a:gd name="T38" fmla="*/ 112 w 128"/>
                  <a:gd name="T39" fmla="*/ 40 h 144"/>
                  <a:gd name="T40" fmla="*/ 104 w 128"/>
                  <a:gd name="T41" fmla="*/ 40 h 144"/>
                  <a:gd name="T42" fmla="*/ 120 w 128"/>
                  <a:gd name="T43" fmla="*/ 72 h 144"/>
                  <a:gd name="T44" fmla="*/ 128 w 128"/>
                  <a:gd name="T45" fmla="*/ 72 h 144"/>
                  <a:gd name="T46" fmla="*/ 120 w 128"/>
                  <a:gd name="T47" fmla="*/ 80 h 144"/>
                  <a:gd name="T48" fmla="*/ 112 w 128"/>
                  <a:gd name="T49" fmla="*/ 80 h 144"/>
                  <a:gd name="T50" fmla="*/ 112 w 128"/>
                  <a:gd name="T51" fmla="*/ 80 h 144"/>
                  <a:gd name="T52" fmla="*/ 104 w 128"/>
                  <a:gd name="T53" fmla="*/ 104 h 144"/>
                  <a:gd name="T54" fmla="*/ 96 w 128"/>
                  <a:gd name="T55" fmla="*/ 104 h 144"/>
                  <a:gd name="T56" fmla="*/ 96 w 128"/>
                  <a:gd name="T57" fmla="*/ 128 h 144"/>
                  <a:gd name="T58" fmla="*/ 96 w 128"/>
                  <a:gd name="T59" fmla="*/ 136 h 144"/>
                  <a:gd name="T60" fmla="*/ 72 w 128"/>
                  <a:gd name="T61" fmla="*/ 144 h 144"/>
                  <a:gd name="T62" fmla="*/ 56 w 128"/>
                  <a:gd name="T63" fmla="*/ 128 h 144"/>
                  <a:gd name="T64" fmla="*/ 40 w 128"/>
                  <a:gd name="T65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44">
                    <a:moveTo>
                      <a:pt x="40" y="128"/>
                    </a:moveTo>
                    <a:lnTo>
                      <a:pt x="32" y="128"/>
                    </a:lnTo>
                    <a:lnTo>
                      <a:pt x="16" y="128"/>
                    </a:lnTo>
                    <a:lnTo>
                      <a:pt x="16" y="112"/>
                    </a:lnTo>
                    <a:lnTo>
                      <a:pt x="16" y="104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8" y="96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8" y="72"/>
                    </a:lnTo>
                    <a:lnTo>
                      <a:pt x="16" y="72"/>
                    </a:lnTo>
                    <a:lnTo>
                      <a:pt x="24" y="72"/>
                    </a:lnTo>
                    <a:lnTo>
                      <a:pt x="32" y="64"/>
                    </a:lnTo>
                    <a:lnTo>
                      <a:pt x="40" y="56"/>
                    </a:lnTo>
                    <a:lnTo>
                      <a:pt x="40" y="48"/>
                    </a:lnTo>
                    <a:lnTo>
                      <a:pt x="48" y="48"/>
                    </a:lnTo>
                    <a:lnTo>
                      <a:pt x="56" y="48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2" y="16"/>
                    </a:lnTo>
                    <a:lnTo>
                      <a:pt x="128" y="16"/>
                    </a:lnTo>
                    <a:lnTo>
                      <a:pt x="128" y="24"/>
                    </a:lnTo>
                    <a:lnTo>
                      <a:pt x="120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04" y="40"/>
                    </a:lnTo>
                    <a:lnTo>
                      <a:pt x="104" y="56"/>
                    </a:lnTo>
                    <a:lnTo>
                      <a:pt x="120" y="72"/>
                    </a:lnTo>
                    <a:lnTo>
                      <a:pt x="128" y="72"/>
                    </a:lnTo>
                    <a:lnTo>
                      <a:pt x="128" y="72"/>
                    </a:lnTo>
                    <a:lnTo>
                      <a:pt x="128" y="80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04" y="96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96" y="104"/>
                    </a:lnTo>
                    <a:lnTo>
                      <a:pt x="96" y="120"/>
                    </a:lnTo>
                    <a:lnTo>
                      <a:pt x="96" y="128"/>
                    </a:lnTo>
                    <a:lnTo>
                      <a:pt x="96" y="136"/>
                    </a:lnTo>
                    <a:lnTo>
                      <a:pt x="96" y="136"/>
                    </a:lnTo>
                    <a:lnTo>
                      <a:pt x="88" y="136"/>
                    </a:lnTo>
                    <a:lnTo>
                      <a:pt x="72" y="144"/>
                    </a:lnTo>
                    <a:lnTo>
                      <a:pt x="72" y="136"/>
                    </a:lnTo>
                    <a:lnTo>
                      <a:pt x="56" y="128"/>
                    </a:lnTo>
                    <a:lnTo>
                      <a:pt x="48" y="136"/>
                    </a:lnTo>
                    <a:lnTo>
                      <a:pt x="40" y="136"/>
                    </a:lnTo>
                    <a:lnTo>
                      <a:pt x="40" y="12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9">
                <a:extLst>
                  <a:ext uri="{FF2B5EF4-FFF2-40B4-BE49-F238E27FC236}">
                    <a16:creationId xmlns="" xmlns:a16="http://schemas.microsoft.com/office/drawing/2014/main" id="{B615D893-28E9-4D1D-BADA-22F68D8D0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472"/>
                <a:ext cx="256" cy="136"/>
              </a:xfrm>
              <a:custGeom>
                <a:avLst/>
                <a:gdLst>
                  <a:gd name="T0" fmla="*/ 152 w 256"/>
                  <a:gd name="T1" fmla="*/ 40 h 136"/>
                  <a:gd name="T2" fmla="*/ 160 w 256"/>
                  <a:gd name="T3" fmla="*/ 40 h 136"/>
                  <a:gd name="T4" fmla="*/ 176 w 256"/>
                  <a:gd name="T5" fmla="*/ 48 h 136"/>
                  <a:gd name="T6" fmla="*/ 200 w 256"/>
                  <a:gd name="T7" fmla="*/ 72 h 136"/>
                  <a:gd name="T8" fmla="*/ 216 w 256"/>
                  <a:gd name="T9" fmla="*/ 72 h 136"/>
                  <a:gd name="T10" fmla="*/ 208 w 256"/>
                  <a:gd name="T11" fmla="*/ 88 h 136"/>
                  <a:gd name="T12" fmla="*/ 216 w 256"/>
                  <a:gd name="T13" fmla="*/ 96 h 136"/>
                  <a:gd name="T14" fmla="*/ 224 w 256"/>
                  <a:gd name="T15" fmla="*/ 112 h 136"/>
                  <a:gd name="T16" fmla="*/ 240 w 256"/>
                  <a:gd name="T17" fmla="*/ 120 h 136"/>
                  <a:gd name="T18" fmla="*/ 240 w 256"/>
                  <a:gd name="T19" fmla="*/ 120 h 136"/>
                  <a:gd name="T20" fmla="*/ 240 w 256"/>
                  <a:gd name="T21" fmla="*/ 120 h 136"/>
                  <a:gd name="T22" fmla="*/ 248 w 256"/>
                  <a:gd name="T23" fmla="*/ 128 h 136"/>
                  <a:gd name="T24" fmla="*/ 256 w 256"/>
                  <a:gd name="T25" fmla="*/ 128 h 136"/>
                  <a:gd name="T26" fmla="*/ 248 w 256"/>
                  <a:gd name="T27" fmla="*/ 136 h 136"/>
                  <a:gd name="T28" fmla="*/ 240 w 256"/>
                  <a:gd name="T29" fmla="*/ 136 h 136"/>
                  <a:gd name="T30" fmla="*/ 224 w 256"/>
                  <a:gd name="T31" fmla="*/ 128 h 136"/>
                  <a:gd name="T32" fmla="*/ 208 w 256"/>
                  <a:gd name="T33" fmla="*/ 120 h 136"/>
                  <a:gd name="T34" fmla="*/ 208 w 256"/>
                  <a:gd name="T35" fmla="*/ 112 h 136"/>
                  <a:gd name="T36" fmla="*/ 184 w 256"/>
                  <a:gd name="T37" fmla="*/ 96 h 136"/>
                  <a:gd name="T38" fmla="*/ 160 w 256"/>
                  <a:gd name="T39" fmla="*/ 104 h 136"/>
                  <a:gd name="T40" fmla="*/ 160 w 256"/>
                  <a:gd name="T41" fmla="*/ 104 h 136"/>
                  <a:gd name="T42" fmla="*/ 160 w 256"/>
                  <a:gd name="T43" fmla="*/ 112 h 136"/>
                  <a:gd name="T44" fmla="*/ 144 w 256"/>
                  <a:gd name="T45" fmla="*/ 112 h 136"/>
                  <a:gd name="T46" fmla="*/ 120 w 256"/>
                  <a:gd name="T47" fmla="*/ 104 h 136"/>
                  <a:gd name="T48" fmla="*/ 104 w 256"/>
                  <a:gd name="T49" fmla="*/ 104 h 136"/>
                  <a:gd name="T50" fmla="*/ 88 w 256"/>
                  <a:gd name="T51" fmla="*/ 104 h 136"/>
                  <a:gd name="T52" fmla="*/ 104 w 256"/>
                  <a:gd name="T53" fmla="*/ 96 h 136"/>
                  <a:gd name="T54" fmla="*/ 96 w 256"/>
                  <a:gd name="T55" fmla="*/ 88 h 136"/>
                  <a:gd name="T56" fmla="*/ 96 w 256"/>
                  <a:gd name="T57" fmla="*/ 72 h 136"/>
                  <a:gd name="T58" fmla="*/ 72 w 256"/>
                  <a:gd name="T59" fmla="*/ 56 h 136"/>
                  <a:gd name="T60" fmla="*/ 40 w 256"/>
                  <a:gd name="T61" fmla="*/ 48 h 136"/>
                  <a:gd name="T62" fmla="*/ 40 w 256"/>
                  <a:gd name="T63" fmla="*/ 48 h 136"/>
                  <a:gd name="T64" fmla="*/ 40 w 256"/>
                  <a:gd name="T65" fmla="*/ 48 h 136"/>
                  <a:gd name="T66" fmla="*/ 24 w 256"/>
                  <a:gd name="T67" fmla="*/ 48 h 136"/>
                  <a:gd name="T68" fmla="*/ 24 w 256"/>
                  <a:gd name="T69" fmla="*/ 40 h 136"/>
                  <a:gd name="T70" fmla="*/ 16 w 256"/>
                  <a:gd name="T71" fmla="*/ 32 h 136"/>
                  <a:gd name="T72" fmla="*/ 32 w 256"/>
                  <a:gd name="T73" fmla="*/ 32 h 136"/>
                  <a:gd name="T74" fmla="*/ 40 w 256"/>
                  <a:gd name="T75" fmla="*/ 32 h 136"/>
                  <a:gd name="T76" fmla="*/ 24 w 256"/>
                  <a:gd name="T77" fmla="*/ 32 h 136"/>
                  <a:gd name="T78" fmla="*/ 16 w 256"/>
                  <a:gd name="T79" fmla="*/ 24 h 136"/>
                  <a:gd name="T80" fmla="*/ 8 w 256"/>
                  <a:gd name="T81" fmla="*/ 24 h 136"/>
                  <a:gd name="T82" fmla="*/ 0 w 256"/>
                  <a:gd name="T83" fmla="*/ 16 h 136"/>
                  <a:gd name="T84" fmla="*/ 8 w 256"/>
                  <a:gd name="T85" fmla="*/ 8 h 136"/>
                  <a:gd name="T86" fmla="*/ 16 w 256"/>
                  <a:gd name="T87" fmla="*/ 0 h 136"/>
                  <a:gd name="T88" fmla="*/ 24 w 256"/>
                  <a:gd name="T89" fmla="*/ 0 h 136"/>
                  <a:gd name="T90" fmla="*/ 48 w 256"/>
                  <a:gd name="T91" fmla="*/ 16 h 136"/>
                  <a:gd name="T92" fmla="*/ 48 w 256"/>
                  <a:gd name="T93" fmla="*/ 32 h 136"/>
                  <a:gd name="T94" fmla="*/ 48 w 256"/>
                  <a:gd name="T95" fmla="*/ 32 h 136"/>
                  <a:gd name="T96" fmla="*/ 56 w 256"/>
                  <a:gd name="T97" fmla="*/ 40 h 136"/>
                  <a:gd name="T98" fmla="*/ 72 w 256"/>
                  <a:gd name="T99" fmla="*/ 32 h 136"/>
                  <a:gd name="T100" fmla="*/ 96 w 256"/>
                  <a:gd name="T101" fmla="*/ 16 h 136"/>
                  <a:gd name="T102" fmla="*/ 112 w 256"/>
                  <a:gd name="T103" fmla="*/ 32 h 136"/>
                  <a:gd name="T104" fmla="*/ 128 w 256"/>
                  <a:gd name="T105" fmla="*/ 32 h 136"/>
                  <a:gd name="T106" fmla="*/ 128 w 256"/>
                  <a:gd name="T107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" h="136">
                    <a:moveTo>
                      <a:pt x="136" y="32"/>
                    </a:moveTo>
                    <a:lnTo>
                      <a:pt x="152" y="40"/>
                    </a:lnTo>
                    <a:lnTo>
                      <a:pt x="160" y="40"/>
                    </a:lnTo>
                    <a:lnTo>
                      <a:pt x="160" y="40"/>
                    </a:lnTo>
                    <a:lnTo>
                      <a:pt x="168" y="48"/>
                    </a:lnTo>
                    <a:lnTo>
                      <a:pt x="176" y="48"/>
                    </a:lnTo>
                    <a:lnTo>
                      <a:pt x="184" y="56"/>
                    </a:lnTo>
                    <a:lnTo>
                      <a:pt x="200" y="72"/>
                    </a:lnTo>
                    <a:lnTo>
                      <a:pt x="208" y="72"/>
                    </a:lnTo>
                    <a:lnTo>
                      <a:pt x="216" y="72"/>
                    </a:lnTo>
                    <a:lnTo>
                      <a:pt x="216" y="80"/>
                    </a:lnTo>
                    <a:lnTo>
                      <a:pt x="208" y="88"/>
                    </a:lnTo>
                    <a:lnTo>
                      <a:pt x="208" y="88"/>
                    </a:lnTo>
                    <a:lnTo>
                      <a:pt x="216" y="96"/>
                    </a:lnTo>
                    <a:lnTo>
                      <a:pt x="216" y="104"/>
                    </a:lnTo>
                    <a:lnTo>
                      <a:pt x="224" y="112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0" y="120"/>
                    </a:lnTo>
                    <a:lnTo>
                      <a:pt x="248" y="128"/>
                    </a:lnTo>
                    <a:lnTo>
                      <a:pt x="248" y="128"/>
                    </a:lnTo>
                    <a:lnTo>
                      <a:pt x="256" y="128"/>
                    </a:lnTo>
                    <a:lnTo>
                      <a:pt x="248" y="128"/>
                    </a:lnTo>
                    <a:lnTo>
                      <a:pt x="248" y="136"/>
                    </a:lnTo>
                    <a:lnTo>
                      <a:pt x="248" y="136"/>
                    </a:lnTo>
                    <a:lnTo>
                      <a:pt x="240" y="136"/>
                    </a:lnTo>
                    <a:lnTo>
                      <a:pt x="240" y="128"/>
                    </a:lnTo>
                    <a:lnTo>
                      <a:pt x="224" y="128"/>
                    </a:lnTo>
                    <a:lnTo>
                      <a:pt x="224" y="128"/>
                    </a:lnTo>
                    <a:lnTo>
                      <a:pt x="208" y="120"/>
                    </a:lnTo>
                    <a:lnTo>
                      <a:pt x="208" y="120"/>
                    </a:lnTo>
                    <a:lnTo>
                      <a:pt x="208" y="112"/>
                    </a:lnTo>
                    <a:lnTo>
                      <a:pt x="200" y="112"/>
                    </a:lnTo>
                    <a:lnTo>
                      <a:pt x="184" y="96"/>
                    </a:lnTo>
                    <a:lnTo>
                      <a:pt x="168" y="96"/>
                    </a:lnTo>
                    <a:lnTo>
                      <a:pt x="160" y="104"/>
                    </a:lnTo>
                    <a:lnTo>
                      <a:pt x="160" y="104"/>
                    </a:lnTo>
                    <a:lnTo>
                      <a:pt x="160" y="104"/>
                    </a:lnTo>
                    <a:lnTo>
                      <a:pt x="160" y="112"/>
                    </a:lnTo>
                    <a:lnTo>
                      <a:pt x="160" y="112"/>
                    </a:lnTo>
                    <a:lnTo>
                      <a:pt x="160" y="112"/>
                    </a:lnTo>
                    <a:lnTo>
                      <a:pt x="144" y="112"/>
                    </a:lnTo>
                    <a:lnTo>
                      <a:pt x="136" y="112"/>
                    </a:lnTo>
                    <a:lnTo>
                      <a:pt x="120" y="104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96" y="104"/>
                    </a:lnTo>
                    <a:lnTo>
                      <a:pt x="88" y="104"/>
                    </a:lnTo>
                    <a:lnTo>
                      <a:pt x="88" y="96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96" y="88"/>
                    </a:lnTo>
                    <a:lnTo>
                      <a:pt x="96" y="80"/>
                    </a:lnTo>
                    <a:lnTo>
                      <a:pt x="96" y="72"/>
                    </a:lnTo>
                    <a:lnTo>
                      <a:pt x="80" y="64"/>
                    </a:lnTo>
                    <a:lnTo>
                      <a:pt x="72" y="56"/>
                    </a:lnTo>
                    <a:lnTo>
                      <a:pt x="56" y="56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0"/>
                    </a:lnTo>
                    <a:lnTo>
                      <a:pt x="40" y="48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32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40"/>
                    </a:lnTo>
                    <a:lnTo>
                      <a:pt x="64" y="40"/>
                    </a:lnTo>
                    <a:lnTo>
                      <a:pt x="72" y="32"/>
                    </a:lnTo>
                    <a:lnTo>
                      <a:pt x="88" y="24"/>
                    </a:lnTo>
                    <a:lnTo>
                      <a:pt x="96" y="16"/>
                    </a:lnTo>
                    <a:lnTo>
                      <a:pt x="104" y="24"/>
                    </a:lnTo>
                    <a:lnTo>
                      <a:pt x="112" y="32"/>
                    </a:lnTo>
                    <a:lnTo>
                      <a:pt x="120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36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0">
                <a:extLst>
                  <a:ext uri="{FF2B5EF4-FFF2-40B4-BE49-F238E27FC236}">
                    <a16:creationId xmlns="" xmlns:a16="http://schemas.microsoft.com/office/drawing/2014/main" id="{52ED4568-55C7-4C2E-AA33-8D65D9B6D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176"/>
                <a:ext cx="144" cy="280"/>
              </a:xfrm>
              <a:custGeom>
                <a:avLst/>
                <a:gdLst>
                  <a:gd name="T0" fmla="*/ 24 w 144"/>
                  <a:gd name="T1" fmla="*/ 144 h 280"/>
                  <a:gd name="T2" fmla="*/ 16 w 144"/>
                  <a:gd name="T3" fmla="*/ 120 h 280"/>
                  <a:gd name="T4" fmla="*/ 8 w 144"/>
                  <a:gd name="T5" fmla="*/ 104 h 280"/>
                  <a:gd name="T6" fmla="*/ 8 w 144"/>
                  <a:gd name="T7" fmla="*/ 96 h 280"/>
                  <a:gd name="T8" fmla="*/ 0 w 144"/>
                  <a:gd name="T9" fmla="*/ 64 h 280"/>
                  <a:gd name="T10" fmla="*/ 8 w 144"/>
                  <a:gd name="T11" fmla="*/ 48 h 280"/>
                  <a:gd name="T12" fmla="*/ 16 w 144"/>
                  <a:gd name="T13" fmla="*/ 40 h 280"/>
                  <a:gd name="T14" fmla="*/ 40 w 144"/>
                  <a:gd name="T15" fmla="*/ 24 h 280"/>
                  <a:gd name="T16" fmla="*/ 48 w 144"/>
                  <a:gd name="T17" fmla="*/ 16 h 280"/>
                  <a:gd name="T18" fmla="*/ 48 w 144"/>
                  <a:gd name="T19" fmla="*/ 24 h 280"/>
                  <a:gd name="T20" fmla="*/ 48 w 144"/>
                  <a:gd name="T21" fmla="*/ 16 h 280"/>
                  <a:gd name="T22" fmla="*/ 48 w 144"/>
                  <a:gd name="T23" fmla="*/ 8 h 280"/>
                  <a:gd name="T24" fmla="*/ 72 w 144"/>
                  <a:gd name="T25" fmla="*/ 8 h 280"/>
                  <a:gd name="T26" fmla="*/ 88 w 144"/>
                  <a:gd name="T27" fmla="*/ 0 h 280"/>
                  <a:gd name="T28" fmla="*/ 112 w 144"/>
                  <a:gd name="T29" fmla="*/ 0 h 280"/>
                  <a:gd name="T30" fmla="*/ 128 w 144"/>
                  <a:gd name="T31" fmla="*/ 24 h 280"/>
                  <a:gd name="T32" fmla="*/ 128 w 144"/>
                  <a:gd name="T33" fmla="*/ 24 h 280"/>
                  <a:gd name="T34" fmla="*/ 96 w 144"/>
                  <a:gd name="T35" fmla="*/ 56 h 280"/>
                  <a:gd name="T36" fmla="*/ 120 w 144"/>
                  <a:gd name="T37" fmla="*/ 88 h 280"/>
                  <a:gd name="T38" fmla="*/ 144 w 144"/>
                  <a:gd name="T39" fmla="*/ 120 h 280"/>
                  <a:gd name="T40" fmla="*/ 136 w 144"/>
                  <a:gd name="T41" fmla="*/ 152 h 280"/>
                  <a:gd name="T42" fmla="*/ 128 w 144"/>
                  <a:gd name="T43" fmla="*/ 152 h 280"/>
                  <a:gd name="T44" fmla="*/ 104 w 144"/>
                  <a:gd name="T45" fmla="*/ 176 h 280"/>
                  <a:gd name="T46" fmla="*/ 104 w 144"/>
                  <a:gd name="T47" fmla="*/ 176 h 280"/>
                  <a:gd name="T48" fmla="*/ 104 w 144"/>
                  <a:gd name="T49" fmla="*/ 176 h 280"/>
                  <a:gd name="T50" fmla="*/ 104 w 144"/>
                  <a:gd name="T51" fmla="*/ 184 h 280"/>
                  <a:gd name="T52" fmla="*/ 88 w 144"/>
                  <a:gd name="T53" fmla="*/ 192 h 280"/>
                  <a:gd name="T54" fmla="*/ 88 w 144"/>
                  <a:gd name="T55" fmla="*/ 176 h 280"/>
                  <a:gd name="T56" fmla="*/ 88 w 144"/>
                  <a:gd name="T57" fmla="*/ 168 h 280"/>
                  <a:gd name="T58" fmla="*/ 72 w 144"/>
                  <a:gd name="T59" fmla="*/ 160 h 280"/>
                  <a:gd name="T60" fmla="*/ 64 w 144"/>
                  <a:gd name="T61" fmla="*/ 160 h 280"/>
                  <a:gd name="T62" fmla="*/ 56 w 144"/>
                  <a:gd name="T63" fmla="*/ 144 h 280"/>
                  <a:gd name="T64" fmla="*/ 40 w 144"/>
                  <a:gd name="T65" fmla="*/ 136 h 280"/>
                  <a:gd name="T66" fmla="*/ 40 w 144"/>
                  <a:gd name="T67" fmla="*/ 128 h 280"/>
                  <a:gd name="T68" fmla="*/ 24 w 144"/>
                  <a:gd name="T69" fmla="*/ 128 h 280"/>
                  <a:gd name="T70" fmla="*/ 24 w 144"/>
                  <a:gd name="T71" fmla="*/ 136 h 280"/>
                  <a:gd name="T72" fmla="*/ 16 w 144"/>
                  <a:gd name="T73" fmla="*/ 168 h 280"/>
                  <a:gd name="T74" fmla="*/ 32 w 144"/>
                  <a:gd name="T75" fmla="*/ 184 h 280"/>
                  <a:gd name="T76" fmla="*/ 24 w 144"/>
                  <a:gd name="T77" fmla="*/ 192 h 280"/>
                  <a:gd name="T78" fmla="*/ 32 w 144"/>
                  <a:gd name="T79" fmla="*/ 200 h 280"/>
                  <a:gd name="T80" fmla="*/ 40 w 144"/>
                  <a:gd name="T81" fmla="*/ 208 h 280"/>
                  <a:gd name="T82" fmla="*/ 72 w 144"/>
                  <a:gd name="T83" fmla="*/ 248 h 280"/>
                  <a:gd name="T84" fmla="*/ 72 w 144"/>
                  <a:gd name="T85" fmla="*/ 264 h 280"/>
                  <a:gd name="T86" fmla="*/ 80 w 144"/>
                  <a:gd name="T87" fmla="*/ 280 h 280"/>
                  <a:gd name="T88" fmla="*/ 72 w 144"/>
                  <a:gd name="T89" fmla="*/ 280 h 280"/>
                  <a:gd name="T90" fmla="*/ 64 w 144"/>
                  <a:gd name="T91" fmla="*/ 272 h 280"/>
                  <a:gd name="T92" fmla="*/ 32 w 144"/>
                  <a:gd name="T93" fmla="*/ 224 h 280"/>
                  <a:gd name="T94" fmla="*/ 16 w 144"/>
                  <a:gd name="T95" fmla="*/ 192 h 280"/>
                  <a:gd name="T96" fmla="*/ 8 w 144"/>
                  <a:gd name="T97" fmla="*/ 192 h 280"/>
                  <a:gd name="T98" fmla="*/ 8 w 144"/>
                  <a:gd name="T99" fmla="*/ 184 h 280"/>
                  <a:gd name="T100" fmla="*/ 8 w 144"/>
                  <a:gd name="T101" fmla="*/ 168 h 280"/>
                  <a:gd name="T102" fmla="*/ 8 w 144"/>
                  <a:gd name="T103" fmla="*/ 16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4" h="280">
                    <a:moveTo>
                      <a:pt x="16" y="160"/>
                    </a:moveTo>
                    <a:lnTo>
                      <a:pt x="24" y="144"/>
                    </a:lnTo>
                    <a:lnTo>
                      <a:pt x="24" y="144"/>
                    </a:lnTo>
                    <a:lnTo>
                      <a:pt x="16" y="120"/>
                    </a:lnTo>
                    <a:lnTo>
                      <a:pt x="8" y="112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8" y="96"/>
                    </a:lnTo>
                    <a:lnTo>
                      <a:pt x="8" y="80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24" y="32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12" y="16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96" y="48"/>
                    </a:lnTo>
                    <a:lnTo>
                      <a:pt x="96" y="56"/>
                    </a:lnTo>
                    <a:lnTo>
                      <a:pt x="104" y="64"/>
                    </a:lnTo>
                    <a:lnTo>
                      <a:pt x="120" y="88"/>
                    </a:lnTo>
                    <a:lnTo>
                      <a:pt x="136" y="96"/>
                    </a:lnTo>
                    <a:lnTo>
                      <a:pt x="144" y="120"/>
                    </a:lnTo>
                    <a:lnTo>
                      <a:pt x="136" y="144"/>
                    </a:lnTo>
                    <a:lnTo>
                      <a:pt x="136" y="152"/>
                    </a:lnTo>
                    <a:lnTo>
                      <a:pt x="136" y="152"/>
                    </a:lnTo>
                    <a:lnTo>
                      <a:pt x="128" y="152"/>
                    </a:lnTo>
                    <a:lnTo>
                      <a:pt x="112" y="168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4" y="184"/>
                    </a:lnTo>
                    <a:lnTo>
                      <a:pt x="96" y="184"/>
                    </a:lnTo>
                    <a:lnTo>
                      <a:pt x="88" y="192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72" y="168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64" y="160"/>
                    </a:lnTo>
                    <a:lnTo>
                      <a:pt x="64" y="152"/>
                    </a:lnTo>
                    <a:lnTo>
                      <a:pt x="56" y="14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36"/>
                    </a:lnTo>
                    <a:lnTo>
                      <a:pt x="24" y="144"/>
                    </a:lnTo>
                    <a:lnTo>
                      <a:pt x="16" y="168"/>
                    </a:lnTo>
                    <a:lnTo>
                      <a:pt x="16" y="176"/>
                    </a:lnTo>
                    <a:lnTo>
                      <a:pt x="32" y="184"/>
                    </a:lnTo>
                    <a:lnTo>
                      <a:pt x="32" y="192"/>
                    </a:lnTo>
                    <a:lnTo>
                      <a:pt x="24" y="192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32" y="200"/>
                    </a:lnTo>
                    <a:lnTo>
                      <a:pt x="40" y="208"/>
                    </a:lnTo>
                    <a:lnTo>
                      <a:pt x="72" y="224"/>
                    </a:lnTo>
                    <a:lnTo>
                      <a:pt x="72" y="248"/>
                    </a:lnTo>
                    <a:lnTo>
                      <a:pt x="72" y="256"/>
                    </a:lnTo>
                    <a:lnTo>
                      <a:pt x="72" y="264"/>
                    </a:lnTo>
                    <a:lnTo>
                      <a:pt x="80" y="272"/>
                    </a:lnTo>
                    <a:lnTo>
                      <a:pt x="80" y="280"/>
                    </a:lnTo>
                    <a:lnTo>
                      <a:pt x="80" y="280"/>
                    </a:lnTo>
                    <a:lnTo>
                      <a:pt x="72" y="280"/>
                    </a:lnTo>
                    <a:lnTo>
                      <a:pt x="72" y="280"/>
                    </a:lnTo>
                    <a:lnTo>
                      <a:pt x="64" y="272"/>
                    </a:lnTo>
                    <a:lnTo>
                      <a:pt x="40" y="264"/>
                    </a:lnTo>
                    <a:lnTo>
                      <a:pt x="32" y="224"/>
                    </a:lnTo>
                    <a:lnTo>
                      <a:pt x="24" y="200"/>
                    </a:lnTo>
                    <a:lnTo>
                      <a:pt x="16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8" y="184"/>
                    </a:lnTo>
                    <a:lnTo>
                      <a:pt x="8" y="184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6" y="1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1">
                <a:extLst>
                  <a:ext uri="{FF2B5EF4-FFF2-40B4-BE49-F238E27FC236}">
                    <a16:creationId xmlns="" xmlns:a16="http://schemas.microsoft.com/office/drawing/2014/main" id="{1CCD8370-7610-4FF1-8329-22F8F1EF9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8" y="1920"/>
                <a:ext cx="136" cy="112"/>
              </a:xfrm>
              <a:custGeom>
                <a:avLst/>
                <a:gdLst>
                  <a:gd name="T0" fmla="*/ 48 w 136"/>
                  <a:gd name="T1" fmla="*/ 112 h 112"/>
                  <a:gd name="T2" fmla="*/ 48 w 136"/>
                  <a:gd name="T3" fmla="*/ 96 h 112"/>
                  <a:gd name="T4" fmla="*/ 40 w 136"/>
                  <a:gd name="T5" fmla="*/ 96 h 112"/>
                  <a:gd name="T6" fmla="*/ 32 w 136"/>
                  <a:gd name="T7" fmla="*/ 104 h 112"/>
                  <a:gd name="T8" fmla="*/ 32 w 136"/>
                  <a:gd name="T9" fmla="*/ 104 h 112"/>
                  <a:gd name="T10" fmla="*/ 16 w 136"/>
                  <a:gd name="T11" fmla="*/ 104 h 112"/>
                  <a:gd name="T12" fmla="*/ 0 w 136"/>
                  <a:gd name="T13" fmla="*/ 104 h 112"/>
                  <a:gd name="T14" fmla="*/ 8 w 136"/>
                  <a:gd name="T15" fmla="*/ 96 h 112"/>
                  <a:gd name="T16" fmla="*/ 24 w 136"/>
                  <a:gd name="T17" fmla="*/ 88 h 112"/>
                  <a:gd name="T18" fmla="*/ 56 w 136"/>
                  <a:gd name="T19" fmla="*/ 88 h 112"/>
                  <a:gd name="T20" fmla="*/ 64 w 136"/>
                  <a:gd name="T21" fmla="*/ 72 h 112"/>
                  <a:gd name="T22" fmla="*/ 72 w 136"/>
                  <a:gd name="T23" fmla="*/ 64 h 112"/>
                  <a:gd name="T24" fmla="*/ 72 w 136"/>
                  <a:gd name="T25" fmla="*/ 72 h 112"/>
                  <a:gd name="T26" fmla="*/ 80 w 136"/>
                  <a:gd name="T27" fmla="*/ 64 h 112"/>
                  <a:gd name="T28" fmla="*/ 112 w 136"/>
                  <a:gd name="T29" fmla="*/ 40 h 112"/>
                  <a:gd name="T30" fmla="*/ 112 w 136"/>
                  <a:gd name="T31" fmla="*/ 8 h 112"/>
                  <a:gd name="T32" fmla="*/ 120 w 136"/>
                  <a:gd name="T33" fmla="*/ 8 h 112"/>
                  <a:gd name="T34" fmla="*/ 120 w 136"/>
                  <a:gd name="T35" fmla="*/ 8 h 112"/>
                  <a:gd name="T36" fmla="*/ 128 w 136"/>
                  <a:gd name="T37" fmla="*/ 8 h 112"/>
                  <a:gd name="T38" fmla="*/ 120 w 136"/>
                  <a:gd name="T39" fmla="*/ 0 h 112"/>
                  <a:gd name="T40" fmla="*/ 128 w 136"/>
                  <a:gd name="T41" fmla="*/ 0 h 112"/>
                  <a:gd name="T42" fmla="*/ 136 w 136"/>
                  <a:gd name="T43" fmla="*/ 24 h 112"/>
                  <a:gd name="T44" fmla="*/ 128 w 136"/>
                  <a:gd name="T45" fmla="*/ 40 h 112"/>
                  <a:gd name="T46" fmla="*/ 128 w 136"/>
                  <a:gd name="T47" fmla="*/ 48 h 112"/>
                  <a:gd name="T48" fmla="*/ 128 w 136"/>
                  <a:gd name="T49" fmla="*/ 48 h 112"/>
                  <a:gd name="T50" fmla="*/ 120 w 136"/>
                  <a:gd name="T51" fmla="*/ 48 h 112"/>
                  <a:gd name="T52" fmla="*/ 120 w 136"/>
                  <a:gd name="T53" fmla="*/ 64 h 112"/>
                  <a:gd name="T54" fmla="*/ 120 w 136"/>
                  <a:gd name="T55" fmla="*/ 72 h 112"/>
                  <a:gd name="T56" fmla="*/ 120 w 136"/>
                  <a:gd name="T57" fmla="*/ 88 h 112"/>
                  <a:gd name="T58" fmla="*/ 112 w 136"/>
                  <a:gd name="T59" fmla="*/ 88 h 112"/>
                  <a:gd name="T60" fmla="*/ 112 w 136"/>
                  <a:gd name="T61" fmla="*/ 96 h 112"/>
                  <a:gd name="T62" fmla="*/ 112 w 136"/>
                  <a:gd name="T63" fmla="*/ 88 h 112"/>
                  <a:gd name="T64" fmla="*/ 96 w 136"/>
                  <a:gd name="T65" fmla="*/ 96 h 112"/>
                  <a:gd name="T66" fmla="*/ 96 w 136"/>
                  <a:gd name="T67" fmla="*/ 96 h 112"/>
                  <a:gd name="T68" fmla="*/ 88 w 136"/>
                  <a:gd name="T69" fmla="*/ 96 h 112"/>
                  <a:gd name="T70" fmla="*/ 80 w 136"/>
                  <a:gd name="T71" fmla="*/ 104 h 112"/>
                  <a:gd name="T72" fmla="*/ 64 w 136"/>
                  <a:gd name="T73" fmla="*/ 96 h 112"/>
                  <a:gd name="T74" fmla="*/ 72 w 136"/>
                  <a:gd name="T75" fmla="*/ 104 h 112"/>
                  <a:gd name="T76" fmla="*/ 64 w 136"/>
                  <a:gd name="T77" fmla="*/ 104 h 112"/>
                  <a:gd name="T78" fmla="*/ 56 w 136"/>
                  <a:gd name="T79" fmla="*/ 112 h 112"/>
                  <a:gd name="T80" fmla="*/ 56 w 136"/>
                  <a:gd name="T81" fmla="*/ 112 h 112"/>
                  <a:gd name="T82" fmla="*/ 48 w 136"/>
                  <a:gd name="T8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6" h="112">
                    <a:moveTo>
                      <a:pt x="48" y="112"/>
                    </a:moveTo>
                    <a:lnTo>
                      <a:pt x="48" y="112"/>
                    </a:lnTo>
                    <a:lnTo>
                      <a:pt x="56" y="104"/>
                    </a:lnTo>
                    <a:lnTo>
                      <a:pt x="48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16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4" y="88"/>
                    </a:lnTo>
                    <a:lnTo>
                      <a:pt x="24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80" y="64"/>
                    </a:lnTo>
                    <a:lnTo>
                      <a:pt x="96" y="56"/>
                    </a:lnTo>
                    <a:lnTo>
                      <a:pt x="112" y="40"/>
                    </a:lnTo>
                    <a:lnTo>
                      <a:pt x="112" y="24"/>
                    </a:lnTo>
                    <a:lnTo>
                      <a:pt x="112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28" y="8"/>
                    </a:lnTo>
                    <a:lnTo>
                      <a:pt x="120" y="8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28" y="8"/>
                    </a:lnTo>
                    <a:lnTo>
                      <a:pt x="136" y="24"/>
                    </a:lnTo>
                    <a:lnTo>
                      <a:pt x="136" y="32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20" y="48"/>
                    </a:lnTo>
                    <a:lnTo>
                      <a:pt x="120" y="56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20" y="72"/>
                    </a:lnTo>
                    <a:lnTo>
                      <a:pt x="120" y="80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12" y="88"/>
                    </a:lnTo>
                    <a:lnTo>
                      <a:pt x="112" y="96"/>
                    </a:lnTo>
                    <a:lnTo>
                      <a:pt x="112" y="96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88" y="104"/>
                    </a:lnTo>
                    <a:lnTo>
                      <a:pt x="80" y="104"/>
                    </a:lnTo>
                    <a:lnTo>
                      <a:pt x="72" y="9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72" y="104"/>
                    </a:lnTo>
                    <a:lnTo>
                      <a:pt x="72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48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="" xmlns:a16="http://schemas.microsoft.com/office/drawing/2014/main" id="{06103075-5DAA-46A5-9E52-CDFEFC6DE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240"/>
                <a:ext cx="216" cy="160"/>
              </a:xfrm>
              <a:custGeom>
                <a:avLst/>
                <a:gdLst>
                  <a:gd name="T0" fmla="*/ 64 w 216"/>
                  <a:gd name="T1" fmla="*/ 152 h 160"/>
                  <a:gd name="T2" fmla="*/ 48 w 216"/>
                  <a:gd name="T3" fmla="*/ 136 h 160"/>
                  <a:gd name="T4" fmla="*/ 48 w 216"/>
                  <a:gd name="T5" fmla="*/ 104 h 160"/>
                  <a:gd name="T6" fmla="*/ 80 w 216"/>
                  <a:gd name="T7" fmla="*/ 72 h 160"/>
                  <a:gd name="T8" fmla="*/ 112 w 216"/>
                  <a:gd name="T9" fmla="*/ 56 h 160"/>
                  <a:gd name="T10" fmla="*/ 120 w 216"/>
                  <a:gd name="T11" fmla="*/ 48 h 160"/>
                  <a:gd name="T12" fmla="*/ 128 w 216"/>
                  <a:gd name="T13" fmla="*/ 48 h 160"/>
                  <a:gd name="T14" fmla="*/ 136 w 216"/>
                  <a:gd name="T15" fmla="*/ 40 h 160"/>
                  <a:gd name="T16" fmla="*/ 160 w 216"/>
                  <a:gd name="T17" fmla="*/ 32 h 160"/>
                  <a:gd name="T18" fmla="*/ 184 w 216"/>
                  <a:gd name="T19" fmla="*/ 24 h 160"/>
                  <a:gd name="T20" fmla="*/ 216 w 216"/>
                  <a:gd name="T21" fmla="*/ 16 h 160"/>
                  <a:gd name="T22" fmla="*/ 216 w 216"/>
                  <a:gd name="T23" fmla="*/ 8 h 160"/>
                  <a:gd name="T24" fmla="*/ 200 w 216"/>
                  <a:gd name="T25" fmla="*/ 0 h 160"/>
                  <a:gd name="T26" fmla="*/ 184 w 216"/>
                  <a:gd name="T27" fmla="*/ 0 h 160"/>
                  <a:gd name="T28" fmla="*/ 144 w 216"/>
                  <a:gd name="T29" fmla="*/ 24 h 160"/>
                  <a:gd name="T30" fmla="*/ 136 w 216"/>
                  <a:gd name="T31" fmla="*/ 24 h 160"/>
                  <a:gd name="T32" fmla="*/ 136 w 216"/>
                  <a:gd name="T33" fmla="*/ 24 h 160"/>
                  <a:gd name="T34" fmla="*/ 128 w 216"/>
                  <a:gd name="T35" fmla="*/ 16 h 160"/>
                  <a:gd name="T36" fmla="*/ 112 w 216"/>
                  <a:gd name="T37" fmla="*/ 16 h 160"/>
                  <a:gd name="T38" fmla="*/ 104 w 216"/>
                  <a:gd name="T39" fmla="*/ 24 h 160"/>
                  <a:gd name="T40" fmla="*/ 96 w 216"/>
                  <a:gd name="T41" fmla="*/ 24 h 160"/>
                  <a:gd name="T42" fmla="*/ 72 w 216"/>
                  <a:gd name="T43" fmla="*/ 40 h 160"/>
                  <a:gd name="T44" fmla="*/ 56 w 216"/>
                  <a:gd name="T45" fmla="*/ 48 h 160"/>
                  <a:gd name="T46" fmla="*/ 40 w 216"/>
                  <a:gd name="T47" fmla="*/ 48 h 160"/>
                  <a:gd name="T48" fmla="*/ 48 w 216"/>
                  <a:gd name="T49" fmla="*/ 56 h 160"/>
                  <a:gd name="T50" fmla="*/ 48 w 216"/>
                  <a:gd name="T51" fmla="*/ 64 h 160"/>
                  <a:gd name="T52" fmla="*/ 24 w 216"/>
                  <a:gd name="T53" fmla="*/ 80 h 160"/>
                  <a:gd name="T54" fmla="*/ 32 w 216"/>
                  <a:gd name="T55" fmla="*/ 88 h 160"/>
                  <a:gd name="T56" fmla="*/ 32 w 216"/>
                  <a:gd name="T57" fmla="*/ 96 h 160"/>
                  <a:gd name="T58" fmla="*/ 32 w 216"/>
                  <a:gd name="T59" fmla="*/ 96 h 160"/>
                  <a:gd name="T60" fmla="*/ 16 w 216"/>
                  <a:gd name="T61" fmla="*/ 96 h 160"/>
                  <a:gd name="T62" fmla="*/ 8 w 216"/>
                  <a:gd name="T63" fmla="*/ 104 h 160"/>
                  <a:gd name="T64" fmla="*/ 8 w 216"/>
                  <a:gd name="T65" fmla="*/ 112 h 160"/>
                  <a:gd name="T66" fmla="*/ 8 w 216"/>
                  <a:gd name="T67" fmla="*/ 120 h 160"/>
                  <a:gd name="T68" fmla="*/ 0 w 216"/>
                  <a:gd name="T69" fmla="*/ 128 h 160"/>
                  <a:gd name="T70" fmla="*/ 0 w 216"/>
                  <a:gd name="T71" fmla="*/ 136 h 160"/>
                  <a:gd name="T72" fmla="*/ 0 w 216"/>
                  <a:gd name="T73" fmla="*/ 136 h 160"/>
                  <a:gd name="T74" fmla="*/ 8 w 216"/>
                  <a:gd name="T75" fmla="*/ 136 h 160"/>
                  <a:gd name="T76" fmla="*/ 16 w 216"/>
                  <a:gd name="T77" fmla="*/ 136 h 160"/>
                  <a:gd name="T78" fmla="*/ 24 w 216"/>
                  <a:gd name="T79" fmla="*/ 136 h 160"/>
                  <a:gd name="T80" fmla="*/ 24 w 216"/>
                  <a:gd name="T81" fmla="*/ 152 h 160"/>
                  <a:gd name="T82" fmla="*/ 24 w 216"/>
                  <a:gd name="T83" fmla="*/ 152 h 160"/>
                  <a:gd name="T84" fmla="*/ 24 w 216"/>
                  <a:gd name="T85" fmla="*/ 152 h 160"/>
                  <a:gd name="T86" fmla="*/ 32 w 216"/>
                  <a:gd name="T87" fmla="*/ 152 h 160"/>
                  <a:gd name="T88" fmla="*/ 32 w 216"/>
                  <a:gd name="T89" fmla="*/ 152 h 160"/>
                  <a:gd name="T90" fmla="*/ 40 w 216"/>
                  <a:gd name="T91" fmla="*/ 160 h 160"/>
                  <a:gd name="T92" fmla="*/ 40 w 216"/>
                  <a:gd name="T93" fmla="*/ 160 h 160"/>
                  <a:gd name="T94" fmla="*/ 72 w 216"/>
                  <a:gd name="T95" fmla="*/ 160 h 160"/>
                  <a:gd name="T96" fmla="*/ 72 w 216"/>
                  <a:gd name="T97" fmla="*/ 160 h 160"/>
                  <a:gd name="T98" fmla="*/ 72 w 216"/>
                  <a:gd name="T99" fmla="*/ 152 h 160"/>
                  <a:gd name="T100" fmla="*/ 64 w 216"/>
                  <a:gd name="T101" fmla="*/ 152 h 160"/>
                  <a:gd name="T102" fmla="*/ 72 w 216"/>
                  <a:gd name="T103" fmla="*/ 160 h 160"/>
                  <a:gd name="T104" fmla="*/ 64 w 216"/>
                  <a:gd name="T105" fmla="*/ 1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60">
                    <a:moveTo>
                      <a:pt x="64" y="152"/>
                    </a:moveTo>
                    <a:lnTo>
                      <a:pt x="48" y="136"/>
                    </a:lnTo>
                    <a:lnTo>
                      <a:pt x="48" y="104"/>
                    </a:lnTo>
                    <a:lnTo>
                      <a:pt x="80" y="72"/>
                    </a:lnTo>
                    <a:lnTo>
                      <a:pt x="112" y="56"/>
                    </a:lnTo>
                    <a:lnTo>
                      <a:pt x="120" y="48"/>
                    </a:lnTo>
                    <a:lnTo>
                      <a:pt x="128" y="48"/>
                    </a:lnTo>
                    <a:lnTo>
                      <a:pt x="136" y="40"/>
                    </a:lnTo>
                    <a:lnTo>
                      <a:pt x="160" y="32"/>
                    </a:lnTo>
                    <a:lnTo>
                      <a:pt x="184" y="24"/>
                    </a:lnTo>
                    <a:lnTo>
                      <a:pt x="216" y="16"/>
                    </a:lnTo>
                    <a:lnTo>
                      <a:pt x="216" y="8"/>
                    </a:lnTo>
                    <a:lnTo>
                      <a:pt x="200" y="0"/>
                    </a:lnTo>
                    <a:lnTo>
                      <a:pt x="184" y="0"/>
                    </a:lnTo>
                    <a:lnTo>
                      <a:pt x="144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28" y="16"/>
                    </a:lnTo>
                    <a:lnTo>
                      <a:pt x="112" y="16"/>
                    </a:lnTo>
                    <a:lnTo>
                      <a:pt x="104" y="24"/>
                    </a:lnTo>
                    <a:lnTo>
                      <a:pt x="96" y="24"/>
                    </a:lnTo>
                    <a:lnTo>
                      <a:pt x="72" y="40"/>
                    </a:lnTo>
                    <a:lnTo>
                      <a:pt x="56" y="48"/>
                    </a:lnTo>
                    <a:lnTo>
                      <a:pt x="40" y="48"/>
                    </a:lnTo>
                    <a:lnTo>
                      <a:pt x="48" y="56"/>
                    </a:lnTo>
                    <a:lnTo>
                      <a:pt x="48" y="64"/>
                    </a:lnTo>
                    <a:lnTo>
                      <a:pt x="24" y="80"/>
                    </a:lnTo>
                    <a:lnTo>
                      <a:pt x="32" y="88"/>
                    </a:lnTo>
                    <a:lnTo>
                      <a:pt x="32" y="96"/>
                    </a:lnTo>
                    <a:lnTo>
                      <a:pt x="32" y="96"/>
                    </a:lnTo>
                    <a:lnTo>
                      <a:pt x="16" y="96"/>
                    </a:lnTo>
                    <a:lnTo>
                      <a:pt x="8" y="104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8" y="136"/>
                    </a:lnTo>
                    <a:lnTo>
                      <a:pt x="16" y="136"/>
                    </a:lnTo>
                    <a:lnTo>
                      <a:pt x="24" y="136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24" y="152"/>
                    </a:lnTo>
                    <a:lnTo>
                      <a:pt x="32" y="152"/>
                    </a:lnTo>
                    <a:lnTo>
                      <a:pt x="32" y="152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2" y="152"/>
                    </a:lnTo>
                    <a:lnTo>
                      <a:pt x="64" y="152"/>
                    </a:lnTo>
                    <a:lnTo>
                      <a:pt x="72" y="160"/>
                    </a:lnTo>
                    <a:lnTo>
                      <a:pt x="64" y="1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="" xmlns:a16="http://schemas.microsoft.com/office/drawing/2014/main" id="{450AFDD7-ED13-4B28-9657-CCE0A3FA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168"/>
                <a:ext cx="80" cy="48"/>
              </a:xfrm>
              <a:custGeom>
                <a:avLst/>
                <a:gdLst>
                  <a:gd name="T0" fmla="*/ 0 w 80"/>
                  <a:gd name="T1" fmla="*/ 48 h 48"/>
                  <a:gd name="T2" fmla="*/ 0 w 80"/>
                  <a:gd name="T3" fmla="*/ 32 h 48"/>
                  <a:gd name="T4" fmla="*/ 16 w 80"/>
                  <a:gd name="T5" fmla="*/ 16 h 48"/>
                  <a:gd name="T6" fmla="*/ 32 w 80"/>
                  <a:gd name="T7" fmla="*/ 0 h 48"/>
                  <a:gd name="T8" fmla="*/ 40 w 80"/>
                  <a:gd name="T9" fmla="*/ 0 h 48"/>
                  <a:gd name="T10" fmla="*/ 48 w 80"/>
                  <a:gd name="T11" fmla="*/ 0 h 48"/>
                  <a:gd name="T12" fmla="*/ 48 w 80"/>
                  <a:gd name="T13" fmla="*/ 0 h 48"/>
                  <a:gd name="T14" fmla="*/ 48 w 80"/>
                  <a:gd name="T15" fmla="*/ 8 h 48"/>
                  <a:gd name="T16" fmla="*/ 48 w 80"/>
                  <a:gd name="T17" fmla="*/ 8 h 48"/>
                  <a:gd name="T18" fmla="*/ 48 w 80"/>
                  <a:gd name="T19" fmla="*/ 8 h 48"/>
                  <a:gd name="T20" fmla="*/ 64 w 80"/>
                  <a:gd name="T21" fmla="*/ 8 h 48"/>
                  <a:gd name="T22" fmla="*/ 80 w 80"/>
                  <a:gd name="T23" fmla="*/ 24 h 48"/>
                  <a:gd name="T24" fmla="*/ 80 w 80"/>
                  <a:gd name="T25" fmla="*/ 40 h 48"/>
                  <a:gd name="T26" fmla="*/ 56 w 80"/>
                  <a:gd name="T27" fmla="*/ 40 h 48"/>
                  <a:gd name="T28" fmla="*/ 48 w 80"/>
                  <a:gd name="T29" fmla="*/ 40 h 48"/>
                  <a:gd name="T30" fmla="*/ 32 w 80"/>
                  <a:gd name="T31" fmla="*/ 40 h 48"/>
                  <a:gd name="T32" fmla="*/ 8 w 80"/>
                  <a:gd name="T33" fmla="*/ 48 h 48"/>
                  <a:gd name="T34" fmla="*/ 0 w 80"/>
                  <a:gd name="T3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48">
                    <a:moveTo>
                      <a:pt x="0" y="48"/>
                    </a:moveTo>
                    <a:lnTo>
                      <a:pt x="0" y="32"/>
                    </a:lnTo>
                    <a:lnTo>
                      <a:pt x="16" y="16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64" y="8"/>
                    </a:lnTo>
                    <a:lnTo>
                      <a:pt x="80" y="24"/>
                    </a:lnTo>
                    <a:lnTo>
                      <a:pt x="80" y="40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32" y="40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="" xmlns:a16="http://schemas.microsoft.com/office/drawing/2014/main" id="{CA3359F5-3722-4E49-B7E3-859E83386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1120"/>
                <a:ext cx="104" cy="72"/>
              </a:xfrm>
              <a:custGeom>
                <a:avLst/>
                <a:gdLst>
                  <a:gd name="T0" fmla="*/ 104 w 104"/>
                  <a:gd name="T1" fmla="*/ 72 h 72"/>
                  <a:gd name="T2" fmla="*/ 80 w 104"/>
                  <a:gd name="T3" fmla="*/ 72 h 72"/>
                  <a:gd name="T4" fmla="*/ 48 w 104"/>
                  <a:gd name="T5" fmla="*/ 64 h 72"/>
                  <a:gd name="T6" fmla="*/ 40 w 104"/>
                  <a:gd name="T7" fmla="*/ 64 h 72"/>
                  <a:gd name="T8" fmla="*/ 24 w 104"/>
                  <a:gd name="T9" fmla="*/ 48 h 72"/>
                  <a:gd name="T10" fmla="*/ 16 w 104"/>
                  <a:gd name="T11" fmla="*/ 48 h 72"/>
                  <a:gd name="T12" fmla="*/ 16 w 104"/>
                  <a:gd name="T13" fmla="*/ 48 h 72"/>
                  <a:gd name="T14" fmla="*/ 32 w 104"/>
                  <a:gd name="T15" fmla="*/ 40 h 72"/>
                  <a:gd name="T16" fmla="*/ 48 w 104"/>
                  <a:gd name="T17" fmla="*/ 32 h 72"/>
                  <a:gd name="T18" fmla="*/ 56 w 104"/>
                  <a:gd name="T19" fmla="*/ 32 h 72"/>
                  <a:gd name="T20" fmla="*/ 56 w 104"/>
                  <a:gd name="T21" fmla="*/ 32 h 72"/>
                  <a:gd name="T22" fmla="*/ 32 w 104"/>
                  <a:gd name="T23" fmla="*/ 32 h 72"/>
                  <a:gd name="T24" fmla="*/ 24 w 104"/>
                  <a:gd name="T25" fmla="*/ 32 h 72"/>
                  <a:gd name="T26" fmla="*/ 8 w 104"/>
                  <a:gd name="T27" fmla="*/ 24 h 72"/>
                  <a:gd name="T28" fmla="*/ 0 w 104"/>
                  <a:gd name="T29" fmla="*/ 24 h 72"/>
                  <a:gd name="T30" fmla="*/ 0 w 104"/>
                  <a:gd name="T31" fmla="*/ 24 h 72"/>
                  <a:gd name="T32" fmla="*/ 8 w 104"/>
                  <a:gd name="T33" fmla="*/ 24 h 72"/>
                  <a:gd name="T34" fmla="*/ 40 w 104"/>
                  <a:gd name="T35" fmla="*/ 0 h 72"/>
                  <a:gd name="T36" fmla="*/ 56 w 104"/>
                  <a:gd name="T37" fmla="*/ 0 h 72"/>
                  <a:gd name="T38" fmla="*/ 72 w 104"/>
                  <a:gd name="T39" fmla="*/ 8 h 72"/>
                  <a:gd name="T40" fmla="*/ 72 w 104"/>
                  <a:gd name="T41" fmla="*/ 16 h 72"/>
                  <a:gd name="T42" fmla="*/ 72 w 104"/>
                  <a:gd name="T43" fmla="*/ 16 h 72"/>
                  <a:gd name="T44" fmla="*/ 72 w 104"/>
                  <a:gd name="T45" fmla="*/ 16 h 72"/>
                  <a:gd name="T46" fmla="*/ 72 w 104"/>
                  <a:gd name="T47" fmla="*/ 16 h 72"/>
                  <a:gd name="T48" fmla="*/ 72 w 104"/>
                  <a:gd name="T49" fmla="*/ 16 h 72"/>
                  <a:gd name="T50" fmla="*/ 72 w 104"/>
                  <a:gd name="T51" fmla="*/ 16 h 72"/>
                  <a:gd name="T52" fmla="*/ 72 w 104"/>
                  <a:gd name="T53" fmla="*/ 24 h 72"/>
                  <a:gd name="T54" fmla="*/ 72 w 104"/>
                  <a:gd name="T55" fmla="*/ 24 h 72"/>
                  <a:gd name="T56" fmla="*/ 64 w 104"/>
                  <a:gd name="T57" fmla="*/ 32 h 72"/>
                  <a:gd name="T58" fmla="*/ 64 w 104"/>
                  <a:gd name="T59" fmla="*/ 32 h 72"/>
                  <a:gd name="T60" fmla="*/ 80 w 104"/>
                  <a:gd name="T61" fmla="*/ 32 h 72"/>
                  <a:gd name="T62" fmla="*/ 80 w 104"/>
                  <a:gd name="T63" fmla="*/ 32 h 72"/>
                  <a:gd name="T64" fmla="*/ 88 w 104"/>
                  <a:gd name="T65" fmla="*/ 32 h 72"/>
                  <a:gd name="T66" fmla="*/ 96 w 104"/>
                  <a:gd name="T67" fmla="*/ 32 h 72"/>
                  <a:gd name="T68" fmla="*/ 104 w 104"/>
                  <a:gd name="T69" fmla="*/ 48 h 72"/>
                  <a:gd name="T70" fmla="*/ 104 w 104"/>
                  <a:gd name="T71" fmla="*/ 48 h 72"/>
                  <a:gd name="T72" fmla="*/ 104 w 104"/>
                  <a:gd name="T73" fmla="*/ 48 h 72"/>
                  <a:gd name="T74" fmla="*/ 104 w 104"/>
                  <a:gd name="T75" fmla="*/ 48 h 72"/>
                  <a:gd name="T76" fmla="*/ 104 w 104"/>
                  <a:gd name="T77" fmla="*/ 56 h 72"/>
                  <a:gd name="T78" fmla="*/ 104 w 104"/>
                  <a:gd name="T79" fmla="*/ 56 h 72"/>
                  <a:gd name="T80" fmla="*/ 96 w 104"/>
                  <a:gd name="T81" fmla="*/ 56 h 72"/>
                  <a:gd name="T82" fmla="*/ 96 w 104"/>
                  <a:gd name="T83" fmla="*/ 56 h 72"/>
                  <a:gd name="T84" fmla="*/ 104 w 104"/>
                  <a:gd name="T85" fmla="*/ 64 h 72"/>
                  <a:gd name="T86" fmla="*/ 104 w 104"/>
                  <a:gd name="T8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" h="72">
                    <a:moveTo>
                      <a:pt x="104" y="72"/>
                    </a:moveTo>
                    <a:lnTo>
                      <a:pt x="80" y="72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24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32" y="40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8" y="32"/>
                    </a:lnTo>
                    <a:lnTo>
                      <a:pt x="96" y="32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104" y="64"/>
                    </a:lnTo>
                    <a:lnTo>
                      <a:pt x="104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="" xmlns:a16="http://schemas.microsoft.com/office/drawing/2014/main" id="{A59C25A9-4CC5-48A8-97B5-1555394AF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" y="1152"/>
                <a:ext cx="177" cy="96"/>
              </a:xfrm>
              <a:custGeom>
                <a:avLst/>
                <a:gdLst>
                  <a:gd name="T0" fmla="*/ 145 w 177"/>
                  <a:gd name="T1" fmla="*/ 80 h 96"/>
                  <a:gd name="T2" fmla="*/ 145 w 177"/>
                  <a:gd name="T3" fmla="*/ 72 h 96"/>
                  <a:gd name="T4" fmla="*/ 145 w 177"/>
                  <a:gd name="T5" fmla="*/ 72 h 96"/>
                  <a:gd name="T6" fmla="*/ 129 w 177"/>
                  <a:gd name="T7" fmla="*/ 72 h 96"/>
                  <a:gd name="T8" fmla="*/ 129 w 177"/>
                  <a:gd name="T9" fmla="*/ 64 h 96"/>
                  <a:gd name="T10" fmla="*/ 137 w 177"/>
                  <a:gd name="T11" fmla="*/ 64 h 96"/>
                  <a:gd name="T12" fmla="*/ 129 w 177"/>
                  <a:gd name="T13" fmla="*/ 48 h 96"/>
                  <a:gd name="T14" fmla="*/ 129 w 177"/>
                  <a:gd name="T15" fmla="*/ 48 h 96"/>
                  <a:gd name="T16" fmla="*/ 121 w 177"/>
                  <a:gd name="T17" fmla="*/ 40 h 96"/>
                  <a:gd name="T18" fmla="*/ 97 w 177"/>
                  <a:gd name="T19" fmla="*/ 64 h 96"/>
                  <a:gd name="T20" fmla="*/ 89 w 177"/>
                  <a:gd name="T21" fmla="*/ 80 h 96"/>
                  <a:gd name="T22" fmla="*/ 81 w 177"/>
                  <a:gd name="T23" fmla="*/ 96 h 96"/>
                  <a:gd name="T24" fmla="*/ 65 w 177"/>
                  <a:gd name="T25" fmla="*/ 96 h 96"/>
                  <a:gd name="T26" fmla="*/ 41 w 177"/>
                  <a:gd name="T27" fmla="*/ 72 h 96"/>
                  <a:gd name="T28" fmla="*/ 49 w 177"/>
                  <a:gd name="T29" fmla="*/ 72 h 96"/>
                  <a:gd name="T30" fmla="*/ 57 w 177"/>
                  <a:gd name="T31" fmla="*/ 72 h 96"/>
                  <a:gd name="T32" fmla="*/ 73 w 177"/>
                  <a:gd name="T33" fmla="*/ 72 h 96"/>
                  <a:gd name="T34" fmla="*/ 49 w 177"/>
                  <a:gd name="T35" fmla="*/ 72 h 96"/>
                  <a:gd name="T36" fmla="*/ 41 w 177"/>
                  <a:gd name="T37" fmla="*/ 56 h 96"/>
                  <a:gd name="T38" fmla="*/ 57 w 177"/>
                  <a:gd name="T39" fmla="*/ 56 h 96"/>
                  <a:gd name="T40" fmla="*/ 73 w 177"/>
                  <a:gd name="T41" fmla="*/ 48 h 96"/>
                  <a:gd name="T42" fmla="*/ 65 w 177"/>
                  <a:gd name="T43" fmla="*/ 48 h 96"/>
                  <a:gd name="T44" fmla="*/ 57 w 177"/>
                  <a:gd name="T45" fmla="*/ 40 h 96"/>
                  <a:gd name="T46" fmla="*/ 49 w 177"/>
                  <a:gd name="T47" fmla="*/ 40 h 96"/>
                  <a:gd name="T48" fmla="*/ 25 w 177"/>
                  <a:gd name="T49" fmla="*/ 56 h 96"/>
                  <a:gd name="T50" fmla="*/ 25 w 177"/>
                  <a:gd name="T51" fmla="*/ 48 h 96"/>
                  <a:gd name="T52" fmla="*/ 25 w 177"/>
                  <a:gd name="T53" fmla="*/ 48 h 96"/>
                  <a:gd name="T54" fmla="*/ 17 w 177"/>
                  <a:gd name="T55" fmla="*/ 32 h 96"/>
                  <a:gd name="T56" fmla="*/ 8 w 177"/>
                  <a:gd name="T57" fmla="*/ 32 h 96"/>
                  <a:gd name="T58" fmla="*/ 0 w 177"/>
                  <a:gd name="T59" fmla="*/ 24 h 96"/>
                  <a:gd name="T60" fmla="*/ 25 w 177"/>
                  <a:gd name="T61" fmla="*/ 8 h 96"/>
                  <a:gd name="T62" fmla="*/ 41 w 177"/>
                  <a:gd name="T63" fmla="*/ 8 h 96"/>
                  <a:gd name="T64" fmla="*/ 33 w 177"/>
                  <a:gd name="T65" fmla="*/ 16 h 96"/>
                  <a:gd name="T66" fmla="*/ 41 w 177"/>
                  <a:gd name="T67" fmla="*/ 24 h 96"/>
                  <a:gd name="T68" fmla="*/ 49 w 177"/>
                  <a:gd name="T69" fmla="*/ 24 h 96"/>
                  <a:gd name="T70" fmla="*/ 41 w 177"/>
                  <a:gd name="T71" fmla="*/ 8 h 96"/>
                  <a:gd name="T72" fmla="*/ 65 w 177"/>
                  <a:gd name="T73" fmla="*/ 24 h 96"/>
                  <a:gd name="T74" fmla="*/ 73 w 177"/>
                  <a:gd name="T75" fmla="*/ 32 h 96"/>
                  <a:gd name="T76" fmla="*/ 65 w 177"/>
                  <a:gd name="T77" fmla="*/ 0 h 96"/>
                  <a:gd name="T78" fmla="*/ 89 w 177"/>
                  <a:gd name="T79" fmla="*/ 16 h 96"/>
                  <a:gd name="T80" fmla="*/ 89 w 177"/>
                  <a:gd name="T81" fmla="*/ 24 h 96"/>
                  <a:gd name="T82" fmla="*/ 105 w 177"/>
                  <a:gd name="T83" fmla="*/ 16 h 96"/>
                  <a:gd name="T84" fmla="*/ 105 w 177"/>
                  <a:gd name="T85" fmla="*/ 24 h 96"/>
                  <a:gd name="T86" fmla="*/ 113 w 177"/>
                  <a:gd name="T87" fmla="*/ 24 h 96"/>
                  <a:gd name="T88" fmla="*/ 137 w 177"/>
                  <a:gd name="T89" fmla="*/ 48 h 96"/>
                  <a:gd name="T90" fmla="*/ 137 w 177"/>
                  <a:gd name="T91" fmla="*/ 48 h 96"/>
                  <a:gd name="T92" fmla="*/ 145 w 177"/>
                  <a:gd name="T93" fmla="*/ 48 h 96"/>
                  <a:gd name="T94" fmla="*/ 145 w 177"/>
                  <a:gd name="T95" fmla="*/ 48 h 96"/>
                  <a:gd name="T96" fmla="*/ 161 w 177"/>
                  <a:gd name="T97" fmla="*/ 48 h 96"/>
                  <a:gd name="T98" fmla="*/ 177 w 177"/>
                  <a:gd name="T99" fmla="*/ 64 h 96"/>
                  <a:gd name="T100" fmla="*/ 177 w 177"/>
                  <a:gd name="T101" fmla="*/ 64 h 96"/>
                  <a:gd name="T102" fmla="*/ 153 w 177"/>
                  <a:gd name="T103" fmla="*/ 8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7" h="96">
                    <a:moveTo>
                      <a:pt x="145" y="80"/>
                    </a:moveTo>
                    <a:lnTo>
                      <a:pt x="145" y="80"/>
                    </a:lnTo>
                    <a:lnTo>
                      <a:pt x="145" y="80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37" y="72"/>
                    </a:lnTo>
                    <a:lnTo>
                      <a:pt x="129" y="72"/>
                    </a:lnTo>
                    <a:lnTo>
                      <a:pt x="129" y="72"/>
                    </a:lnTo>
                    <a:lnTo>
                      <a:pt x="129" y="64"/>
                    </a:lnTo>
                    <a:lnTo>
                      <a:pt x="137" y="64"/>
                    </a:lnTo>
                    <a:lnTo>
                      <a:pt x="137" y="64"/>
                    </a:lnTo>
                    <a:lnTo>
                      <a:pt x="129" y="56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9" y="48"/>
                    </a:lnTo>
                    <a:lnTo>
                      <a:pt x="121" y="40"/>
                    </a:lnTo>
                    <a:lnTo>
                      <a:pt x="113" y="40"/>
                    </a:lnTo>
                    <a:lnTo>
                      <a:pt x="97" y="64"/>
                    </a:lnTo>
                    <a:lnTo>
                      <a:pt x="97" y="72"/>
                    </a:lnTo>
                    <a:lnTo>
                      <a:pt x="89" y="80"/>
                    </a:lnTo>
                    <a:lnTo>
                      <a:pt x="81" y="96"/>
                    </a:lnTo>
                    <a:lnTo>
                      <a:pt x="81" y="96"/>
                    </a:lnTo>
                    <a:lnTo>
                      <a:pt x="81" y="96"/>
                    </a:lnTo>
                    <a:lnTo>
                      <a:pt x="65" y="96"/>
                    </a:lnTo>
                    <a:lnTo>
                      <a:pt x="41" y="80"/>
                    </a:lnTo>
                    <a:lnTo>
                      <a:pt x="41" y="72"/>
                    </a:lnTo>
                    <a:lnTo>
                      <a:pt x="41" y="72"/>
                    </a:lnTo>
                    <a:lnTo>
                      <a:pt x="49" y="72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73" y="72"/>
                    </a:lnTo>
                    <a:lnTo>
                      <a:pt x="73" y="72"/>
                    </a:lnTo>
                    <a:lnTo>
                      <a:pt x="57" y="64"/>
                    </a:lnTo>
                    <a:lnTo>
                      <a:pt x="49" y="72"/>
                    </a:lnTo>
                    <a:lnTo>
                      <a:pt x="41" y="72"/>
                    </a:lnTo>
                    <a:lnTo>
                      <a:pt x="41" y="56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48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65" y="48"/>
                    </a:lnTo>
                    <a:lnTo>
                      <a:pt x="65" y="48"/>
                    </a:lnTo>
                    <a:lnTo>
                      <a:pt x="57" y="40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1" y="56"/>
                    </a:lnTo>
                    <a:lnTo>
                      <a:pt x="25" y="56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17" y="40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41" y="24"/>
                    </a:lnTo>
                    <a:lnTo>
                      <a:pt x="49" y="24"/>
                    </a:lnTo>
                    <a:lnTo>
                      <a:pt x="49" y="24"/>
                    </a:lnTo>
                    <a:lnTo>
                      <a:pt x="41" y="24"/>
                    </a:lnTo>
                    <a:lnTo>
                      <a:pt x="41" y="8"/>
                    </a:lnTo>
                    <a:lnTo>
                      <a:pt x="57" y="8"/>
                    </a:lnTo>
                    <a:lnTo>
                      <a:pt x="65" y="24"/>
                    </a:lnTo>
                    <a:lnTo>
                      <a:pt x="73" y="32"/>
                    </a:lnTo>
                    <a:lnTo>
                      <a:pt x="73" y="32"/>
                    </a:lnTo>
                    <a:lnTo>
                      <a:pt x="65" y="16"/>
                    </a:lnTo>
                    <a:lnTo>
                      <a:pt x="65" y="0"/>
                    </a:lnTo>
                    <a:lnTo>
                      <a:pt x="89" y="0"/>
                    </a:lnTo>
                    <a:lnTo>
                      <a:pt x="89" y="16"/>
                    </a:lnTo>
                    <a:lnTo>
                      <a:pt x="89" y="24"/>
                    </a:lnTo>
                    <a:lnTo>
                      <a:pt x="89" y="24"/>
                    </a:lnTo>
                    <a:lnTo>
                      <a:pt x="89" y="16"/>
                    </a:lnTo>
                    <a:lnTo>
                      <a:pt x="105" y="16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05" y="24"/>
                    </a:lnTo>
                    <a:lnTo>
                      <a:pt x="113" y="24"/>
                    </a:lnTo>
                    <a:lnTo>
                      <a:pt x="137" y="40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37" y="48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61" y="48"/>
                    </a:lnTo>
                    <a:lnTo>
                      <a:pt x="161" y="48"/>
                    </a:lnTo>
                    <a:lnTo>
                      <a:pt x="161" y="56"/>
                    </a:lnTo>
                    <a:lnTo>
                      <a:pt x="177" y="64"/>
                    </a:lnTo>
                    <a:lnTo>
                      <a:pt x="177" y="64"/>
                    </a:lnTo>
                    <a:lnTo>
                      <a:pt x="177" y="64"/>
                    </a:lnTo>
                    <a:lnTo>
                      <a:pt x="169" y="72"/>
                    </a:lnTo>
                    <a:lnTo>
                      <a:pt x="153" y="80"/>
                    </a:lnTo>
                    <a:lnTo>
                      <a:pt x="145" y="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="" xmlns:a16="http://schemas.microsoft.com/office/drawing/2014/main" id="{71944F8C-45B7-4653-9ED0-C2BAAB3B0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04"/>
                <a:ext cx="56" cy="64"/>
              </a:xfrm>
              <a:custGeom>
                <a:avLst/>
                <a:gdLst>
                  <a:gd name="T0" fmla="*/ 16 w 56"/>
                  <a:gd name="T1" fmla="*/ 16 h 64"/>
                  <a:gd name="T2" fmla="*/ 24 w 56"/>
                  <a:gd name="T3" fmla="*/ 8 h 64"/>
                  <a:gd name="T4" fmla="*/ 24 w 56"/>
                  <a:gd name="T5" fmla="*/ 0 h 64"/>
                  <a:gd name="T6" fmla="*/ 32 w 56"/>
                  <a:gd name="T7" fmla="*/ 0 h 64"/>
                  <a:gd name="T8" fmla="*/ 40 w 56"/>
                  <a:gd name="T9" fmla="*/ 0 h 64"/>
                  <a:gd name="T10" fmla="*/ 56 w 56"/>
                  <a:gd name="T11" fmla="*/ 0 h 64"/>
                  <a:gd name="T12" fmla="*/ 56 w 56"/>
                  <a:gd name="T13" fmla="*/ 16 h 64"/>
                  <a:gd name="T14" fmla="*/ 56 w 56"/>
                  <a:gd name="T15" fmla="*/ 16 h 64"/>
                  <a:gd name="T16" fmla="*/ 48 w 56"/>
                  <a:gd name="T17" fmla="*/ 16 h 64"/>
                  <a:gd name="T18" fmla="*/ 48 w 56"/>
                  <a:gd name="T19" fmla="*/ 24 h 64"/>
                  <a:gd name="T20" fmla="*/ 48 w 56"/>
                  <a:gd name="T21" fmla="*/ 32 h 64"/>
                  <a:gd name="T22" fmla="*/ 48 w 56"/>
                  <a:gd name="T23" fmla="*/ 40 h 64"/>
                  <a:gd name="T24" fmla="*/ 48 w 56"/>
                  <a:gd name="T25" fmla="*/ 48 h 64"/>
                  <a:gd name="T26" fmla="*/ 48 w 56"/>
                  <a:gd name="T27" fmla="*/ 48 h 64"/>
                  <a:gd name="T28" fmla="*/ 32 w 56"/>
                  <a:gd name="T29" fmla="*/ 48 h 64"/>
                  <a:gd name="T30" fmla="*/ 24 w 56"/>
                  <a:gd name="T31" fmla="*/ 56 h 64"/>
                  <a:gd name="T32" fmla="*/ 16 w 56"/>
                  <a:gd name="T33" fmla="*/ 64 h 64"/>
                  <a:gd name="T34" fmla="*/ 0 w 56"/>
                  <a:gd name="T35" fmla="*/ 64 h 64"/>
                  <a:gd name="T36" fmla="*/ 0 w 56"/>
                  <a:gd name="T37" fmla="*/ 48 h 64"/>
                  <a:gd name="T38" fmla="*/ 16 w 56"/>
                  <a:gd name="T39" fmla="*/ 32 h 64"/>
                  <a:gd name="T40" fmla="*/ 16 w 56"/>
                  <a:gd name="T41" fmla="*/ 32 h 64"/>
                  <a:gd name="T42" fmla="*/ 16 w 56"/>
                  <a:gd name="T43" fmla="*/ 32 h 64"/>
                  <a:gd name="T44" fmla="*/ 8 w 56"/>
                  <a:gd name="T45" fmla="*/ 24 h 64"/>
                  <a:gd name="T46" fmla="*/ 8 w 56"/>
                  <a:gd name="T47" fmla="*/ 16 h 64"/>
                  <a:gd name="T48" fmla="*/ 8 w 56"/>
                  <a:gd name="T49" fmla="*/ 16 h 64"/>
                  <a:gd name="T50" fmla="*/ 8 w 56"/>
                  <a:gd name="T51" fmla="*/ 16 h 64"/>
                  <a:gd name="T52" fmla="*/ 16 w 56"/>
                  <a:gd name="T53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64">
                    <a:moveTo>
                      <a:pt x="16" y="16"/>
                    </a:moveTo>
                    <a:lnTo>
                      <a:pt x="24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6" y="0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2" y="48"/>
                    </a:lnTo>
                    <a:lnTo>
                      <a:pt x="24" y="56"/>
                    </a:lnTo>
                    <a:lnTo>
                      <a:pt x="16" y="64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="" xmlns:a16="http://schemas.microsoft.com/office/drawing/2014/main" id="{AFCEE8D1-DF5A-4E06-9F83-161AA40ED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640"/>
                <a:ext cx="104" cy="152"/>
              </a:xfrm>
              <a:custGeom>
                <a:avLst/>
                <a:gdLst>
                  <a:gd name="T0" fmla="*/ 88 w 104"/>
                  <a:gd name="T1" fmla="*/ 104 h 152"/>
                  <a:gd name="T2" fmla="*/ 104 w 104"/>
                  <a:gd name="T3" fmla="*/ 104 h 152"/>
                  <a:gd name="T4" fmla="*/ 88 w 104"/>
                  <a:gd name="T5" fmla="*/ 128 h 152"/>
                  <a:gd name="T6" fmla="*/ 96 w 104"/>
                  <a:gd name="T7" fmla="*/ 128 h 152"/>
                  <a:gd name="T8" fmla="*/ 88 w 104"/>
                  <a:gd name="T9" fmla="*/ 136 h 152"/>
                  <a:gd name="T10" fmla="*/ 64 w 104"/>
                  <a:gd name="T11" fmla="*/ 136 h 152"/>
                  <a:gd name="T12" fmla="*/ 48 w 104"/>
                  <a:gd name="T13" fmla="*/ 144 h 152"/>
                  <a:gd name="T14" fmla="*/ 32 w 104"/>
                  <a:gd name="T15" fmla="*/ 136 h 152"/>
                  <a:gd name="T16" fmla="*/ 32 w 104"/>
                  <a:gd name="T17" fmla="*/ 144 h 152"/>
                  <a:gd name="T18" fmla="*/ 16 w 104"/>
                  <a:gd name="T19" fmla="*/ 144 h 152"/>
                  <a:gd name="T20" fmla="*/ 16 w 104"/>
                  <a:gd name="T21" fmla="*/ 152 h 152"/>
                  <a:gd name="T22" fmla="*/ 16 w 104"/>
                  <a:gd name="T23" fmla="*/ 144 h 152"/>
                  <a:gd name="T24" fmla="*/ 32 w 104"/>
                  <a:gd name="T25" fmla="*/ 128 h 152"/>
                  <a:gd name="T26" fmla="*/ 40 w 104"/>
                  <a:gd name="T27" fmla="*/ 128 h 152"/>
                  <a:gd name="T28" fmla="*/ 40 w 104"/>
                  <a:gd name="T29" fmla="*/ 120 h 152"/>
                  <a:gd name="T30" fmla="*/ 24 w 104"/>
                  <a:gd name="T31" fmla="*/ 120 h 152"/>
                  <a:gd name="T32" fmla="*/ 16 w 104"/>
                  <a:gd name="T33" fmla="*/ 128 h 152"/>
                  <a:gd name="T34" fmla="*/ 16 w 104"/>
                  <a:gd name="T35" fmla="*/ 120 h 152"/>
                  <a:gd name="T36" fmla="*/ 24 w 104"/>
                  <a:gd name="T37" fmla="*/ 104 h 152"/>
                  <a:gd name="T38" fmla="*/ 24 w 104"/>
                  <a:gd name="T39" fmla="*/ 96 h 152"/>
                  <a:gd name="T40" fmla="*/ 48 w 104"/>
                  <a:gd name="T41" fmla="*/ 88 h 152"/>
                  <a:gd name="T42" fmla="*/ 48 w 104"/>
                  <a:gd name="T43" fmla="*/ 80 h 152"/>
                  <a:gd name="T44" fmla="*/ 32 w 104"/>
                  <a:gd name="T45" fmla="*/ 72 h 152"/>
                  <a:gd name="T46" fmla="*/ 40 w 104"/>
                  <a:gd name="T47" fmla="*/ 72 h 152"/>
                  <a:gd name="T48" fmla="*/ 24 w 104"/>
                  <a:gd name="T49" fmla="*/ 72 h 152"/>
                  <a:gd name="T50" fmla="*/ 24 w 104"/>
                  <a:gd name="T51" fmla="*/ 64 h 152"/>
                  <a:gd name="T52" fmla="*/ 16 w 104"/>
                  <a:gd name="T53" fmla="*/ 56 h 152"/>
                  <a:gd name="T54" fmla="*/ 16 w 104"/>
                  <a:gd name="T55" fmla="*/ 48 h 152"/>
                  <a:gd name="T56" fmla="*/ 16 w 104"/>
                  <a:gd name="T57" fmla="*/ 56 h 152"/>
                  <a:gd name="T58" fmla="*/ 8 w 104"/>
                  <a:gd name="T59" fmla="*/ 56 h 152"/>
                  <a:gd name="T60" fmla="*/ 8 w 104"/>
                  <a:gd name="T61" fmla="*/ 48 h 152"/>
                  <a:gd name="T62" fmla="*/ 8 w 104"/>
                  <a:gd name="T63" fmla="*/ 48 h 152"/>
                  <a:gd name="T64" fmla="*/ 8 w 104"/>
                  <a:gd name="T65" fmla="*/ 40 h 152"/>
                  <a:gd name="T66" fmla="*/ 8 w 104"/>
                  <a:gd name="T67" fmla="*/ 40 h 152"/>
                  <a:gd name="T68" fmla="*/ 8 w 104"/>
                  <a:gd name="T69" fmla="*/ 32 h 152"/>
                  <a:gd name="T70" fmla="*/ 0 w 104"/>
                  <a:gd name="T71" fmla="*/ 24 h 152"/>
                  <a:gd name="T72" fmla="*/ 0 w 104"/>
                  <a:gd name="T73" fmla="*/ 24 h 152"/>
                  <a:gd name="T74" fmla="*/ 8 w 104"/>
                  <a:gd name="T75" fmla="*/ 24 h 152"/>
                  <a:gd name="T76" fmla="*/ 8 w 104"/>
                  <a:gd name="T77" fmla="*/ 24 h 152"/>
                  <a:gd name="T78" fmla="*/ 8 w 104"/>
                  <a:gd name="T79" fmla="*/ 24 h 152"/>
                  <a:gd name="T80" fmla="*/ 8 w 104"/>
                  <a:gd name="T81" fmla="*/ 16 h 152"/>
                  <a:gd name="T82" fmla="*/ 16 w 104"/>
                  <a:gd name="T83" fmla="*/ 16 h 152"/>
                  <a:gd name="T84" fmla="*/ 16 w 104"/>
                  <a:gd name="T85" fmla="*/ 0 h 152"/>
                  <a:gd name="T86" fmla="*/ 32 w 104"/>
                  <a:gd name="T87" fmla="*/ 0 h 152"/>
                  <a:gd name="T88" fmla="*/ 40 w 104"/>
                  <a:gd name="T89" fmla="*/ 0 h 152"/>
                  <a:gd name="T90" fmla="*/ 32 w 104"/>
                  <a:gd name="T91" fmla="*/ 16 h 152"/>
                  <a:gd name="T92" fmla="*/ 32 w 104"/>
                  <a:gd name="T93" fmla="*/ 16 h 152"/>
                  <a:gd name="T94" fmla="*/ 56 w 104"/>
                  <a:gd name="T95" fmla="*/ 16 h 152"/>
                  <a:gd name="T96" fmla="*/ 40 w 104"/>
                  <a:gd name="T97" fmla="*/ 40 h 152"/>
                  <a:gd name="T98" fmla="*/ 40 w 104"/>
                  <a:gd name="T99" fmla="*/ 48 h 152"/>
                  <a:gd name="T100" fmla="*/ 40 w 104"/>
                  <a:gd name="T101" fmla="*/ 48 h 152"/>
                  <a:gd name="T102" fmla="*/ 56 w 104"/>
                  <a:gd name="T103" fmla="*/ 48 h 152"/>
                  <a:gd name="T104" fmla="*/ 64 w 104"/>
                  <a:gd name="T105" fmla="*/ 72 h 152"/>
                  <a:gd name="T106" fmla="*/ 88 w 104"/>
                  <a:gd name="T107" fmla="*/ 96 h 152"/>
                  <a:gd name="T108" fmla="*/ 80 w 104"/>
                  <a:gd name="T109" fmla="*/ 104 h 152"/>
                  <a:gd name="T110" fmla="*/ 80 w 104"/>
                  <a:gd name="T111" fmla="*/ 104 h 152"/>
                  <a:gd name="T112" fmla="*/ 88 w 104"/>
                  <a:gd name="T113" fmla="*/ 104 h 152"/>
                  <a:gd name="T114" fmla="*/ 88 w 104"/>
                  <a:gd name="T115" fmla="*/ 10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4" h="152">
                    <a:moveTo>
                      <a:pt x="88" y="104"/>
                    </a:moveTo>
                    <a:lnTo>
                      <a:pt x="88" y="104"/>
                    </a:lnTo>
                    <a:lnTo>
                      <a:pt x="88" y="104"/>
                    </a:lnTo>
                    <a:lnTo>
                      <a:pt x="104" y="104"/>
                    </a:lnTo>
                    <a:lnTo>
                      <a:pt x="104" y="112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88" y="136"/>
                    </a:lnTo>
                    <a:lnTo>
                      <a:pt x="80" y="136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48" y="144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144"/>
                    </a:lnTo>
                    <a:lnTo>
                      <a:pt x="32" y="144"/>
                    </a:lnTo>
                    <a:lnTo>
                      <a:pt x="24" y="144"/>
                    </a:lnTo>
                    <a:lnTo>
                      <a:pt x="16" y="144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6" y="144"/>
                    </a:lnTo>
                    <a:lnTo>
                      <a:pt x="24" y="136"/>
                    </a:lnTo>
                    <a:lnTo>
                      <a:pt x="32" y="128"/>
                    </a:lnTo>
                    <a:lnTo>
                      <a:pt x="40" y="128"/>
                    </a:lnTo>
                    <a:lnTo>
                      <a:pt x="40" y="128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0" y="128"/>
                    </a:lnTo>
                    <a:lnTo>
                      <a:pt x="24" y="120"/>
                    </a:lnTo>
                    <a:lnTo>
                      <a:pt x="24" y="128"/>
                    </a:lnTo>
                    <a:lnTo>
                      <a:pt x="16" y="128"/>
                    </a:lnTo>
                    <a:lnTo>
                      <a:pt x="16" y="120"/>
                    </a:lnTo>
                    <a:lnTo>
                      <a:pt x="16" y="120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40" y="96"/>
                    </a:lnTo>
                    <a:lnTo>
                      <a:pt x="48" y="8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32" y="80"/>
                    </a:lnTo>
                    <a:lnTo>
                      <a:pt x="3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2"/>
                    </a:lnTo>
                    <a:lnTo>
                      <a:pt x="24" y="72"/>
                    </a:lnTo>
                    <a:lnTo>
                      <a:pt x="16" y="72"/>
                    </a:lnTo>
                    <a:lnTo>
                      <a:pt x="24" y="6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0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8" y="48"/>
                    </a:lnTo>
                    <a:lnTo>
                      <a:pt x="56" y="48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80" y="80"/>
                    </a:lnTo>
                    <a:lnTo>
                      <a:pt x="88" y="96"/>
                    </a:lnTo>
                    <a:lnTo>
                      <a:pt x="88" y="96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88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="" xmlns:a16="http://schemas.microsoft.com/office/drawing/2014/main" id="{3FF3DB2C-6325-4528-B177-B996BA34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1488"/>
                <a:ext cx="128" cy="56"/>
              </a:xfrm>
              <a:custGeom>
                <a:avLst/>
                <a:gdLst>
                  <a:gd name="T0" fmla="*/ 120 w 128"/>
                  <a:gd name="T1" fmla="*/ 32 h 56"/>
                  <a:gd name="T2" fmla="*/ 112 w 128"/>
                  <a:gd name="T3" fmla="*/ 40 h 56"/>
                  <a:gd name="T4" fmla="*/ 88 w 128"/>
                  <a:gd name="T5" fmla="*/ 48 h 56"/>
                  <a:gd name="T6" fmla="*/ 64 w 128"/>
                  <a:gd name="T7" fmla="*/ 56 h 56"/>
                  <a:gd name="T8" fmla="*/ 48 w 128"/>
                  <a:gd name="T9" fmla="*/ 56 h 56"/>
                  <a:gd name="T10" fmla="*/ 24 w 128"/>
                  <a:gd name="T11" fmla="*/ 48 h 56"/>
                  <a:gd name="T12" fmla="*/ 16 w 128"/>
                  <a:gd name="T13" fmla="*/ 40 h 56"/>
                  <a:gd name="T14" fmla="*/ 16 w 128"/>
                  <a:gd name="T15" fmla="*/ 40 h 56"/>
                  <a:gd name="T16" fmla="*/ 16 w 128"/>
                  <a:gd name="T17" fmla="*/ 32 h 56"/>
                  <a:gd name="T18" fmla="*/ 16 w 128"/>
                  <a:gd name="T19" fmla="*/ 24 h 56"/>
                  <a:gd name="T20" fmla="*/ 16 w 128"/>
                  <a:gd name="T21" fmla="*/ 24 h 56"/>
                  <a:gd name="T22" fmla="*/ 16 w 128"/>
                  <a:gd name="T23" fmla="*/ 24 h 56"/>
                  <a:gd name="T24" fmla="*/ 8 w 128"/>
                  <a:gd name="T25" fmla="*/ 24 h 56"/>
                  <a:gd name="T26" fmla="*/ 0 w 128"/>
                  <a:gd name="T27" fmla="*/ 24 h 56"/>
                  <a:gd name="T28" fmla="*/ 16 w 128"/>
                  <a:gd name="T29" fmla="*/ 24 h 56"/>
                  <a:gd name="T30" fmla="*/ 24 w 128"/>
                  <a:gd name="T31" fmla="*/ 16 h 56"/>
                  <a:gd name="T32" fmla="*/ 16 w 128"/>
                  <a:gd name="T33" fmla="*/ 16 h 56"/>
                  <a:gd name="T34" fmla="*/ 0 w 128"/>
                  <a:gd name="T35" fmla="*/ 8 h 56"/>
                  <a:gd name="T36" fmla="*/ 0 w 128"/>
                  <a:gd name="T37" fmla="*/ 8 h 56"/>
                  <a:gd name="T38" fmla="*/ 0 w 128"/>
                  <a:gd name="T39" fmla="*/ 8 h 56"/>
                  <a:gd name="T40" fmla="*/ 8 w 128"/>
                  <a:gd name="T41" fmla="*/ 8 h 56"/>
                  <a:gd name="T42" fmla="*/ 8 w 128"/>
                  <a:gd name="T43" fmla="*/ 8 h 56"/>
                  <a:gd name="T44" fmla="*/ 8 w 128"/>
                  <a:gd name="T45" fmla="*/ 0 h 56"/>
                  <a:gd name="T46" fmla="*/ 8 w 128"/>
                  <a:gd name="T47" fmla="*/ 0 h 56"/>
                  <a:gd name="T48" fmla="*/ 16 w 128"/>
                  <a:gd name="T49" fmla="*/ 0 h 56"/>
                  <a:gd name="T50" fmla="*/ 16 w 128"/>
                  <a:gd name="T51" fmla="*/ 0 h 56"/>
                  <a:gd name="T52" fmla="*/ 16 w 128"/>
                  <a:gd name="T53" fmla="*/ 0 h 56"/>
                  <a:gd name="T54" fmla="*/ 24 w 128"/>
                  <a:gd name="T55" fmla="*/ 8 h 56"/>
                  <a:gd name="T56" fmla="*/ 24 w 128"/>
                  <a:gd name="T57" fmla="*/ 16 h 56"/>
                  <a:gd name="T58" fmla="*/ 32 w 128"/>
                  <a:gd name="T59" fmla="*/ 8 h 56"/>
                  <a:gd name="T60" fmla="*/ 32 w 128"/>
                  <a:gd name="T61" fmla="*/ 8 h 56"/>
                  <a:gd name="T62" fmla="*/ 32 w 128"/>
                  <a:gd name="T63" fmla="*/ 8 h 56"/>
                  <a:gd name="T64" fmla="*/ 32 w 128"/>
                  <a:gd name="T65" fmla="*/ 8 h 56"/>
                  <a:gd name="T66" fmla="*/ 40 w 128"/>
                  <a:gd name="T67" fmla="*/ 8 h 56"/>
                  <a:gd name="T68" fmla="*/ 40 w 128"/>
                  <a:gd name="T69" fmla="*/ 8 h 56"/>
                  <a:gd name="T70" fmla="*/ 56 w 128"/>
                  <a:gd name="T71" fmla="*/ 8 h 56"/>
                  <a:gd name="T72" fmla="*/ 56 w 128"/>
                  <a:gd name="T73" fmla="*/ 8 h 56"/>
                  <a:gd name="T74" fmla="*/ 56 w 128"/>
                  <a:gd name="T75" fmla="*/ 8 h 56"/>
                  <a:gd name="T76" fmla="*/ 56 w 128"/>
                  <a:gd name="T77" fmla="*/ 8 h 56"/>
                  <a:gd name="T78" fmla="*/ 56 w 128"/>
                  <a:gd name="T79" fmla="*/ 8 h 56"/>
                  <a:gd name="T80" fmla="*/ 72 w 128"/>
                  <a:gd name="T81" fmla="*/ 8 h 56"/>
                  <a:gd name="T82" fmla="*/ 80 w 128"/>
                  <a:gd name="T83" fmla="*/ 8 h 56"/>
                  <a:gd name="T84" fmla="*/ 88 w 128"/>
                  <a:gd name="T85" fmla="*/ 8 h 56"/>
                  <a:gd name="T86" fmla="*/ 88 w 128"/>
                  <a:gd name="T87" fmla="*/ 0 h 56"/>
                  <a:gd name="T88" fmla="*/ 88 w 128"/>
                  <a:gd name="T89" fmla="*/ 0 h 56"/>
                  <a:gd name="T90" fmla="*/ 88 w 128"/>
                  <a:gd name="T91" fmla="*/ 0 h 56"/>
                  <a:gd name="T92" fmla="*/ 88 w 128"/>
                  <a:gd name="T93" fmla="*/ 0 h 56"/>
                  <a:gd name="T94" fmla="*/ 96 w 128"/>
                  <a:gd name="T95" fmla="*/ 0 h 56"/>
                  <a:gd name="T96" fmla="*/ 96 w 128"/>
                  <a:gd name="T97" fmla="*/ 0 h 56"/>
                  <a:gd name="T98" fmla="*/ 96 w 128"/>
                  <a:gd name="T99" fmla="*/ 8 h 56"/>
                  <a:gd name="T100" fmla="*/ 112 w 128"/>
                  <a:gd name="T101" fmla="*/ 0 h 56"/>
                  <a:gd name="T102" fmla="*/ 112 w 128"/>
                  <a:gd name="T103" fmla="*/ 0 h 56"/>
                  <a:gd name="T104" fmla="*/ 112 w 128"/>
                  <a:gd name="T105" fmla="*/ 8 h 56"/>
                  <a:gd name="T106" fmla="*/ 112 w 128"/>
                  <a:gd name="T107" fmla="*/ 16 h 56"/>
                  <a:gd name="T108" fmla="*/ 128 w 128"/>
                  <a:gd name="T109" fmla="*/ 24 h 56"/>
                  <a:gd name="T110" fmla="*/ 128 w 128"/>
                  <a:gd name="T111" fmla="*/ 32 h 56"/>
                  <a:gd name="T112" fmla="*/ 128 w 128"/>
                  <a:gd name="T113" fmla="*/ 32 h 56"/>
                  <a:gd name="T114" fmla="*/ 120 w 128"/>
                  <a:gd name="T115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8" h="56">
                    <a:moveTo>
                      <a:pt x="120" y="32"/>
                    </a:moveTo>
                    <a:lnTo>
                      <a:pt x="112" y="40"/>
                    </a:lnTo>
                    <a:lnTo>
                      <a:pt x="88" y="48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24" y="48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24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8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12" y="16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128" y="32"/>
                    </a:lnTo>
                    <a:lnTo>
                      <a:pt x="12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="" xmlns:a16="http://schemas.microsoft.com/office/drawing/2014/main" id="{97392843-0206-459E-813A-28CA8B74E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1328"/>
                <a:ext cx="224" cy="120"/>
              </a:xfrm>
              <a:custGeom>
                <a:avLst/>
                <a:gdLst>
                  <a:gd name="T0" fmla="*/ 200 w 224"/>
                  <a:gd name="T1" fmla="*/ 96 h 120"/>
                  <a:gd name="T2" fmla="*/ 208 w 224"/>
                  <a:gd name="T3" fmla="*/ 96 h 120"/>
                  <a:gd name="T4" fmla="*/ 208 w 224"/>
                  <a:gd name="T5" fmla="*/ 112 h 120"/>
                  <a:gd name="T6" fmla="*/ 184 w 224"/>
                  <a:gd name="T7" fmla="*/ 112 h 120"/>
                  <a:gd name="T8" fmla="*/ 152 w 224"/>
                  <a:gd name="T9" fmla="*/ 104 h 120"/>
                  <a:gd name="T10" fmla="*/ 128 w 224"/>
                  <a:gd name="T11" fmla="*/ 112 h 120"/>
                  <a:gd name="T12" fmla="*/ 112 w 224"/>
                  <a:gd name="T13" fmla="*/ 120 h 120"/>
                  <a:gd name="T14" fmla="*/ 72 w 224"/>
                  <a:gd name="T15" fmla="*/ 120 h 120"/>
                  <a:gd name="T16" fmla="*/ 64 w 224"/>
                  <a:gd name="T17" fmla="*/ 104 h 120"/>
                  <a:gd name="T18" fmla="*/ 40 w 224"/>
                  <a:gd name="T19" fmla="*/ 104 h 120"/>
                  <a:gd name="T20" fmla="*/ 16 w 224"/>
                  <a:gd name="T21" fmla="*/ 88 h 120"/>
                  <a:gd name="T22" fmla="*/ 32 w 224"/>
                  <a:gd name="T23" fmla="*/ 80 h 120"/>
                  <a:gd name="T24" fmla="*/ 72 w 224"/>
                  <a:gd name="T25" fmla="*/ 80 h 120"/>
                  <a:gd name="T26" fmla="*/ 64 w 224"/>
                  <a:gd name="T27" fmla="*/ 72 h 120"/>
                  <a:gd name="T28" fmla="*/ 40 w 224"/>
                  <a:gd name="T29" fmla="*/ 72 h 120"/>
                  <a:gd name="T30" fmla="*/ 8 w 224"/>
                  <a:gd name="T31" fmla="*/ 72 h 120"/>
                  <a:gd name="T32" fmla="*/ 24 w 224"/>
                  <a:gd name="T33" fmla="*/ 56 h 120"/>
                  <a:gd name="T34" fmla="*/ 16 w 224"/>
                  <a:gd name="T35" fmla="*/ 56 h 120"/>
                  <a:gd name="T36" fmla="*/ 8 w 224"/>
                  <a:gd name="T37" fmla="*/ 56 h 120"/>
                  <a:gd name="T38" fmla="*/ 0 w 224"/>
                  <a:gd name="T39" fmla="*/ 32 h 120"/>
                  <a:gd name="T40" fmla="*/ 56 w 224"/>
                  <a:gd name="T41" fmla="*/ 8 h 120"/>
                  <a:gd name="T42" fmla="*/ 72 w 224"/>
                  <a:gd name="T43" fmla="*/ 16 h 120"/>
                  <a:gd name="T44" fmla="*/ 96 w 224"/>
                  <a:gd name="T45" fmla="*/ 32 h 120"/>
                  <a:gd name="T46" fmla="*/ 96 w 224"/>
                  <a:gd name="T47" fmla="*/ 32 h 120"/>
                  <a:gd name="T48" fmla="*/ 104 w 224"/>
                  <a:gd name="T49" fmla="*/ 16 h 120"/>
                  <a:gd name="T50" fmla="*/ 112 w 224"/>
                  <a:gd name="T51" fmla="*/ 16 h 120"/>
                  <a:gd name="T52" fmla="*/ 128 w 224"/>
                  <a:gd name="T53" fmla="*/ 40 h 120"/>
                  <a:gd name="T54" fmla="*/ 144 w 224"/>
                  <a:gd name="T55" fmla="*/ 40 h 120"/>
                  <a:gd name="T56" fmla="*/ 136 w 224"/>
                  <a:gd name="T57" fmla="*/ 40 h 120"/>
                  <a:gd name="T58" fmla="*/ 128 w 224"/>
                  <a:gd name="T59" fmla="*/ 8 h 120"/>
                  <a:gd name="T60" fmla="*/ 144 w 224"/>
                  <a:gd name="T61" fmla="*/ 8 h 120"/>
                  <a:gd name="T62" fmla="*/ 152 w 224"/>
                  <a:gd name="T63" fmla="*/ 8 h 120"/>
                  <a:gd name="T64" fmla="*/ 152 w 224"/>
                  <a:gd name="T65" fmla="*/ 0 h 120"/>
                  <a:gd name="T66" fmla="*/ 176 w 224"/>
                  <a:gd name="T67" fmla="*/ 8 h 120"/>
                  <a:gd name="T68" fmla="*/ 168 w 224"/>
                  <a:gd name="T69" fmla="*/ 32 h 120"/>
                  <a:gd name="T70" fmla="*/ 184 w 224"/>
                  <a:gd name="T71" fmla="*/ 64 h 120"/>
                  <a:gd name="T72" fmla="*/ 224 w 224"/>
                  <a:gd name="T73" fmla="*/ 88 h 120"/>
                  <a:gd name="T74" fmla="*/ 224 w 224"/>
                  <a:gd name="T75" fmla="*/ 96 h 120"/>
                  <a:gd name="T76" fmla="*/ 208 w 224"/>
                  <a:gd name="T77" fmla="*/ 8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4" h="120">
                    <a:moveTo>
                      <a:pt x="200" y="88"/>
                    </a:moveTo>
                    <a:lnTo>
                      <a:pt x="200" y="96"/>
                    </a:lnTo>
                    <a:lnTo>
                      <a:pt x="208" y="96"/>
                    </a:lnTo>
                    <a:lnTo>
                      <a:pt x="208" y="96"/>
                    </a:lnTo>
                    <a:lnTo>
                      <a:pt x="216" y="104"/>
                    </a:lnTo>
                    <a:lnTo>
                      <a:pt x="208" y="112"/>
                    </a:lnTo>
                    <a:lnTo>
                      <a:pt x="200" y="112"/>
                    </a:lnTo>
                    <a:lnTo>
                      <a:pt x="184" y="112"/>
                    </a:lnTo>
                    <a:lnTo>
                      <a:pt x="160" y="104"/>
                    </a:lnTo>
                    <a:lnTo>
                      <a:pt x="152" y="104"/>
                    </a:lnTo>
                    <a:lnTo>
                      <a:pt x="144" y="104"/>
                    </a:lnTo>
                    <a:lnTo>
                      <a:pt x="128" y="112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64" y="112"/>
                    </a:lnTo>
                    <a:lnTo>
                      <a:pt x="64" y="104"/>
                    </a:lnTo>
                    <a:lnTo>
                      <a:pt x="48" y="104"/>
                    </a:lnTo>
                    <a:lnTo>
                      <a:pt x="40" y="104"/>
                    </a:lnTo>
                    <a:lnTo>
                      <a:pt x="32" y="104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3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40" y="72"/>
                    </a:lnTo>
                    <a:lnTo>
                      <a:pt x="32" y="72"/>
                    </a:lnTo>
                    <a:lnTo>
                      <a:pt x="8" y="72"/>
                    </a:lnTo>
                    <a:lnTo>
                      <a:pt x="8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40" y="8"/>
                    </a:lnTo>
                    <a:lnTo>
                      <a:pt x="56" y="8"/>
                    </a:lnTo>
                    <a:lnTo>
                      <a:pt x="56" y="24"/>
                    </a:lnTo>
                    <a:lnTo>
                      <a:pt x="72" y="16"/>
                    </a:lnTo>
                    <a:lnTo>
                      <a:pt x="88" y="16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104" y="24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112" y="16"/>
                    </a:lnTo>
                    <a:lnTo>
                      <a:pt x="128" y="24"/>
                    </a:lnTo>
                    <a:lnTo>
                      <a:pt x="128" y="40"/>
                    </a:lnTo>
                    <a:lnTo>
                      <a:pt x="136" y="48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28" y="16"/>
                    </a:lnTo>
                    <a:lnTo>
                      <a:pt x="128" y="8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76" y="0"/>
                    </a:lnTo>
                    <a:lnTo>
                      <a:pt x="176" y="8"/>
                    </a:lnTo>
                    <a:lnTo>
                      <a:pt x="168" y="16"/>
                    </a:lnTo>
                    <a:lnTo>
                      <a:pt x="168" y="32"/>
                    </a:lnTo>
                    <a:lnTo>
                      <a:pt x="184" y="56"/>
                    </a:lnTo>
                    <a:lnTo>
                      <a:pt x="184" y="64"/>
                    </a:lnTo>
                    <a:lnTo>
                      <a:pt x="216" y="80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96"/>
                    </a:lnTo>
                    <a:lnTo>
                      <a:pt x="216" y="88"/>
                    </a:lnTo>
                    <a:lnTo>
                      <a:pt x="208" y="88"/>
                    </a:lnTo>
                    <a:lnTo>
                      <a:pt x="200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="" xmlns:a16="http://schemas.microsoft.com/office/drawing/2014/main" id="{AC5CB0C7-EABA-4F7C-8ECC-7217459D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304"/>
                <a:ext cx="128" cy="88"/>
              </a:xfrm>
              <a:custGeom>
                <a:avLst/>
                <a:gdLst>
                  <a:gd name="T0" fmla="*/ 24 w 128"/>
                  <a:gd name="T1" fmla="*/ 80 h 88"/>
                  <a:gd name="T2" fmla="*/ 24 w 128"/>
                  <a:gd name="T3" fmla="*/ 72 h 88"/>
                  <a:gd name="T4" fmla="*/ 0 w 128"/>
                  <a:gd name="T5" fmla="*/ 64 h 88"/>
                  <a:gd name="T6" fmla="*/ 0 w 128"/>
                  <a:gd name="T7" fmla="*/ 56 h 88"/>
                  <a:gd name="T8" fmla="*/ 24 w 128"/>
                  <a:gd name="T9" fmla="*/ 32 h 88"/>
                  <a:gd name="T10" fmla="*/ 16 w 128"/>
                  <a:gd name="T11" fmla="*/ 8 h 88"/>
                  <a:gd name="T12" fmla="*/ 16 w 128"/>
                  <a:gd name="T13" fmla="*/ 8 h 88"/>
                  <a:gd name="T14" fmla="*/ 16 w 128"/>
                  <a:gd name="T15" fmla="*/ 8 h 88"/>
                  <a:gd name="T16" fmla="*/ 24 w 128"/>
                  <a:gd name="T17" fmla="*/ 0 h 88"/>
                  <a:gd name="T18" fmla="*/ 32 w 128"/>
                  <a:gd name="T19" fmla="*/ 8 h 88"/>
                  <a:gd name="T20" fmla="*/ 48 w 128"/>
                  <a:gd name="T21" fmla="*/ 0 h 88"/>
                  <a:gd name="T22" fmla="*/ 56 w 128"/>
                  <a:gd name="T23" fmla="*/ 0 h 88"/>
                  <a:gd name="T24" fmla="*/ 56 w 128"/>
                  <a:gd name="T25" fmla="*/ 0 h 88"/>
                  <a:gd name="T26" fmla="*/ 72 w 128"/>
                  <a:gd name="T27" fmla="*/ 8 h 88"/>
                  <a:gd name="T28" fmla="*/ 88 w 128"/>
                  <a:gd name="T29" fmla="*/ 16 h 88"/>
                  <a:gd name="T30" fmla="*/ 96 w 128"/>
                  <a:gd name="T31" fmla="*/ 8 h 88"/>
                  <a:gd name="T32" fmla="*/ 104 w 128"/>
                  <a:gd name="T33" fmla="*/ 8 h 88"/>
                  <a:gd name="T34" fmla="*/ 128 w 128"/>
                  <a:gd name="T35" fmla="*/ 24 h 88"/>
                  <a:gd name="T36" fmla="*/ 128 w 128"/>
                  <a:gd name="T37" fmla="*/ 32 h 88"/>
                  <a:gd name="T38" fmla="*/ 104 w 128"/>
                  <a:gd name="T39" fmla="*/ 40 h 88"/>
                  <a:gd name="T40" fmla="*/ 88 w 128"/>
                  <a:gd name="T41" fmla="*/ 40 h 88"/>
                  <a:gd name="T42" fmla="*/ 72 w 128"/>
                  <a:gd name="T43" fmla="*/ 64 h 88"/>
                  <a:gd name="T44" fmla="*/ 72 w 128"/>
                  <a:gd name="T45" fmla="*/ 72 h 88"/>
                  <a:gd name="T46" fmla="*/ 40 w 128"/>
                  <a:gd name="T47" fmla="*/ 88 h 88"/>
                  <a:gd name="T48" fmla="*/ 32 w 128"/>
                  <a:gd name="T49" fmla="*/ 80 h 88"/>
                  <a:gd name="T50" fmla="*/ 24 w 128"/>
                  <a:gd name="T51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88">
                    <a:moveTo>
                      <a:pt x="24" y="80"/>
                    </a:moveTo>
                    <a:lnTo>
                      <a:pt x="24" y="72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72" y="8"/>
                    </a:lnTo>
                    <a:lnTo>
                      <a:pt x="88" y="16"/>
                    </a:lnTo>
                    <a:lnTo>
                      <a:pt x="96" y="8"/>
                    </a:lnTo>
                    <a:lnTo>
                      <a:pt x="104" y="8"/>
                    </a:lnTo>
                    <a:lnTo>
                      <a:pt x="128" y="24"/>
                    </a:lnTo>
                    <a:lnTo>
                      <a:pt x="128" y="32"/>
                    </a:lnTo>
                    <a:lnTo>
                      <a:pt x="104" y="40"/>
                    </a:lnTo>
                    <a:lnTo>
                      <a:pt x="88" y="40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40" y="88"/>
                    </a:lnTo>
                    <a:lnTo>
                      <a:pt x="32" y="80"/>
                    </a:lnTo>
                    <a:lnTo>
                      <a:pt x="24" y="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="" xmlns:a16="http://schemas.microsoft.com/office/drawing/2014/main" id="{29233D48-A3E9-43F5-A9D6-B3764875C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1328"/>
                <a:ext cx="360" cy="256"/>
              </a:xfrm>
              <a:custGeom>
                <a:avLst/>
                <a:gdLst>
                  <a:gd name="T0" fmla="*/ 320 w 360"/>
                  <a:gd name="T1" fmla="*/ 192 h 256"/>
                  <a:gd name="T2" fmla="*/ 280 w 360"/>
                  <a:gd name="T3" fmla="*/ 168 h 256"/>
                  <a:gd name="T4" fmla="*/ 288 w 360"/>
                  <a:gd name="T5" fmla="*/ 168 h 256"/>
                  <a:gd name="T6" fmla="*/ 288 w 360"/>
                  <a:gd name="T7" fmla="*/ 176 h 256"/>
                  <a:gd name="T8" fmla="*/ 280 w 360"/>
                  <a:gd name="T9" fmla="*/ 176 h 256"/>
                  <a:gd name="T10" fmla="*/ 288 w 360"/>
                  <a:gd name="T11" fmla="*/ 176 h 256"/>
                  <a:gd name="T12" fmla="*/ 304 w 360"/>
                  <a:gd name="T13" fmla="*/ 200 h 256"/>
                  <a:gd name="T14" fmla="*/ 312 w 360"/>
                  <a:gd name="T15" fmla="*/ 200 h 256"/>
                  <a:gd name="T16" fmla="*/ 320 w 360"/>
                  <a:gd name="T17" fmla="*/ 208 h 256"/>
                  <a:gd name="T18" fmla="*/ 328 w 360"/>
                  <a:gd name="T19" fmla="*/ 224 h 256"/>
                  <a:gd name="T20" fmla="*/ 320 w 360"/>
                  <a:gd name="T21" fmla="*/ 240 h 256"/>
                  <a:gd name="T22" fmla="*/ 280 w 360"/>
                  <a:gd name="T23" fmla="*/ 216 h 256"/>
                  <a:gd name="T24" fmla="*/ 272 w 360"/>
                  <a:gd name="T25" fmla="*/ 224 h 256"/>
                  <a:gd name="T26" fmla="*/ 296 w 360"/>
                  <a:gd name="T27" fmla="*/ 256 h 256"/>
                  <a:gd name="T28" fmla="*/ 248 w 360"/>
                  <a:gd name="T29" fmla="*/ 240 h 256"/>
                  <a:gd name="T30" fmla="*/ 232 w 360"/>
                  <a:gd name="T31" fmla="*/ 224 h 256"/>
                  <a:gd name="T32" fmla="*/ 200 w 360"/>
                  <a:gd name="T33" fmla="*/ 200 h 256"/>
                  <a:gd name="T34" fmla="*/ 176 w 360"/>
                  <a:gd name="T35" fmla="*/ 208 h 256"/>
                  <a:gd name="T36" fmla="*/ 152 w 360"/>
                  <a:gd name="T37" fmla="*/ 192 h 256"/>
                  <a:gd name="T38" fmla="*/ 184 w 360"/>
                  <a:gd name="T39" fmla="*/ 184 h 256"/>
                  <a:gd name="T40" fmla="*/ 208 w 360"/>
                  <a:gd name="T41" fmla="*/ 176 h 256"/>
                  <a:gd name="T42" fmla="*/ 208 w 360"/>
                  <a:gd name="T43" fmla="*/ 160 h 256"/>
                  <a:gd name="T44" fmla="*/ 224 w 360"/>
                  <a:gd name="T45" fmla="*/ 136 h 256"/>
                  <a:gd name="T46" fmla="*/ 168 w 360"/>
                  <a:gd name="T47" fmla="*/ 112 h 256"/>
                  <a:gd name="T48" fmla="*/ 168 w 360"/>
                  <a:gd name="T49" fmla="*/ 104 h 256"/>
                  <a:gd name="T50" fmla="*/ 168 w 360"/>
                  <a:gd name="T51" fmla="*/ 96 h 256"/>
                  <a:gd name="T52" fmla="*/ 128 w 360"/>
                  <a:gd name="T53" fmla="*/ 96 h 256"/>
                  <a:gd name="T54" fmla="*/ 120 w 360"/>
                  <a:gd name="T55" fmla="*/ 88 h 256"/>
                  <a:gd name="T56" fmla="*/ 88 w 360"/>
                  <a:gd name="T57" fmla="*/ 88 h 256"/>
                  <a:gd name="T58" fmla="*/ 40 w 360"/>
                  <a:gd name="T59" fmla="*/ 80 h 256"/>
                  <a:gd name="T60" fmla="*/ 24 w 360"/>
                  <a:gd name="T61" fmla="*/ 80 h 256"/>
                  <a:gd name="T62" fmla="*/ 16 w 360"/>
                  <a:gd name="T63" fmla="*/ 64 h 256"/>
                  <a:gd name="T64" fmla="*/ 32 w 360"/>
                  <a:gd name="T65" fmla="*/ 64 h 256"/>
                  <a:gd name="T66" fmla="*/ 8 w 360"/>
                  <a:gd name="T67" fmla="*/ 56 h 256"/>
                  <a:gd name="T68" fmla="*/ 8 w 360"/>
                  <a:gd name="T69" fmla="*/ 24 h 256"/>
                  <a:gd name="T70" fmla="*/ 32 w 360"/>
                  <a:gd name="T71" fmla="*/ 0 h 256"/>
                  <a:gd name="T72" fmla="*/ 64 w 360"/>
                  <a:gd name="T73" fmla="*/ 0 h 256"/>
                  <a:gd name="T74" fmla="*/ 40 w 360"/>
                  <a:gd name="T75" fmla="*/ 24 h 256"/>
                  <a:gd name="T76" fmla="*/ 48 w 360"/>
                  <a:gd name="T77" fmla="*/ 32 h 256"/>
                  <a:gd name="T78" fmla="*/ 48 w 360"/>
                  <a:gd name="T79" fmla="*/ 40 h 256"/>
                  <a:gd name="T80" fmla="*/ 56 w 360"/>
                  <a:gd name="T81" fmla="*/ 40 h 256"/>
                  <a:gd name="T82" fmla="*/ 88 w 360"/>
                  <a:gd name="T83" fmla="*/ 0 h 256"/>
                  <a:gd name="T84" fmla="*/ 120 w 360"/>
                  <a:gd name="T85" fmla="*/ 32 h 256"/>
                  <a:gd name="T86" fmla="*/ 128 w 360"/>
                  <a:gd name="T87" fmla="*/ 32 h 256"/>
                  <a:gd name="T88" fmla="*/ 152 w 360"/>
                  <a:gd name="T89" fmla="*/ 24 h 256"/>
                  <a:gd name="T90" fmla="*/ 208 w 360"/>
                  <a:gd name="T91" fmla="*/ 48 h 256"/>
                  <a:gd name="T92" fmla="*/ 240 w 360"/>
                  <a:gd name="T93" fmla="*/ 48 h 256"/>
                  <a:gd name="T94" fmla="*/ 256 w 360"/>
                  <a:gd name="T95" fmla="*/ 64 h 256"/>
                  <a:gd name="T96" fmla="*/ 272 w 360"/>
                  <a:gd name="T97" fmla="*/ 80 h 256"/>
                  <a:gd name="T98" fmla="*/ 288 w 360"/>
                  <a:gd name="T99" fmla="*/ 80 h 256"/>
                  <a:gd name="T100" fmla="*/ 280 w 360"/>
                  <a:gd name="T101" fmla="*/ 96 h 256"/>
                  <a:gd name="T102" fmla="*/ 296 w 360"/>
                  <a:gd name="T103" fmla="*/ 104 h 256"/>
                  <a:gd name="T104" fmla="*/ 280 w 360"/>
                  <a:gd name="T105" fmla="*/ 112 h 256"/>
                  <a:gd name="T106" fmla="*/ 296 w 360"/>
                  <a:gd name="T107" fmla="*/ 112 h 256"/>
                  <a:gd name="T108" fmla="*/ 320 w 360"/>
                  <a:gd name="T109" fmla="*/ 128 h 256"/>
                  <a:gd name="T110" fmla="*/ 328 w 360"/>
                  <a:gd name="T111" fmla="*/ 144 h 256"/>
                  <a:gd name="T112" fmla="*/ 360 w 360"/>
                  <a:gd name="T113" fmla="*/ 152 h 256"/>
                  <a:gd name="T114" fmla="*/ 344 w 360"/>
                  <a:gd name="T115" fmla="*/ 168 h 256"/>
                  <a:gd name="T116" fmla="*/ 344 w 360"/>
                  <a:gd name="T117" fmla="*/ 17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0" h="256">
                    <a:moveTo>
                      <a:pt x="336" y="176"/>
                    </a:moveTo>
                    <a:lnTo>
                      <a:pt x="336" y="192"/>
                    </a:lnTo>
                    <a:lnTo>
                      <a:pt x="320" y="192"/>
                    </a:lnTo>
                    <a:lnTo>
                      <a:pt x="296" y="160"/>
                    </a:lnTo>
                    <a:lnTo>
                      <a:pt x="288" y="160"/>
                    </a:lnTo>
                    <a:lnTo>
                      <a:pt x="280" y="168"/>
                    </a:lnTo>
                    <a:lnTo>
                      <a:pt x="288" y="168"/>
                    </a:lnTo>
                    <a:lnTo>
                      <a:pt x="288" y="168"/>
                    </a:lnTo>
                    <a:lnTo>
                      <a:pt x="288" y="168"/>
                    </a:lnTo>
                    <a:lnTo>
                      <a:pt x="288" y="176"/>
                    </a:lnTo>
                    <a:lnTo>
                      <a:pt x="288" y="176"/>
                    </a:lnTo>
                    <a:lnTo>
                      <a:pt x="288" y="176"/>
                    </a:lnTo>
                    <a:lnTo>
                      <a:pt x="280" y="176"/>
                    </a:lnTo>
                    <a:lnTo>
                      <a:pt x="280" y="176"/>
                    </a:lnTo>
                    <a:lnTo>
                      <a:pt x="280" y="176"/>
                    </a:lnTo>
                    <a:lnTo>
                      <a:pt x="280" y="176"/>
                    </a:lnTo>
                    <a:lnTo>
                      <a:pt x="288" y="176"/>
                    </a:lnTo>
                    <a:lnTo>
                      <a:pt x="288" y="176"/>
                    </a:lnTo>
                    <a:lnTo>
                      <a:pt x="288" y="192"/>
                    </a:lnTo>
                    <a:lnTo>
                      <a:pt x="296" y="200"/>
                    </a:lnTo>
                    <a:lnTo>
                      <a:pt x="304" y="200"/>
                    </a:lnTo>
                    <a:lnTo>
                      <a:pt x="304" y="200"/>
                    </a:lnTo>
                    <a:lnTo>
                      <a:pt x="312" y="200"/>
                    </a:lnTo>
                    <a:lnTo>
                      <a:pt x="312" y="200"/>
                    </a:lnTo>
                    <a:lnTo>
                      <a:pt x="320" y="200"/>
                    </a:lnTo>
                    <a:lnTo>
                      <a:pt x="320" y="200"/>
                    </a:lnTo>
                    <a:lnTo>
                      <a:pt x="320" y="208"/>
                    </a:lnTo>
                    <a:lnTo>
                      <a:pt x="320" y="208"/>
                    </a:lnTo>
                    <a:lnTo>
                      <a:pt x="328" y="216"/>
                    </a:lnTo>
                    <a:lnTo>
                      <a:pt x="328" y="224"/>
                    </a:lnTo>
                    <a:lnTo>
                      <a:pt x="320" y="232"/>
                    </a:lnTo>
                    <a:lnTo>
                      <a:pt x="320" y="240"/>
                    </a:lnTo>
                    <a:lnTo>
                      <a:pt x="320" y="240"/>
                    </a:lnTo>
                    <a:lnTo>
                      <a:pt x="312" y="240"/>
                    </a:lnTo>
                    <a:lnTo>
                      <a:pt x="280" y="224"/>
                    </a:lnTo>
                    <a:lnTo>
                      <a:pt x="280" y="216"/>
                    </a:lnTo>
                    <a:lnTo>
                      <a:pt x="280" y="216"/>
                    </a:lnTo>
                    <a:lnTo>
                      <a:pt x="272" y="216"/>
                    </a:lnTo>
                    <a:lnTo>
                      <a:pt x="272" y="224"/>
                    </a:lnTo>
                    <a:lnTo>
                      <a:pt x="304" y="240"/>
                    </a:lnTo>
                    <a:lnTo>
                      <a:pt x="304" y="256"/>
                    </a:lnTo>
                    <a:lnTo>
                      <a:pt x="296" y="256"/>
                    </a:lnTo>
                    <a:lnTo>
                      <a:pt x="296" y="256"/>
                    </a:lnTo>
                    <a:lnTo>
                      <a:pt x="280" y="248"/>
                    </a:lnTo>
                    <a:lnTo>
                      <a:pt x="248" y="240"/>
                    </a:lnTo>
                    <a:lnTo>
                      <a:pt x="232" y="232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24" y="216"/>
                    </a:lnTo>
                    <a:lnTo>
                      <a:pt x="200" y="200"/>
                    </a:lnTo>
                    <a:lnTo>
                      <a:pt x="192" y="208"/>
                    </a:lnTo>
                    <a:lnTo>
                      <a:pt x="184" y="200"/>
                    </a:lnTo>
                    <a:lnTo>
                      <a:pt x="176" y="208"/>
                    </a:lnTo>
                    <a:lnTo>
                      <a:pt x="168" y="208"/>
                    </a:lnTo>
                    <a:lnTo>
                      <a:pt x="152" y="200"/>
                    </a:lnTo>
                    <a:lnTo>
                      <a:pt x="152" y="192"/>
                    </a:lnTo>
                    <a:lnTo>
                      <a:pt x="160" y="184"/>
                    </a:lnTo>
                    <a:lnTo>
                      <a:pt x="168" y="184"/>
                    </a:lnTo>
                    <a:lnTo>
                      <a:pt x="184" y="184"/>
                    </a:lnTo>
                    <a:lnTo>
                      <a:pt x="200" y="184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0" y="176"/>
                    </a:lnTo>
                    <a:lnTo>
                      <a:pt x="200" y="168"/>
                    </a:lnTo>
                    <a:lnTo>
                      <a:pt x="208" y="160"/>
                    </a:lnTo>
                    <a:lnTo>
                      <a:pt x="216" y="160"/>
                    </a:lnTo>
                    <a:lnTo>
                      <a:pt x="224" y="144"/>
                    </a:lnTo>
                    <a:lnTo>
                      <a:pt x="224" y="136"/>
                    </a:lnTo>
                    <a:lnTo>
                      <a:pt x="192" y="112"/>
                    </a:lnTo>
                    <a:lnTo>
                      <a:pt x="176" y="112"/>
                    </a:lnTo>
                    <a:lnTo>
                      <a:pt x="168" y="112"/>
                    </a:lnTo>
                    <a:lnTo>
                      <a:pt x="168" y="112"/>
                    </a:lnTo>
                    <a:lnTo>
                      <a:pt x="168" y="112"/>
                    </a:lnTo>
                    <a:lnTo>
                      <a:pt x="168" y="104"/>
                    </a:lnTo>
                    <a:lnTo>
                      <a:pt x="176" y="104"/>
                    </a:lnTo>
                    <a:lnTo>
                      <a:pt x="176" y="104"/>
                    </a:lnTo>
                    <a:lnTo>
                      <a:pt x="168" y="96"/>
                    </a:lnTo>
                    <a:lnTo>
                      <a:pt x="152" y="80"/>
                    </a:lnTo>
                    <a:lnTo>
                      <a:pt x="144" y="80"/>
                    </a:lnTo>
                    <a:lnTo>
                      <a:pt x="128" y="96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20" y="88"/>
                    </a:lnTo>
                    <a:lnTo>
                      <a:pt x="104" y="88"/>
                    </a:lnTo>
                    <a:lnTo>
                      <a:pt x="88" y="88"/>
                    </a:lnTo>
                    <a:lnTo>
                      <a:pt x="64" y="88"/>
                    </a:lnTo>
                    <a:lnTo>
                      <a:pt x="48" y="88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56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24"/>
                    </a:lnTo>
                    <a:lnTo>
                      <a:pt x="56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20" y="16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8" y="32"/>
                    </a:lnTo>
                    <a:lnTo>
                      <a:pt x="136" y="32"/>
                    </a:lnTo>
                    <a:lnTo>
                      <a:pt x="144" y="32"/>
                    </a:lnTo>
                    <a:lnTo>
                      <a:pt x="152" y="24"/>
                    </a:lnTo>
                    <a:lnTo>
                      <a:pt x="184" y="24"/>
                    </a:lnTo>
                    <a:lnTo>
                      <a:pt x="200" y="40"/>
                    </a:lnTo>
                    <a:lnTo>
                      <a:pt x="208" y="48"/>
                    </a:lnTo>
                    <a:lnTo>
                      <a:pt x="216" y="48"/>
                    </a:lnTo>
                    <a:lnTo>
                      <a:pt x="224" y="48"/>
                    </a:lnTo>
                    <a:lnTo>
                      <a:pt x="240" y="48"/>
                    </a:lnTo>
                    <a:lnTo>
                      <a:pt x="240" y="64"/>
                    </a:lnTo>
                    <a:lnTo>
                      <a:pt x="240" y="64"/>
                    </a:lnTo>
                    <a:lnTo>
                      <a:pt x="256" y="64"/>
                    </a:lnTo>
                    <a:lnTo>
                      <a:pt x="272" y="72"/>
                    </a:lnTo>
                    <a:lnTo>
                      <a:pt x="272" y="72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80" y="80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88"/>
                    </a:lnTo>
                    <a:lnTo>
                      <a:pt x="280" y="96"/>
                    </a:lnTo>
                    <a:lnTo>
                      <a:pt x="288" y="96"/>
                    </a:lnTo>
                    <a:lnTo>
                      <a:pt x="296" y="96"/>
                    </a:lnTo>
                    <a:lnTo>
                      <a:pt x="296" y="104"/>
                    </a:lnTo>
                    <a:lnTo>
                      <a:pt x="296" y="104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0" y="112"/>
                    </a:lnTo>
                    <a:lnTo>
                      <a:pt x="288" y="112"/>
                    </a:lnTo>
                    <a:lnTo>
                      <a:pt x="296" y="112"/>
                    </a:lnTo>
                    <a:lnTo>
                      <a:pt x="296" y="112"/>
                    </a:lnTo>
                    <a:lnTo>
                      <a:pt x="296" y="128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20" y="144"/>
                    </a:lnTo>
                    <a:lnTo>
                      <a:pt x="328" y="144"/>
                    </a:lnTo>
                    <a:lnTo>
                      <a:pt x="336" y="144"/>
                    </a:lnTo>
                    <a:lnTo>
                      <a:pt x="344" y="152"/>
                    </a:lnTo>
                    <a:lnTo>
                      <a:pt x="360" y="152"/>
                    </a:lnTo>
                    <a:lnTo>
                      <a:pt x="360" y="168"/>
                    </a:lnTo>
                    <a:lnTo>
                      <a:pt x="344" y="168"/>
                    </a:lnTo>
                    <a:lnTo>
                      <a:pt x="344" y="168"/>
                    </a:lnTo>
                    <a:lnTo>
                      <a:pt x="344" y="168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6" y="17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="" xmlns:a16="http://schemas.microsoft.com/office/drawing/2014/main" id="{BA617E9C-4B3D-4388-B41D-B5C987952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064"/>
                <a:ext cx="384" cy="200"/>
              </a:xfrm>
              <a:custGeom>
                <a:avLst/>
                <a:gdLst>
                  <a:gd name="T0" fmla="*/ 312 w 384"/>
                  <a:gd name="T1" fmla="*/ 16 h 200"/>
                  <a:gd name="T2" fmla="*/ 352 w 384"/>
                  <a:gd name="T3" fmla="*/ 8 h 200"/>
                  <a:gd name="T4" fmla="*/ 384 w 384"/>
                  <a:gd name="T5" fmla="*/ 24 h 200"/>
                  <a:gd name="T6" fmla="*/ 368 w 384"/>
                  <a:gd name="T7" fmla="*/ 40 h 200"/>
                  <a:gd name="T8" fmla="*/ 312 w 384"/>
                  <a:gd name="T9" fmla="*/ 48 h 200"/>
                  <a:gd name="T10" fmla="*/ 344 w 384"/>
                  <a:gd name="T11" fmla="*/ 48 h 200"/>
                  <a:gd name="T12" fmla="*/ 344 w 384"/>
                  <a:gd name="T13" fmla="*/ 56 h 200"/>
                  <a:gd name="T14" fmla="*/ 256 w 384"/>
                  <a:gd name="T15" fmla="*/ 104 h 200"/>
                  <a:gd name="T16" fmla="*/ 240 w 384"/>
                  <a:gd name="T17" fmla="*/ 104 h 200"/>
                  <a:gd name="T18" fmla="*/ 208 w 384"/>
                  <a:gd name="T19" fmla="*/ 112 h 200"/>
                  <a:gd name="T20" fmla="*/ 216 w 384"/>
                  <a:gd name="T21" fmla="*/ 120 h 200"/>
                  <a:gd name="T22" fmla="*/ 216 w 384"/>
                  <a:gd name="T23" fmla="*/ 128 h 200"/>
                  <a:gd name="T24" fmla="*/ 208 w 384"/>
                  <a:gd name="T25" fmla="*/ 128 h 200"/>
                  <a:gd name="T26" fmla="*/ 216 w 384"/>
                  <a:gd name="T27" fmla="*/ 136 h 200"/>
                  <a:gd name="T28" fmla="*/ 200 w 384"/>
                  <a:gd name="T29" fmla="*/ 152 h 200"/>
                  <a:gd name="T30" fmla="*/ 176 w 384"/>
                  <a:gd name="T31" fmla="*/ 152 h 200"/>
                  <a:gd name="T32" fmla="*/ 160 w 384"/>
                  <a:gd name="T33" fmla="*/ 176 h 200"/>
                  <a:gd name="T34" fmla="*/ 168 w 384"/>
                  <a:gd name="T35" fmla="*/ 184 h 200"/>
                  <a:gd name="T36" fmla="*/ 176 w 384"/>
                  <a:gd name="T37" fmla="*/ 192 h 200"/>
                  <a:gd name="T38" fmla="*/ 136 w 384"/>
                  <a:gd name="T39" fmla="*/ 192 h 200"/>
                  <a:gd name="T40" fmla="*/ 96 w 384"/>
                  <a:gd name="T41" fmla="*/ 192 h 200"/>
                  <a:gd name="T42" fmla="*/ 48 w 384"/>
                  <a:gd name="T43" fmla="*/ 192 h 200"/>
                  <a:gd name="T44" fmla="*/ 40 w 384"/>
                  <a:gd name="T45" fmla="*/ 192 h 200"/>
                  <a:gd name="T46" fmla="*/ 64 w 384"/>
                  <a:gd name="T47" fmla="*/ 176 h 200"/>
                  <a:gd name="T48" fmla="*/ 56 w 384"/>
                  <a:gd name="T49" fmla="*/ 152 h 200"/>
                  <a:gd name="T50" fmla="*/ 80 w 384"/>
                  <a:gd name="T51" fmla="*/ 168 h 200"/>
                  <a:gd name="T52" fmla="*/ 96 w 384"/>
                  <a:gd name="T53" fmla="*/ 168 h 200"/>
                  <a:gd name="T54" fmla="*/ 72 w 384"/>
                  <a:gd name="T55" fmla="*/ 144 h 200"/>
                  <a:gd name="T56" fmla="*/ 64 w 384"/>
                  <a:gd name="T57" fmla="*/ 144 h 200"/>
                  <a:gd name="T58" fmla="*/ 56 w 384"/>
                  <a:gd name="T59" fmla="*/ 152 h 200"/>
                  <a:gd name="T60" fmla="*/ 80 w 384"/>
                  <a:gd name="T61" fmla="*/ 128 h 200"/>
                  <a:gd name="T62" fmla="*/ 64 w 384"/>
                  <a:gd name="T63" fmla="*/ 96 h 200"/>
                  <a:gd name="T64" fmla="*/ 72 w 384"/>
                  <a:gd name="T65" fmla="*/ 96 h 200"/>
                  <a:gd name="T66" fmla="*/ 72 w 384"/>
                  <a:gd name="T67" fmla="*/ 88 h 200"/>
                  <a:gd name="T68" fmla="*/ 80 w 384"/>
                  <a:gd name="T69" fmla="*/ 88 h 200"/>
                  <a:gd name="T70" fmla="*/ 120 w 384"/>
                  <a:gd name="T71" fmla="*/ 104 h 200"/>
                  <a:gd name="T72" fmla="*/ 120 w 384"/>
                  <a:gd name="T73" fmla="*/ 96 h 200"/>
                  <a:gd name="T74" fmla="*/ 112 w 384"/>
                  <a:gd name="T75" fmla="*/ 88 h 200"/>
                  <a:gd name="T76" fmla="*/ 152 w 384"/>
                  <a:gd name="T77" fmla="*/ 80 h 200"/>
                  <a:gd name="T78" fmla="*/ 152 w 384"/>
                  <a:gd name="T79" fmla="*/ 72 h 200"/>
                  <a:gd name="T80" fmla="*/ 104 w 384"/>
                  <a:gd name="T81" fmla="*/ 80 h 200"/>
                  <a:gd name="T82" fmla="*/ 72 w 384"/>
                  <a:gd name="T83" fmla="*/ 80 h 200"/>
                  <a:gd name="T84" fmla="*/ 72 w 384"/>
                  <a:gd name="T85" fmla="*/ 72 h 200"/>
                  <a:gd name="T86" fmla="*/ 40 w 384"/>
                  <a:gd name="T87" fmla="*/ 80 h 200"/>
                  <a:gd name="T88" fmla="*/ 40 w 384"/>
                  <a:gd name="T89" fmla="*/ 64 h 200"/>
                  <a:gd name="T90" fmla="*/ 24 w 384"/>
                  <a:gd name="T91" fmla="*/ 64 h 200"/>
                  <a:gd name="T92" fmla="*/ 48 w 384"/>
                  <a:gd name="T93" fmla="*/ 56 h 200"/>
                  <a:gd name="T94" fmla="*/ 48 w 384"/>
                  <a:gd name="T95" fmla="*/ 48 h 200"/>
                  <a:gd name="T96" fmla="*/ 24 w 384"/>
                  <a:gd name="T97" fmla="*/ 56 h 200"/>
                  <a:gd name="T98" fmla="*/ 24 w 384"/>
                  <a:gd name="T99" fmla="*/ 48 h 200"/>
                  <a:gd name="T100" fmla="*/ 16 w 384"/>
                  <a:gd name="T101" fmla="*/ 48 h 200"/>
                  <a:gd name="T102" fmla="*/ 0 w 384"/>
                  <a:gd name="T103" fmla="*/ 48 h 200"/>
                  <a:gd name="T104" fmla="*/ 32 w 384"/>
                  <a:gd name="T105" fmla="*/ 32 h 200"/>
                  <a:gd name="T106" fmla="*/ 56 w 384"/>
                  <a:gd name="T107" fmla="*/ 32 h 200"/>
                  <a:gd name="T108" fmla="*/ 80 w 384"/>
                  <a:gd name="T109" fmla="*/ 24 h 200"/>
                  <a:gd name="T110" fmla="*/ 104 w 384"/>
                  <a:gd name="T111" fmla="*/ 32 h 200"/>
                  <a:gd name="T112" fmla="*/ 128 w 384"/>
                  <a:gd name="T113" fmla="*/ 8 h 200"/>
                  <a:gd name="T114" fmla="*/ 144 w 384"/>
                  <a:gd name="T115" fmla="*/ 8 h 200"/>
                  <a:gd name="T116" fmla="*/ 200 w 384"/>
                  <a:gd name="T117" fmla="*/ 0 h 200"/>
                  <a:gd name="T118" fmla="*/ 224 w 384"/>
                  <a:gd name="T119" fmla="*/ 0 h 200"/>
                  <a:gd name="T120" fmla="*/ 256 w 384"/>
                  <a:gd name="T121" fmla="*/ 0 h 200"/>
                  <a:gd name="T122" fmla="*/ 312 w 384"/>
                  <a:gd name="T123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4" h="200">
                    <a:moveTo>
                      <a:pt x="312" y="8"/>
                    </a:moveTo>
                    <a:lnTo>
                      <a:pt x="312" y="16"/>
                    </a:lnTo>
                    <a:lnTo>
                      <a:pt x="312" y="16"/>
                    </a:lnTo>
                    <a:lnTo>
                      <a:pt x="344" y="8"/>
                    </a:lnTo>
                    <a:lnTo>
                      <a:pt x="344" y="8"/>
                    </a:lnTo>
                    <a:lnTo>
                      <a:pt x="352" y="8"/>
                    </a:lnTo>
                    <a:lnTo>
                      <a:pt x="352" y="16"/>
                    </a:lnTo>
                    <a:lnTo>
                      <a:pt x="360" y="16"/>
                    </a:lnTo>
                    <a:lnTo>
                      <a:pt x="384" y="24"/>
                    </a:lnTo>
                    <a:lnTo>
                      <a:pt x="384" y="32"/>
                    </a:lnTo>
                    <a:lnTo>
                      <a:pt x="376" y="32"/>
                    </a:lnTo>
                    <a:lnTo>
                      <a:pt x="368" y="40"/>
                    </a:lnTo>
                    <a:lnTo>
                      <a:pt x="320" y="48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12" y="48"/>
                    </a:lnTo>
                    <a:lnTo>
                      <a:pt x="336" y="48"/>
                    </a:lnTo>
                    <a:lnTo>
                      <a:pt x="344" y="48"/>
                    </a:lnTo>
                    <a:lnTo>
                      <a:pt x="344" y="48"/>
                    </a:lnTo>
                    <a:lnTo>
                      <a:pt x="344" y="48"/>
                    </a:lnTo>
                    <a:lnTo>
                      <a:pt x="344" y="56"/>
                    </a:lnTo>
                    <a:lnTo>
                      <a:pt x="320" y="64"/>
                    </a:lnTo>
                    <a:lnTo>
                      <a:pt x="288" y="72"/>
                    </a:lnTo>
                    <a:lnTo>
                      <a:pt x="256" y="104"/>
                    </a:lnTo>
                    <a:lnTo>
                      <a:pt x="256" y="104"/>
                    </a:lnTo>
                    <a:lnTo>
                      <a:pt x="240" y="104"/>
                    </a:lnTo>
                    <a:lnTo>
                      <a:pt x="240" y="104"/>
                    </a:lnTo>
                    <a:lnTo>
                      <a:pt x="232" y="104"/>
                    </a:lnTo>
                    <a:lnTo>
                      <a:pt x="224" y="112"/>
                    </a:lnTo>
                    <a:lnTo>
                      <a:pt x="208" y="112"/>
                    </a:lnTo>
                    <a:lnTo>
                      <a:pt x="208" y="120"/>
                    </a:lnTo>
                    <a:lnTo>
                      <a:pt x="208" y="120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0"/>
                    </a:lnTo>
                    <a:lnTo>
                      <a:pt x="216" y="128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16" y="128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200" y="152"/>
                    </a:lnTo>
                    <a:lnTo>
                      <a:pt x="176" y="152"/>
                    </a:lnTo>
                    <a:lnTo>
                      <a:pt x="176" y="152"/>
                    </a:lnTo>
                    <a:lnTo>
                      <a:pt x="176" y="160"/>
                    </a:lnTo>
                    <a:lnTo>
                      <a:pt x="176" y="168"/>
                    </a:lnTo>
                    <a:lnTo>
                      <a:pt x="160" y="176"/>
                    </a:lnTo>
                    <a:lnTo>
                      <a:pt x="160" y="184"/>
                    </a:lnTo>
                    <a:lnTo>
                      <a:pt x="160" y="184"/>
                    </a:lnTo>
                    <a:lnTo>
                      <a:pt x="168" y="184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6" y="192"/>
                    </a:lnTo>
                    <a:lnTo>
                      <a:pt x="152" y="200"/>
                    </a:lnTo>
                    <a:lnTo>
                      <a:pt x="136" y="200"/>
                    </a:lnTo>
                    <a:lnTo>
                      <a:pt x="136" y="192"/>
                    </a:lnTo>
                    <a:lnTo>
                      <a:pt x="128" y="19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8" y="200"/>
                    </a:lnTo>
                    <a:lnTo>
                      <a:pt x="72" y="200"/>
                    </a:lnTo>
                    <a:lnTo>
                      <a:pt x="48" y="192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64" y="176"/>
                    </a:lnTo>
                    <a:lnTo>
                      <a:pt x="48" y="160"/>
                    </a:lnTo>
                    <a:lnTo>
                      <a:pt x="48" y="152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72" y="152"/>
                    </a:lnTo>
                    <a:lnTo>
                      <a:pt x="80" y="168"/>
                    </a:lnTo>
                    <a:lnTo>
                      <a:pt x="88" y="168"/>
                    </a:lnTo>
                    <a:lnTo>
                      <a:pt x="96" y="168"/>
                    </a:lnTo>
                    <a:lnTo>
                      <a:pt x="96" y="168"/>
                    </a:lnTo>
                    <a:lnTo>
                      <a:pt x="88" y="160"/>
                    </a:lnTo>
                    <a:lnTo>
                      <a:pt x="72" y="152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72" y="144"/>
                    </a:lnTo>
                    <a:lnTo>
                      <a:pt x="64" y="144"/>
                    </a:lnTo>
                    <a:lnTo>
                      <a:pt x="64" y="152"/>
                    </a:lnTo>
                    <a:lnTo>
                      <a:pt x="56" y="152"/>
                    </a:lnTo>
                    <a:lnTo>
                      <a:pt x="56" y="152"/>
                    </a:lnTo>
                    <a:lnTo>
                      <a:pt x="56" y="144"/>
                    </a:lnTo>
                    <a:lnTo>
                      <a:pt x="64" y="128"/>
                    </a:lnTo>
                    <a:lnTo>
                      <a:pt x="80" y="128"/>
                    </a:lnTo>
                    <a:lnTo>
                      <a:pt x="96" y="128"/>
                    </a:lnTo>
                    <a:lnTo>
                      <a:pt x="96" y="112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80" y="88"/>
                    </a:lnTo>
                    <a:lnTo>
                      <a:pt x="96" y="88"/>
                    </a:lnTo>
                    <a:lnTo>
                      <a:pt x="104" y="88"/>
                    </a:lnTo>
                    <a:lnTo>
                      <a:pt x="120" y="104"/>
                    </a:lnTo>
                    <a:lnTo>
                      <a:pt x="120" y="104"/>
                    </a:lnTo>
                    <a:lnTo>
                      <a:pt x="128" y="104"/>
                    </a:lnTo>
                    <a:lnTo>
                      <a:pt x="120" y="96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12" y="88"/>
                    </a:lnTo>
                    <a:lnTo>
                      <a:pt x="136" y="88"/>
                    </a:lnTo>
                    <a:lnTo>
                      <a:pt x="136" y="88"/>
                    </a:lnTo>
                    <a:lnTo>
                      <a:pt x="152" y="80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36" y="80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88" y="80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64" y="80"/>
                    </a:lnTo>
                    <a:lnTo>
                      <a:pt x="40" y="80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32" y="56"/>
                    </a:lnTo>
                    <a:lnTo>
                      <a:pt x="48" y="56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48" y="48"/>
                    </a:lnTo>
                    <a:lnTo>
                      <a:pt x="40" y="48"/>
                    </a:lnTo>
                    <a:lnTo>
                      <a:pt x="32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32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64" y="32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96" y="24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12" y="24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36" y="8"/>
                    </a:lnTo>
                    <a:lnTo>
                      <a:pt x="144" y="8"/>
                    </a:lnTo>
                    <a:lnTo>
                      <a:pt x="144" y="8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16" y="8"/>
                    </a:lnTo>
                    <a:lnTo>
                      <a:pt x="224" y="0"/>
                    </a:lnTo>
                    <a:lnTo>
                      <a:pt x="240" y="0"/>
                    </a:lnTo>
                    <a:lnTo>
                      <a:pt x="248" y="0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312" y="8"/>
                    </a:lnTo>
                    <a:lnTo>
                      <a:pt x="31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="" xmlns:a16="http://schemas.microsoft.com/office/drawing/2014/main" id="{26C532E8-12EE-4FA0-B87C-16FCECA59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1768"/>
                <a:ext cx="80" cy="80"/>
              </a:xfrm>
              <a:custGeom>
                <a:avLst/>
                <a:gdLst>
                  <a:gd name="T0" fmla="*/ 0 w 80"/>
                  <a:gd name="T1" fmla="*/ 64 h 80"/>
                  <a:gd name="T2" fmla="*/ 0 w 80"/>
                  <a:gd name="T3" fmla="*/ 64 h 80"/>
                  <a:gd name="T4" fmla="*/ 0 w 80"/>
                  <a:gd name="T5" fmla="*/ 64 h 80"/>
                  <a:gd name="T6" fmla="*/ 8 w 80"/>
                  <a:gd name="T7" fmla="*/ 56 h 80"/>
                  <a:gd name="T8" fmla="*/ 8 w 80"/>
                  <a:gd name="T9" fmla="*/ 48 h 80"/>
                  <a:gd name="T10" fmla="*/ 0 w 80"/>
                  <a:gd name="T11" fmla="*/ 48 h 80"/>
                  <a:gd name="T12" fmla="*/ 0 w 80"/>
                  <a:gd name="T13" fmla="*/ 48 h 80"/>
                  <a:gd name="T14" fmla="*/ 8 w 80"/>
                  <a:gd name="T15" fmla="*/ 40 h 80"/>
                  <a:gd name="T16" fmla="*/ 24 w 80"/>
                  <a:gd name="T17" fmla="*/ 24 h 80"/>
                  <a:gd name="T18" fmla="*/ 32 w 80"/>
                  <a:gd name="T19" fmla="*/ 0 h 80"/>
                  <a:gd name="T20" fmla="*/ 40 w 80"/>
                  <a:gd name="T21" fmla="*/ 0 h 80"/>
                  <a:gd name="T22" fmla="*/ 40 w 80"/>
                  <a:gd name="T23" fmla="*/ 8 h 80"/>
                  <a:gd name="T24" fmla="*/ 32 w 80"/>
                  <a:gd name="T25" fmla="*/ 24 h 80"/>
                  <a:gd name="T26" fmla="*/ 32 w 80"/>
                  <a:gd name="T27" fmla="*/ 24 h 80"/>
                  <a:gd name="T28" fmla="*/ 32 w 80"/>
                  <a:gd name="T29" fmla="*/ 32 h 80"/>
                  <a:gd name="T30" fmla="*/ 32 w 80"/>
                  <a:gd name="T31" fmla="*/ 32 h 80"/>
                  <a:gd name="T32" fmla="*/ 32 w 80"/>
                  <a:gd name="T33" fmla="*/ 24 h 80"/>
                  <a:gd name="T34" fmla="*/ 40 w 80"/>
                  <a:gd name="T35" fmla="*/ 24 h 80"/>
                  <a:gd name="T36" fmla="*/ 40 w 80"/>
                  <a:gd name="T37" fmla="*/ 24 h 80"/>
                  <a:gd name="T38" fmla="*/ 40 w 80"/>
                  <a:gd name="T39" fmla="*/ 32 h 80"/>
                  <a:gd name="T40" fmla="*/ 40 w 80"/>
                  <a:gd name="T41" fmla="*/ 32 h 80"/>
                  <a:gd name="T42" fmla="*/ 40 w 80"/>
                  <a:gd name="T43" fmla="*/ 32 h 80"/>
                  <a:gd name="T44" fmla="*/ 48 w 80"/>
                  <a:gd name="T45" fmla="*/ 32 h 80"/>
                  <a:gd name="T46" fmla="*/ 48 w 80"/>
                  <a:gd name="T47" fmla="*/ 32 h 80"/>
                  <a:gd name="T48" fmla="*/ 56 w 80"/>
                  <a:gd name="T49" fmla="*/ 32 h 80"/>
                  <a:gd name="T50" fmla="*/ 56 w 80"/>
                  <a:gd name="T51" fmla="*/ 40 h 80"/>
                  <a:gd name="T52" fmla="*/ 64 w 80"/>
                  <a:gd name="T53" fmla="*/ 32 h 80"/>
                  <a:gd name="T54" fmla="*/ 64 w 80"/>
                  <a:gd name="T55" fmla="*/ 32 h 80"/>
                  <a:gd name="T56" fmla="*/ 64 w 80"/>
                  <a:gd name="T57" fmla="*/ 32 h 80"/>
                  <a:gd name="T58" fmla="*/ 64 w 80"/>
                  <a:gd name="T59" fmla="*/ 48 h 80"/>
                  <a:gd name="T60" fmla="*/ 64 w 80"/>
                  <a:gd name="T61" fmla="*/ 48 h 80"/>
                  <a:gd name="T62" fmla="*/ 72 w 80"/>
                  <a:gd name="T63" fmla="*/ 48 h 80"/>
                  <a:gd name="T64" fmla="*/ 64 w 80"/>
                  <a:gd name="T65" fmla="*/ 56 h 80"/>
                  <a:gd name="T66" fmla="*/ 64 w 80"/>
                  <a:gd name="T67" fmla="*/ 56 h 80"/>
                  <a:gd name="T68" fmla="*/ 72 w 80"/>
                  <a:gd name="T69" fmla="*/ 56 h 80"/>
                  <a:gd name="T70" fmla="*/ 72 w 80"/>
                  <a:gd name="T71" fmla="*/ 64 h 80"/>
                  <a:gd name="T72" fmla="*/ 72 w 80"/>
                  <a:gd name="T73" fmla="*/ 64 h 80"/>
                  <a:gd name="T74" fmla="*/ 72 w 80"/>
                  <a:gd name="T75" fmla="*/ 56 h 80"/>
                  <a:gd name="T76" fmla="*/ 80 w 80"/>
                  <a:gd name="T77" fmla="*/ 64 h 80"/>
                  <a:gd name="T78" fmla="*/ 80 w 80"/>
                  <a:gd name="T79" fmla="*/ 80 h 80"/>
                  <a:gd name="T80" fmla="*/ 64 w 80"/>
                  <a:gd name="T81" fmla="*/ 80 h 80"/>
                  <a:gd name="T82" fmla="*/ 64 w 80"/>
                  <a:gd name="T83" fmla="*/ 72 h 80"/>
                  <a:gd name="T84" fmla="*/ 64 w 80"/>
                  <a:gd name="T85" fmla="*/ 72 h 80"/>
                  <a:gd name="T86" fmla="*/ 64 w 80"/>
                  <a:gd name="T87" fmla="*/ 72 h 80"/>
                  <a:gd name="T88" fmla="*/ 64 w 80"/>
                  <a:gd name="T89" fmla="*/ 64 h 80"/>
                  <a:gd name="T90" fmla="*/ 56 w 80"/>
                  <a:gd name="T91" fmla="*/ 56 h 80"/>
                  <a:gd name="T92" fmla="*/ 56 w 80"/>
                  <a:gd name="T93" fmla="*/ 56 h 80"/>
                  <a:gd name="T94" fmla="*/ 56 w 80"/>
                  <a:gd name="T95" fmla="*/ 72 h 80"/>
                  <a:gd name="T96" fmla="*/ 48 w 80"/>
                  <a:gd name="T97" fmla="*/ 72 h 80"/>
                  <a:gd name="T98" fmla="*/ 48 w 80"/>
                  <a:gd name="T99" fmla="*/ 72 h 80"/>
                  <a:gd name="T100" fmla="*/ 48 w 80"/>
                  <a:gd name="T101" fmla="*/ 64 h 80"/>
                  <a:gd name="T102" fmla="*/ 48 w 80"/>
                  <a:gd name="T103" fmla="*/ 64 h 80"/>
                  <a:gd name="T104" fmla="*/ 48 w 80"/>
                  <a:gd name="T105" fmla="*/ 64 h 80"/>
                  <a:gd name="T106" fmla="*/ 40 w 80"/>
                  <a:gd name="T107" fmla="*/ 64 h 80"/>
                  <a:gd name="T108" fmla="*/ 40 w 80"/>
                  <a:gd name="T109" fmla="*/ 64 h 80"/>
                  <a:gd name="T110" fmla="*/ 40 w 80"/>
                  <a:gd name="T111" fmla="*/ 64 h 80"/>
                  <a:gd name="T112" fmla="*/ 40 w 80"/>
                  <a:gd name="T113" fmla="*/ 64 h 80"/>
                  <a:gd name="T114" fmla="*/ 32 w 80"/>
                  <a:gd name="T115" fmla="*/ 64 h 80"/>
                  <a:gd name="T116" fmla="*/ 16 w 80"/>
                  <a:gd name="T117" fmla="*/ 64 h 80"/>
                  <a:gd name="T118" fmla="*/ 8 w 80"/>
                  <a:gd name="T119" fmla="*/ 64 h 80"/>
                  <a:gd name="T120" fmla="*/ 0 w 80"/>
                  <a:gd name="T12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80">
                    <a:moveTo>
                      <a:pt x="0" y="64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24" y="2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40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72" y="5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6"/>
                    </a:lnTo>
                    <a:lnTo>
                      <a:pt x="80" y="64"/>
                    </a:lnTo>
                    <a:lnTo>
                      <a:pt x="80" y="80"/>
                    </a:lnTo>
                    <a:lnTo>
                      <a:pt x="64" y="80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64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16" y="64"/>
                    </a:lnTo>
                    <a:lnTo>
                      <a:pt x="8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="" xmlns:a16="http://schemas.microsoft.com/office/drawing/2014/main" id="{A4DF3D02-7174-472E-BA41-405E0C989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1256"/>
                <a:ext cx="96" cy="40"/>
              </a:xfrm>
              <a:custGeom>
                <a:avLst/>
                <a:gdLst>
                  <a:gd name="T0" fmla="*/ 72 w 96"/>
                  <a:gd name="T1" fmla="*/ 32 h 40"/>
                  <a:gd name="T2" fmla="*/ 64 w 96"/>
                  <a:gd name="T3" fmla="*/ 32 h 40"/>
                  <a:gd name="T4" fmla="*/ 56 w 96"/>
                  <a:gd name="T5" fmla="*/ 32 h 40"/>
                  <a:gd name="T6" fmla="*/ 48 w 96"/>
                  <a:gd name="T7" fmla="*/ 32 h 40"/>
                  <a:gd name="T8" fmla="*/ 40 w 96"/>
                  <a:gd name="T9" fmla="*/ 32 h 40"/>
                  <a:gd name="T10" fmla="*/ 32 w 96"/>
                  <a:gd name="T11" fmla="*/ 32 h 40"/>
                  <a:gd name="T12" fmla="*/ 32 w 96"/>
                  <a:gd name="T13" fmla="*/ 32 h 40"/>
                  <a:gd name="T14" fmla="*/ 24 w 96"/>
                  <a:gd name="T15" fmla="*/ 40 h 40"/>
                  <a:gd name="T16" fmla="*/ 0 w 96"/>
                  <a:gd name="T17" fmla="*/ 40 h 40"/>
                  <a:gd name="T18" fmla="*/ 0 w 96"/>
                  <a:gd name="T19" fmla="*/ 0 h 40"/>
                  <a:gd name="T20" fmla="*/ 32 w 96"/>
                  <a:gd name="T21" fmla="*/ 0 h 40"/>
                  <a:gd name="T22" fmla="*/ 40 w 96"/>
                  <a:gd name="T23" fmla="*/ 16 h 40"/>
                  <a:gd name="T24" fmla="*/ 48 w 96"/>
                  <a:gd name="T25" fmla="*/ 16 h 40"/>
                  <a:gd name="T26" fmla="*/ 48 w 96"/>
                  <a:gd name="T27" fmla="*/ 16 h 40"/>
                  <a:gd name="T28" fmla="*/ 48 w 96"/>
                  <a:gd name="T29" fmla="*/ 0 h 40"/>
                  <a:gd name="T30" fmla="*/ 64 w 96"/>
                  <a:gd name="T31" fmla="*/ 0 h 40"/>
                  <a:gd name="T32" fmla="*/ 88 w 96"/>
                  <a:gd name="T33" fmla="*/ 8 h 40"/>
                  <a:gd name="T34" fmla="*/ 96 w 96"/>
                  <a:gd name="T35" fmla="*/ 16 h 40"/>
                  <a:gd name="T36" fmla="*/ 96 w 96"/>
                  <a:gd name="T37" fmla="*/ 16 h 40"/>
                  <a:gd name="T38" fmla="*/ 96 w 96"/>
                  <a:gd name="T39" fmla="*/ 24 h 40"/>
                  <a:gd name="T40" fmla="*/ 88 w 96"/>
                  <a:gd name="T41" fmla="*/ 32 h 40"/>
                  <a:gd name="T42" fmla="*/ 88 w 96"/>
                  <a:gd name="T43" fmla="*/ 32 h 40"/>
                  <a:gd name="T44" fmla="*/ 80 w 96"/>
                  <a:gd name="T45" fmla="*/ 32 h 40"/>
                  <a:gd name="T46" fmla="*/ 80 w 96"/>
                  <a:gd name="T47" fmla="*/ 32 h 40"/>
                  <a:gd name="T48" fmla="*/ 72 w 96"/>
                  <a:gd name="T4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6" h="40">
                    <a:moveTo>
                      <a:pt x="72" y="32"/>
                    </a:moveTo>
                    <a:lnTo>
                      <a:pt x="64" y="32"/>
                    </a:lnTo>
                    <a:lnTo>
                      <a:pt x="56" y="32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8" y="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96" y="24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72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="" xmlns:a16="http://schemas.microsoft.com/office/drawing/2014/main" id="{FE2B7389-F412-4EC5-8DA7-E4027789C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248"/>
                <a:ext cx="152" cy="64"/>
              </a:xfrm>
              <a:custGeom>
                <a:avLst/>
                <a:gdLst>
                  <a:gd name="T0" fmla="*/ 40 w 152"/>
                  <a:gd name="T1" fmla="*/ 48 h 64"/>
                  <a:gd name="T2" fmla="*/ 48 w 152"/>
                  <a:gd name="T3" fmla="*/ 48 h 64"/>
                  <a:gd name="T4" fmla="*/ 48 w 152"/>
                  <a:gd name="T5" fmla="*/ 40 h 64"/>
                  <a:gd name="T6" fmla="*/ 40 w 152"/>
                  <a:gd name="T7" fmla="*/ 48 h 64"/>
                  <a:gd name="T8" fmla="*/ 32 w 152"/>
                  <a:gd name="T9" fmla="*/ 48 h 64"/>
                  <a:gd name="T10" fmla="*/ 0 w 152"/>
                  <a:gd name="T11" fmla="*/ 48 h 64"/>
                  <a:gd name="T12" fmla="*/ 0 w 152"/>
                  <a:gd name="T13" fmla="*/ 32 h 64"/>
                  <a:gd name="T14" fmla="*/ 0 w 152"/>
                  <a:gd name="T15" fmla="*/ 32 h 64"/>
                  <a:gd name="T16" fmla="*/ 24 w 152"/>
                  <a:gd name="T17" fmla="*/ 32 h 64"/>
                  <a:gd name="T18" fmla="*/ 16 w 152"/>
                  <a:gd name="T19" fmla="*/ 32 h 64"/>
                  <a:gd name="T20" fmla="*/ 8 w 152"/>
                  <a:gd name="T21" fmla="*/ 24 h 64"/>
                  <a:gd name="T22" fmla="*/ 8 w 152"/>
                  <a:gd name="T23" fmla="*/ 24 h 64"/>
                  <a:gd name="T24" fmla="*/ 16 w 152"/>
                  <a:gd name="T25" fmla="*/ 24 h 64"/>
                  <a:gd name="T26" fmla="*/ 16 w 152"/>
                  <a:gd name="T27" fmla="*/ 24 h 64"/>
                  <a:gd name="T28" fmla="*/ 32 w 152"/>
                  <a:gd name="T29" fmla="*/ 24 h 64"/>
                  <a:gd name="T30" fmla="*/ 16 w 152"/>
                  <a:gd name="T31" fmla="*/ 16 h 64"/>
                  <a:gd name="T32" fmla="*/ 16 w 152"/>
                  <a:gd name="T33" fmla="*/ 16 h 64"/>
                  <a:gd name="T34" fmla="*/ 32 w 152"/>
                  <a:gd name="T35" fmla="*/ 16 h 64"/>
                  <a:gd name="T36" fmla="*/ 32 w 152"/>
                  <a:gd name="T37" fmla="*/ 16 h 64"/>
                  <a:gd name="T38" fmla="*/ 24 w 152"/>
                  <a:gd name="T39" fmla="*/ 8 h 64"/>
                  <a:gd name="T40" fmla="*/ 24 w 152"/>
                  <a:gd name="T41" fmla="*/ 8 h 64"/>
                  <a:gd name="T42" fmla="*/ 40 w 152"/>
                  <a:gd name="T43" fmla="*/ 8 h 64"/>
                  <a:gd name="T44" fmla="*/ 40 w 152"/>
                  <a:gd name="T45" fmla="*/ 16 h 64"/>
                  <a:gd name="T46" fmla="*/ 56 w 152"/>
                  <a:gd name="T47" fmla="*/ 16 h 64"/>
                  <a:gd name="T48" fmla="*/ 104 w 152"/>
                  <a:gd name="T49" fmla="*/ 32 h 64"/>
                  <a:gd name="T50" fmla="*/ 104 w 152"/>
                  <a:gd name="T51" fmla="*/ 24 h 64"/>
                  <a:gd name="T52" fmla="*/ 96 w 152"/>
                  <a:gd name="T53" fmla="*/ 24 h 64"/>
                  <a:gd name="T54" fmla="*/ 104 w 152"/>
                  <a:gd name="T55" fmla="*/ 24 h 64"/>
                  <a:gd name="T56" fmla="*/ 104 w 152"/>
                  <a:gd name="T57" fmla="*/ 16 h 64"/>
                  <a:gd name="T58" fmla="*/ 88 w 152"/>
                  <a:gd name="T59" fmla="*/ 8 h 64"/>
                  <a:gd name="T60" fmla="*/ 112 w 152"/>
                  <a:gd name="T61" fmla="*/ 0 h 64"/>
                  <a:gd name="T62" fmla="*/ 112 w 152"/>
                  <a:gd name="T63" fmla="*/ 0 h 64"/>
                  <a:gd name="T64" fmla="*/ 112 w 152"/>
                  <a:gd name="T65" fmla="*/ 8 h 64"/>
                  <a:gd name="T66" fmla="*/ 128 w 152"/>
                  <a:gd name="T67" fmla="*/ 24 h 64"/>
                  <a:gd name="T68" fmla="*/ 152 w 152"/>
                  <a:gd name="T69" fmla="*/ 16 h 64"/>
                  <a:gd name="T70" fmla="*/ 144 w 152"/>
                  <a:gd name="T71" fmla="*/ 48 h 64"/>
                  <a:gd name="T72" fmla="*/ 136 w 152"/>
                  <a:gd name="T73" fmla="*/ 48 h 64"/>
                  <a:gd name="T74" fmla="*/ 112 w 152"/>
                  <a:gd name="T75" fmla="*/ 48 h 64"/>
                  <a:gd name="T76" fmla="*/ 96 w 152"/>
                  <a:gd name="T77" fmla="*/ 48 h 64"/>
                  <a:gd name="T78" fmla="*/ 64 w 152"/>
                  <a:gd name="T7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64">
                    <a:moveTo>
                      <a:pt x="40" y="64"/>
                    </a:moveTo>
                    <a:lnTo>
                      <a:pt x="40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2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88" y="32"/>
                    </a:lnTo>
                    <a:lnTo>
                      <a:pt x="104" y="32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96" y="24"/>
                    </a:lnTo>
                    <a:lnTo>
                      <a:pt x="96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88" y="16"/>
                    </a:lnTo>
                    <a:lnTo>
                      <a:pt x="88" y="8"/>
                    </a:lnTo>
                    <a:lnTo>
                      <a:pt x="104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28" y="24"/>
                    </a:lnTo>
                    <a:lnTo>
                      <a:pt x="136" y="16"/>
                    </a:lnTo>
                    <a:lnTo>
                      <a:pt x="152" y="16"/>
                    </a:lnTo>
                    <a:lnTo>
                      <a:pt x="152" y="32"/>
                    </a:lnTo>
                    <a:lnTo>
                      <a:pt x="144" y="48"/>
                    </a:lnTo>
                    <a:lnTo>
                      <a:pt x="136" y="48"/>
                    </a:lnTo>
                    <a:lnTo>
                      <a:pt x="136" y="48"/>
                    </a:lnTo>
                    <a:lnTo>
                      <a:pt x="120" y="48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96" y="48"/>
                    </a:lnTo>
                    <a:lnTo>
                      <a:pt x="80" y="56"/>
                    </a:lnTo>
                    <a:lnTo>
                      <a:pt x="64" y="64"/>
                    </a:lnTo>
                    <a:lnTo>
                      <a:pt x="40" y="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="" xmlns:a16="http://schemas.microsoft.com/office/drawing/2014/main" id="{66BFB169-4804-4BD1-A7D6-FAE83D5B3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32"/>
                <a:ext cx="88" cy="40"/>
              </a:xfrm>
              <a:custGeom>
                <a:avLst/>
                <a:gdLst>
                  <a:gd name="T0" fmla="*/ 88 w 88"/>
                  <a:gd name="T1" fmla="*/ 8 h 40"/>
                  <a:gd name="T2" fmla="*/ 80 w 88"/>
                  <a:gd name="T3" fmla="*/ 8 h 40"/>
                  <a:gd name="T4" fmla="*/ 80 w 88"/>
                  <a:gd name="T5" fmla="*/ 8 h 40"/>
                  <a:gd name="T6" fmla="*/ 80 w 88"/>
                  <a:gd name="T7" fmla="*/ 16 h 40"/>
                  <a:gd name="T8" fmla="*/ 80 w 88"/>
                  <a:gd name="T9" fmla="*/ 16 h 40"/>
                  <a:gd name="T10" fmla="*/ 80 w 88"/>
                  <a:gd name="T11" fmla="*/ 16 h 40"/>
                  <a:gd name="T12" fmla="*/ 64 w 88"/>
                  <a:gd name="T13" fmla="*/ 32 h 40"/>
                  <a:gd name="T14" fmla="*/ 64 w 88"/>
                  <a:gd name="T15" fmla="*/ 32 h 40"/>
                  <a:gd name="T16" fmla="*/ 56 w 88"/>
                  <a:gd name="T17" fmla="*/ 24 h 40"/>
                  <a:gd name="T18" fmla="*/ 48 w 88"/>
                  <a:gd name="T19" fmla="*/ 32 h 40"/>
                  <a:gd name="T20" fmla="*/ 40 w 88"/>
                  <a:gd name="T21" fmla="*/ 32 h 40"/>
                  <a:gd name="T22" fmla="*/ 40 w 88"/>
                  <a:gd name="T23" fmla="*/ 32 h 40"/>
                  <a:gd name="T24" fmla="*/ 32 w 88"/>
                  <a:gd name="T25" fmla="*/ 40 h 40"/>
                  <a:gd name="T26" fmla="*/ 24 w 88"/>
                  <a:gd name="T27" fmla="*/ 40 h 40"/>
                  <a:gd name="T28" fmla="*/ 24 w 88"/>
                  <a:gd name="T29" fmla="*/ 40 h 40"/>
                  <a:gd name="T30" fmla="*/ 24 w 88"/>
                  <a:gd name="T31" fmla="*/ 40 h 40"/>
                  <a:gd name="T32" fmla="*/ 8 w 88"/>
                  <a:gd name="T33" fmla="*/ 40 h 40"/>
                  <a:gd name="T34" fmla="*/ 8 w 88"/>
                  <a:gd name="T35" fmla="*/ 40 h 40"/>
                  <a:gd name="T36" fmla="*/ 0 w 88"/>
                  <a:gd name="T37" fmla="*/ 40 h 40"/>
                  <a:gd name="T38" fmla="*/ 0 w 88"/>
                  <a:gd name="T39" fmla="*/ 32 h 40"/>
                  <a:gd name="T40" fmla="*/ 0 w 88"/>
                  <a:gd name="T41" fmla="*/ 32 h 40"/>
                  <a:gd name="T42" fmla="*/ 8 w 88"/>
                  <a:gd name="T43" fmla="*/ 24 h 40"/>
                  <a:gd name="T44" fmla="*/ 24 w 88"/>
                  <a:gd name="T45" fmla="*/ 24 h 40"/>
                  <a:gd name="T46" fmla="*/ 32 w 88"/>
                  <a:gd name="T47" fmla="*/ 8 h 40"/>
                  <a:gd name="T48" fmla="*/ 40 w 88"/>
                  <a:gd name="T49" fmla="*/ 0 h 40"/>
                  <a:gd name="T50" fmla="*/ 48 w 88"/>
                  <a:gd name="T51" fmla="*/ 0 h 40"/>
                  <a:gd name="T52" fmla="*/ 56 w 88"/>
                  <a:gd name="T53" fmla="*/ 0 h 40"/>
                  <a:gd name="T54" fmla="*/ 64 w 88"/>
                  <a:gd name="T55" fmla="*/ 0 h 40"/>
                  <a:gd name="T56" fmla="*/ 72 w 88"/>
                  <a:gd name="T57" fmla="*/ 0 h 40"/>
                  <a:gd name="T58" fmla="*/ 88 w 88"/>
                  <a:gd name="T59" fmla="*/ 0 h 40"/>
                  <a:gd name="T60" fmla="*/ 88 w 88"/>
                  <a:gd name="T61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40">
                    <a:moveTo>
                      <a:pt x="88" y="8"/>
                    </a:moveTo>
                    <a:lnTo>
                      <a:pt x="80" y="8"/>
                    </a:lnTo>
                    <a:lnTo>
                      <a:pt x="80" y="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24" y="24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8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="" xmlns:a16="http://schemas.microsoft.com/office/drawing/2014/main" id="{B1FD479D-84A6-457F-BFDF-2E1A28402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1328"/>
                <a:ext cx="72" cy="56"/>
              </a:xfrm>
              <a:custGeom>
                <a:avLst/>
                <a:gdLst>
                  <a:gd name="T0" fmla="*/ 64 w 72"/>
                  <a:gd name="T1" fmla="*/ 24 h 56"/>
                  <a:gd name="T2" fmla="*/ 64 w 72"/>
                  <a:gd name="T3" fmla="*/ 24 h 56"/>
                  <a:gd name="T4" fmla="*/ 64 w 72"/>
                  <a:gd name="T5" fmla="*/ 24 h 56"/>
                  <a:gd name="T6" fmla="*/ 72 w 72"/>
                  <a:gd name="T7" fmla="*/ 24 h 56"/>
                  <a:gd name="T8" fmla="*/ 72 w 72"/>
                  <a:gd name="T9" fmla="*/ 40 h 56"/>
                  <a:gd name="T10" fmla="*/ 72 w 72"/>
                  <a:gd name="T11" fmla="*/ 48 h 56"/>
                  <a:gd name="T12" fmla="*/ 56 w 72"/>
                  <a:gd name="T13" fmla="*/ 56 h 56"/>
                  <a:gd name="T14" fmla="*/ 48 w 72"/>
                  <a:gd name="T15" fmla="*/ 56 h 56"/>
                  <a:gd name="T16" fmla="*/ 40 w 72"/>
                  <a:gd name="T17" fmla="*/ 48 h 56"/>
                  <a:gd name="T18" fmla="*/ 16 w 72"/>
                  <a:gd name="T19" fmla="*/ 40 h 56"/>
                  <a:gd name="T20" fmla="*/ 0 w 72"/>
                  <a:gd name="T21" fmla="*/ 24 h 56"/>
                  <a:gd name="T22" fmla="*/ 0 w 72"/>
                  <a:gd name="T23" fmla="*/ 24 h 56"/>
                  <a:gd name="T24" fmla="*/ 0 w 72"/>
                  <a:gd name="T25" fmla="*/ 16 h 56"/>
                  <a:gd name="T26" fmla="*/ 0 w 72"/>
                  <a:gd name="T27" fmla="*/ 16 h 56"/>
                  <a:gd name="T28" fmla="*/ 16 w 72"/>
                  <a:gd name="T29" fmla="*/ 24 h 56"/>
                  <a:gd name="T30" fmla="*/ 16 w 72"/>
                  <a:gd name="T31" fmla="*/ 24 h 56"/>
                  <a:gd name="T32" fmla="*/ 24 w 72"/>
                  <a:gd name="T33" fmla="*/ 24 h 56"/>
                  <a:gd name="T34" fmla="*/ 24 w 72"/>
                  <a:gd name="T35" fmla="*/ 24 h 56"/>
                  <a:gd name="T36" fmla="*/ 24 w 72"/>
                  <a:gd name="T37" fmla="*/ 8 h 56"/>
                  <a:gd name="T38" fmla="*/ 24 w 72"/>
                  <a:gd name="T39" fmla="*/ 8 h 56"/>
                  <a:gd name="T40" fmla="*/ 16 w 72"/>
                  <a:gd name="T41" fmla="*/ 8 h 56"/>
                  <a:gd name="T42" fmla="*/ 16 w 72"/>
                  <a:gd name="T43" fmla="*/ 8 h 56"/>
                  <a:gd name="T44" fmla="*/ 16 w 72"/>
                  <a:gd name="T45" fmla="*/ 0 h 56"/>
                  <a:gd name="T46" fmla="*/ 24 w 72"/>
                  <a:gd name="T47" fmla="*/ 0 h 56"/>
                  <a:gd name="T48" fmla="*/ 32 w 72"/>
                  <a:gd name="T49" fmla="*/ 0 h 56"/>
                  <a:gd name="T50" fmla="*/ 40 w 72"/>
                  <a:gd name="T51" fmla="*/ 0 h 56"/>
                  <a:gd name="T52" fmla="*/ 48 w 72"/>
                  <a:gd name="T53" fmla="*/ 0 h 56"/>
                  <a:gd name="T54" fmla="*/ 56 w 72"/>
                  <a:gd name="T55" fmla="*/ 0 h 56"/>
                  <a:gd name="T56" fmla="*/ 64 w 72"/>
                  <a:gd name="T57" fmla="*/ 0 h 56"/>
                  <a:gd name="T58" fmla="*/ 64 w 72"/>
                  <a:gd name="T59" fmla="*/ 8 h 56"/>
                  <a:gd name="T60" fmla="*/ 56 w 72"/>
                  <a:gd name="T61" fmla="*/ 16 h 56"/>
                  <a:gd name="T62" fmla="*/ 48 w 72"/>
                  <a:gd name="T63" fmla="*/ 16 h 56"/>
                  <a:gd name="T64" fmla="*/ 48 w 72"/>
                  <a:gd name="T65" fmla="*/ 16 h 56"/>
                  <a:gd name="T66" fmla="*/ 56 w 72"/>
                  <a:gd name="T67" fmla="*/ 16 h 56"/>
                  <a:gd name="T68" fmla="*/ 64 w 72"/>
                  <a:gd name="T69" fmla="*/ 16 h 56"/>
                  <a:gd name="T70" fmla="*/ 64 w 72"/>
                  <a:gd name="T71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56">
                    <a:moveTo>
                      <a:pt x="64" y="24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72" y="24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56" y="56"/>
                    </a:lnTo>
                    <a:lnTo>
                      <a:pt x="48" y="56"/>
                    </a:lnTo>
                    <a:lnTo>
                      <a:pt x="40" y="48"/>
                    </a:lnTo>
                    <a:lnTo>
                      <a:pt x="16" y="4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8">
                <a:extLst>
                  <a:ext uri="{FF2B5EF4-FFF2-40B4-BE49-F238E27FC236}">
                    <a16:creationId xmlns="" xmlns:a16="http://schemas.microsoft.com/office/drawing/2014/main" id="{68530AAC-88C8-4221-A004-298795F6A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416"/>
                <a:ext cx="48" cy="32"/>
              </a:xfrm>
              <a:custGeom>
                <a:avLst/>
                <a:gdLst>
                  <a:gd name="T0" fmla="*/ 32 w 48"/>
                  <a:gd name="T1" fmla="*/ 32 h 32"/>
                  <a:gd name="T2" fmla="*/ 8 w 48"/>
                  <a:gd name="T3" fmla="*/ 24 h 32"/>
                  <a:gd name="T4" fmla="*/ 0 w 48"/>
                  <a:gd name="T5" fmla="*/ 16 h 32"/>
                  <a:gd name="T6" fmla="*/ 0 w 48"/>
                  <a:gd name="T7" fmla="*/ 16 h 32"/>
                  <a:gd name="T8" fmla="*/ 8 w 48"/>
                  <a:gd name="T9" fmla="*/ 16 h 32"/>
                  <a:gd name="T10" fmla="*/ 8 w 48"/>
                  <a:gd name="T11" fmla="*/ 16 h 32"/>
                  <a:gd name="T12" fmla="*/ 16 w 48"/>
                  <a:gd name="T13" fmla="*/ 0 h 32"/>
                  <a:gd name="T14" fmla="*/ 24 w 48"/>
                  <a:gd name="T15" fmla="*/ 0 h 32"/>
                  <a:gd name="T16" fmla="*/ 40 w 48"/>
                  <a:gd name="T17" fmla="*/ 16 h 32"/>
                  <a:gd name="T18" fmla="*/ 48 w 48"/>
                  <a:gd name="T19" fmla="*/ 24 h 32"/>
                  <a:gd name="T20" fmla="*/ 48 w 48"/>
                  <a:gd name="T21" fmla="*/ 24 h 32"/>
                  <a:gd name="T22" fmla="*/ 40 w 48"/>
                  <a:gd name="T23" fmla="*/ 32 h 32"/>
                  <a:gd name="T24" fmla="*/ 32 w 48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2">
                    <a:moveTo>
                      <a:pt x="32" y="32"/>
                    </a:move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0" y="1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0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="" xmlns:a16="http://schemas.microsoft.com/office/drawing/2014/main" id="{2FAFAA10-075C-4271-ABA4-119B8970F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312"/>
                <a:ext cx="72" cy="56"/>
              </a:xfrm>
              <a:custGeom>
                <a:avLst/>
                <a:gdLst>
                  <a:gd name="T0" fmla="*/ 64 w 72"/>
                  <a:gd name="T1" fmla="*/ 24 h 56"/>
                  <a:gd name="T2" fmla="*/ 48 w 72"/>
                  <a:gd name="T3" fmla="*/ 32 h 56"/>
                  <a:gd name="T4" fmla="*/ 48 w 72"/>
                  <a:gd name="T5" fmla="*/ 40 h 56"/>
                  <a:gd name="T6" fmla="*/ 24 w 72"/>
                  <a:gd name="T7" fmla="*/ 40 h 56"/>
                  <a:gd name="T8" fmla="*/ 24 w 72"/>
                  <a:gd name="T9" fmla="*/ 40 h 56"/>
                  <a:gd name="T10" fmla="*/ 24 w 72"/>
                  <a:gd name="T11" fmla="*/ 40 h 56"/>
                  <a:gd name="T12" fmla="*/ 24 w 72"/>
                  <a:gd name="T13" fmla="*/ 40 h 56"/>
                  <a:gd name="T14" fmla="*/ 32 w 72"/>
                  <a:gd name="T15" fmla="*/ 40 h 56"/>
                  <a:gd name="T16" fmla="*/ 32 w 72"/>
                  <a:gd name="T17" fmla="*/ 40 h 56"/>
                  <a:gd name="T18" fmla="*/ 24 w 72"/>
                  <a:gd name="T19" fmla="*/ 48 h 56"/>
                  <a:gd name="T20" fmla="*/ 24 w 72"/>
                  <a:gd name="T21" fmla="*/ 56 h 56"/>
                  <a:gd name="T22" fmla="*/ 16 w 72"/>
                  <a:gd name="T23" fmla="*/ 56 h 56"/>
                  <a:gd name="T24" fmla="*/ 8 w 72"/>
                  <a:gd name="T25" fmla="*/ 56 h 56"/>
                  <a:gd name="T26" fmla="*/ 8 w 72"/>
                  <a:gd name="T27" fmla="*/ 56 h 56"/>
                  <a:gd name="T28" fmla="*/ 8 w 72"/>
                  <a:gd name="T29" fmla="*/ 40 h 56"/>
                  <a:gd name="T30" fmla="*/ 8 w 72"/>
                  <a:gd name="T31" fmla="*/ 32 h 56"/>
                  <a:gd name="T32" fmla="*/ 0 w 72"/>
                  <a:gd name="T33" fmla="*/ 24 h 56"/>
                  <a:gd name="T34" fmla="*/ 0 w 72"/>
                  <a:gd name="T35" fmla="*/ 16 h 56"/>
                  <a:gd name="T36" fmla="*/ 0 w 72"/>
                  <a:gd name="T37" fmla="*/ 16 h 56"/>
                  <a:gd name="T38" fmla="*/ 16 w 72"/>
                  <a:gd name="T39" fmla="*/ 16 h 56"/>
                  <a:gd name="T40" fmla="*/ 16 w 72"/>
                  <a:gd name="T41" fmla="*/ 16 h 56"/>
                  <a:gd name="T42" fmla="*/ 16 w 72"/>
                  <a:gd name="T43" fmla="*/ 16 h 56"/>
                  <a:gd name="T44" fmla="*/ 16 w 72"/>
                  <a:gd name="T45" fmla="*/ 0 h 56"/>
                  <a:gd name="T46" fmla="*/ 32 w 72"/>
                  <a:gd name="T47" fmla="*/ 0 h 56"/>
                  <a:gd name="T48" fmla="*/ 64 w 72"/>
                  <a:gd name="T49" fmla="*/ 8 h 56"/>
                  <a:gd name="T50" fmla="*/ 72 w 72"/>
                  <a:gd name="T51" fmla="*/ 8 h 56"/>
                  <a:gd name="T52" fmla="*/ 72 w 72"/>
                  <a:gd name="T53" fmla="*/ 8 h 56"/>
                  <a:gd name="T54" fmla="*/ 72 w 72"/>
                  <a:gd name="T55" fmla="*/ 16 h 56"/>
                  <a:gd name="T56" fmla="*/ 72 w 72"/>
                  <a:gd name="T57" fmla="*/ 16 h 56"/>
                  <a:gd name="T58" fmla="*/ 64 w 72"/>
                  <a:gd name="T59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2" h="56">
                    <a:moveTo>
                      <a:pt x="64" y="24"/>
                    </a:moveTo>
                    <a:lnTo>
                      <a:pt x="48" y="32"/>
                    </a:lnTo>
                    <a:lnTo>
                      <a:pt x="48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0">
                <a:extLst>
                  <a:ext uri="{FF2B5EF4-FFF2-40B4-BE49-F238E27FC236}">
                    <a16:creationId xmlns="" xmlns:a16="http://schemas.microsoft.com/office/drawing/2014/main" id="{83A9FDFA-8A26-4140-8584-E3CA26E59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176"/>
                <a:ext cx="80" cy="48"/>
              </a:xfrm>
              <a:custGeom>
                <a:avLst/>
                <a:gdLst>
                  <a:gd name="T0" fmla="*/ 40 w 80"/>
                  <a:gd name="T1" fmla="*/ 32 h 48"/>
                  <a:gd name="T2" fmla="*/ 32 w 80"/>
                  <a:gd name="T3" fmla="*/ 32 h 48"/>
                  <a:gd name="T4" fmla="*/ 32 w 80"/>
                  <a:gd name="T5" fmla="*/ 32 h 48"/>
                  <a:gd name="T6" fmla="*/ 32 w 80"/>
                  <a:gd name="T7" fmla="*/ 32 h 48"/>
                  <a:gd name="T8" fmla="*/ 24 w 80"/>
                  <a:gd name="T9" fmla="*/ 32 h 48"/>
                  <a:gd name="T10" fmla="*/ 16 w 80"/>
                  <a:gd name="T11" fmla="*/ 32 h 48"/>
                  <a:gd name="T12" fmla="*/ 8 w 80"/>
                  <a:gd name="T13" fmla="*/ 32 h 48"/>
                  <a:gd name="T14" fmla="*/ 8 w 80"/>
                  <a:gd name="T15" fmla="*/ 32 h 48"/>
                  <a:gd name="T16" fmla="*/ 8 w 80"/>
                  <a:gd name="T17" fmla="*/ 24 h 48"/>
                  <a:gd name="T18" fmla="*/ 8 w 80"/>
                  <a:gd name="T19" fmla="*/ 24 h 48"/>
                  <a:gd name="T20" fmla="*/ 8 w 80"/>
                  <a:gd name="T21" fmla="*/ 24 h 48"/>
                  <a:gd name="T22" fmla="*/ 16 w 80"/>
                  <a:gd name="T23" fmla="*/ 24 h 48"/>
                  <a:gd name="T24" fmla="*/ 16 w 80"/>
                  <a:gd name="T25" fmla="*/ 16 h 48"/>
                  <a:gd name="T26" fmla="*/ 16 w 80"/>
                  <a:gd name="T27" fmla="*/ 16 h 48"/>
                  <a:gd name="T28" fmla="*/ 16 w 80"/>
                  <a:gd name="T29" fmla="*/ 16 h 48"/>
                  <a:gd name="T30" fmla="*/ 8 w 80"/>
                  <a:gd name="T31" fmla="*/ 16 h 48"/>
                  <a:gd name="T32" fmla="*/ 0 w 80"/>
                  <a:gd name="T33" fmla="*/ 16 h 48"/>
                  <a:gd name="T34" fmla="*/ 0 w 80"/>
                  <a:gd name="T35" fmla="*/ 16 h 48"/>
                  <a:gd name="T36" fmla="*/ 8 w 80"/>
                  <a:gd name="T37" fmla="*/ 16 h 48"/>
                  <a:gd name="T38" fmla="*/ 8 w 80"/>
                  <a:gd name="T39" fmla="*/ 16 h 48"/>
                  <a:gd name="T40" fmla="*/ 0 w 80"/>
                  <a:gd name="T41" fmla="*/ 16 h 48"/>
                  <a:gd name="T42" fmla="*/ 0 w 80"/>
                  <a:gd name="T43" fmla="*/ 8 h 48"/>
                  <a:gd name="T44" fmla="*/ 0 w 80"/>
                  <a:gd name="T45" fmla="*/ 8 h 48"/>
                  <a:gd name="T46" fmla="*/ 8 w 80"/>
                  <a:gd name="T47" fmla="*/ 8 h 48"/>
                  <a:gd name="T48" fmla="*/ 8 w 80"/>
                  <a:gd name="T49" fmla="*/ 0 h 48"/>
                  <a:gd name="T50" fmla="*/ 8 w 80"/>
                  <a:gd name="T51" fmla="*/ 0 h 48"/>
                  <a:gd name="T52" fmla="*/ 24 w 80"/>
                  <a:gd name="T53" fmla="*/ 8 h 48"/>
                  <a:gd name="T54" fmla="*/ 32 w 80"/>
                  <a:gd name="T55" fmla="*/ 8 h 48"/>
                  <a:gd name="T56" fmla="*/ 40 w 80"/>
                  <a:gd name="T57" fmla="*/ 8 h 48"/>
                  <a:gd name="T58" fmla="*/ 48 w 80"/>
                  <a:gd name="T59" fmla="*/ 16 h 48"/>
                  <a:gd name="T60" fmla="*/ 56 w 80"/>
                  <a:gd name="T61" fmla="*/ 16 h 48"/>
                  <a:gd name="T62" fmla="*/ 64 w 80"/>
                  <a:gd name="T63" fmla="*/ 16 h 48"/>
                  <a:gd name="T64" fmla="*/ 64 w 80"/>
                  <a:gd name="T65" fmla="*/ 24 h 48"/>
                  <a:gd name="T66" fmla="*/ 72 w 80"/>
                  <a:gd name="T67" fmla="*/ 24 h 48"/>
                  <a:gd name="T68" fmla="*/ 72 w 80"/>
                  <a:gd name="T69" fmla="*/ 24 h 48"/>
                  <a:gd name="T70" fmla="*/ 64 w 80"/>
                  <a:gd name="T71" fmla="*/ 24 h 48"/>
                  <a:gd name="T72" fmla="*/ 64 w 80"/>
                  <a:gd name="T73" fmla="*/ 24 h 48"/>
                  <a:gd name="T74" fmla="*/ 72 w 80"/>
                  <a:gd name="T75" fmla="*/ 32 h 48"/>
                  <a:gd name="T76" fmla="*/ 80 w 80"/>
                  <a:gd name="T77" fmla="*/ 40 h 48"/>
                  <a:gd name="T78" fmla="*/ 80 w 80"/>
                  <a:gd name="T79" fmla="*/ 48 h 48"/>
                  <a:gd name="T80" fmla="*/ 64 w 80"/>
                  <a:gd name="T81" fmla="*/ 48 h 48"/>
                  <a:gd name="T82" fmla="*/ 56 w 80"/>
                  <a:gd name="T83" fmla="*/ 32 h 48"/>
                  <a:gd name="T84" fmla="*/ 40 w 80"/>
                  <a:gd name="T85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48">
                    <a:moveTo>
                      <a:pt x="40" y="32"/>
                    </a:move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64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72" y="32"/>
                    </a:lnTo>
                    <a:lnTo>
                      <a:pt x="80" y="40"/>
                    </a:lnTo>
                    <a:lnTo>
                      <a:pt x="80" y="48"/>
                    </a:lnTo>
                    <a:lnTo>
                      <a:pt x="64" y="48"/>
                    </a:lnTo>
                    <a:lnTo>
                      <a:pt x="56" y="32"/>
                    </a:lnTo>
                    <a:lnTo>
                      <a:pt x="4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1">
                <a:extLst>
                  <a:ext uri="{FF2B5EF4-FFF2-40B4-BE49-F238E27FC236}">
                    <a16:creationId xmlns="" xmlns:a16="http://schemas.microsoft.com/office/drawing/2014/main" id="{3A3BF05E-0759-41C4-9B06-CAF1245DB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240"/>
                <a:ext cx="216" cy="64"/>
              </a:xfrm>
              <a:custGeom>
                <a:avLst/>
                <a:gdLst>
                  <a:gd name="T0" fmla="*/ 208 w 216"/>
                  <a:gd name="T1" fmla="*/ 48 h 64"/>
                  <a:gd name="T2" fmla="*/ 208 w 216"/>
                  <a:gd name="T3" fmla="*/ 56 h 64"/>
                  <a:gd name="T4" fmla="*/ 208 w 216"/>
                  <a:gd name="T5" fmla="*/ 56 h 64"/>
                  <a:gd name="T6" fmla="*/ 216 w 216"/>
                  <a:gd name="T7" fmla="*/ 56 h 64"/>
                  <a:gd name="T8" fmla="*/ 208 w 216"/>
                  <a:gd name="T9" fmla="*/ 64 h 64"/>
                  <a:gd name="T10" fmla="*/ 192 w 216"/>
                  <a:gd name="T11" fmla="*/ 64 h 64"/>
                  <a:gd name="T12" fmla="*/ 168 w 216"/>
                  <a:gd name="T13" fmla="*/ 64 h 64"/>
                  <a:gd name="T14" fmla="*/ 168 w 216"/>
                  <a:gd name="T15" fmla="*/ 64 h 64"/>
                  <a:gd name="T16" fmla="*/ 168 w 216"/>
                  <a:gd name="T17" fmla="*/ 64 h 64"/>
                  <a:gd name="T18" fmla="*/ 160 w 216"/>
                  <a:gd name="T19" fmla="*/ 64 h 64"/>
                  <a:gd name="T20" fmla="*/ 160 w 216"/>
                  <a:gd name="T21" fmla="*/ 64 h 64"/>
                  <a:gd name="T22" fmla="*/ 160 w 216"/>
                  <a:gd name="T23" fmla="*/ 64 h 64"/>
                  <a:gd name="T24" fmla="*/ 120 w 216"/>
                  <a:gd name="T25" fmla="*/ 64 h 64"/>
                  <a:gd name="T26" fmla="*/ 120 w 216"/>
                  <a:gd name="T27" fmla="*/ 64 h 64"/>
                  <a:gd name="T28" fmla="*/ 96 w 216"/>
                  <a:gd name="T29" fmla="*/ 64 h 64"/>
                  <a:gd name="T30" fmla="*/ 96 w 216"/>
                  <a:gd name="T31" fmla="*/ 64 h 64"/>
                  <a:gd name="T32" fmla="*/ 96 w 216"/>
                  <a:gd name="T33" fmla="*/ 64 h 64"/>
                  <a:gd name="T34" fmla="*/ 96 w 216"/>
                  <a:gd name="T35" fmla="*/ 64 h 64"/>
                  <a:gd name="T36" fmla="*/ 96 w 216"/>
                  <a:gd name="T37" fmla="*/ 64 h 64"/>
                  <a:gd name="T38" fmla="*/ 88 w 216"/>
                  <a:gd name="T39" fmla="*/ 64 h 64"/>
                  <a:gd name="T40" fmla="*/ 72 w 216"/>
                  <a:gd name="T41" fmla="*/ 64 h 64"/>
                  <a:gd name="T42" fmla="*/ 48 w 216"/>
                  <a:gd name="T43" fmla="*/ 56 h 64"/>
                  <a:gd name="T44" fmla="*/ 48 w 216"/>
                  <a:gd name="T45" fmla="*/ 40 h 64"/>
                  <a:gd name="T46" fmla="*/ 56 w 216"/>
                  <a:gd name="T47" fmla="*/ 40 h 64"/>
                  <a:gd name="T48" fmla="*/ 56 w 216"/>
                  <a:gd name="T49" fmla="*/ 40 h 64"/>
                  <a:gd name="T50" fmla="*/ 48 w 216"/>
                  <a:gd name="T51" fmla="*/ 32 h 64"/>
                  <a:gd name="T52" fmla="*/ 40 w 216"/>
                  <a:gd name="T53" fmla="*/ 16 h 64"/>
                  <a:gd name="T54" fmla="*/ 40 w 216"/>
                  <a:gd name="T55" fmla="*/ 16 h 64"/>
                  <a:gd name="T56" fmla="*/ 32 w 216"/>
                  <a:gd name="T57" fmla="*/ 24 h 64"/>
                  <a:gd name="T58" fmla="*/ 24 w 216"/>
                  <a:gd name="T59" fmla="*/ 24 h 64"/>
                  <a:gd name="T60" fmla="*/ 0 w 216"/>
                  <a:gd name="T61" fmla="*/ 8 h 64"/>
                  <a:gd name="T62" fmla="*/ 0 w 216"/>
                  <a:gd name="T63" fmla="*/ 0 h 64"/>
                  <a:gd name="T64" fmla="*/ 24 w 216"/>
                  <a:gd name="T65" fmla="*/ 0 h 64"/>
                  <a:gd name="T66" fmla="*/ 40 w 216"/>
                  <a:gd name="T67" fmla="*/ 16 h 64"/>
                  <a:gd name="T68" fmla="*/ 56 w 216"/>
                  <a:gd name="T69" fmla="*/ 16 h 64"/>
                  <a:gd name="T70" fmla="*/ 56 w 216"/>
                  <a:gd name="T71" fmla="*/ 16 h 64"/>
                  <a:gd name="T72" fmla="*/ 64 w 216"/>
                  <a:gd name="T73" fmla="*/ 16 h 64"/>
                  <a:gd name="T74" fmla="*/ 64 w 216"/>
                  <a:gd name="T75" fmla="*/ 16 h 64"/>
                  <a:gd name="T76" fmla="*/ 64 w 216"/>
                  <a:gd name="T77" fmla="*/ 16 h 64"/>
                  <a:gd name="T78" fmla="*/ 64 w 216"/>
                  <a:gd name="T79" fmla="*/ 16 h 64"/>
                  <a:gd name="T80" fmla="*/ 88 w 216"/>
                  <a:gd name="T81" fmla="*/ 24 h 64"/>
                  <a:gd name="T82" fmla="*/ 88 w 216"/>
                  <a:gd name="T83" fmla="*/ 24 h 64"/>
                  <a:gd name="T84" fmla="*/ 72 w 216"/>
                  <a:gd name="T85" fmla="*/ 24 h 64"/>
                  <a:gd name="T86" fmla="*/ 72 w 216"/>
                  <a:gd name="T87" fmla="*/ 24 h 64"/>
                  <a:gd name="T88" fmla="*/ 72 w 216"/>
                  <a:gd name="T89" fmla="*/ 32 h 64"/>
                  <a:gd name="T90" fmla="*/ 88 w 216"/>
                  <a:gd name="T91" fmla="*/ 32 h 64"/>
                  <a:gd name="T92" fmla="*/ 88 w 216"/>
                  <a:gd name="T93" fmla="*/ 40 h 64"/>
                  <a:gd name="T94" fmla="*/ 88 w 216"/>
                  <a:gd name="T95" fmla="*/ 40 h 64"/>
                  <a:gd name="T96" fmla="*/ 88 w 216"/>
                  <a:gd name="T97" fmla="*/ 40 h 64"/>
                  <a:gd name="T98" fmla="*/ 104 w 216"/>
                  <a:gd name="T99" fmla="*/ 48 h 64"/>
                  <a:gd name="T100" fmla="*/ 112 w 216"/>
                  <a:gd name="T101" fmla="*/ 48 h 64"/>
                  <a:gd name="T102" fmla="*/ 136 w 216"/>
                  <a:gd name="T103" fmla="*/ 48 h 64"/>
                  <a:gd name="T104" fmla="*/ 168 w 216"/>
                  <a:gd name="T105" fmla="*/ 32 h 64"/>
                  <a:gd name="T106" fmla="*/ 192 w 216"/>
                  <a:gd name="T107" fmla="*/ 32 h 64"/>
                  <a:gd name="T108" fmla="*/ 208 w 216"/>
                  <a:gd name="T109" fmla="*/ 40 h 64"/>
                  <a:gd name="T110" fmla="*/ 208 w 216"/>
                  <a:gd name="T111" fmla="*/ 48 h 64"/>
                  <a:gd name="T112" fmla="*/ 208 w 216"/>
                  <a:gd name="T113" fmla="*/ 48 h 64"/>
                  <a:gd name="T114" fmla="*/ 208 w 216"/>
                  <a:gd name="T115" fmla="*/ 48 h 64"/>
                  <a:gd name="T116" fmla="*/ 208 w 216"/>
                  <a:gd name="T117" fmla="*/ 48 h 64"/>
                  <a:gd name="T118" fmla="*/ 208 w 216"/>
                  <a:gd name="T1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64">
                    <a:moveTo>
                      <a:pt x="208" y="48"/>
                    </a:moveTo>
                    <a:lnTo>
                      <a:pt x="208" y="56"/>
                    </a:lnTo>
                    <a:lnTo>
                      <a:pt x="208" y="56"/>
                    </a:lnTo>
                    <a:lnTo>
                      <a:pt x="216" y="56"/>
                    </a:lnTo>
                    <a:lnTo>
                      <a:pt x="208" y="64"/>
                    </a:lnTo>
                    <a:lnTo>
                      <a:pt x="192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96" y="64"/>
                    </a:lnTo>
                    <a:lnTo>
                      <a:pt x="88" y="64"/>
                    </a:lnTo>
                    <a:lnTo>
                      <a:pt x="72" y="64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32"/>
                    </a:lnTo>
                    <a:lnTo>
                      <a:pt x="88" y="32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36" y="48"/>
                    </a:lnTo>
                    <a:lnTo>
                      <a:pt x="168" y="32"/>
                    </a:lnTo>
                    <a:lnTo>
                      <a:pt x="192" y="32"/>
                    </a:lnTo>
                    <a:lnTo>
                      <a:pt x="208" y="40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8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2">
                <a:extLst>
                  <a:ext uri="{FF2B5EF4-FFF2-40B4-BE49-F238E27FC236}">
                    <a16:creationId xmlns="" xmlns:a16="http://schemas.microsoft.com/office/drawing/2014/main" id="{3FEFE433-A68D-4C3C-AA34-7FB53519A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120"/>
                <a:ext cx="136" cy="96"/>
              </a:xfrm>
              <a:custGeom>
                <a:avLst/>
                <a:gdLst>
                  <a:gd name="T0" fmla="*/ 96 w 136"/>
                  <a:gd name="T1" fmla="*/ 40 h 96"/>
                  <a:gd name="T2" fmla="*/ 96 w 136"/>
                  <a:gd name="T3" fmla="*/ 32 h 96"/>
                  <a:gd name="T4" fmla="*/ 96 w 136"/>
                  <a:gd name="T5" fmla="*/ 32 h 96"/>
                  <a:gd name="T6" fmla="*/ 104 w 136"/>
                  <a:gd name="T7" fmla="*/ 40 h 96"/>
                  <a:gd name="T8" fmla="*/ 112 w 136"/>
                  <a:gd name="T9" fmla="*/ 40 h 96"/>
                  <a:gd name="T10" fmla="*/ 104 w 136"/>
                  <a:gd name="T11" fmla="*/ 48 h 96"/>
                  <a:gd name="T12" fmla="*/ 112 w 136"/>
                  <a:gd name="T13" fmla="*/ 48 h 96"/>
                  <a:gd name="T14" fmla="*/ 128 w 136"/>
                  <a:gd name="T15" fmla="*/ 56 h 96"/>
                  <a:gd name="T16" fmla="*/ 136 w 136"/>
                  <a:gd name="T17" fmla="*/ 56 h 96"/>
                  <a:gd name="T18" fmla="*/ 128 w 136"/>
                  <a:gd name="T19" fmla="*/ 64 h 96"/>
                  <a:gd name="T20" fmla="*/ 104 w 136"/>
                  <a:gd name="T21" fmla="*/ 80 h 96"/>
                  <a:gd name="T22" fmla="*/ 96 w 136"/>
                  <a:gd name="T23" fmla="*/ 72 h 96"/>
                  <a:gd name="T24" fmla="*/ 88 w 136"/>
                  <a:gd name="T25" fmla="*/ 72 h 96"/>
                  <a:gd name="T26" fmla="*/ 96 w 136"/>
                  <a:gd name="T27" fmla="*/ 80 h 96"/>
                  <a:gd name="T28" fmla="*/ 96 w 136"/>
                  <a:gd name="T29" fmla="*/ 88 h 96"/>
                  <a:gd name="T30" fmla="*/ 88 w 136"/>
                  <a:gd name="T31" fmla="*/ 88 h 96"/>
                  <a:gd name="T32" fmla="*/ 88 w 136"/>
                  <a:gd name="T33" fmla="*/ 88 h 96"/>
                  <a:gd name="T34" fmla="*/ 72 w 136"/>
                  <a:gd name="T35" fmla="*/ 80 h 96"/>
                  <a:gd name="T36" fmla="*/ 72 w 136"/>
                  <a:gd name="T37" fmla="*/ 96 h 96"/>
                  <a:gd name="T38" fmla="*/ 48 w 136"/>
                  <a:gd name="T39" fmla="*/ 88 h 96"/>
                  <a:gd name="T40" fmla="*/ 48 w 136"/>
                  <a:gd name="T41" fmla="*/ 80 h 96"/>
                  <a:gd name="T42" fmla="*/ 32 w 136"/>
                  <a:gd name="T43" fmla="*/ 72 h 96"/>
                  <a:gd name="T44" fmla="*/ 56 w 136"/>
                  <a:gd name="T45" fmla="*/ 64 h 96"/>
                  <a:gd name="T46" fmla="*/ 64 w 136"/>
                  <a:gd name="T47" fmla="*/ 64 h 96"/>
                  <a:gd name="T48" fmla="*/ 48 w 136"/>
                  <a:gd name="T49" fmla="*/ 56 h 96"/>
                  <a:gd name="T50" fmla="*/ 40 w 136"/>
                  <a:gd name="T51" fmla="*/ 64 h 96"/>
                  <a:gd name="T52" fmla="*/ 24 w 136"/>
                  <a:gd name="T53" fmla="*/ 56 h 96"/>
                  <a:gd name="T54" fmla="*/ 24 w 136"/>
                  <a:gd name="T55" fmla="*/ 56 h 96"/>
                  <a:gd name="T56" fmla="*/ 16 w 136"/>
                  <a:gd name="T57" fmla="*/ 56 h 96"/>
                  <a:gd name="T58" fmla="*/ 24 w 136"/>
                  <a:gd name="T59" fmla="*/ 48 h 96"/>
                  <a:gd name="T60" fmla="*/ 0 w 136"/>
                  <a:gd name="T61" fmla="*/ 40 h 96"/>
                  <a:gd name="T62" fmla="*/ 0 w 136"/>
                  <a:gd name="T63" fmla="*/ 32 h 96"/>
                  <a:gd name="T64" fmla="*/ 8 w 136"/>
                  <a:gd name="T65" fmla="*/ 40 h 96"/>
                  <a:gd name="T66" fmla="*/ 24 w 136"/>
                  <a:gd name="T67" fmla="*/ 40 h 96"/>
                  <a:gd name="T68" fmla="*/ 16 w 136"/>
                  <a:gd name="T69" fmla="*/ 32 h 96"/>
                  <a:gd name="T70" fmla="*/ 0 w 136"/>
                  <a:gd name="T71" fmla="*/ 24 h 96"/>
                  <a:gd name="T72" fmla="*/ 32 w 136"/>
                  <a:gd name="T73" fmla="*/ 24 h 96"/>
                  <a:gd name="T74" fmla="*/ 16 w 136"/>
                  <a:gd name="T75" fmla="*/ 24 h 96"/>
                  <a:gd name="T76" fmla="*/ 16 w 136"/>
                  <a:gd name="T77" fmla="*/ 16 h 96"/>
                  <a:gd name="T78" fmla="*/ 24 w 136"/>
                  <a:gd name="T79" fmla="*/ 8 h 96"/>
                  <a:gd name="T80" fmla="*/ 32 w 136"/>
                  <a:gd name="T81" fmla="*/ 8 h 96"/>
                  <a:gd name="T82" fmla="*/ 40 w 136"/>
                  <a:gd name="T83" fmla="*/ 8 h 96"/>
                  <a:gd name="T84" fmla="*/ 40 w 136"/>
                  <a:gd name="T85" fmla="*/ 0 h 96"/>
                  <a:gd name="T86" fmla="*/ 64 w 136"/>
                  <a:gd name="T87" fmla="*/ 24 h 96"/>
                  <a:gd name="T88" fmla="*/ 72 w 136"/>
                  <a:gd name="T89" fmla="*/ 24 h 96"/>
                  <a:gd name="T90" fmla="*/ 80 w 136"/>
                  <a:gd name="T91" fmla="*/ 24 h 96"/>
                  <a:gd name="T92" fmla="*/ 88 w 136"/>
                  <a:gd name="T93" fmla="*/ 4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6" h="96">
                    <a:moveTo>
                      <a:pt x="96" y="40"/>
                    </a:moveTo>
                    <a:lnTo>
                      <a:pt x="96" y="40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12" y="4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28" y="56"/>
                    </a:lnTo>
                    <a:lnTo>
                      <a:pt x="136" y="56"/>
                    </a:lnTo>
                    <a:lnTo>
                      <a:pt x="136" y="56"/>
                    </a:lnTo>
                    <a:lnTo>
                      <a:pt x="136" y="64"/>
                    </a:lnTo>
                    <a:lnTo>
                      <a:pt x="128" y="64"/>
                    </a:lnTo>
                    <a:lnTo>
                      <a:pt x="120" y="64"/>
                    </a:lnTo>
                    <a:lnTo>
                      <a:pt x="104" y="80"/>
                    </a:lnTo>
                    <a:lnTo>
                      <a:pt x="96" y="80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96" y="80"/>
                    </a:lnTo>
                    <a:lnTo>
                      <a:pt x="96" y="88"/>
                    </a:lnTo>
                    <a:lnTo>
                      <a:pt x="96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88" y="8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96"/>
                    </a:lnTo>
                    <a:lnTo>
                      <a:pt x="48" y="96"/>
                    </a:lnTo>
                    <a:lnTo>
                      <a:pt x="48" y="8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32" y="72"/>
                    </a:lnTo>
                    <a:lnTo>
                      <a:pt x="32" y="64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24" y="48"/>
                    </a:lnTo>
                    <a:lnTo>
                      <a:pt x="8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56" y="8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72" y="24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88" y="32"/>
                    </a:lnTo>
                    <a:lnTo>
                      <a:pt x="88" y="40"/>
                    </a:lnTo>
                    <a:lnTo>
                      <a:pt x="96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="" xmlns:a16="http://schemas.microsoft.com/office/drawing/2014/main" id="{7082ABB8-D425-4599-BE07-3D8B34EF4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1504"/>
                <a:ext cx="88" cy="56"/>
              </a:xfrm>
              <a:custGeom>
                <a:avLst/>
                <a:gdLst>
                  <a:gd name="T0" fmla="*/ 8 w 88"/>
                  <a:gd name="T1" fmla="*/ 32 h 56"/>
                  <a:gd name="T2" fmla="*/ 8 w 88"/>
                  <a:gd name="T3" fmla="*/ 32 h 56"/>
                  <a:gd name="T4" fmla="*/ 8 w 88"/>
                  <a:gd name="T5" fmla="*/ 24 h 56"/>
                  <a:gd name="T6" fmla="*/ 8 w 88"/>
                  <a:gd name="T7" fmla="*/ 0 h 56"/>
                  <a:gd name="T8" fmla="*/ 24 w 88"/>
                  <a:gd name="T9" fmla="*/ 0 h 56"/>
                  <a:gd name="T10" fmla="*/ 24 w 88"/>
                  <a:gd name="T11" fmla="*/ 0 h 56"/>
                  <a:gd name="T12" fmla="*/ 24 w 88"/>
                  <a:gd name="T13" fmla="*/ 8 h 56"/>
                  <a:gd name="T14" fmla="*/ 32 w 88"/>
                  <a:gd name="T15" fmla="*/ 8 h 56"/>
                  <a:gd name="T16" fmla="*/ 32 w 88"/>
                  <a:gd name="T17" fmla="*/ 8 h 56"/>
                  <a:gd name="T18" fmla="*/ 32 w 88"/>
                  <a:gd name="T19" fmla="*/ 8 h 56"/>
                  <a:gd name="T20" fmla="*/ 40 w 88"/>
                  <a:gd name="T21" fmla="*/ 16 h 56"/>
                  <a:gd name="T22" fmla="*/ 56 w 88"/>
                  <a:gd name="T23" fmla="*/ 16 h 56"/>
                  <a:gd name="T24" fmla="*/ 64 w 88"/>
                  <a:gd name="T25" fmla="*/ 32 h 56"/>
                  <a:gd name="T26" fmla="*/ 72 w 88"/>
                  <a:gd name="T27" fmla="*/ 32 h 56"/>
                  <a:gd name="T28" fmla="*/ 80 w 88"/>
                  <a:gd name="T29" fmla="*/ 40 h 56"/>
                  <a:gd name="T30" fmla="*/ 88 w 88"/>
                  <a:gd name="T31" fmla="*/ 40 h 56"/>
                  <a:gd name="T32" fmla="*/ 88 w 88"/>
                  <a:gd name="T33" fmla="*/ 40 h 56"/>
                  <a:gd name="T34" fmla="*/ 80 w 88"/>
                  <a:gd name="T35" fmla="*/ 48 h 56"/>
                  <a:gd name="T36" fmla="*/ 72 w 88"/>
                  <a:gd name="T37" fmla="*/ 48 h 56"/>
                  <a:gd name="T38" fmla="*/ 56 w 88"/>
                  <a:gd name="T39" fmla="*/ 48 h 56"/>
                  <a:gd name="T40" fmla="*/ 56 w 88"/>
                  <a:gd name="T41" fmla="*/ 48 h 56"/>
                  <a:gd name="T42" fmla="*/ 56 w 88"/>
                  <a:gd name="T43" fmla="*/ 40 h 56"/>
                  <a:gd name="T44" fmla="*/ 48 w 88"/>
                  <a:gd name="T45" fmla="*/ 32 h 56"/>
                  <a:gd name="T46" fmla="*/ 40 w 88"/>
                  <a:gd name="T47" fmla="*/ 32 h 56"/>
                  <a:gd name="T48" fmla="*/ 40 w 88"/>
                  <a:gd name="T49" fmla="*/ 32 h 56"/>
                  <a:gd name="T50" fmla="*/ 40 w 88"/>
                  <a:gd name="T51" fmla="*/ 40 h 56"/>
                  <a:gd name="T52" fmla="*/ 32 w 88"/>
                  <a:gd name="T53" fmla="*/ 48 h 56"/>
                  <a:gd name="T54" fmla="*/ 24 w 88"/>
                  <a:gd name="T55" fmla="*/ 48 h 56"/>
                  <a:gd name="T56" fmla="*/ 24 w 88"/>
                  <a:gd name="T57" fmla="*/ 48 h 56"/>
                  <a:gd name="T58" fmla="*/ 16 w 88"/>
                  <a:gd name="T59" fmla="*/ 56 h 56"/>
                  <a:gd name="T60" fmla="*/ 16 w 88"/>
                  <a:gd name="T61" fmla="*/ 56 h 56"/>
                  <a:gd name="T62" fmla="*/ 16 w 88"/>
                  <a:gd name="T63" fmla="*/ 48 h 56"/>
                  <a:gd name="T64" fmla="*/ 16 w 88"/>
                  <a:gd name="T65" fmla="*/ 48 h 56"/>
                  <a:gd name="T66" fmla="*/ 16 w 88"/>
                  <a:gd name="T67" fmla="*/ 48 h 56"/>
                  <a:gd name="T68" fmla="*/ 8 w 88"/>
                  <a:gd name="T69" fmla="*/ 48 h 56"/>
                  <a:gd name="T70" fmla="*/ 0 w 88"/>
                  <a:gd name="T71" fmla="*/ 48 h 56"/>
                  <a:gd name="T72" fmla="*/ 0 w 88"/>
                  <a:gd name="T73" fmla="*/ 48 h 56"/>
                  <a:gd name="T74" fmla="*/ 0 w 88"/>
                  <a:gd name="T75" fmla="*/ 48 h 56"/>
                  <a:gd name="T76" fmla="*/ 0 w 88"/>
                  <a:gd name="T77" fmla="*/ 40 h 56"/>
                  <a:gd name="T78" fmla="*/ 0 w 88"/>
                  <a:gd name="T79" fmla="*/ 40 h 56"/>
                  <a:gd name="T80" fmla="*/ 8 w 88"/>
                  <a:gd name="T81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56">
                    <a:moveTo>
                      <a:pt x="8" y="32"/>
                    </a:moveTo>
                    <a:lnTo>
                      <a:pt x="8" y="32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0" y="48"/>
                    </a:lnTo>
                    <a:lnTo>
                      <a:pt x="72" y="48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56" y="40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40" y="32"/>
                    </a:lnTo>
                    <a:lnTo>
                      <a:pt x="40" y="40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8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Rectangle 74">
                <a:extLst>
                  <a:ext uri="{FF2B5EF4-FFF2-40B4-BE49-F238E27FC236}">
                    <a16:creationId xmlns="" xmlns:a16="http://schemas.microsoft.com/office/drawing/2014/main" id="{7D61380A-03A8-4AC9-AD66-D47B75224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7" y="1448"/>
                <a:ext cx="32" cy="2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="" xmlns:a16="http://schemas.microsoft.com/office/drawing/2014/main" id="{7B70CE41-F83F-402A-BEC1-5F402EB44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328"/>
                <a:ext cx="56" cy="24"/>
              </a:xfrm>
              <a:custGeom>
                <a:avLst/>
                <a:gdLst>
                  <a:gd name="T0" fmla="*/ 8 w 56"/>
                  <a:gd name="T1" fmla="*/ 24 h 24"/>
                  <a:gd name="T2" fmla="*/ 8 w 56"/>
                  <a:gd name="T3" fmla="*/ 16 h 24"/>
                  <a:gd name="T4" fmla="*/ 0 w 56"/>
                  <a:gd name="T5" fmla="*/ 8 h 24"/>
                  <a:gd name="T6" fmla="*/ 0 w 56"/>
                  <a:gd name="T7" fmla="*/ 0 h 24"/>
                  <a:gd name="T8" fmla="*/ 8 w 56"/>
                  <a:gd name="T9" fmla="*/ 0 h 24"/>
                  <a:gd name="T10" fmla="*/ 24 w 56"/>
                  <a:gd name="T11" fmla="*/ 0 h 24"/>
                  <a:gd name="T12" fmla="*/ 32 w 56"/>
                  <a:gd name="T13" fmla="*/ 0 h 24"/>
                  <a:gd name="T14" fmla="*/ 48 w 56"/>
                  <a:gd name="T15" fmla="*/ 8 h 24"/>
                  <a:gd name="T16" fmla="*/ 56 w 56"/>
                  <a:gd name="T17" fmla="*/ 16 h 24"/>
                  <a:gd name="T18" fmla="*/ 56 w 56"/>
                  <a:gd name="T19" fmla="*/ 16 h 24"/>
                  <a:gd name="T20" fmla="*/ 56 w 56"/>
                  <a:gd name="T21" fmla="*/ 24 h 24"/>
                  <a:gd name="T22" fmla="*/ 40 w 56"/>
                  <a:gd name="T23" fmla="*/ 16 h 24"/>
                  <a:gd name="T24" fmla="*/ 24 w 56"/>
                  <a:gd name="T25" fmla="*/ 24 h 24"/>
                  <a:gd name="T26" fmla="*/ 8 w 56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24">
                    <a:moveTo>
                      <a:pt x="8" y="24"/>
                    </a:move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8" y="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="" xmlns:a16="http://schemas.microsoft.com/office/drawing/2014/main" id="{A7A12DCB-6EF4-4EF5-B4C5-C0C1BB05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400"/>
                <a:ext cx="40" cy="32"/>
              </a:xfrm>
              <a:custGeom>
                <a:avLst/>
                <a:gdLst>
                  <a:gd name="T0" fmla="*/ 8 w 40"/>
                  <a:gd name="T1" fmla="*/ 24 h 32"/>
                  <a:gd name="T2" fmla="*/ 0 w 40"/>
                  <a:gd name="T3" fmla="*/ 16 h 32"/>
                  <a:gd name="T4" fmla="*/ 0 w 40"/>
                  <a:gd name="T5" fmla="*/ 0 h 32"/>
                  <a:gd name="T6" fmla="*/ 16 w 40"/>
                  <a:gd name="T7" fmla="*/ 0 h 32"/>
                  <a:gd name="T8" fmla="*/ 32 w 40"/>
                  <a:gd name="T9" fmla="*/ 16 h 32"/>
                  <a:gd name="T10" fmla="*/ 40 w 40"/>
                  <a:gd name="T11" fmla="*/ 16 h 32"/>
                  <a:gd name="T12" fmla="*/ 40 w 40"/>
                  <a:gd name="T13" fmla="*/ 16 h 32"/>
                  <a:gd name="T14" fmla="*/ 40 w 40"/>
                  <a:gd name="T15" fmla="*/ 24 h 32"/>
                  <a:gd name="T16" fmla="*/ 24 w 40"/>
                  <a:gd name="T17" fmla="*/ 32 h 32"/>
                  <a:gd name="T18" fmla="*/ 24 w 40"/>
                  <a:gd name="T19" fmla="*/ 32 h 32"/>
                  <a:gd name="T20" fmla="*/ 8 w 40"/>
                  <a:gd name="T21" fmla="*/ 32 h 32"/>
                  <a:gd name="T22" fmla="*/ 8 w 40"/>
                  <a:gd name="T2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2">
                    <a:moveTo>
                      <a:pt x="8" y="24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8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="" xmlns:a16="http://schemas.microsoft.com/office/drawing/2014/main" id="{8E5C5BCF-0BC4-4B3B-A6F8-2D20127A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192"/>
                <a:ext cx="56" cy="16"/>
              </a:xfrm>
              <a:custGeom>
                <a:avLst/>
                <a:gdLst>
                  <a:gd name="T0" fmla="*/ 16 w 56"/>
                  <a:gd name="T1" fmla="*/ 16 h 16"/>
                  <a:gd name="T2" fmla="*/ 8 w 56"/>
                  <a:gd name="T3" fmla="*/ 16 h 16"/>
                  <a:gd name="T4" fmla="*/ 0 w 56"/>
                  <a:gd name="T5" fmla="*/ 16 h 16"/>
                  <a:gd name="T6" fmla="*/ 0 w 56"/>
                  <a:gd name="T7" fmla="*/ 16 h 16"/>
                  <a:gd name="T8" fmla="*/ 0 w 56"/>
                  <a:gd name="T9" fmla="*/ 16 h 16"/>
                  <a:gd name="T10" fmla="*/ 32 w 56"/>
                  <a:gd name="T11" fmla="*/ 0 h 16"/>
                  <a:gd name="T12" fmla="*/ 48 w 56"/>
                  <a:gd name="T13" fmla="*/ 0 h 16"/>
                  <a:gd name="T14" fmla="*/ 56 w 56"/>
                  <a:gd name="T15" fmla="*/ 16 h 16"/>
                  <a:gd name="T16" fmla="*/ 56 w 56"/>
                  <a:gd name="T17" fmla="*/ 16 h 16"/>
                  <a:gd name="T18" fmla="*/ 40 w 56"/>
                  <a:gd name="T19" fmla="*/ 16 h 16"/>
                  <a:gd name="T20" fmla="*/ 40 w 56"/>
                  <a:gd name="T21" fmla="*/ 16 h 16"/>
                  <a:gd name="T22" fmla="*/ 24 w 56"/>
                  <a:gd name="T23" fmla="*/ 16 h 16"/>
                  <a:gd name="T24" fmla="*/ 24 w 56"/>
                  <a:gd name="T25" fmla="*/ 16 h 16"/>
                  <a:gd name="T26" fmla="*/ 16 w 56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16">
                    <a:moveTo>
                      <a:pt x="16" y="16"/>
                    </a:moveTo>
                    <a:lnTo>
                      <a:pt x="8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="" xmlns:a16="http://schemas.microsoft.com/office/drawing/2014/main" id="{F36BB93D-4823-412D-9B2D-1C66855A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216"/>
                <a:ext cx="48" cy="16"/>
              </a:xfrm>
              <a:custGeom>
                <a:avLst/>
                <a:gdLst>
                  <a:gd name="T0" fmla="*/ 40 w 48"/>
                  <a:gd name="T1" fmla="*/ 8 h 16"/>
                  <a:gd name="T2" fmla="*/ 32 w 48"/>
                  <a:gd name="T3" fmla="*/ 16 h 16"/>
                  <a:gd name="T4" fmla="*/ 0 w 48"/>
                  <a:gd name="T5" fmla="*/ 16 h 16"/>
                  <a:gd name="T6" fmla="*/ 0 w 48"/>
                  <a:gd name="T7" fmla="*/ 0 h 16"/>
                  <a:gd name="T8" fmla="*/ 32 w 48"/>
                  <a:gd name="T9" fmla="*/ 0 h 16"/>
                  <a:gd name="T10" fmla="*/ 40 w 48"/>
                  <a:gd name="T11" fmla="*/ 0 h 16"/>
                  <a:gd name="T12" fmla="*/ 48 w 48"/>
                  <a:gd name="T13" fmla="*/ 0 h 16"/>
                  <a:gd name="T14" fmla="*/ 48 w 48"/>
                  <a:gd name="T15" fmla="*/ 0 h 16"/>
                  <a:gd name="T16" fmla="*/ 40 w 48"/>
                  <a:gd name="T17" fmla="*/ 8 h 16"/>
                  <a:gd name="T18" fmla="*/ 32 w 48"/>
                  <a:gd name="T19" fmla="*/ 8 h 16"/>
                  <a:gd name="T20" fmla="*/ 40 w 48"/>
                  <a:gd name="T21" fmla="*/ 8 h 16"/>
                  <a:gd name="T22" fmla="*/ 40 w 48"/>
                  <a:gd name="T2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16">
                    <a:moveTo>
                      <a:pt x="40" y="8"/>
                    </a:moveTo>
                    <a:lnTo>
                      <a:pt x="32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="" xmlns:a16="http://schemas.microsoft.com/office/drawing/2014/main" id="{FBDBC54E-34FC-44B1-A3C6-B1F5D7E4F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248"/>
                <a:ext cx="80" cy="48"/>
              </a:xfrm>
              <a:custGeom>
                <a:avLst/>
                <a:gdLst>
                  <a:gd name="T0" fmla="*/ 0 w 80"/>
                  <a:gd name="T1" fmla="*/ 8 h 48"/>
                  <a:gd name="T2" fmla="*/ 0 w 80"/>
                  <a:gd name="T3" fmla="*/ 8 h 48"/>
                  <a:gd name="T4" fmla="*/ 0 w 80"/>
                  <a:gd name="T5" fmla="*/ 8 h 48"/>
                  <a:gd name="T6" fmla="*/ 0 w 80"/>
                  <a:gd name="T7" fmla="*/ 8 h 48"/>
                  <a:gd name="T8" fmla="*/ 8 w 80"/>
                  <a:gd name="T9" fmla="*/ 8 h 48"/>
                  <a:gd name="T10" fmla="*/ 24 w 80"/>
                  <a:gd name="T11" fmla="*/ 24 h 48"/>
                  <a:gd name="T12" fmla="*/ 32 w 80"/>
                  <a:gd name="T13" fmla="*/ 24 h 48"/>
                  <a:gd name="T14" fmla="*/ 32 w 80"/>
                  <a:gd name="T15" fmla="*/ 24 h 48"/>
                  <a:gd name="T16" fmla="*/ 32 w 80"/>
                  <a:gd name="T17" fmla="*/ 24 h 48"/>
                  <a:gd name="T18" fmla="*/ 24 w 80"/>
                  <a:gd name="T19" fmla="*/ 16 h 48"/>
                  <a:gd name="T20" fmla="*/ 24 w 80"/>
                  <a:gd name="T21" fmla="*/ 16 h 48"/>
                  <a:gd name="T22" fmla="*/ 24 w 80"/>
                  <a:gd name="T23" fmla="*/ 8 h 48"/>
                  <a:gd name="T24" fmla="*/ 24 w 80"/>
                  <a:gd name="T25" fmla="*/ 8 h 48"/>
                  <a:gd name="T26" fmla="*/ 32 w 80"/>
                  <a:gd name="T27" fmla="*/ 8 h 48"/>
                  <a:gd name="T28" fmla="*/ 48 w 80"/>
                  <a:gd name="T29" fmla="*/ 24 h 48"/>
                  <a:gd name="T30" fmla="*/ 48 w 80"/>
                  <a:gd name="T31" fmla="*/ 24 h 48"/>
                  <a:gd name="T32" fmla="*/ 48 w 80"/>
                  <a:gd name="T33" fmla="*/ 24 h 48"/>
                  <a:gd name="T34" fmla="*/ 48 w 80"/>
                  <a:gd name="T35" fmla="*/ 8 h 48"/>
                  <a:gd name="T36" fmla="*/ 48 w 80"/>
                  <a:gd name="T37" fmla="*/ 8 h 48"/>
                  <a:gd name="T38" fmla="*/ 40 w 80"/>
                  <a:gd name="T39" fmla="*/ 8 h 48"/>
                  <a:gd name="T40" fmla="*/ 32 w 80"/>
                  <a:gd name="T41" fmla="*/ 8 h 48"/>
                  <a:gd name="T42" fmla="*/ 32 w 80"/>
                  <a:gd name="T43" fmla="*/ 8 h 48"/>
                  <a:gd name="T44" fmla="*/ 40 w 80"/>
                  <a:gd name="T45" fmla="*/ 0 h 48"/>
                  <a:gd name="T46" fmla="*/ 48 w 80"/>
                  <a:gd name="T47" fmla="*/ 0 h 48"/>
                  <a:gd name="T48" fmla="*/ 56 w 80"/>
                  <a:gd name="T49" fmla="*/ 8 h 48"/>
                  <a:gd name="T50" fmla="*/ 72 w 80"/>
                  <a:gd name="T51" fmla="*/ 8 h 48"/>
                  <a:gd name="T52" fmla="*/ 80 w 80"/>
                  <a:gd name="T53" fmla="*/ 8 h 48"/>
                  <a:gd name="T54" fmla="*/ 80 w 80"/>
                  <a:gd name="T55" fmla="*/ 32 h 48"/>
                  <a:gd name="T56" fmla="*/ 80 w 80"/>
                  <a:gd name="T57" fmla="*/ 40 h 48"/>
                  <a:gd name="T58" fmla="*/ 80 w 80"/>
                  <a:gd name="T59" fmla="*/ 40 h 48"/>
                  <a:gd name="T60" fmla="*/ 72 w 80"/>
                  <a:gd name="T61" fmla="*/ 48 h 48"/>
                  <a:gd name="T62" fmla="*/ 64 w 80"/>
                  <a:gd name="T63" fmla="*/ 48 h 48"/>
                  <a:gd name="T64" fmla="*/ 56 w 80"/>
                  <a:gd name="T65" fmla="*/ 48 h 48"/>
                  <a:gd name="T66" fmla="*/ 48 w 80"/>
                  <a:gd name="T67" fmla="*/ 48 h 48"/>
                  <a:gd name="T68" fmla="*/ 48 w 80"/>
                  <a:gd name="T69" fmla="*/ 40 h 48"/>
                  <a:gd name="T70" fmla="*/ 48 w 80"/>
                  <a:gd name="T71" fmla="*/ 40 h 48"/>
                  <a:gd name="T72" fmla="*/ 48 w 80"/>
                  <a:gd name="T73" fmla="*/ 32 h 48"/>
                  <a:gd name="T74" fmla="*/ 48 w 80"/>
                  <a:gd name="T75" fmla="*/ 32 h 48"/>
                  <a:gd name="T76" fmla="*/ 56 w 80"/>
                  <a:gd name="T77" fmla="*/ 32 h 48"/>
                  <a:gd name="T78" fmla="*/ 56 w 80"/>
                  <a:gd name="T79" fmla="*/ 32 h 48"/>
                  <a:gd name="T80" fmla="*/ 56 w 80"/>
                  <a:gd name="T81" fmla="*/ 24 h 48"/>
                  <a:gd name="T82" fmla="*/ 48 w 80"/>
                  <a:gd name="T83" fmla="*/ 24 h 48"/>
                  <a:gd name="T84" fmla="*/ 32 w 80"/>
                  <a:gd name="T85" fmla="*/ 32 h 48"/>
                  <a:gd name="T86" fmla="*/ 16 w 80"/>
                  <a:gd name="T87" fmla="*/ 32 h 48"/>
                  <a:gd name="T88" fmla="*/ 16 w 80"/>
                  <a:gd name="T89" fmla="*/ 24 h 48"/>
                  <a:gd name="T90" fmla="*/ 16 w 80"/>
                  <a:gd name="T91" fmla="*/ 24 h 48"/>
                  <a:gd name="T92" fmla="*/ 8 w 80"/>
                  <a:gd name="T93" fmla="*/ 24 h 48"/>
                  <a:gd name="T94" fmla="*/ 8 w 80"/>
                  <a:gd name="T95" fmla="*/ 24 h 48"/>
                  <a:gd name="T96" fmla="*/ 8 w 80"/>
                  <a:gd name="T97" fmla="*/ 24 h 48"/>
                  <a:gd name="T98" fmla="*/ 8 w 80"/>
                  <a:gd name="T99" fmla="*/ 24 h 48"/>
                  <a:gd name="T100" fmla="*/ 8 w 80"/>
                  <a:gd name="T101" fmla="*/ 24 h 48"/>
                  <a:gd name="T102" fmla="*/ 0 w 80"/>
                  <a:gd name="T103" fmla="*/ 16 h 48"/>
                  <a:gd name="T104" fmla="*/ 0 w 80"/>
                  <a:gd name="T105" fmla="*/ 16 h 48"/>
                  <a:gd name="T106" fmla="*/ 0 w 80"/>
                  <a:gd name="T107" fmla="*/ 8 h 48"/>
                  <a:gd name="T108" fmla="*/ 0 w 80"/>
                  <a:gd name="T109" fmla="*/ 8 h 48"/>
                  <a:gd name="T110" fmla="*/ 0 w 80"/>
                  <a:gd name="T111" fmla="*/ 16 h 48"/>
                  <a:gd name="T112" fmla="*/ 0 w 80"/>
                  <a:gd name="T113" fmla="*/ 16 h 48"/>
                  <a:gd name="T114" fmla="*/ 0 w 80"/>
                  <a:gd name="T11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" h="4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2" y="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72" y="48"/>
                    </a:lnTo>
                    <a:lnTo>
                      <a:pt x="64" y="48"/>
                    </a:lnTo>
                    <a:lnTo>
                      <a:pt x="56" y="48"/>
                    </a:lnTo>
                    <a:lnTo>
                      <a:pt x="48" y="4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="" xmlns:a16="http://schemas.microsoft.com/office/drawing/2014/main" id="{E942BC71-30CC-4FDC-9925-7DE4851A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224"/>
                <a:ext cx="24" cy="16"/>
              </a:xfrm>
              <a:custGeom>
                <a:avLst/>
                <a:gdLst>
                  <a:gd name="T0" fmla="*/ 24 w 24"/>
                  <a:gd name="T1" fmla="*/ 8 h 16"/>
                  <a:gd name="T2" fmla="*/ 24 w 24"/>
                  <a:gd name="T3" fmla="*/ 16 h 16"/>
                  <a:gd name="T4" fmla="*/ 8 w 24"/>
                  <a:gd name="T5" fmla="*/ 16 h 16"/>
                  <a:gd name="T6" fmla="*/ 0 w 24"/>
                  <a:gd name="T7" fmla="*/ 0 h 16"/>
                  <a:gd name="T8" fmla="*/ 0 w 24"/>
                  <a:gd name="T9" fmla="*/ 0 h 16"/>
                  <a:gd name="T10" fmla="*/ 0 w 24"/>
                  <a:gd name="T11" fmla="*/ 0 h 16"/>
                  <a:gd name="T12" fmla="*/ 8 w 24"/>
                  <a:gd name="T13" fmla="*/ 0 h 16"/>
                  <a:gd name="T14" fmla="*/ 16 w 24"/>
                  <a:gd name="T15" fmla="*/ 8 h 16"/>
                  <a:gd name="T16" fmla="*/ 24 w 24"/>
                  <a:gd name="T1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6">
                    <a:moveTo>
                      <a:pt x="24" y="8"/>
                    </a:moveTo>
                    <a:lnTo>
                      <a:pt x="24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="" xmlns:a16="http://schemas.microsoft.com/office/drawing/2014/main" id="{2ED74FB4-AE55-403A-81F8-820F7F242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280"/>
                <a:ext cx="40" cy="24"/>
              </a:xfrm>
              <a:custGeom>
                <a:avLst/>
                <a:gdLst>
                  <a:gd name="T0" fmla="*/ 8 w 40"/>
                  <a:gd name="T1" fmla="*/ 8 h 24"/>
                  <a:gd name="T2" fmla="*/ 16 w 40"/>
                  <a:gd name="T3" fmla="*/ 0 h 24"/>
                  <a:gd name="T4" fmla="*/ 24 w 40"/>
                  <a:gd name="T5" fmla="*/ 0 h 24"/>
                  <a:gd name="T6" fmla="*/ 40 w 40"/>
                  <a:gd name="T7" fmla="*/ 8 h 24"/>
                  <a:gd name="T8" fmla="*/ 40 w 40"/>
                  <a:gd name="T9" fmla="*/ 24 h 24"/>
                  <a:gd name="T10" fmla="*/ 32 w 40"/>
                  <a:gd name="T11" fmla="*/ 24 h 24"/>
                  <a:gd name="T12" fmla="*/ 8 w 40"/>
                  <a:gd name="T13" fmla="*/ 16 h 24"/>
                  <a:gd name="T14" fmla="*/ 0 w 40"/>
                  <a:gd name="T15" fmla="*/ 8 h 24"/>
                  <a:gd name="T16" fmla="*/ 8 w 40"/>
                  <a:gd name="T1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24">
                    <a:moveTo>
                      <a:pt x="8" y="8"/>
                    </a:moveTo>
                    <a:lnTo>
                      <a:pt x="16" y="0"/>
                    </a:lnTo>
                    <a:lnTo>
                      <a:pt x="24" y="0"/>
                    </a:lnTo>
                    <a:lnTo>
                      <a:pt x="40" y="8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="" xmlns:a16="http://schemas.microsoft.com/office/drawing/2014/main" id="{F3AACA05-7086-4C12-9FBC-B75257371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1192"/>
                <a:ext cx="40" cy="32"/>
              </a:xfrm>
              <a:custGeom>
                <a:avLst/>
                <a:gdLst>
                  <a:gd name="T0" fmla="*/ 16 w 40"/>
                  <a:gd name="T1" fmla="*/ 24 h 32"/>
                  <a:gd name="T2" fmla="*/ 16 w 40"/>
                  <a:gd name="T3" fmla="*/ 24 h 32"/>
                  <a:gd name="T4" fmla="*/ 16 w 40"/>
                  <a:gd name="T5" fmla="*/ 24 h 32"/>
                  <a:gd name="T6" fmla="*/ 8 w 40"/>
                  <a:gd name="T7" fmla="*/ 16 h 32"/>
                  <a:gd name="T8" fmla="*/ 0 w 40"/>
                  <a:gd name="T9" fmla="*/ 8 h 32"/>
                  <a:gd name="T10" fmla="*/ 0 w 40"/>
                  <a:gd name="T11" fmla="*/ 0 h 32"/>
                  <a:gd name="T12" fmla="*/ 16 w 40"/>
                  <a:gd name="T13" fmla="*/ 0 h 32"/>
                  <a:gd name="T14" fmla="*/ 16 w 40"/>
                  <a:gd name="T15" fmla="*/ 0 h 32"/>
                  <a:gd name="T16" fmla="*/ 16 w 40"/>
                  <a:gd name="T17" fmla="*/ 0 h 32"/>
                  <a:gd name="T18" fmla="*/ 32 w 40"/>
                  <a:gd name="T19" fmla="*/ 0 h 32"/>
                  <a:gd name="T20" fmla="*/ 32 w 40"/>
                  <a:gd name="T21" fmla="*/ 0 h 32"/>
                  <a:gd name="T22" fmla="*/ 32 w 40"/>
                  <a:gd name="T23" fmla="*/ 8 h 32"/>
                  <a:gd name="T24" fmla="*/ 40 w 40"/>
                  <a:gd name="T25" fmla="*/ 8 h 32"/>
                  <a:gd name="T26" fmla="*/ 40 w 40"/>
                  <a:gd name="T27" fmla="*/ 8 h 32"/>
                  <a:gd name="T28" fmla="*/ 40 w 40"/>
                  <a:gd name="T29" fmla="*/ 16 h 32"/>
                  <a:gd name="T30" fmla="*/ 40 w 40"/>
                  <a:gd name="T31" fmla="*/ 24 h 32"/>
                  <a:gd name="T32" fmla="*/ 40 w 40"/>
                  <a:gd name="T33" fmla="*/ 24 h 32"/>
                  <a:gd name="T34" fmla="*/ 40 w 40"/>
                  <a:gd name="T35" fmla="*/ 24 h 32"/>
                  <a:gd name="T36" fmla="*/ 24 w 40"/>
                  <a:gd name="T37" fmla="*/ 32 h 32"/>
                  <a:gd name="T38" fmla="*/ 16 w 40"/>
                  <a:gd name="T39" fmla="*/ 32 h 32"/>
                  <a:gd name="T40" fmla="*/ 16 w 40"/>
                  <a:gd name="T4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32">
                    <a:moveTo>
                      <a:pt x="16" y="24"/>
                    </a:move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="" xmlns:a16="http://schemas.microsoft.com/office/drawing/2014/main" id="{05F1FC38-0E92-4401-B0C2-0BB6024F8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184"/>
                <a:ext cx="128" cy="48"/>
              </a:xfrm>
              <a:custGeom>
                <a:avLst/>
                <a:gdLst>
                  <a:gd name="T0" fmla="*/ 128 w 128"/>
                  <a:gd name="T1" fmla="*/ 40 h 48"/>
                  <a:gd name="T2" fmla="*/ 128 w 128"/>
                  <a:gd name="T3" fmla="*/ 48 h 48"/>
                  <a:gd name="T4" fmla="*/ 96 w 128"/>
                  <a:gd name="T5" fmla="*/ 40 h 48"/>
                  <a:gd name="T6" fmla="*/ 88 w 128"/>
                  <a:gd name="T7" fmla="*/ 40 h 48"/>
                  <a:gd name="T8" fmla="*/ 88 w 128"/>
                  <a:gd name="T9" fmla="*/ 40 h 48"/>
                  <a:gd name="T10" fmla="*/ 88 w 128"/>
                  <a:gd name="T11" fmla="*/ 40 h 48"/>
                  <a:gd name="T12" fmla="*/ 88 w 128"/>
                  <a:gd name="T13" fmla="*/ 40 h 48"/>
                  <a:gd name="T14" fmla="*/ 88 w 128"/>
                  <a:gd name="T15" fmla="*/ 32 h 48"/>
                  <a:gd name="T16" fmla="*/ 88 w 128"/>
                  <a:gd name="T17" fmla="*/ 32 h 48"/>
                  <a:gd name="T18" fmla="*/ 80 w 128"/>
                  <a:gd name="T19" fmla="*/ 24 h 48"/>
                  <a:gd name="T20" fmla="*/ 72 w 128"/>
                  <a:gd name="T21" fmla="*/ 24 h 48"/>
                  <a:gd name="T22" fmla="*/ 72 w 128"/>
                  <a:gd name="T23" fmla="*/ 24 h 48"/>
                  <a:gd name="T24" fmla="*/ 64 w 128"/>
                  <a:gd name="T25" fmla="*/ 24 h 48"/>
                  <a:gd name="T26" fmla="*/ 56 w 128"/>
                  <a:gd name="T27" fmla="*/ 16 h 48"/>
                  <a:gd name="T28" fmla="*/ 48 w 128"/>
                  <a:gd name="T29" fmla="*/ 16 h 48"/>
                  <a:gd name="T30" fmla="*/ 32 w 128"/>
                  <a:gd name="T31" fmla="*/ 16 h 48"/>
                  <a:gd name="T32" fmla="*/ 32 w 128"/>
                  <a:gd name="T33" fmla="*/ 16 h 48"/>
                  <a:gd name="T34" fmla="*/ 32 w 128"/>
                  <a:gd name="T35" fmla="*/ 8 h 48"/>
                  <a:gd name="T36" fmla="*/ 32 w 128"/>
                  <a:gd name="T37" fmla="*/ 8 h 48"/>
                  <a:gd name="T38" fmla="*/ 32 w 128"/>
                  <a:gd name="T39" fmla="*/ 8 h 48"/>
                  <a:gd name="T40" fmla="*/ 32 w 128"/>
                  <a:gd name="T41" fmla="*/ 8 h 48"/>
                  <a:gd name="T42" fmla="*/ 24 w 128"/>
                  <a:gd name="T43" fmla="*/ 8 h 48"/>
                  <a:gd name="T44" fmla="*/ 16 w 128"/>
                  <a:gd name="T45" fmla="*/ 8 h 48"/>
                  <a:gd name="T46" fmla="*/ 0 w 128"/>
                  <a:gd name="T47" fmla="*/ 16 h 48"/>
                  <a:gd name="T48" fmla="*/ 0 w 128"/>
                  <a:gd name="T49" fmla="*/ 16 h 48"/>
                  <a:gd name="T50" fmla="*/ 0 w 128"/>
                  <a:gd name="T51" fmla="*/ 16 h 48"/>
                  <a:gd name="T52" fmla="*/ 8 w 128"/>
                  <a:gd name="T53" fmla="*/ 0 h 48"/>
                  <a:gd name="T54" fmla="*/ 48 w 128"/>
                  <a:gd name="T55" fmla="*/ 0 h 48"/>
                  <a:gd name="T56" fmla="*/ 72 w 128"/>
                  <a:gd name="T57" fmla="*/ 8 h 48"/>
                  <a:gd name="T58" fmla="*/ 80 w 128"/>
                  <a:gd name="T59" fmla="*/ 8 h 48"/>
                  <a:gd name="T60" fmla="*/ 80 w 128"/>
                  <a:gd name="T61" fmla="*/ 16 h 48"/>
                  <a:gd name="T62" fmla="*/ 96 w 128"/>
                  <a:gd name="T63" fmla="*/ 24 h 48"/>
                  <a:gd name="T64" fmla="*/ 112 w 128"/>
                  <a:gd name="T65" fmla="*/ 24 h 48"/>
                  <a:gd name="T66" fmla="*/ 112 w 128"/>
                  <a:gd name="T67" fmla="*/ 24 h 48"/>
                  <a:gd name="T68" fmla="*/ 112 w 128"/>
                  <a:gd name="T69" fmla="*/ 32 h 48"/>
                  <a:gd name="T70" fmla="*/ 112 w 128"/>
                  <a:gd name="T71" fmla="*/ 32 h 48"/>
                  <a:gd name="T72" fmla="*/ 120 w 128"/>
                  <a:gd name="T73" fmla="*/ 32 h 48"/>
                  <a:gd name="T74" fmla="*/ 120 w 128"/>
                  <a:gd name="T75" fmla="*/ 32 h 48"/>
                  <a:gd name="T76" fmla="*/ 128 w 128"/>
                  <a:gd name="T77" fmla="*/ 40 h 48"/>
                  <a:gd name="T78" fmla="*/ 128 w 128"/>
                  <a:gd name="T79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48">
                    <a:moveTo>
                      <a:pt x="128" y="40"/>
                    </a:moveTo>
                    <a:lnTo>
                      <a:pt x="128" y="48"/>
                    </a:lnTo>
                    <a:lnTo>
                      <a:pt x="96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16"/>
                    </a:lnTo>
                    <a:lnTo>
                      <a:pt x="96" y="24"/>
                    </a:lnTo>
                    <a:lnTo>
                      <a:pt x="112" y="24"/>
                    </a:lnTo>
                    <a:lnTo>
                      <a:pt x="112" y="2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8" y="40"/>
                    </a:lnTo>
                    <a:lnTo>
                      <a:pt x="128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84">
                <a:extLst>
                  <a:ext uri="{FF2B5EF4-FFF2-40B4-BE49-F238E27FC236}">
                    <a16:creationId xmlns="" xmlns:a16="http://schemas.microsoft.com/office/drawing/2014/main" id="{978B9E3E-BAD5-4701-B6E5-BBF3FEA83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224"/>
                <a:ext cx="80" cy="32"/>
              </a:xfrm>
              <a:custGeom>
                <a:avLst/>
                <a:gdLst>
                  <a:gd name="T0" fmla="*/ 72 w 80"/>
                  <a:gd name="T1" fmla="*/ 16 h 32"/>
                  <a:gd name="T2" fmla="*/ 80 w 80"/>
                  <a:gd name="T3" fmla="*/ 24 h 32"/>
                  <a:gd name="T4" fmla="*/ 80 w 80"/>
                  <a:gd name="T5" fmla="*/ 24 h 32"/>
                  <a:gd name="T6" fmla="*/ 64 w 80"/>
                  <a:gd name="T7" fmla="*/ 24 h 32"/>
                  <a:gd name="T8" fmla="*/ 64 w 80"/>
                  <a:gd name="T9" fmla="*/ 24 h 32"/>
                  <a:gd name="T10" fmla="*/ 56 w 80"/>
                  <a:gd name="T11" fmla="*/ 24 h 32"/>
                  <a:gd name="T12" fmla="*/ 48 w 80"/>
                  <a:gd name="T13" fmla="*/ 24 h 32"/>
                  <a:gd name="T14" fmla="*/ 48 w 80"/>
                  <a:gd name="T15" fmla="*/ 24 h 32"/>
                  <a:gd name="T16" fmla="*/ 40 w 80"/>
                  <a:gd name="T17" fmla="*/ 32 h 32"/>
                  <a:gd name="T18" fmla="*/ 32 w 80"/>
                  <a:gd name="T19" fmla="*/ 24 h 32"/>
                  <a:gd name="T20" fmla="*/ 32 w 80"/>
                  <a:gd name="T21" fmla="*/ 24 h 32"/>
                  <a:gd name="T22" fmla="*/ 24 w 80"/>
                  <a:gd name="T23" fmla="*/ 24 h 32"/>
                  <a:gd name="T24" fmla="*/ 16 w 80"/>
                  <a:gd name="T25" fmla="*/ 24 h 32"/>
                  <a:gd name="T26" fmla="*/ 16 w 80"/>
                  <a:gd name="T27" fmla="*/ 24 h 32"/>
                  <a:gd name="T28" fmla="*/ 8 w 80"/>
                  <a:gd name="T29" fmla="*/ 24 h 32"/>
                  <a:gd name="T30" fmla="*/ 8 w 80"/>
                  <a:gd name="T31" fmla="*/ 24 h 32"/>
                  <a:gd name="T32" fmla="*/ 8 w 80"/>
                  <a:gd name="T33" fmla="*/ 24 h 32"/>
                  <a:gd name="T34" fmla="*/ 8 w 80"/>
                  <a:gd name="T35" fmla="*/ 24 h 32"/>
                  <a:gd name="T36" fmla="*/ 0 w 80"/>
                  <a:gd name="T37" fmla="*/ 24 h 32"/>
                  <a:gd name="T38" fmla="*/ 0 w 80"/>
                  <a:gd name="T39" fmla="*/ 24 h 32"/>
                  <a:gd name="T40" fmla="*/ 8 w 80"/>
                  <a:gd name="T41" fmla="*/ 16 h 32"/>
                  <a:gd name="T42" fmla="*/ 16 w 80"/>
                  <a:gd name="T43" fmla="*/ 16 h 32"/>
                  <a:gd name="T44" fmla="*/ 24 w 80"/>
                  <a:gd name="T45" fmla="*/ 16 h 32"/>
                  <a:gd name="T46" fmla="*/ 24 w 80"/>
                  <a:gd name="T47" fmla="*/ 16 h 32"/>
                  <a:gd name="T48" fmla="*/ 24 w 80"/>
                  <a:gd name="T49" fmla="*/ 8 h 32"/>
                  <a:gd name="T50" fmla="*/ 24 w 80"/>
                  <a:gd name="T51" fmla="*/ 8 h 32"/>
                  <a:gd name="T52" fmla="*/ 16 w 80"/>
                  <a:gd name="T53" fmla="*/ 8 h 32"/>
                  <a:gd name="T54" fmla="*/ 16 w 80"/>
                  <a:gd name="T55" fmla="*/ 0 h 32"/>
                  <a:gd name="T56" fmla="*/ 16 w 80"/>
                  <a:gd name="T57" fmla="*/ 0 h 32"/>
                  <a:gd name="T58" fmla="*/ 24 w 80"/>
                  <a:gd name="T59" fmla="*/ 8 h 32"/>
                  <a:gd name="T60" fmla="*/ 40 w 80"/>
                  <a:gd name="T61" fmla="*/ 0 h 32"/>
                  <a:gd name="T62" fmla="*/ 48 w 80"/>
                  <a:gd name="T63" fmla="*/ 0 h 32"/>
                  <a:gd name="T64" fmla="*/ 64 w 80"/>
                  <a:gd name="T65" fmla="*/ 8 h 32"/>
                  <a:gd name="T66" fmla="*/ 64 w 80"/>
                  <a:gd name="T67" fmla="*/ 16 h 32"/>
                  <a:gd name="T68" fmla="*/ 64 w 80"/>
                  <a:gd name="T69" fmla="*/ 16 h 32"/>
                  <a:gd name="T70" fmla="*/ 72 w 80"/>
                  <a:gd name="T71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" h="32">
                    <a:moveTo>
                      <a:pt x="72" y="16"/>
                    </a:moveTo>
                    <a:lnTo>
                      <a:pt x="80" y="24"/>
                    </a:lnTo>
                    <a:lnTo>
                      <a:pt x="80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0" y="3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8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72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85">
                <a:extLst>
                  <a:ext uri="{FF2B5EF4-FFF2-40B4-BE49-F238E27FC236}">
                    <a16:creationId xmlns="" xmlns:a16="http://schemas.microsoft.com/office/drawing/2014/main" id="{9E4DB714-AF37-481C-BDCE-78A5C7F8B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3008"/>
                <a:ext cx="48" cy="48"/>
              </a:xfrm>
              <a:custGeom>
                <a:avLst/>
                <a:gdLst>
                  <a:gd name="T0" fmla="*/ 32 w 48"/>
                  <a:gd name="T1" fmla="*/ 8 h 48"/>
                  <a:gd name="T2" fmla="*/ 40 w 48"/>
                  <a:gd name="T3" fmla="*/ 0 h 48"/>
                  <a:gd name="T4" fmla="*/ 40 w 48"/>
                  <a:gd name="T5" fmla="*/ 0 h 48"/>
                  <a:gd name="T6" fmla="*/ 48 w 48"/>
                  <a:gd name="T7" fmla="*/ 8 h 48"/>
                  <a:gd name="T8" fmla="*/ 48 w 48"/>
                  <a:gd name="T9" fmla="*/ 24 h 48"/>
                  <a:gd name="T10" fmla="*/ 32 w 48"/>
                  <a:gd name="T11" fmla="*/ 48 h 48"/>
                  <a:gd name="T12" fmla="*/ 16 w 48"/>
                  <a:gd name="T13" fmla="*/ 48 h 48"/>
                  <a:gd name="T14" fmla="*/ 0 w 48"/>
                  <a:gd name="T15" fmla="*/ 16 h 48"/>
                  <a:gd name="T16" fmla="*/ 0 w 48"/>
                  <a:gd name="T17" fmla="*/ 8 h 48"/>
                  <a:gd name="T18" fmla="*/ 8 w 48"/>
                  <a:gd name="T19" fmla="*/ 8 h 48"/>
                  <a:gd name="T20" fmla="*/ 16 w 48"/>
                  <a:gd name="T21" fmla="*/ 8 h 48"/>
                  <a:gd name="T22" fmla="*/ 32 w 48"/>
                  <a:gd name="T23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48">
                    <a:moveTo>
                      <a:pt x="32" y="8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48" y="24"/>
                    </a:lnTo>
                    <a:lnTo>
                      <a:pt x="32" y="48"/>
                    </a:lnTo>
                    <a:lnTo>
                      <a:pt x="16" y="4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3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86">
                <a:extLst>
                  <a:ext uri="{FF2B5EF4-FFF2-40B4-BE49-F238E27FC236}">
                    <a16:creationId xmlns="" xmlns:a16="http://schemas.microsoft.com/office/drawing/2014/main" id="{F5DE04A9-D143-4DE6-B45C-A9AD045B2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" y="3016"/>
                <a:ext cx="96" cy="88"/>
              </a:xfrm>
              <a:custGeom>
                <a:avLst/>
                <a:gdLst>
                  <a:gd name="T0" fmla="*/ 56 w 96"/>
                  <a:gd name="T1" fmla="*/ 16 h 88"/>
                  <a:gd name="T2" fmla="*/ 64 w 96"/>
                  <a:gd name="T3" fmla="*/ 16 h 88"/>
                  <a:gd name="T4" fmla="*/ 64 w 96"/>
                  <a:gd name="T5" fmla="*/ 16 h 88"/>
                  <a:gd name="T6" fmla="*/ 64 w 96"/>
                  <a:gd name="T7" fmla="*/ 8 h 88"/>
                  <a:gd name="T8" fmla="*/ 64 w 96"/>
                  <a:gd name="T9" fmla="*/ 0 h 88"/>
                  <a:gd name="T10" fmla="*/ 80 w 96"/>
                  <a:gd name="T11" fmla="*/ 0 h 88"/>
                  <a:gd name="T12" fmla="*/ 80 w 96"/>
                  <a:gd name="T13" fmla="*/ 8 h 88"/>
                  <a:gd name="T14" fmla="*/ 88 w 96"/>
                  <a:gd name="T15" fmla="*/ 0 h 88"/>
                  <a:gd name="T16" fmla="*/ 88 w 96"/>
                  <a:gd name="T17" fmla="*/ 0 h 88"/>
                  <a:gd name="T18" fmla="*/ 96 w 96"/>
                  <a:gd name="T19" fmla="*/ 8 h 88"/>
                  <a:gd name="T20" fmla="*/ 96 w 96"/>
                  <a:gd name="T21" fmla="*/ 8 h 88"/>
                  <a:gd name="T22" fmla="*/ 96 w 96"/>
                  <a:gd name="T23" fmla="*/ 8 h 88"/>
                  <a:gd name="T24" fmla="*/ 88 w 96"/>
                  <a:gd name="T25" fmla="*/ 24 h 88"/>
                  <a:gd name="T26" fmla="*/ 80 w 96"/>
                  <a:gd name="T27" fmla="*/ 32 h 88"/>
                  <a:gd name="T28" fmla="*/ 80 w 96"/>
                  <a:gd name="T29" fmla="*/ 32 h 88"/>
                  <a:gd name="T30" fmla="*/ 80 w 96"/>
                  <a:gd name="T31" fmla="*/ 40 h 88"/>
                  <a:gd name="T32" fmla="*/ 80 w 96"/>
                  <a:gd name="T33" fmla="*/ 40 h 88"/>
                  <a:gd name="T34" fmla="*/ 80 w 96"/>
                  <a:gd name="T35" fmla="*/ 48 h 88"/>
                  <a:gd name="T36" fmla="*/ 64 w 96"/>
                  <a:gd name="T37" fmla="*/ 48 h 88"/>
                  <a:gd name="T38" fmla="*/ 64 w 96"/>
                  <a:gd name="T39" fmla="*/ 48 h 88"/>
                  <a:gd name="T40" fmla="*/ 64 w 96"/>
                  <a:gd name="T41" fmla="*/ 48 h 88"/>
                  <a:gd name="T42" fmla="*/ 56 w 96"/>
                  <a:gd name="T43" fmla="*/ 56 h 88"/>
                  <a:gd name="T44" fmla="*/ 56 w 96"/>
                  <a:gd name="T45" fmla="*/ 72 h 88"/>
                  <a:gd name="T46" fmla="*/ 48 w 96"/>
                  <a:gd name="T47" fmla="*/ 80 h 88"/>
                  <a:gd name="T48" fmla="*/ 48 w 96"/>
                  <a:gd name="T49" fmla="*/ 80 h 88"/>
                  <a:gd name="T50" fmla="*/ 40 w 96"/>
                  <a:gd name="T51" fmla="*/ 88 h 88"/>
                  <a:gd name="T52" fmla="*/ 24 w 96"/>
                  <a:gd name="T53" fmla="*/ 88 h 88"/>
                  <a:gd name="T54" fmla="*/ 16 w 96"/>
                  <a:gd name="T55" fmla="*/ 88 h 88"/>
                  <a:gd name="T56" fmla="*/ 0 w 96"/>
                  <a:gd name="T57" fmla="*/ 80 h 88"/>
                  <a:gd name="T58" fmla="*/ 0 w 96"/>
                  <a:gd name="T59" fmla="*/ 80 h 88"/>
                  <a:gd name="T60" fmla="*/ 0 w 96"/>
                  <a:gd name="T61" fmla="*/ 80 h 88"/>
                  <a:gd name="T62" fmla="*/ 0 w 96"/>
                  <a:gd name="T63" fmla="*/ 72 h 88"/>
                  <a:gd name="T64" fmla="*/ 16 w 96"/>
                  <a:gd name="T65" fmla="*/ 56 h 88"/>
                  <a:gd name="T66" fmla="*/ 24 w 96"/>
                  <a:gd name="T67" fmla="*/ 48 h 88"/>
                  <a:gd name="T68" fmla="*/ 32 w 96"/>
                  <a:gd name="T69" fmla="*/ 48 h 88"/>
                  <a:gd name="T70" fmla="*/ 48 w 96"/>
                  <a:gd name="T71" fmla="*/ 32 h 88"/>
                  <a:gd name="T72" fmla="*/ 56 w 96"/>
                  <a:gd name="T73" fmla="*/ 32 h 88"/>
                  <a:gd name="T74" fmla="*/ 56 w 96"/>
                  <a:gd name="T75" fmla="*/ 24 h 88"/>
                  <a:gd name="T76" fmla="*/ 56 w 96"/>
                  <a:gd name="T77" fmla="*/ 24 h 88"/>
                  <a:gd name="T78" fmla="*/ 56 w 96"/>
                  <a:gd name="T79" fmla="*/ 1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88">
                    <a:moveTo>
                      <a:pt x="56" y="16"/>
                    </a:moveTo>
                    <a:lnTo>
                      <a:pt x="64" y="16"/>
                    </a:lnTo>
                    <a:lnTo>
                      <a:pt x="64" y="16"/>
                    </a:lnTo>
                    <a:lnTo>
                      <a:pt x="64" y="8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80" y="8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88" y="24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40"/>
                    </a:lnTo>
                    <a:lnTo>
                      <a:pt x="80" y="40"/>
                    </a:lnTo>
                    <a:lnTo>
                      <a:pt x="80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56" y="56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0" y="88"/>
                    </a:lnTo>
                    <a:lnTo>
                      <a:pt x="24" y="88"/>
                    </a:lnTo>
                    <a:lnTo>
                      <a:pt x="16" y="8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16" y="56"/>
                    </a:lnTo>
                    <a:lnTo>
                      <a:pt x="24" y="48"/>
                    </a:lnTo>
                    <a:lnTo>
                      <a:pt x="32" y="48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7">
                <a:extLst>
                  <a:ext uri="{FF2B5EF4-FFF2-40B4-BE49-F238E27FC236}">
                    <a16:creationId xmlns="" xmlns:a16="http://schemas.microsoft.com/office/drawing/2014/main" id="{5B6EFDC3-A200-4826-84CE-79AA5546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8" y="2920"/>
                <a:ext cx="72" cy="104"/>
              </a:xfrm>
              <a:custGeom>
                <a:avLst/>
                <a:gdLst>
                  <a:gd name="T0" fmla="*/ 16 w 72"/>
                  <a:gd name="T1" fmla="*/ 40 h 104"/>
                  <a:gd name="T2" fmla="*/ 16 w 72"/>
                  <a:gd name="T3" fmla="*/ 32 h 104"/>
                  <a:gd name="T4" fmla="*/ 8 w 72"/>
                  <a:gd name="T5" fmla="*/ 24 h 104"/>
                  <a:gd name="T6" fmla="*/ 0 w 72"/>
                  <a:gd name="T7" fmla="*/ 16 h 104"/>
                  <a:gd name="T8" fmla="*/ 0 w 72"/>
                  <a:gd name="T9" fmla="*/ 0 h 104"/>
                  <a:gd name="T10" fmla="*/ 16 w 72"/>
                  <a:gd name="T11" fmla="*/ 16 h 104"/>
                  <a:gd name="T12" fmla="*/ 16 w 72"/>
                  <a:gd name="T13" fmla="*/ 16 h 104"/>
                  <a:gd name="T14" fmla="*/ 16 w 72"/>
                  <a:gd name="T15" fmla="*/ 24 h 104"/>
                  <a:gd name="T16" fmla="*/ 16 w 72"/>
                  <a:gd name="T17" fmla="*/ 24 h 104"/>
                  <a:gd name="T18" fmla="*/ 16 w 72"/>
                  <a:gd name="T19" fmla="*/ 24 h 104"/>
                  <a:gd name="T20" fmla="*/ 16 w 72"/>
                  <a:gd name="T21" fmla="*/ 32 h 104"/>
                  <a:gd name="T22" fmla="*/ 24 w 72"/>
                  <a:gd name="T23" fmla="*/ 40 h 104"/>
                  <a:gd name="T24" fmla="*/ 24 w 72"/>
                  <a:gd name="T25" fmla="*/ 40 h 104"/>
                  <a:gd name="T26" fmla="*/ 24 w 72"/>
                  <a:gd name="T27" fmla="*/ 32 h 104"/>
                  <a:gd name="T28" fmla="*/ 32 w 72"/>
                  <a:gd name="T29" fmla="*/ 32 h 104"/>
                  <a:gd name="T30" fmla="*/ 32 w 72"/>
                  <a:gd name="T31" fmla="*/ 32 h 104"/>
                  <a:gd name="T32" fmla="*/ 32 w 72"/>
                  <a:gd name="T33" fmla="*/ 32 h 104"/>
                  <a:gd name="T34" fmla="*/ 32 w 72"/>
                  <a:gd name="T35" fmla="*/ 48 h 104"/>
                  <a:gd name="T36" fmla="*/ 56 w 72"/>
                  <a:gd name="T37" fmla="*/ 48 h 104"/>
                  <a:gd name="T38" fmla="*/ 64 w 72"/>
                  <a:gd name="T39" fmla="*/ 48 h 104"/>
                  <a:gd name="T40" fmla="*/ 72 w 72"/>
                  <a:gd name="T41" fmla="*/ 48 h 104"/>
                  <a:gd name="T42" fmla="*/ 64 w 72"/>
                  <a:gd name="T43" fmla="*/ 56 h 104"/>
                  <a:gd name="T44" fmla="*/ 64 w 72"/>
                  <a:gd name="T45" fmla="*/ 64 h 104"/>
                  <a:gd name="T46" fmla="*/ 64 w 72"/>
                  <a:gd name="T47" fmla="*/ 72 h 104"/>
                  <a:gd name="T48" fmla="*/ 64 w 72"/>
                  <a:gd name="T49" fmla="*/ 72 h 104"/>
                  <a:gd name="T50" fmla="*/ 56 w 72"/>
                  <a:gd name="T51" fmla="*/ 72 h 104"/>
                  <a:gd name="T52" fmla="*/ 56 w 72"/>
                  <a:gd name="T53" fmla="*/ 72 h 104"/>
                  <a:gd name="T54" fmla="*/ 48 w 72"/>
                  <a:gd name="T55" fmla="*/ 72 h 104"/>
                  <a:gd name="T56" fmla="*/ 48 w 72"/>
                  <a:gd name="T57" fmla="*/ 80 h 104"/>
                  <a:gd name="T58" fmla="*/ 48 w 72"/>
                  <a:gd name="T59" fmla="*/ 80 h 104"/>
                  <a:gd name="T60" fmla="*/ 48 w 72"/>
                  <a:gd name="T61" fmla="*/ 80 h 104"/>
                  <a:gd name="T62" fmla="*/ 48 w 72"/>
                  <a:gd name="T63" fmla="*/ 88 h 104"/>
                  <a:gd name="T64" fmla="*/ 40 w 72"/>
                  <a:gd name="T65" fmla="*/ 96 h 104"/>
                  <a:gd name="T66" fmla="*/ 32 w 72"/>
                  <a:gd name="T67" fmla="*/ 104 h 104"/>
                  <a:gd name="T68" fmla="*/ 24 w 72"/>
                  <a:gd name="T69" fmla="*/ 104 h 104"/>
                  <a:gd name="T70" fmla="*/ 24 w 72"/>
                  <a:gd name="T71" fmla="*/ 88 h 104"/>
                  <a:gd name="T72" fmla="*/ 24 w 72"/>
                  <a:gd name="T73" fmla="*/ 80 h 104"/>
                  <a:gd name="T74" fmla="*/ 8 w 72"/>
                  <a:gd name="T75" fmla="*/ 80 h 104"/>
                  <a:gd name="T76" fmla="*/ 16 w 72"/>
                  <a:gd name="T77" fmla="*/ 72 h 104"/>
                  <a:gd name="T78" fmla="*/ 24 w 72"/>
                  <a:gd name="T79" fmla="*/ 64 h 104"/>
                  <a:gd name="T80" fmla="*/ 24 w 72"/>
                  <a:gd name="T81" fmla="*/ 40 h 104"/>
                  <a:gd name="T82" fmla="*/ 16 w 72"/>
                  <a:gd name="T83" fmla="*/ 40 h 104"/>
                  <a:gd name="T84" fmla="*/ 24 w 72"/>
                  <a:gd name="T85" fmla="*/ 40 h 104"/>
                  <a:gd name="T86" fmla="*/ 24 w 72"/>
                  <a:gd name="T87" fmla="*/ 40 h 104"/>
                  <a:gd name="T88" fmla="*/ 16 w 72"/>
                  <a:gd name="T89" fmla="*/ 4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104">
                    <a:moveTo>
                      <a:pt x="16" y="40"/>
                    </a:moveTo>
                    <a:lnTo>
                      <a:pt x="16" y="32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8"/>
                    </a:lnTo>
                    <a:lnTo>
                      <a:pt x="56" y="48"/>
                    </a:lnTo>
                    <a:lnTo>
                      <a:pt x="64" y="48"/>
                    </a:lnTo>
                    <a:lnTo>
                      <a:pt x="72" y="48"/>
                    </a:lnTo>
                    <a:lnTo>
                      <a:pt x="64" y="56"/>
                    </a:lnTo>
                    <a:lnTo>
                      <a:pt x="64" y="6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72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88"/>
                    </a:lnTo>
                    <a:lnTo>
                      <a:pt x="40" y="96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24" y="88"/>
                    </a:lnTo>
                    <a:lnTo>
                      <a:pt x="24" y="80"/>
                    </a:lnTo>
                    <a:lnTo>
                      <a:pt x="8" y="80"/>
                    </a:lnTo>
                    <a:lnTo>
                      <a:pt x="16" y="72"/>
                    </a:lnTo>
                    <a:lnTo>
                      <a:pt x="24" y="64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88">
                <a:extLst>
                  <a:ext uri="{FF2B5EF4-FFF2-40B4-BE49-F238E27FC236}">
                    <a16:creationId xmlns="" xmlns:a16="http://schemas.microsoft.com/office/drawing/2014/main" id="{A1166EC7-9168-4BD8-B84F-0D8541F0A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128"/>
                <a:ext cx="88" cy="32"/>
              </a:xfrm>
              <a:custGeom>
                <a:avLst/>
                <a:gdLst>
                  <a:gd name="T0" fmla="*/ 72 w 88"/>
                  <a:gd name="T1" fmla="*/ 16 h 32"/>
                  <a:gd name="T2" fmla="*/ 64 w 88"/>
                  <a:gd name="T3" fmla="*/ 16 h 32"/>
                  <a:gd name="T4" fmla="*/ 64 w 88"/>
                  <a:gd name="T5" fmla="*/ 16 h 32"/>
                  <a:gd name="T6" fmla="*/ 56 w 88"/>
                  <a:gd name="T7" fmla="*/ 16 h 32"/>
                  <a:gd name="T8" fmla="*/ 56 w 88"/>
                  <a:gd name="T9" fmla="*/ 16 h 32"/>
                  <a:gd name="T10" fmla="*/ 48 w 88"/>
                  <a:gd name="T11" fmla="*/ 32 h 32"/>
                  <a:gd name="T12" fmla="*/ 48 w 88"/>
                  <a:gd name="T13" fmla="*/ 24 h 32"/>
                  <a:gd name="T14" fmla="*/ 48 w 88"/>
                  <a:gd name="T15" fmla="*/ 24 h 32"/>
                  <a:gd name="T16" fmla="*/ 32 w 88"/>
                  <a:gd name="T17" fmla="*/ 24 h 32"/>
                  <a:gd name="T18" fmla="*/ 32 w 88"/>
                  <a:gd name="T19" fmla="*/ 16 h 32"/>
                  <a:gd name="T20" fmla="*/ 32 w 88"/>
                  <a:gd name="T21" fmla="*/ 16 h 32"/>
                  <a:gd name="T22" fmla="*/ 40 w 88"/>
                  <a:gd name="T23" fmla="*/ 16 h 32"/>
                  <a:gd name="T24" fmla="*/ 40 w 88"/>
                  <a:gd name="T25" fmla="*/ 16 h 32"/>
                  <a:gd name="T26" fmla="*/ 40 w 88"/>
                  <a:gd name="T27" fmla="*/ 16 h 32"/>
                  <a:gd name="T28" fmla="*/ 40 w 88"/>
                  <a:gd name="T29" fmla="*/ 8 h 32"/>
                  <a:gd name="T30" fmla="*/ 40 w 88"/>
                  <a:gd name="T31" fmla="*/ 8 h 32"/>
                  <a:gd name="T32" fmla="*/ 32 w 88"/>
                  <a:gd name="T33" fmla="*/ 8 h 32"/>
                  <a:gd name="T34" fmla="*/ 32 w 88"/>
                  <a:gd name="T35" fmla="*/ 8 h 32"/>
                  <a:gd name="T36" fmla="*/ 16 w 88"/>
                  <a:gd name="T37" fmla="*/ 16 h 32"/>
                  <a:gd name="T38" fmla="*/ 8 w 88"/>
                  <a:gd name="T39" fmla="*/ 8 h 32"/>
                  <a:gd name="T40" fmla="*/ 0 w 88"/>
                  <a:gd name="T41" fmla="*/ 8 h 32"/>
                  <a:gd name="T42" fmla="*/ 0 w 88"/>
                  <a:gd name="T43" fmla="*/ 8 h 32"/>
                  <a:gd name="T44" fmla="*/ 8 w 88"/>
                  <a:gd name="T45" fmla="*/ 0 h 32"/>
                  <a:gd name="T46" fmla="*/ 40 w 88"/>
                  <a:gd name="T47" fmla="*/ 0 h 32"/>
                  <a:gd name="T48" fmla="*/ 56 w 88"/>
                  <a:gd name="T49" fmla="*/ 8 h 32"/>
                  <a:gd name="T50" fmla="*/ 64 w 88"/>
                  <a:gd name="T51" fmla="*/ 8 h 32"/>
                  <a:gd name="T52" fmla="*/ 72 w 88"/>
                  <a:gd name="T53" fmla="*/ 0 h 32"/>
                  <a:gd name="T54" fmla="*/ 80 w 88"/>
                  <a:gd name="T55" fmla="*/ 0 h 32"/>
                  <a:gd name="T56" fmla="*/ 88 w 88"/>
                  <a:gd name="T57" fmla="*/ 8 h 32"/>
                  <a:gd name="T58" fmla="*/ 88 w 88"/>
                  <a:gd name="T59" fmla="*/ 8 h 32"/>
                  <a:gd name="T60" fmla="*/ 80 w 88"/>
                  <a:gd name="T61" fmla="*/ 16 h 32"/>
                  <a:gd name="T62" fmla="*/ 80 w 88"/>
                  <a:gd name="T63" fmla="*/ 16 h 32"/>
                  <a:gd name="T64" fmla="*/ 72 w 88"/>
                  <a:gd name="T65" fmla="*/ 16 h 32"/>
                  <a:gd name="T66" fmla="*/ 72 w 88"/>
                  <a:gd name="T67" fmla="*/ 16 h 32"/>
                  <a:gd name="T68" fmla="*/ 72 w 88"/>
                  <a:gd name="T69" fmla="*/ 16 h 32"/>
                  <a:gd name="T70" fmla="*/ 72 w 88"/>
                  <a:gd name="T71" fmla="*/ 16 h 32"/>
                  <a:gd name="T72" fmla="*/ 80 w 88"/>
                  <a:gd name="T73" fmla="*/ 16 h 32"/>
                  <a:gd name="T74" fmla="*/ 80 w 88"/>
                  <a:gd name="T75" fmla="*/ 16 h 32"/>
                  <a:gd name="T76" fmla="*/ 72 w 88"/>
                  <a:gd name="T7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32">
                    <a:moveTo>
                      <a:pt x="72" y="16"/>
                    </a:moveTo>
                    <a:lnTo>
                      <a:pt x="64" y="16"/>
                    </a:lnTo>
                    <a:lnTo>
                      <a:pt x="64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56" y="8"/>
                    </a:lnTo>
                    <a:lnTo>
                      <a:pt x="64" y="8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72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89">
                <a:extLst>
                  <a:ext uri="{FF2B5EF4-FFF2-40B4-BE49-F238E27FC236}">
                    <a16:creationId xmlns="" xmlns:a16="http://schemas.microsoft.com/office/drawing/2014/main" id="{BFF7008D-78FD-4F05-8603-9222A6337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104"/>
                <a:ext cx="56" cy="32"/>
              </a:xfrm>
              <a:custGeom>
                <a:avLst/>
                <a:gdLst>
                  <a:gd name="T0" fmla="*/ 32 w 56"/>
                  <a:gd name="T1" fmla="*/ 32 h 32"/>
                  <a:gd name="T2" fmla="*/ 24 w 56"/>
                  <a:gd name="T3" fmla="*/ 32 h 32"/>
                  <a:gd name="T4" fmla="*/ 16 w 56"/>
                  <a:gd name="T5" fmla="*/ 32 h 32"/>
                  <a:gd name="T6" fmla="*/ 0 w 56"/>
                  <a:gd name="T7" fmla="*/ 32 h 32"/>
                  <a:gd name="T8" fmla="*/ 0 w 56"/>
                  <a:gd name="T9" fmla="*/ 24 h 32"/>
                  <a:gd name="T10" fmla="*/ 0 w 56"/>
                  <a:gd name="T11" fmla="*/ 24 h 32"/>
                  <a:gd name="T12" fmla="*/ 8 w 56"/>
                  <a:gd name="T13" fmla="*/ 24 h 32"/>
                  <a:gd name="T14" fmla="*/ 8 w 56"/>
                  <a:gd name="T15" fmla="*/ 24 h 32"/>
                  <a:gd name="T16" fmla="*/ 24 w 56"/>
                  <a:gd name="T17" fmla="*/ 24 h 32"/>
                  <a:gd name="T18" fmla="*/ 24 w 56"/>
                  <a:gd name="T19" fmla="*/ 24 h 32"/>
                  <a:gd name="T20" fmla="*/ 16 w 56"/>
                  <a:gd name="T21" fmla="*/ 24 h 32"/>
                  <a:gd name="T22" fmla="*/ 16 w 56"/>
                  <a:gd name="T23" fmla="*/ 16 h 32"/>
                  <a:gd name="T24" fmla="*/ 16 w 56"/>
                  <a:gd name="T25" fmla="*/ 24 h 32"/>
                  <a:gd name="T26" fmla="*/ 16 w 56"/>
                  <a:gd name="T27" fmla="*/ 16 h 32"/>
                  <a:gd name="T28" fmla="*/ 16 w 56"/>
                  <a:gd name="T29" fmla="*/ 16 h 32"/>
                  <a:gd name="T30" fmla="*/ 24 w 56"/>
                  <a:gd name="T31" fmla="*/ 16 h 32"/>
                  <a:gd name="T32" fmla="*/ 40 w 56"/>
                  <a:gd name="T33" fmla="*/ 8 h 32"/>
                  <a:gd name="T34" fmla="*/ 40 w 56"/>
                  <a:gd name="T35" fmla="*/ 8 h 32"/>
                  <a:gd name="T36" fmla="*/ 40 w 56"/>
                  <a:gd name="T37" fmla="*/ 8 h 32"/>
                  <a:gd name="T38" fmla="*/ 40 w 56"/>
                  <a:gd name="T39" fmla="*/ 0 h 32"/>
                  <a:gd name="T40" fmla="*/ 48 w 56"/>
                  <a:gd name="T41" fmla="*/ 0 h 32"/>
                  <a:gd name="T42" fmla="*/ 48 w 56"/>
                  <a:gd name="T43" fmla="*/ 0 h 32"/>
                  <a:gd name="T44" fmla="*/ 48 w 56"/>
                  <a:gd name="T45" fmla="*/ 0 h 32"/>
                  <a:gd name="T46" fmla="*/ 48 w 56"/>
                  <a:gd name="T47" fmla="*/ 8 h 32"/>
                  <a:gd name="T48" fmla="*/ 40 w 56"/>
                  <a:gd name="T49" fmla="*/ 16 h 32"/>
                  <a:gd name="T50" fmla="*/ 24 w 56"/>
                  <a:gd name="T51" fmla="*/ 24 h 32"/>
                  <a:gd name="T52" fmla="*/ 24 w 56"/>
                  <a:gd name="T53" fmla="*/ 24 h 32"/>
                  <a:gd name="T54" fmla="*/ 48 w 56"/>
                  <a:gd name="T55" fmla="*/ 24 h 32"/>
                  <a:gd name="T56" fmla="*/ 56 w 56"/>
                  <a:gd name="T57" fmla="*/ 24 h 32"/>
                  <a:gd name="T58" fmla="*/ 56 w 56"/>
                  <a:gd name="T59" fmla="*/ 24 h 32"/>
                  <a:gd name="T60" fmla="*/ 48 w 56"/>
                  <a:gd name="T61" fmla="*/ 32 h 32"/>
                  <a:gd name="T62" fmla="*/ 48 w 56"/>
                  <a:gd name="T63" fmla="*/ 32 h 32"/>
                  <a:gd name="T64" fmla="*/ 40 w 56"/>
                  <a:gd name="T65" fmla="*/ 32 h 32"/>
                  <a:gd name="T66" fmla="*/ 32 w 56"/>
                  <a:gd name="T6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32">
                    <a:moveTo>
                      <a:pt x="32" y="32"/>
                    </a:moveTo>
                    <a:lnTo>
                      <a:pt x="24" y="32"/>
                    </a:lnTo>
                    <a:lnTo>
                      <a:pt x="16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0" y="32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90">
                <a:extLst>
                  <a:ext uri="{FF2B5EF4-FFF2-40B4-BE49-F238E27FC236}">
                    <a16:creationId xmlns="" xmlns:a16="http://schemas.microsoft.com/office/drawing/2014/main" id="{4D687027-5F76-470A-8827-57AFF5F14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1416"/>
                <a:ext cx="24" cy="24"/>
              </a:xfrm>
              <a:custGeom>
                <a:avLst/>
                <a:gdLst>
                  <a:gd name="T0" fmla="*/ 8 w 24"/>
                  <a:gd name="T1" fmla="*/ 0 h 24"/>
                  <a:gd name="T2" fmla="*/ 24 w 24"/>
                  <a:gd name="T3" fmla="*/ 8 h 24"/>
                  <a:gd name="T4" fmla="*/ 24 w 24"/>
                  <a:gd name="T5" fmla="*/ 8 h 24"/>
                  <a:gd name="T6" fmla="*/ 24 w 24"/>
                  <a:gd name="T7" fmla="*/ 8 h 24"/>
                  <a:gd name="T8" fmla="*/ 24 w 24"/>
                  <a:gd name="T9" fmla="*/ 16 h 24"/>
                  <a:gd name="T10" fmla="*/ 24 w 24"/>
                  <a:gd name="T11" fmla="*/ 16 h 24"/>
                  <a:gd name="T12" fmla="*/ 16 w 24"/>
                  <a:gd name="T13" fmla="*/ 24 h 24"/>
                  <a:gd name="T14" fmla="*/ 0 w 24"/>
                  <a:gd name="T15" fmla="*/ 24 h 24"/>
                  <a:gd name="T16" fmla="*/ 0 w 24"/>
                  <a:gd name="T17" fmla="*/ 16 h 24"/>
                  <a:gd name="T18" fmla="*/ 0 w 24"/>
                  <a:gd name="T19" fmla="*/ 8 h 24"/>
                  <a:gd name="T20" fmla="*/ 8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8" y="0"/>
                    </a:move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91">
                <a:extLst>
                  <a:ext uri="{FF2B5EF4-FFF2-40B4-BE49-F238E27FC236}">
                    <a16:creationId xmlns="" xmlns:a16="http://schemas.microsoft.com/office/drawing/2014/main" id="{D76E52DA-32B6-4DF1-B041-3AEB7B22F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1112"/>
                <a:ext cx="32" cy="24"/>
              </a:xfrm>
              <a:custGeom>
                <a:avLst/>
                <a:gdLst>
                  <a:gd name="T0" fmla="*/ 0 w 32"/>
                  <a:gd name="T1" fmla="*/ 24 h 24"/>
                  <a:gd name="T2" fmla="*/ 0 w 32"/>
                  <a:gd name="T3" fmla="*/ 8 h 24"/>
                  <a:gd name="T4" fmla="*/ 16 w 32"/>
                  <a:gd name="T5" fmla="*/ 0 h 24"/>
                  <a:gd name="T6" fmla="*/ 24 w 32"/>
                  <a:gd name="T7" fmla="*/ 0 h 24"/>
                  <a:gd name="T8" fmla="*/ 24 w 32"/>
                  <a:gd name="T9" fmla="*/ 0 h 24"/>
                  <a:gd name="T10" fmla="*/ 32 w 32"/>
                  <a:gd name="T11" fmla="*/ 16 h 24"/>
                  <a:gd name="T12" fmla="*/ 32 w 32"/>
                  <a:gd name="T13" fmla="*/ 16 h 24"/>
                  <a:gd name="T14" fmla="*/ 16 w 32"/>
                  <a:gd name="T15" fmla="*/ 16 h 24"/>
                  <a:gd name="T16" fmla="*/ 0 w 3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92">
                <a:extLst>
                  <a:ext uri="{FF2B5EF4-FFF2-40B4-BE49-F238E27FC236}">
                    <a16:creationId xmlns="" xmlns:a16="http://schemas.microsoft.com/office/drawing/2014/main" id="{20784AB9-21EA-4672-9E78-4E914971C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128"/>
                <a:ext cx="32" cy="16"/>
              </a:xfrm>
              <a:custGeom>
                <a:avLst/>
                <a:gdLst>
                  <a:gd name="T0" fmla="*/ 32 w 32"/>
                  <a:gd name="T1" fmla="*/ 8 h 16"/>
                  <a:gd name="T2" fmla="*/ 32 w 32"/>
                  <a:gd name="T3" fmla="*/ 8 h 16"/>
                  <a:gd name="T4" fmla="*/ 32 w 32"/>
                  <a:gd name="T5" fmla="*/ 8 h 16"/>
                  <a:gd name="T6" fmla="*/ 24 w 32"/>
                  <a:gd name="T7" fmla="*/ 8 h 16"/>
                  <a:gd name="T8" fmla="*/ 24 w 32"/>
                  <a:gd name="T9" fmla="*/ 8 h 16"/>
                  <a:gd name="T10" fmla="*/ 24 w 32"/>
                  <a:gd name="T11" fmla="*/ 8 h 16"/>
                  <a:gd name="T12" fmla="*/ 24 w 32"/>
                  <a:gd name="T13" fmla="*/ 16 h 16"/>
                  <a:gd name="T14" fmla="*/ 24 w 32"/>
                  <a:gd name="T15" fmla="*/ 16 h 16"/>
                  <a:gd name="T16" fmla="*/ 16 w 32"/>
                  <a:gd name="T17" fmla="*/ 16 h 16"/>
                  <a:gd name="T18" fmla="*/ 8 w 32"/>
                  <a:gd name="T19" fmla="*/ 16 h 16"/>
                  <a:gd name="T20" fmla="*/ 0 w 32"/>
                  <a:gd name="T21" fmla="*/ 16 h 16"/>
                  <a:gd name="T22" fmla="*/ 0 w 32"/>
                  <a:gd name="T23" fmla="*/ 16 h 16"/>
                  <a:gd name="T24" fmla="*/ 0 w 32"/>
                  <a:gd name="T25" fmla="*/ 8 h 16"/>
                  <a:gd name="T26" fmla="*/ 8 w 32"/>
                  <a:gd name="T27" fmla="*/ 0 h 16"/>
                  <a:gd name="T28" fmla="*/ 8 w 32"/>
                  <a:gd name="T29" fmla="*/ 0 h 16"/>
                  <a:gd name="T30" fmla="*/ 8 w 32"/>
                  <a:gd name="T31" fmla="*/ 0 h 16"/>
                  <a:gd name="T32" fmla="*/ 8 w 32"/>
                  <a:gd name="T33" fmla="*/ 0 h 16"/>
                  <a:gd name="T34" fmla="*/ 24 w 32"/>
                  <a:gd name="T35" fmla="*/ 0 h 16"/>
                  <a:gd name="T36" fmla="*/ 24 w 32"/>
                  <a:gd name="T37" fmla="*/ 0 h 16"/>
                  <a:gd name="T38" fmla="*/ 16 w 32"/>
                  <a:gd name="T39" fmla="*/ 0 h 16"/>
                  <a:gd name="T40" fmla="*/ 24 w 32"/>
                  <a:gd name="T41" fmla="*/ 0 h 16"/>
                  <a:gd name="T42" fmla="*/ 24 w 32"/>
                  <a:gd name="T43" fmla="*/ 0 h 16"/>
                  <a:gd name="T44" fmla="*/ 32 w 32"/>
                  <a:gd name="T45" fmla="*/ 0 h 16"/>
                  <a:gd name="T46" fmla="*/ 32 w 32"/>
                  <a:gd name="T47" fmla="*/ 0 h 16"/>
                  <a:gd name="T48" fmla="*/ 32 w 32"/>
                  <a:gd name="T4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lnTo>
                      <a:pt x="32" y="8"/>
                    </a:lnTo>
                    <a:lnTo>
                      <a:pt x="32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93">
                <a:extLst>
                  <a:ext uri="{FF2B5EF4-FFF2-40B4-BE49-F238E27FC236}">
                    <a16:creationId xmlns="" xmlns:a16="http://schemas.microsoft.com/office/drawing/2014/main" id="{01DBCE23-4176-47ED-8182-52F0CC01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144"/>
                <a:ext cx="120" cy="40"/>
              </a:xfrm>
              <a:custGeom>
                <a:avLst/>
                <a:gdLst>
                  <a:gd name="T0" fmla="*/ 120 w 120"/>
                  <a:gd name="T1" fmla="*/ 16 h 40"/>
                  <a:gd name="T2" fmla="*/ 104 w 120"/>
                  <a:gd name="T3" fmla="*/ 24 h 40"/>
                  <a:gd name="T4" fmla="*/ 80 w 120"/>
                  <a:gd name="T5" fmla="*/ 40 h 40"/>
                  <a:gd name="T6" fmla="*/ 64 w 120"/>
                  <a:gd name="T7" fmla="*/ 40 h 40"/>
                  <a:gd name="T8" fmla="*/ 56 w 120"/>
                  <a:gd name="T9" fmla="*/ 32 h 40"/>
                  <a:gd name="T10" fmla="*/ 56 w 120"/>
                  <a:gd name="T11" fmla="*/ 32 h 40"/>
                  <a:gd name="T12" fmla="*/ 32 w 120"/>
                  <a:gd name="T13" fmla="*/ 32 h 40"/>
                  <a:gd name="T14" fmla="*/ 24 w 120"/>
                  <a:gd name="T15" fmla="*/ 24 h 40"/>
                  <a:gd name="T16" fmla="*/ 24 w 120"/>
                  <a:gd name="T17" fmla="*/ 24 h 40"/>
                  <a:gd name="T18" fmla="*/ 24 w 120"/>
                  <a:gd name="T19" fmla="*/ 24 h 40"/>
                  <a:gd name="T20" fmla="*/ 32 w 120"/>
                  <a:gd name="T21" fmla="*/ 24 h 40"/>
                  <a:gd name="T22" fmla="*/ 40 w 120"/>
                  <a:gd name="T23" fmla="*/ 24 h 40"/>
                  <a:gd name="T24" fmla="*/ 48 w 120"/>
                  <a:gd name="T25" fmla="*/ 24 h 40"/>
                  <a:gd name="T26" fmla="*/ 24 w 120"/>
                  <a:gd name="T27" fmla="*/ 16 h 40"/>
                  <a:gd name="T28" fmla="*/ 16 w 120"/>
                  <a:gd name="T29" fmla="*/ 24 h 40"/>
                  <a:gd name="T30" fmla="*/ 8 w 120"/>
                  <a:gd name="T31" fmla="*/ 24 h 40"/>
                  <a:gd name="T32" fmla="*/ 8 w 120"/>
                  <a:gd name="T33" fmla="*/ 16 h 40"/>
                  <a:gd name="T34" fmla="*/ 8 w 120"/>
                  <a:gd name="T35" fmla="*/ 16 h 40"/>
                  <a:gd name="T36" fmla="*/ 0 w 120"/>
                  <a:gd name="T37" fmla="*/ 8 h 40"/>
                  <a:gd name="T38" fmla="*/ 0 w 120"/>
                  <a:gd name="T39" fmla="*/ 0 h 40"/>
                  <a:gd name="T40" fmla="*/ 0 w 120"/>
                  <a:gd name="T41" fmla="*/ 0 h 40"/>
                  <a:gd name="T42" fmla="*/ 8 w 120"/>
                  <a:gd name="T43" fmla="*/ 0 h 40"/>
                  <a:gd name="T44" fmla="*/ 16 w 120"/>
                  <a:gd name="T45" fmla="*/ 8 h 40"/>
                  <a:gd name="T46" fmla="*/ 16 w 120"/>
                  <a:gd name="T47" fmla="*/ 8 h 40"/>
                  <a:gd name="T48" fmla="*/ 16 w 120"/>
                  <a:gd name="T49" fmla="*/ 8 h 40"/>
                  <a:gd name="T50" fmla="*/ 16 w 120"/>
                  <a:gd name="T51" fmla="*/ 0 h 40"/>
                  <a:gd name="T52" fmla="*/ 16 w 120"/>
                  <a:gd name="T53" fmla="*/ 0 h 40"/>
                  <a:gd name="T54" fmla="*/ 24 w 120"/>
                  <a:gd name="T55" fmla="*/ 0 h 40"/>
                  <a:gd name="T56" fmla="*/ 24 w 120"/>
                  <a:gd name="T57" fmla="*/ 0 h 40"/>
                  <a:gd name="T58" fmla="*/ 24 w 120"/>
                  <a:gd name="T59" fmla="*/ 0 h 40"/>
                  <a:gd name="T60" fmla="*/ 24 w 120"/>
                  <a:gd name="T61" fmla="*/ 0 h 40"/>
                  <a:gd name="T62" fmla="*/ 40 w 120"/>
                  <a:gd name="T63" fmla="*/ 0 h 40"/>
                  <a:gd name="T64" fmla="*/ 40 w 120"/>
                  <a:gd name="T65" fmla="*/ 0 h 40"/>
                  <a:gd name="T66" fmla="*/ 48 w 120"/>
                  <a:gd name="T67" fmla="*/ 8 h 40"/>
                  <a:gd name="T68" fmla="*/ 56 w 120"/>
                  <a:gd name="T69" fmla="*/ 8 h 40"/>
                  <a:gd name="T70" fmla="*/ 64 w 120"/>
                  <a:gd name="T71" fmla="*/ 0 h 40"/>
                  <a:gd name="T72" fmla="*/ 64 w 120"/>
                  <a:gd name="T73" fmla="*/ 0 h 40"/>
                  <a:gd name="T74" fmla="*/ 72 w 120"/>
                  <a:gd name="T75" fmla="*/ 0 h 40"/>
                  <a:gd name="T76" fmla="*/ 72 w 120"/>
                  <a:gd name="T77" fmla="*/ 0 h 40"/>
                  <a:gd name="T78" fmla="*/ 72 w 120"/>
                  <a:gd name="T79" fmla="*/ 0 h 40"/>
                  <a:gd name="T80" fmla="*/ 72 w 120"/>
                  <a:gd name="T81" fmla="*/ 8 h 40"/>
                  <a:gd name="T82" fmla="*/ 72 w 120"/>
                  <a:gd name="T83" fmla="*/ 8 h 40"/>
                  <a:gd name="T84" fmla="*/ 72 w 120"/>
                  <a:gd name="T85" fmla="*/ 8 h 40"/>
                  <a:gd name="T86" fmla="*/ 80 w 120"/>
                  <a:gd name="T87" fmla="*/ 0 h 40"/>
                  <a:gd name="T88" fmla="*/ 80 w 120"/>
                  <a:gd name="T89" fmla="*/ 0 h 40"/>
                  <a:gd name="T90" fmla="*/ 96 w 120"/>
                  <a:gd name="T91" fmla="*/ 0 h 40"/>
                  <a:gd name="T92" fmla="*/ 104 w 120"/>
                  <a:gd name="T93" fmla="*/ 0 h 40"/>
                  <a:gd name="T94" fmla="*/ 112 w 120"/>
                  <a:gd name="T95" fmla="*/ 8 h 40"/>
                  <a:gd name="T96" fmla="*/ 120 w 120"/>
                  <a:gd name="T9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" h="40">
                    <a:moveTo>
                      <a:pt x="120" y="16"/>
                    </a:moveTo>
                    <a:lnTo>
                      <a:pt x="104" y="24"/>
                    </a:lnTo>
                    <a:lnTo>
                      <a:pt x="80" y="40"/>
                    </a:lnTo>
                    <a:lnTo>
                      <a:pt x="64" y="40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32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8"/>
                    </a:lnTo>
                    <a:lnTo>
                      <a:pt x="56" y="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12" y="8"/>
                    </a:lnTo>
                    <a:lnTo>
                      <a:pt x="120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94">
                <a:extLst>
                  <a:ext uri="{FF2B5EF4-FFF2-40B4-BE49-F238E27FC236}">
                    <a16:creationId xmlns="" xmlns:a16="http://schemas.microsoft.com/office/drawing/2014/main" id="{90B49588-80B5-418C-92F3-E2B6AA1DF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2448"/>
                <a:ext cx="72" cy="96"/>
              </a:xfrm>
              <a:custGeom>
                <a:avLst/>
                <a:gdLst>
                  <a:gd name="T0" fmla="*/ 24 w 72"/>
                  <a:gd name="T1" fmla="*/ 40 h 96"/>
                  <a:gd name="T2" fmla="*/ 16 w 72"/>
                  <a:gd name="T3" fmla="*/ 40 h 96"/>
                  <a:gd name="T4" fmla="*/ 16 w 72"/>
                  <a:gd name="T5" fmla="*/ 16 h 96"/>
                  <a:gd name="T6" fmla="*/ 24 w 72"/>
                  <a:gd name="T7" fmla="*/ 16 h 96"/>
                  <a:gd name="T8" fmla="*/ 32 w 72"/>
                  <a:gd name="T9" fmla="*/ 16 h 96"/>
                  <a:gd name="T10" fmla="*/ 40 w 72"/>
                  <a:gd name="T11" fmla="*/ 16 h 96"/>
                  <a:gd name="T12" fmla="*/ 56 w 72"/>
                  <a:gd name="T13" fmla="*/ 24 h 96"/>
                  <a:gd name="T14" fmla="*/ 64 w 72"/>
                  <a:gd name="T15" fmla="*/ 24 h 96"/>
                  <a:gd name="T16" fmla="*/ 72 w 72"/>
                  <a:gd name="T17" fmla="*/ 8 h 96"/>
                  <a:gd name="T18" fmla="*/ 72 w 72"/>
                  <a:gd name="T19" fmla="*/ 8 h 96"/>
                  <a:gd name="T20" fmla="*/ 72 w 72"/>
                  <a:gd name="T21" fmla="*/ 0 h 96"/>
                  <a:gd name="T22" fmla="*/ 72 w 72"/>
                  <a:gd name="T23" fmla="*/ 0 h 96"/>
                  <a:gd name="T24" fmla="*/ 64 w 72"/>
                  <a:gd name="T25" fmla="*/ 8 h 96"/>
                  <a:gd name="T26" fmla="*/ 56 w 72"/>
                  <a:gd name="T27" fmla="*/ 16 h 96"/>
                  <a:gd name="T28" fmla="*/ 56 w 72"/>
                  <a:gd name="T29" fmla="*/ 16 h 96"/>
                  <a:gd name="T30" fmla="*/ 24 w 72"/>
                  <a:gd name="T31" fmla="*/ 8 h 96"/>
                  <a:gd name="T32" fmla="*/ 16 w 72"/>
                  <a:gd name="T33" fmla="*/ 8 h 96"/>
                  <a:gd name="T34" fmla="*/ 8 w 72"/>
                  <a:gd name="T35" fmla="*/ 24 h 96"/>
                  <a:gd name="T36" fmla="*/ 8 w 72"/>
                  <a:gd name="T37" fmla="*/ 32 h 96"/>
                  <a:gd name="T38" fmla="*/ 0 w 72"/>
                  <a:gd name="T39" fmla="*/ 48 h 96"/>
                  <a:gd name="T40" fmla="*/ 0 w 72"/>
                  <a:gd name="T41" fmla="*/ 64 h 96"/>
                  <a:gd name="T42" fmla="*/ 8 w 72"/>
                  <a:gd name="T43" fmla="*/ 72 h 96"/>
                  <a:gd name="T44" fmla="*/ 8 w 72"/>
                  <a:gd name="T45" fmla="*/ 72 h 96"/>
                  <a:gd name="T46" fmla="*/ 8 w 72"/>
                  <a:gd name="T47" fmla="*/ 88 h 96"/>
                  <a:gd name="T48" fmla="*/ 8 w 72"/>
                  <a:gd name="T49" fmla="*/ 96 h 96"/>
                  <a:gd name="T50" fmla="*/ 16 w 72"/>
                  <a:gd name="T51" fmla="*/ 96 h 96"/>
                  <a:gd name="T52" fmla="*/ 16 w 72"/>
                  <a:gd name="T53" fmla="*/ 80 h 96"/>
                  <a:gd name="T54" fmla="*/ 16 w 72"/>
                  <a:gd name="T55" fmla="*/ 72 h 96"/>
                  <a:gd name="T56" fmla="*/ 16 w 72"/>
                  <a:gd name="T57" fmla="*/ 56 h 96"/>
                  <a:gd name="T58" fmla="*/ 24 w 72"/>
                  <a:gd name="T59" fmla="*/ 56 h 96"/>
                  <a:gd name="T60" fmla="*/ 24 w 72"/>
                  <a:gd name="T61" fmla="*/ 56 h 96"/>
                  <a:gd name="T62" fmla="*/ 24 w 72"/>
                  <a:gd name="T63" fmla="*/ 64 h 96"/>
                  <a:gd name="T64" fmla="*/ 24 w 72"/>
                  <a:gd name="T65" fmla="*/ 64 h 96"/>
                  <a:gd name="T66" fmla="*/ 32 w 72"/>
                  <a:gd name="T67" fmla="*/ 72 h 96"/>
                  <a:gd name="T68" fmla="*/ 32 w 72"/>
                  <a:gd name="T69" fmla="*/ 80 h 96"/>
                  <a:gd name="T70" fmla="*/ 32 w 72"/>
                  <a:gd name="T71" fmla="*/ 88 h 96"/>
                  <a:gd name="T72" fmla="*/ 32 w 72"/>
                  <a:gd name="T73" fmla="*/ 88 h 96"/>
                  <a:gd name="T74" fmla="*/ 32 w 72"/>
                  <a:gd name="T75" fmla="*/ 88 h 96"/>
                  <a:gd name="T76" fmla="*/ 32 w 72"/>
                  <a:gd name="T77" fmla="*/ 80 h 96"/>
                  <a:gd name="T78" fmla="*/ 48 w 72"/>
                  <a:gd name="T79" fmla="*/ 80 h 96"/>
                  <a:gd name="T80" fmla="*/ 40 w 72"/>
                  <a:gd name="T81" fmla="*/ 72 h 96"/>
                  <a:gd name="T82" fmla="*/ 40 w 72"/>
                  <a:gd name="T83" fmla="*/ 72 h 96"/>
                  <a:gd name="T84" fmla="*/ 40 w 72"/>
                  <a:gd name="T85" fmla="*/ 64 h 96"/>
                  <a:gd name="T86" fmla="*/ 40 w 72"/>
                  <a:gd name="T87" fmla="*/ 64 h 96"/>
                  <a:gd name="T88" fmla="*/ 40 w 72"/>
                  <a:gd name="T89" fmla="*/ 64 h 96"/>
                  <a:gd name="T90" fmla="*/ 32 w 72"/>
                  <a:gd name="T91" fmla="*/ 56 h 96"/>
                  <a:gd name="T92" fmla="*/ 32 w 72"/>
                  <a:gd name="T93" fmla="*/ 48 h 96"/>
                  <a:gd name="T94" fmla="*/ 32 w 72"/>
                  <a:gd name="T95" fmla="*/ 48 h 96"/>
                  <a:gd name="T96" fmla="*/ 40 w 72"/>
                  <a:gd name="T97" fmla="*/ 48 h 96"/>
                  <a:gd name="T98" fmla="*/ 48 w 72"/>
                  <a:gd name="T99" fmla="*/ 32 h 96"/>
                  <a:gd name="T100" fmla="*/ 56 w 72"/>
                  <a:gd name="T101" fmla="*/ 32 h 96"/>
                  <a:gd name="T102" fmla="*/ 56 w 72"/>
                  <a:gd name="T103" fmla="*/ 32 h 96"/>
                  <a:gd name="T104" fmla="*/ 56 w 72"/>
                  <a:gd name="T105" fmla="*/ 32 h 96"/>
                  <a:gd name="T106" fmla="*/ 48 w 72"/>
                  <a:gd name="T107" fmla="*/ 32 h 96"/>
                  <a:gd name="T108" fmla="*/ 24 w 72"/>
                  <a:gd name="T109" fmla="*/ 40 h 96"/>
                  <a:gd name="T110" fmla="*/ 24 w 72"/>
                  <a:gd name="T111" fmla="*/ 40 h 96"/>
                  <a:gd name="T112" fmla="*/ 32 w 72"/>
                  <a:gd name="T113" fmla="*/ 40 h 96"/>
                  <a:gd name="T114" fmla="*/ 24 w 72"/>
                  <a:gd name="T115" fmla="*/ 4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" h="96">
                    <a:moveTo>
                      <a:pt x="24" y="40"/>
                    </a:moveTo>
                    <a:lnTo>
                      <a:pt x="16" y="40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56" y="24"/>
                    </a:lnTo>
                    <a:lnTo>
                      <a:pt x="64" y="2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0" y="48"/>
                    </a:lnTo>
                    <a:lnTo>
                      <a:pt x="0" y="64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88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16" y="80"/>
                    </a:lnTo>
                    <a:lnTo>
                      <a:pt x="16" y="72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32" y="72"/>
                    </a:lnTo>
                    <a:lnTo>
                      <a:pt x="32" y="80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2" y="88"/>
                    </a:lnTo>
                    <a:lnTo>
                      <a:pt x="32" y="80"/>
                    </a:lnTo>
                    <a:lnTo>
                      <a:pt x="48" y="80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32" y="56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40" y="48"/>
                    </a:lnTo>
                    <a:lnTo>
                      <a:pt x="48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48" y="32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32" y="40"/>
                    </a:lnTo>
                    <a:lnTo>
                      <a:pt x="24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95">
                <a:extLst>
                  <a:ext uri="{FF2B5EF4-FFF2-40B4-BE49-F238E27FC236}">
                    <a16:creationId xmlns="" xmlns:a16="http://schemas.microsoft.com/office/drawing/2014/main" id="{17E99B34-E2FD-4109-B1C3-899842A7F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2352"/>
                <a:ext cx="56" cy="48"/>
              </a:xfrm>
              <a:custGeom>
                <a:avLst/>
                <a:gdLst>
                  <a:gd name="T0" fmla="*/ 48 w 56"/>
                  <a:gd name="T1" fmla="*/ 32 h 48"/>
                  <a:gd name="T2" fmla="*/ 40 w 56"/>
                  <a:gd name="T3" fmla="*/ 32 h 48"/>
                  <a:gd name="T4" fmla="*/ 40 w 56"/>
                  <a:gd name="T5" fmla="*/ 40 h 48"/>
                  <a:gd name="T6" fmla="*/ 48 w 56"/>
                  <a:gd name="T7" fmla="*/ 48 h 48"/>
                  <a:gd name="T8" fmla="*/ 48 w 56"/>
                  <a:gd name="T9" fmla="*/ 48 h 48"/>
                  <a:gd name="T10" fmla="*/ 40 w 56"/>
                  <a:gd name="T11" fmla="*/ 48 h 48"/>
                  <a:gd name="T12" fmla="*/ 40 w 56"/>
                  <a:gd name="T13" fmla="*/ 48 h 48"/>
                  <a:gd name="T14" fmla="*/ 32 w 56"/>
                  <a:gd name="T15" fmla="*/ 48 h 48"/>
                  <a:gd name="T16" fmla="*/ 24 w 56"/>
                  <a:gd name="T17" fmla="*/ 48 h 48"/>
                  <a:gd name="T18" fmla="*/ 24 w 56"/>
                  <a:gd name="T19" fmla="*/ 32 h 48"/>
                  <a:gd name="T20" fmla="*/ 24 w 56"/>
                  <a:gd name="T21" fmla="*/ 24 h 48"/>
                  <a:gd name="T22" fmla="*/ 24 w 56"/>
                  <a:gd name="T23" fmla="*/ 24 h 48"/>
                  <a:gd name="T24" fmla="*/ 16 w 56"/>
                  <a:gd name="T25" fmla="*/ 24 h 48"/>
                  <a:gd name="T26" fmla="*/ 16 w 56"/>
                  <a:gd name="T27" fmla="*/ 24 h 48"/>
                  <a:gd name="T28" fmla="*/ 16 w 56"/>
                  <a:gd name="T29" fmla="*/ 32 h 48"/>
                  <a:gd name="T30" fmla="*/ 16 w 56"/>
                  <a:gd name="T31" fmla="*/ 32 h 48"/>
                  <a:gd name="T32" fmla="*/ 16 w 56"/>
                  <a:gd name="T33" fmla="*/ 24 h 48"/>
                  <a:gd name="T34" fmla="*/ 16 w 56"/>
                  <a:gd name="T35" fmla="*/ 32 h 48"/>
                  <a:gd name="T36" fmla="*/ 8 w 56"/>
                  <a:gd name="T37" fmla="*/ 24 h 48"/>
                  <a:gd name="T38" fmla="*/ 8 w 56"/>
                  <a:gd name="T39" fmla="*/ 24 h 48"/>
                  <a:gd name="T40" fmla="*/ 8 w 56"/>
                  <a:gd name="T41" fmla="*/ 32 h 48"/>
                  <a:gd name="T42" fmla="*/ 0 w 56"/>
                  <a:gd name="T43" fmla="*/ 40 h 48"/>
                  <a:gd name="T44" fmla="*/ 0 w 56"/>
                  <a:gd name="T45" fmla="*/ 40 h 48"/>
                  <a:gd name="T46" fmla="*/ 0 w 56"/>
                  <a:gd name="T47" fmla="*/ 40 h 48"/>
                  <a:gd name="T48" fmla="*/ 0 w 56"/>
                  <a:gd name="T49" fmla="*/ 32 h 48"/>
                  <a:gd name="T50" fmla="*/ 0 w 56"/>
                  <a:gd name="T51" fmla="*/ 24 h 48"/>
                  <a:gd name="T52" fmla="*/ 8 w 56"/>
                  <a:gd name="T53" fmla="*/ 16 h 48"/>
                  <a:gd name="T54" fmla="*/ 16 w 56"/>
                  <a:gd name="T55" fmla="*/ 8 h 48"/>
                  <a:gd name="T56" fmla="*/ 24 w 56"/>
                  <a:gd name="T57" fmla="*/ 16 h 48"/>
                  <a:gd name="T58" fmla="*/ 24 w 56"/>
                  <a:gd name="T59" fmla="*/ 16 h 48"/>
                  <a:gd name="T60" fmla="*/ 24 w 56"/>
                  <a:gd name="T61" fmla="*/ 16 h 48"/>
                  <a:gd name="T62" fmla="*/ 24 w 56"/>
                  <a:gd name="T63" fmla="*/ 16 h 48"/>
                  <a:gd name="T64" fmla="*/ 40 w 56"/>
                  <a:gd name="T65" fmla="*/ 8 h 48"/>
                  <a:gd name="T66" fmla="*/ 40 w 56"/>
                  <a:gd name="T67" fmla="*/ 0 h 48"/>
                  <a:gd name="T68" fmla="*/ 40 w 56"/>
                  <a:gd name="T69" fmla="*/ 0 h 48"/>
                  <a:gd name="T70" fmla="*/ 40 w 56"/>
                  <a:gd name="T71" fmla="*/ 0 h 48"/>
                  <a:gd name="T72" fmla="*/ 40 w 56"/>
                  <a:gd name="T73" fmla="*/ 0 h 48"/>
                  <a:gd name="T74" fmla="*/ 48 w 56"/>
                  <a:gd name="T75" fmla="*/ 0 h 48"/>
                  <a:gd name="T76" fmla="*/ 56 w 56"/>
                  <a:gd name="T77" fmla="*/ 24 h 48"/>
                  <a:gd name="T78" fmla="*/ 56 w 56"/>
                  <a:gd name="T79" fmla="*/ 40 h 48"/>
                  <a:gd name="T80" fmla="*/ 48 w 56"/>
                  <a:gd name="T81" fmla="*/ 40 h 48"/>
                  <a:gd name="T82" fmla="*/ 48 w 56"/>
                  <a:gd name="T83" fmla="*/ 40 h 48"/>
                  <a:gd name="T84" fmla="*/ 48 w 56"/>
                  <a:gd name="T85" fmla="*/ 32 h 48"/>
                  <a:gd name="T86" fmla="*/ 48 w 56"/>
                  <a:gd name="T87" fmla="*/ 32 h 48"/>
                  <a:gd name="T88" fmla="*/ 48 w 56"/>
                  <a:gd name="T89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48">
                    <a:moveTo>
                      <a:pt x="48" y="32"/>
                    </a:moveTo>
                    <a:lnTo>
                      <a:pt x="40" y="32"/>
                    </a:lnTo>
                    <a:lnTo>
                      <a:pt x="40" y="40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2" y="48"/>
                    </a:lnTo>
                    <a:lnTo>
                      <a:pt x="24" y="48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4"/>
                    </a:lnTo>
                    <a:lnTo>
                      <a:pt x="56" y="4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8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96">
                <a:extLst>
                  <a:ext uri="{FF2B5EF4-FFF2-40B4-BE49-F238E27FC236}">
                    <a16:creationId xmlns="" xmlns:a16="http://schemas.microsoft.com/office/drawing/2014/main" id="{635B6EA8-6AF2-4667-8476-A18FFA9E0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240"/>
                <a:ext cx="56" cy="72"/>
              </a:xfrm>
              <a:custGeom>
                <a:avLst/>
                <a:gdLst>
                  <a:gd name="T0" fmla="*/ 8 w 56"/>
                  <a:gd name="T1" fmla="*/ 24 h 72"/>
                  <a:gd name="T2" fmla="*/ 8 w 56"/>
                  <a:gd name="T3" fmla="*/ 8 h 72"/>
                  <a:gd name="T4" fmla="*/ 8 w 56"/>
                  <a:gd name="T5" fmla="*/ 0 h 72"/>
                  <a:gd name="T6" fmla="*/ 8 w 56"/>
                  <a:gd name="T7" fmla="*/ 0 h 72"/>
                  <a:gd name="T8" fmla="*/ 8 w 56"/>
                  <a:gd name="T9" fmla="*/ 0 h 72"/>
                  <a:gd name="T10" fmla="*/ 16 w 56"/>
                  <a:gd name="T11" fmla="*/ 8 h 72"/>
                  <a:gd name="T12" fmla="*/ 16 w 56"/>
                  <a:gd name="T13" fmla="*/ 8 h 72"/>
                  <a:gd name="T14" fmla="*/ 24 w 56"/>
                  <a:gd name="T15" fmla="*/ 0 h 72"/>
                  <a:gd name="T16" fmla="*/ 24 w 56"/>
                  <a:gd name="T17" fmla="*/ 8 h 72"/>
                  <a:gd name="T18" fmla="*/ 24 w 56"/>
                  <a:gd name="T19" fmla="*/ 8 h 72"/>
                  <a:gd name="T20" fmla="*/ 24 w 56"/>
                  <a:gd name="T21" fmla="*/ 16 h 72"/>
                  <a:gd name="T22" fmla="*/ 24 w 56"/>
                  <a:gd name="T23" fmla="*/ 32 h 72"/>
                  <a:gd name="T24" fmla="*/ 16 w 56"/>
                  <a:gd name="T25" fmla="*/ 40 h 72"/>
                  <a:gd name="T26" fmla="*/ 16 w 56"/>
                  <a:gd name="T27" fmla="*/ 48 h 72"/>
                  <a:gd name="T28" fmla="*/ 24 w 56"/>
                  <a:gd name="T29" fmla="*/ 56 h 72"/>
                  <a:gd name="T30" fmla="*/ 32 w 56"/>
                  <a:gd name="T31" fmla="*/ 56 h 72"/>
                  <a:gd name="T32" fmla="*/ 32 w 56"/>
                  <a:gd name="T33" fmla="*/ 56 h 72"/>
                  <a:gd name="T34" fmla="*/ 32 w 56"/>
                  <a:gd name="T35" fmla="*/ 56 h 72"/>
                  <a:gd name="T36" fmla="*/ 32 w 56"/>
                  <a:gd name="T37" fmla="*/ 56 h 72"/>
                  <a:gd name="T38" fmla="*/ 32 w 56"/>
                  <a:gd name="T39" fmla="*/ 56 h 72"/>
                  <a:gd name="T40" fmla="*/ 40 w 56"/>
                  <a:gd name="T41" fmla="*/ 64 h 72"/>
                  <a:gd name="T42" fmla="*/ 40 w 56"/>
                  <a:gd name="T43" fmla="*/ 64 h 72"/>
                  <a:gd name="T44" fmla="*/ 48 w 56"/>
                  <a:gd name="T45" fmla="*/ 64 h 72"/>
                  <a:gd name="T46" fmla="*/ 48 w 56"/>
                  <a:gd name="T47" fmla="*/ 64 h 72"/>
                  <a:gd name="T48" fmla="*/ 48 w 56"/>
                  <a:gd name="T49" fmla="*/ 64 h 72"/>
                  <a:gd name="T50" fmla="*/ 48 w 56"/>
                  <a:gd name="T51" fmla="*/ 64 h 72"/>
                  <a:gd name="T52" fmla="*/ 48 w 56"/>
                  <a:gd name="T53" fmla="*/ 64 h 72"/>
                  <a:gd name="T54" fmla="*/ 48 w 56"/>
                  <a:gd name="T55" fmla="*/ 64 h 72"/>
                  <a:gd name="T56" fmla="*/ 48 w 56"/>
                  <a:gd name="T57" fmla="*/ 64 h 72"/>
                  <a:gd name="T58" fmla="*/ 48 w 56"/>
                  <a:gd name="T59" fmla="*/ 72 h 72"/>
                  <a:gd name="T60" fmla="*/ 56 w 56"/>
                  <a:gd name="T61" fmla="*/ 72 h 72"/>
                  <a:gd name="T62" fmla="*/ 56 w 56"/>
                  <a:gd name="T63" fmla="*/ 72 h 72"/>
                  <a:gd name="T64" fmla="*/ 56 w 56"/>
                  <a:gd name="T65" fmla="*/ 72 h 72"/>
                  <a:gd name="T66" fmla="*/ 56 w 56"/>
                  <a:gd name="T67" fmla="*/ 72 h 72"/>
                  <a:gd name="T68" fmla="*/ 48 w 56"/>
                  <a:gd name="T69" fmla="*/ 72 h 72"/>
                  <a:gd name="T70" fmla="*/ 40 w 56"/>
                  <a:gd name="T71" fmla="*/ 64 h 72"/>
                  <a:gd name="T72" fmla="*/ 32 w 56"/>
                  <a:gd name="T73" fmla="*/ 64 h 72"/>
                  <a:gd name="T74" fmla="*/ 32 w 56"/>
                  <a:gd name="T75" fmla="*/ 64 h 72"/>
                  <a:gd name="T76" fmla="*/ 40 w 56"/>
                  <a:gd name="T77" fmla="*/ 72 h 72"/>
                  <a:gd name="T78" fmla="*/ 40 w 56"/>
                  <a:gd name="T79" fmla="*/ 72 h 72"/>
                  <a:gd name="T80" fmla="*/ 32 w 56"/>
                  <a:gd name="T81" fmla="*/ 72 h 72"/>
                  <a:gd name="T82" fmla="*/ 24 w 56"/>
                  <a:gd name="T83" fmla="*/ 56 h 72"/>
                  <a:gd name="T84" fmla="*/ 24 w 56"/>
                  <a:gd name="T85" fmla="*/ 64 h 72"/>
                  <a:gd name="T86" fmla="*/ 16 w 56"/>
                  <a:gd name="T87" fmla="*/ 64 h 72"/>
                  <a:gd name="T88" fmla="*/ 16 w 56"/>
                  <a:gd name="T89" fmla="*/ 56 h 72"/>
                  <a:gd name="T90" fmla="*/ 16 w 56"/>
                  <a:gd name="T91" fmla="*/ 56 h 72"/>
                  <a:gd name="T92" fmla="*/ 16 w 56"/>
                  <a:gd name="T93" fmla="*/ 48 h 72"/>
                  <a:gd name="T94" fmla="*/ 16 w 56"/>
                  <a:gd name="T95" fmla="*/ 48 h 72"/>
                  <a:gd name="T96" fmla="*/ 8 w 56"/>
                  <a:gd name="T97" fmla="*/ 48 h 72"/>
                  <a:gd name="T98" fmla="*/ 8 w 56"/>
                  <a:gd name="T99" fmla="*/ 48 h 72"/>
                  <a:gd name="T100" fmla="*/ 0 w 56"/>
                  <a:gd name="T101" fmla="*/ 48 h 72"/>
                  <a:gd name="T102" fmla="*/ 0 w 56"/>
                  <a:gd name="T103" fmla="*/ 40 h 72"/>
                  <a:gd name="T104" fmla="*/ 0 w 56"/>
                  <a:gd name="T105" fmla="*/ 32 h 72"/>
                  <a:gd name="T106" fmla="*/ 0 w 56"/>
                  <a:gd name="T107" fmla="*/ 32 h 72"/>
                  <a:gd name="T108" fmla="*/ 8 w 56"/>
                  <a:gd name="T109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" h="72">
                    <a:moveTo>
                      <a:pt x="8" y="24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32"/>
                    </a:lnTo>
                    <a:lnTo>
                      <a:pt x="16" y="40"/>
                    </a:lnTo>
                    <a:lnTo>
                      <a:pt x="16" y="48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56" y="72"/>
                    </a:lnTo>
                    <a:lnTo>
                      <a:pt x="48" y="72"/>
                    </a:lnTo>
                    <a:lnTo>
                      <a:pt x="40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2"/>
                    </a:lnTo>
                    <a:lnTo>
                      <a:pt x="24" y="56"/>
                    </a:lnTo>
                    <a:lnTo>
                      <a:pt x="24" y="64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97">
                <a:extLst>
                  <a:ext uri="{FF2B5EF4-FFF2-40B4-BE49-F238E27FC236}">
                    <a16:creationId xmlns="" xmlns:a16="http://schemas.microsoft.com/office/drawing/2014/main" id="{FFEEDD3E-1324-4354-8DEA-83DD52F8B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320"/>
                <a:ext cx="16" cy="24"/>
              </a:xfrm>
              <a:custGeom>
                <a:avLst/>
                <a:gdLst>
                  <a:gd name="T0" fmla="*/ 8 w 16"/>
                  <a:gd name="T1" fmla="*/ 16 h 24"/>
                  <a:gd name="T2" fmla="*/ 8 w 16"/>
                  <a:gd name="T3" fmla="*/ 16 h 24"/>
                  <a:gd name="T4" fmla="*/ 8 w 16"/>
                  <a:gd name="T5" fmla="*/ 24 h 24"/>
                  <a:gd name="T6" fmla="*/ 16 w 16"/>
                  <a:gd name="T7" fmla="*/ 24 h 24"/>
                  <a:gd name="T8" fmla="*/ 16 w 16"/>
                  <a:gd name="T9" fmla="*/ 24 h 24"/>
                  <a:gd name="T10" fmla="*/ 8 w 16"/>
                  <a:gd name="T11" fmla="*/ 24 h 24"/>
                  <a:gd name="T12" fmla="*/ 8 w 16"/>
                  <a:gd name="T13" fmla="*/ 24 h 24"/>
                  <a:gd name="T14" fmla="*/ 8 w 16"/>
                  <a:gd name="T15" fmla="*/ 24 h 24"/>
                  <a:gd name="T16" fmla="*/ 8 w 16"/>
                  <a:gd name="T17" fmla="*/ 24 h 24"/>
                  <a:gd name="T18" fmla="*/ 8 w 16"/>
                  <a:gd name="T19" fmla="*/ 24 h 24"/>
                  <a:gd name="T20" fmla="*/ 8 w 16"/>
                  <a:gd name="T21" fmla="*/ 16 h 24"/>
                  <a:gd name="T22" fmla="*/ 8 w 16"/>
                  <a:gd name="T23" fmla="*/ 16 h 24"/>
                  <a:gd name="T24" fmla="*/ 0 w 16"/>
                  <a:gd name="T25" fmla="*/ 16 h 24"/>
                  <a:gd name="T26" fmla="*/ 0 w 16"/>
                  <a:gd name="T27" fmla="*/ 16 h 24"/>
                  <a:gd name="T28" fmla="*/ 0 w 16"/>
                  <a:gd name="T29" fmla="*/ 8 h 24"/>
                  <a:gd name="T30" fmla="*/ 8 w 16"/>
                  <a:gd name="T31" fmla="*/ 8 h 24"/>
                  <a:gd name="T32" fmla="*/ 8 w 16"/>
                  <a:gd name="T33" fmla="*/ 8 h 24"/>
                  <a:gd name="T34" fmla="*/ 8 w 16"/>
                  <a:gd name="T35" fmla="*/ 8 h 24"/>
                  <a:gd name="T36" fmla="*/ 0 w 16"/>
                  <a:gd name="T37" fmla="*/ 0 h 24"/>
                  <a:gd name="T38" fmla="*/ 0 w 16"/>
                  <a:gd name="T39" fmla="*/ 0 h 24"/>
                  <a:gd name="T40" fmla="*/ 8 w 16"/>
                  <a:gd name="T41" fmla="*/ 0 h 24"/>
                  <a:gd name="T42" fmla="*/ 8 w 16"/>
                  <a:gd name="T43" fmla="*/ 0 h 24"/>
                  <a:gd name="T44" fmla="*/ 8 w 16"/>
                  <a:gd name="T45" fmla="*/ 0 h 24"/>
                  <a:gd name="T46" fmla="*/ 8 w 16"/>
                  <a:gd name="T47" fmla="*/ 0 h 24"/>
                  <a:gd name="T48" fmla="*/ 16 w 16"/>
                  <a:gd name="T49" fmla="*/ 0 h 24"/>
                  <a:gd name="T50" fmla="*/ 16 w 16"/>
                  <a:gd name="T51" fmla="*/ 0 h 24"/>
                  <a:gd name="T52" fmla="*/ 16 w 16"/>
                  <a:gd name="T53" fmla="*/ 8 h 24"/>
                  <a:gd name="T54" fmla="*/ 16 w 16"/>
                  <a:gd name="T55" fmla="*/ 8 h 24"/>
                  <a:gd name="T56" fmla="*/ 16 w 16"/>
                  <a:gd name="T57" fmla="*/ 16 h 24"/>
                  <a:gd name="T58" fmla="*/ 16 w 16"/>
                  <a:gd name="T59" fmla="*/ 16 h 24"/>
                  <a:gd name="T60" fmla="*/ 8 w 16"/>
                  <a:gd name="T6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24">
                    <a:moveTo>
                      <a:pt x="8" y="16"/>
                    </a:moveTo>
                    <a:lnTo>
                      <a:pt x="8" y="16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98">
                <a:extLst>
                  <a:ext uri="{FF2B5EF4-FFF2-40B4-BE49-F238E27FC236}">
                    <a16:creationId xmlns="" xmlns:a16="http://schemas.microsoft.com/office/drawing/2014/main" id="{03C960B8-9F3E-4160-B88A-40F143DFC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2152"/>
                <a:ext cx="16" cy="32"/>
              </a:xfrm>
              <a:custGeom>
                <a:avLst/>
                <a:gdLst>
                  <a:gd name="T0" fmla="*/ 0 w 16"/>
                  <a:gd name="T1" fmla="*/ 32 h 32"/>
                  <a:gd name="T2" fmla="*/ 0 w 16"/>
                  <a:gd name="T3" fmla="*/ 24 h 32"/>
                  <a:gd name="T4" fmla="*/ 0 w 16"/>
                  <a:gd name="T5" fmla="*/ 24 h 32"/>
                  <a:gd name="T6" fmla="*/ 0 w 16"/>
                  <a:gd name="T7" fmla="*/ 16 h 32"/>
                  <a:gd name="T8" fmla="*/ 8 w 16"/>
                  <a:gd name="T9" fmla="*/ 0 h 32"/>
                  <a:gd name="T10" fmla="*/ 16 w 16"/>
                  <a:gd name="T11" fmla="*/ 0 h 32"/>
                  <a:gd name="T12" fmla="*/ 16 w 16"/>
                  <a:gd name="T13" fmla="*/ 16 h 32"/>
                  <a:gd name="T14" fmla="*/ 8 w 16"/>
                  <a:gd name="T15" fmla="*/ 32 h 32"/>
                  <a:gd name="T16" fmla="*/ 0 w 1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2">
                    <a:moveTo>
                      <a:pt x="0" y="3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8" y="32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99">
                <a:extLst>
                  <a:ext uri="{FF2B5EF4-FFF2-40B4-BE49-F238E27FC236}">
                    <a16:creationId xmlns="" xmlns:a16="http://schemas.microsoft.com/office/drawing/2014/main" id="{AAD49F1A-CC2F-4866-B389-20DAB85A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216"/>
                <a:ext cx="24" cy="24"/>
              </a:xfrm>
              <a:custGeom>
                <a:avLst/>
                <a:gdLst>
                  <a:gd name="T0" fmla="*/ 0 w 24"/>
                  <a:gd name="T1" fmla="*/ 8 h 24"/>
                  <a:gd name="T2" fmla="*/ 16 w 24"/>
                  <a:gd name="T3" fmla="*/ 0 h 24"/>
                  <a:gd name="T4" fmla="*/ 24 w 24"/>
                  <a:gd name="T5" fmla="*/ 0 h 24"/>
                  <a:gd name="T6" fmla="*/ 24 w 24"/>
                  <a:gd name="T7" fmla="*/ 8 h 24"/>
                  <a:gd name="T8" fmla="*/ 8 w 24"/>
                  <a:gd name="T9" fmla="*/ 24 h 24"/>
                  <a:gd name="T10" fmla="*/ 0 w 24"/>
                  <a:gd name="T11" fmla="*/ 24 h 24"/>
                  <a:gd name="T12" fmla="*/ 0 w 24"/>
                  <a:gd name="T13" fmla="*/ 16 h 24"/>
                  <a:gd name="T14" fmla="*/ 0 w 24"/>
                  <a:gd name="T15" fmla="*/ 16 h 24"/>
                  <a:gd name="T16" fmla="*/ 0 w 24"/>
                  <a:gd name="T17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16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00">
                <a:extLst>
                  <a:ext uri="{FF2B5EF4-FFF2-40B4-BE49-F238E27FC236}">
                    <a16:creationId xmlns="" xmlns:a16="http://schemas.microsoft.com/office/drawing/2014/main" id="{54490676-8374-4C0E-941A-81CAF84FE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2032"/>
                <a:ext cx="24" cy="40"/>
              </a:xfrm>
              <a:custGeom>
                <a:avLst/>
                <a:gdLst>
                  <a:gd name="T0" fmla="*/ 8 w 24"/>
                  <a:gd name="T1" fmla="*/ 16 h 40"/>
                  <a:gd name="T2" fmla="*/ 8 w 24"/>
                  <a:gd name="T3" fmla="*/ 16 h 40"/>
                  <a:gd name="T4" fmla="*/ 8 w 24"/>
                  <a:gd name="T5" fmla="*/ 8 h 40"/>
                  <a:gd name="T6" fmla="*/ 8 w 24"/>
                  <a:gd name="T7" fmla="*/ 8 h 40"/>
                  <a:gd name="T8" fmla="*/ 8 w 24"/>
                  <a:gd name="T9" fmla="*/ 16 h 40"/>
                  <a:gd name="T10" fmla="*/ 8 w 24"/>
                  <a:gd name="T11" fmla="*/ 16 h 40"/>
                  <a:gd name="T12" fmla="*/ 0 w 24"/>
                  <a:gd name="T13" fmla="*/ 16 h 40"/>
                  <a:gd name="T14" fmla="*/ 0 w 24"/>
                  <a:gd name="T15" fmla="*/ 8 h 40"/>
                  <a:gd name="T16" fmla="*/ 8 w 24"/>
                  <a:gd name="T17" fmla="*/ 0 h 40"/>
                  <a:gd name="T18" fmla="*/ 8 w 24"/>
                  <a:gd name="T19" fmla="*/ 0 h 40"/>
                  <a:gd name="T20" fmla="*/ 8 w 24"/>
                  <a:gd name="T21" fmla="*/ 0 h 40"/>
                  <a:gd name="T22" fmla="*/ 16 w 24"/>
                  <a:gd name="T23" fmla="*/ 0 h 40"/>
                  <a:gd name="T24" fmla="*/ 24 w 24"/>
                  <a:gd name="T25" fmla="*/ 8 h 40"/>
                  <a:gd name="T26" fmla="*/ 24 w 24"/>
                  <a:gd name="T27" fmla="*/ 8 h 40"/>
                  <a:gd name="T28" fmla="*/ 24 w 24"/>
                  <a:gd name="T29" fmla="*/ 8 h 40"/>
                  <a:gd name="T30" fmla="*/ 24 w 24"/>
                  <a:gd name="T31" fmla="*/ 8 h 40"/>
                  <a:gd name="T32" fmla="*/ 24 w 24"/>
                  <a:gd name="T33" fmla="*/ 16 h 40"/>
                  <a:gd name="T34" fmla="*/ 24 w 24"/>
                  <a:gd name="T35" fmla="*/ 16 h 40"/>
                  <a:gd name="T36" fmla="*/ 24 w 24"/>
                  <a:gd name="T37" fmla="*/ 16 h 40"/>
                  <a:gd name="T38" fmla="*/ 24 w 24"/>
                  <a:gd name="T39" fmla="*/ 16 h 40"/>
                  <a:gd name="T40" fmla="*/ 24 w 24"/>
                  <a:gd name="T41" fmla="*/ 16 h 40"/>
                  <a:gd name="T42" fmla="*/ 24 w 24"/>
                  <a:gd name="T43" fmla="*/ 16 h 40"/>
                  <a:gd name="T44" fmla="*/ 16 w 24"/>
                  <a:gd name="T45" fmla="*/ 40 h 40"/>
                  <a:gd name="T46" fmla="*/ 8 w 24"/>
                  <a:gd name="T47" fmla="*/ 40 h 40"/>
                  <a:gd name="T48" fmla="*/ 8 w 24"/>
                  <a:gd name="T49" fmla="*/ 40 h 40"/>
                  <a:gd name="T50" fmla="*/ 8 w 24"/>
                  <a:gd name="T51" fmla="*/ 32 h 40"/>
                  <a:gd name="T52" fmla="*/ 8 w 24"/>
                  <a:gd name="T53" fmla="*/ 32 h 40"/>
                  <a:gd name="T54" fmla="*/ 8 w 24"/>
                  <a:gd name="T55" fmla="*/ 32 h 40"/>
                  <a:gd name="T56" fmla="*/ 0 w 24"/>
                  <a:gd name="T57" fmla="*/ 32 h 40"/>
                  <a:gd name="T58" fmla="*/ 0 w 24"/>
                  <a:gd name="T59" fmla="*/ 32 h 40"/>
                  <a:gd name="T60" fmla="*/ 8 w 24"/>
                  <a:gd name="T61" fmla="*/ 24 h 40"/>
                  <a:gd name="T62" fmla="*/ 8 w 24"/>
                  <a:gd name="T6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40">
                    <a:moveTo>
                      <a:pt x="8" y="16"/>
                    </a:move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24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01">
                <a:extLst>
                  <a:ext uri="{FF2B5EF4-FFF2-40B4-BE49-F238E27FC236}">
                    <a16:creationId xmlns="" xmlns:a16="http://schemas.microsoft.com/office/drawing/2014/main" id="{0C5013C7-DB2A-4DF4-AD57-F6E1BD830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2024"/>
                <a:ext cx="24" cy="24"/>
              </a:xfrm>
              <a:custGeom>
                <a:avLst/>
                <a:gdLst>
                  <a:gd name="T0" fmla="*/ 16 w 24"/>
                  <a:gd name="T1" fmla="*/ 16 h 24"/>
                  <a:gd name="T2" fmla="*/ 16 w 24"/>
                  <a:gd name="T3" fmla="*/ 8 h 24"/>
                  <a:gd name="T4" fmla="*/ 16 w 24"/>
                  <a:gd name="T5" fmla="*/ 8 h 24"/>
                  <a:gd name="T6" fmla="*/ 8 w 24"/>
                  <a:gd name="T7" fmla="*/ 16 h 24"/>
                  <a:gd name="T8" fmla="*/ 0 w 24"/>
                  <a:gd name="T9" fmla="*/ 24 h 24"/>
                  <a:gd name="T10" fmla="*/ 0 w 24"/>
                  <a:gd name="T11" fmla="*/ 16 h 24"/>
                  <a:gd name="T12" fmla="*/ 0 w 24"/>
                  <a:gd name="T13" fmla="*/ 8 h 24"/>
                  <a:gd name="T14" fmla="*/ 8 w 24"/>
                  <a:gd name="T15" fmla="*/ 0 h 24"/>
                  <a:gd name="T16" fmla="*/ 8 w 24"/>
                  <a:gd name="T17" fmla="*/ 0 h 24"/>
                  <a:gd name="T18" fmla="*/ 16 w 24"/>
                  <a:gd name="T19" fmla="*/ 0 h 24"/>
                  <a:gd name="T20" fmla="*/ 24 w 24"/>
                  <a:gd name="T21" fmla="*/ 0 h 24"/>
                  <a:gd name="T22" fmla="*/ 24 w 24"/>
                  <a:gd name="T23" fmla="*/ 16 h 24"/>
                  <a:gd name="T24" fmla="*/ 16 w 24"/>
                  <a:gd name="T2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6" y="16"/>
                    </a:moveTo>
                    <a:lnTo>
                      <a:pt x="16" y="8"/>
                    </a:lnTo>
                    <a:lnTo>
                      <a:pt x="16" y="8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1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02">
                <a:extLst>
                  <a:ext uri="{FF2B5EF4-FFF2-40B4-BE49-F238E27FC236}">
                    <a16:creationId xmlns="" xmlns:a16="http://schemas.microsoft.com/office/drawing/2014/main" id="{D8102A4B-5942-4050-84C5-4BE82B547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1864"/>
                <a:ext cx="64" cy="56"/>
              </a:xfrm>
              <a:custGeom>
                <a:avLst/>
                <a:gdLst>
                  <a:gd name="T0" fmla="*/ 8 w 64"/>
                  <a:gd name="T1" fmla="*/ 32 h 56"/>
                  <a:gd name="T2" fmla="*/ 16 w 64"/>
                  <a:gd name="T3" fmla="*/ 32 h 56"/>
                  <a:gd name="T4" fmla="*/ 24 w 64"/>
                  <a:gd name="T5" fmla="*/ 8 h 56"/>
                  <a:gd name="T6" fmla="*/ 24 w 64"/>
                  <a:gd name="T7" fmla="*/ 8 h 56"/>
                  <a:gd name="T8" fmla="*/ 24 w 64"/>
                  <a:gd name="T9" fmla="*/ 0 h 56"/>
                  <a:gd name="T10" fmla="*/ 24 w 64"/>
                  <a:gd name="T11" fmla="*/ 0 h 56"/>
                  <a:gd name="T12" fmla="*/ 32 w 64"/>
                  <a:gd name="T13" fmla="*/ 8 h 56"/>
                  <a:gd name="T14" fmla="*/ 48 w 64"/>
                  <a:gd name="T15" fmla="*/ 16 h 56"/>
                  <a:gd name="T16" fmla="*/ 64 w 64"/>
                  <a:gd name="T17" fmla="*/ 16 h 56"/>
                  <a:gd name="T18" fmla="*/ 64 w 64"/>
                  <a:gd name="T19" fmla="*/ 16 h 56"/>
                  <a:gd name="T20" fmla="*/ 64 w 64"/>
                  <a:gd name="T21" fmla="*/ 16 h 56"/>
                  <a:gd name="T22" fmla="*/ 64 w 64"/>
                  <a:gd name="T23" fmla="*/ 16 h 56"/>
                  <a:gd name="T24" fmla="*/ 64 w 64"/>
                  <a:gd name="T25" fmla="*/ 16 h 56"/>
                  <a:gd name="T26" fmla="*/ 64 w 64"/>
                  <a:gd name="T27" fmla="*/ 24 h 56"/>
                  <a:gd name="T28" fmla="*/ 64 w 64"/>
                  <a:gd name="T29" fmla="*/ 24 h 56"/>
                  <a:gd name="T30" fmla="*/ 64 w 64"/>
                  <a:gd name="T31" fmla="*/ 32 h 56"/>
                  <a:gd name="T32" fmla="*/ 48 w 64"/>
                  <a:gd name="T33" fmla="*/ 32 h 56"/>
                  <a:gd name="T34" fmla="*/ 40 w 64"/>
                  <a:gd name="T35" fmla="*/ 48 h 56"/>
                  <a:gd name="T36" fmla="*/ 40 w 64"/>
                  <a:gd name="T37" fmla="*/ 48 h 56"/>
                  <a:gd name="T38" fmla="*/ 32 w 64"/>
                  <a:gd name="T39" fmla="*/ 40 h 56"/>
                  <a:gd name="T40" fmla="*/ 24 w 64"/>
                  <a:gd name="T41" fmla="*/ 40 h 56"/>
                  <a:gd name="T42" fmla="*/ 24 w 64"/>
                  <a:gd name="T43" fmla="*/ 40 h 56"/>
                  <a:gd name="T44" fmla="*/ 16 w 64"/>
                  <a:gd name="T45" fmla="*/ 40 h 56"/>
                  <a:gd name="T46" fmla="*/ 8 w 64"/>
                  <a:gd name="T47" fmla="*/ 40 h 56"/>
                  <a:gd name="T48" fmla="*/ 8 w 64"/>
                  <a:gd name="T49" fmla="*/ 40 h 56"/>
                  <a:gd name="T50" fmla="*/ 8 w 64"/>
                  <a:gd name="T51" fmla="*/ 40 h 56"/>
                  <a:gd name="T52" fmla="*/ 8 w 64"/>
                  <a:gd name="T53" fmla="*/ 40 h 56"/>
                  <a:gd name="T54" fmla="*/ 8 w 64"/>
                  <a:gd name="T55" fmla="*/ 48 h 56"/>
                  <a:gd name="T56" fmla="*/ 8 w 64"/>
                  <a:gd name="T57" fmla="*/ 56 h 56"/>
                  <a:gd name="T58" fmla="*/ 0 w 64"/>
                  <a:gd name="T59" fmla="*/ 56 h 56"/>
                  <a:gd name="T60" fmla="*/ 0 w 64"/>
                  <a:gd name="T61" fmla="*/ 56 h 56"/>
                  <a:gd name="T62" fmla="*/ 0 w 64"/>
                  <a:gd name="T63" fmla="*/ 56 h 56"/>
                  <a:gd name="T64" fmla="*/ 0 w 64"/>
                  <a:gd name="T65" fmla="*/ 48 h 56"/>
                  <a:gd name="T66" fmla="*/ 0 w 64"/>
                  <a:gd name="T67" fmla="*/ 40 h 56"/>
                  <a:gd name="T68" fmla="*/ 8 w 64"/>
                  <a:gd name="T69" fmla="*/ 32 h 56"/>
                  <a:gd name="T70" fmla="*/ 8 w 64"/>
                  <a:gd name="T71" fmla="*/ 32 h 56"/>
                  <a:gd name="T72" fmla="*/ 8 w 64"/>
                  <a:gd name="T73" fmla="*/ 24 h 56"/>
                  <a:gd name="T74" fmla="*/ 8 w 64"/>
                  <a:gd name="T75" fmla="*/ 24 h 56"/>
                  <a:gd name="T76" fmla="*/ 8 w 64"/>
                  <a:gd name="T77" fmla="*/ 32 h 56"/>
                  <a:gd name="T78" fmla="*/ 8 w 64"/>
                  <a:gd name="T79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56">
                    <a:moveTo>
                      <a:pt x="8" y="32"/>
                    </a:moveTo>
                    <a:lnTo>
                      <a:pt x="16" y="32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8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32"/>
                    </a:lnTo>
                    <a:lnTo>
                      <a:pt x="48" y="3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03">
                <a:extLst>
                  <a:ext uri="{FF2B5EF4-FFF2-40B4-BE49-F238E27FC236}">
                    <a16:creationId xmlns="" xmlns:a16="http://schemas.microsoft.com/office/drawing/2014/main" id="{C0E8368D-968E-4B54-BB46-C05A577F4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1856"/>
                <a:ext cx="16" cy="16"/>
              </a:xfrm>
              <a:custGeom>
                <a:avLst/>
                <a:gdLst>
                  <a:gd name="T0" fmla="*/ 8 w 16"/>
                  <a:gd name="T1" fmla="*/ 8 h 16"/>
                  <a:gd name="T2" fmla="*/ 0 w 16"/>
                  <a:gd name="T3" fmla="*/ 16 h 16"/>
                  <a:gd name="T4" fmla="*/ 0 w 16"/>
                  <a:gd name="T5" fmla="*/ 16 h 16"/>
                  <a:gd name="T6" fmla="*/ 0 w 16"/>
                  <a:gd name="T7" fmla="*/ 16 h 16"/>
                  <a:gd name="T8" fmla="*/ 0 w 16"/>
                  <a:gd name="T9" fmla="*/ 8 h 16"/>
                  <a:gd name="T10" fmla="*/ 0 w 16"/>
                  <a:gd name="T11" fmla="*/ 0 h 16"/>
                  <a:gd name="T12" fmla="*/ 8 w 16"/>
                  <a:gd name="T13" fmla="*/ 0 h 16"/>
                  <a:gd name="T14" fmla="*/ 16 w 16"/>
                  <a:gd name="T15" fmla="*/ 0 h 16"/>
                  <a:gd name="T16" fmla="*/ 16 w 16"/>
                  <a:gd name="T17" fmla="*/ 0 h 16"/>
                  <a:gd name="T18" fmla="*/ 16 w 16"/>
                  <a:gd name="T19" fmla="*/ 8 h 16"/>
                  <a:gd name="T20" fmla="*/ 16 w 16"/>
                  <a:gd name="T21" fmla="*/ 8 h 16"/>
                  <a:gd name="T22" fmla="*/ 8 w 16"/>
                  <a:gd name="T2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8" y="8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04">
                <a:extLst>
                  <a:ext uri="{FF2B5EF4-FFF2-40B4-BE49-F238E27FC236}">
                    <a16:creationId xmlns="" xmlns:a16="http://schemas.microsoft.com/office/drawing/2014/main" id="{FA5327C1-305C-4842-947C-50C3E0390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" y="1712"/>
                <a:ext cx="40" cy="136"/>
              </a:xfrm>
              <a:custGeom>
                <a:avLst/>
                <a:gdLst>
                  <a:gd name="T0" fmla="*/ 24 w 40"/>
                  <a:gd name="T1" fmla="*/ 80 h 136"/>
                  <a:gd name="T2" fmla="*/ 16 w 40"/>
                  <a:gd name="T3" fmla="*/ 96 h 136"/>
                  <a:gd name="T4" fmla="*/ 16 w 40"/>
                  <a:gd name="T5" fmla="*/ 120 h 136"/>
                  <a:gd name="T6" fmla="*/ 32 w 40"/>
                  <a:gd name="T7" fmla="*/ 128 h 136"/>
                  <a:gd name="T8" fmla="*/ 32 w 40"/>
                  <a:gd name="T9" fmla="*/ 128 h 136"/>
                  <a:gd name="T10" fmla="*/ 32 w 40"/>
                  <a:gd name="T11" fmla="*/ 136 h 136"/>
                  <a:gd name="T12" fmla="*/ 24 w 40"/>
                  <a:gd name="T13" fmla="*/ 136 h 136"/>
                  <a:gd name="T14" fmla="*/ 24 w 40"/>
                  <a:gd name="T15" fmla="*/ 128 h 136"/>
                  <a:gd name="T16" fmla="*/ 24 w 40"/>
                  <a:gd name="T17" fmla="*/ 128 h 136"/>
                  <a:gd name="T18" fmla="*/ 16 w 40"/>
                  <a:gd name="T19" fmla="*/ 128 h 136"/>
                  <a:gd name="T20" fmla="*/ 16 w 40"/>
                  <a:gd name="T21" fmla="*/ 128 h 136"/>
                  <a:gd name="T22" fmla="*/ 8 w 40"/>
                  <a:gd name="T23" fmla="*/ 136 h 136"/>
                  <a:gd name="T24" fmla="*/ 8 w 40"/>
                  <a:gd name="T25" fmla="*/ 136 h 136"/>
                  <a:gd name="T26" fmla="*/ 8 w 40"/>
                  <a:gd name="T27" fmla="*/ 128 h 136"/>
                  <a:gd name="T28" fmla="*/ 8 w 40"/>
                  <a:gd name="T29" fmla="*/ 128 h 136"/>
                  <a:gd name="T30" fmla="*/ 8 w 40"/>
                  <a:gd name="T31" fmla="*/ 112 h 136"/>
                  <a:gd name="T32" fmla="*/ 8 w 40"/>
                  <a:gd name="T33" fmla="*/ 96 h 136"/>
                  <a:gd name="T34" fmla="*/ 8 w 40"/>
                  <a:gd name="T35" fmla="*/ 88 h 136"/>
                  <a:gd name="T36" fmla="*/ 8 w 40"/>
                  <a:gd name="T37" fmla="*/ 80 h 136"/>
                  <a:gd name="T38" fmla="*/ 8 w 40"/>
                  <a:gd name="T39" fmla="*/ 56 h 136"/>
                  <a:gd name="T40" fmla="*/ 8 w 40"/>
                  <a:gd name="T41" fmla="*/ 56 h 136"/>
                  <a:gd name="T42" fmla="*/ 0 w 40"/>
                  <a:gd name="T43" fmla="*/ 48 h 136"/>
                  <a:gd name="T44" fmla="*/ 0 w 40"/>
                  <a:gd name="T45" fmla="*/ 16 h 136"/>
                  <a:gd name="T46" fmla="*/ 16 w 40"/>
                  <a:gd name="T47" fmla="*/ 16 h 136"/>
                  <a:gd name="T48" fmla="*/ 16 w 40"/>
                  <a:gd name="T49" fmla="*/ 16 h 136"/>
                  <a:gd name="T50" fmla="*/ 16 w 40"/>
                  <a:gd name="T51" fmla="*/ 8 h 136"/>
                  <a:gd name="T52" fmla="*/ 16 w 40"/>
                  <a:gd name="T53" fmla="*/ 8 h 136"/>
                  <a:gd name="T54" fmla="*/ 16 w 40"/>
                  <a:gd name="T55" fmla="*/ 0 h 136"/>
                  <a:gd name="T56" fmla="*/ 16 w 40"/>
                  <a:gd name="T57" fmla="*/ 0 h 136"/>
                  <a:gd name="T58" fmla="*/ 16 w 40"/>
                  <a:gd name="T59" fmla="*/ 0 h 136"/>
                  <a:gd name="T60" fmla="*/ 16 w 40"/>
                  <a:gd name="T61" fmla="*/ 0 h 136"/>
                  <a:gd name="T62" fmla="*/ 16 w 40"/>
                  <a:gd name="T63" fmla="*/ 8 h 136"/>
                  <a:gd name="T64" fmla="*/ 24 w 40"/>
                  <a:gd name="T65" fmla="*/ 16 h 136"/>
                  <a:gd name="T66" fmla="*/ 24 w 40"/>
                  <a:gd name="T67" fmla="*/ 24 h 136"/>
                  <a:gd name="T68" fmla="*/ 24 w 40"/>
                  <a:gd name="T69" fmla="*/ 24 h 136"/>
                  <a:gd name="T70" fmla="*/ 24 w 40"/>
                  <a:gd name="T71" fmla="*/ 24 h 136"/>
                  <a:gd name="T72" fmla="*/ 24 w 40"/>
                  <a:gd name="T73" fmla="*/ 32 h 136"/>
                  <a:gd name="T74" fmla="*/ 24 w 40"/>
                  <a:gd name="T75" fmla="*/ 40 h 136"/>
                  <a:gd name="T76" fmla="*/ 24 w 40"/>
                  <a:gd name="T77" fmla="*/ 48 h 136"/>
                  <a:gd name="T78" fmla="*/ 24 w 40"/>
                  <a:gd name="T79" fmla="*/ 48 h 136"/>
                  <a:gd name="T80" fmla="*/ 24 w 40"/>
                  <a:gd name="T81" fmla="*/ 56 h 136"/>
                  <a:gd name="T82" fmla="*/ 32 w 40"/>
                  <a:gd name="T83" fmla="*/ 64 h 136"/>
                  <a:gd name="T84" fmla="*/ 32 w 40"/>
                  <a:gd name="T85" fmla="*/ 80 h 136"/>
                  <a:gd name="T86" fmla="*/ 40 w 40"/>
                  <a:gd name="T87" fmla="*/ 88 h 136"/>
                  <a:gd name="T88" fmla="*/ 40 w 40"/>
                  <a:gd name="T89" fmla="*/ 88 h 136"/>
                  <a:gd name="T90" fmla="*/ 32 w 40"/>
                  <a:gd name="T91" fmla="*/ 80 h 136"/>
                  <a:gd name="T92" fmla="*/ 24 w 40"/>
                  <a:gd name="T93" fmla="*/ 8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136">
                    <a:moveTo>
                      <a:pt x="24" y="80"/>
                    </a:moveTo>
                    <a:lnTo>
                      <a:pt x="16" y="96"/>
                    </a:lnTo>
                    <a:lnTo>
                      <a:pt x="16" y="120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2" y="136"/>
                    </a:lnTo>
                    <a:lnTo>
                      <a:pt x="24" y="136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8" y="136"/>
                    </a:lnTo>
                    <a:lnTo>
                      <a:pt x="8" y="136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8" y="112"/>
                    </a:lnTo>
                    <a:lnTo>
                      <a:pt x="8" y="96"/>
                    </a:lnTo>
                    <a:lnTo>
                      <a:pt x="8" y="88"/>
                    </a:lnTo>
                    <a:lnTo>
                      <a:pt x="8" y="80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0" y="48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32"/>
                    </a:lnTo>
                    <a:lnTo>
                      <a:pt x="24" y="4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32" y="80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32" y="80"/>
                    </a:lnTo>
                    <a:lnTo>
                      <a:pt x="24" y="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05">
                <a:extLst>
                  <a:ext uri="{FF2B5EF4-FFF2-40B4-BE49-F238E27FC236}">
                    <a16:creationId xmlns="" xmlns:a16="http://schemas.microsoft.com/office/drawing/2014/main" id="{DCD5E7CE-DF13-4E23-9FAB-ADDF3BE4E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352"/>
                <a:ext cx="24" cy="48"/>
              </a:xfrm>
              <a:custGeom>
                <a:avLst/>
                <a:gdLst>
                  <a:gd name="T0" fmla="*/ 24 w 24"/>
                  <a:gd name="T1" fmla="*/ 32 h 48"/>
                  <a:gd name="T2" fmla="*/ 16 w 24"/>
                  <a:gd name="T3" fmla="*/ 48 h 48"/>
                  <a:gd name="T4" fmla="*/ 0 w 24"/>
                  <a:gd name="T5" fmla="*/ 48 h 48"/>
                  <a:gd name="T6" fmla="*/ 0 w 24"/>
                  <a:gd name="T7" fmla="*/ 32 h 48"/>
                  <a:gd name="T8" fmla="*/ 0 w 24"/>
                  <a:gd name="T9" fmla="*/ 8 h 48"/>
                  <a:gd name="T10" fmla="*/ 0 w 24"/>
                  <a:gd name="T11" fmla="*/ 0 h 48"/>
                  <a:gd name="T12" fmla="*/ 0 w 24"/>
                  <a:gd name="T13" fmla="*/ 0 h 48"/>
                  <a:gd name="T14" fmla="*/ 8 w 24"/>
                  <a:gd name="T15" fmla="*/ 8 h 48"/>
                  <a:gd name="T16" fmla="*/ 24 w 24"/>
                  <a:gd name="T17" fmla="*/ 24 h 48"/>
                  <a:gd name="T18" fmla="*/ 24 w 24"/>
                  <a:gd name="T19" fmla="*/ 3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8">
                    <a:moveTo>
                      <a:pt x="24" y="32"/>
                    </a:moveTo>
                    <a:lnTo>
                      <a:pt x="16" y="4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24" y="24"/>
                    </a:lnTo>
                    <a:lnTo>
                      <a:pt x="24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6">
                <a:extLst>
                  <a:ext uri="{FF2B5EF4-FFF2-40B4-BE49-F238E27FC236}">
                    <a16:creationId xmlns="" xmlns:a16="http://schemas.microsoft.com/office/drawing/2014/main" id="{DDA0EA03-6807-4848-B93B-B7729EB9C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544"/>
                <a:ext cx="128" cy="40"/>
              </a:xfrm>
              <a:custGeom>
                <a:avLst/>
                <a:gdLst>
                  <a:gd name="T0" fmla="*/ 120 w 128"/>
                  <a:gd name="T1" fmla="*/ 32 h 40"/>
                  <a:gd name="T2" fmla="*/ 112 w 128"/>
                  <a:gd name="T3" fmla="*/ 32 h 40"/>
                  <a:gd name="T4" fmla="*/ 112 w 128"/>
                  <a:gd name="T5" fmla="*/ 40 h 40"/>
                  <a:gd name="T6" fmla="*/ 112 w 128"/>
                  <a:gd name="T7" fmla="*/ 40 h 40"/>
                  <a:gd name="T8" fmla="*/ 104 w 128"/>
                  <a:gd name="T9" fmla="*/ 32 h 40"/>
                  <a:gd name="T10" fmla="*/ 80 w 128"/>
                  <a:gd name="T11" fmla="*/ 32 h 40"/>
                  <a:gd name="T12" fmla="*/ 64 w 128"/>
                  <a:gd name="T13" fmla="*/ 32 h 40"/>
                  <a:gd name="T14" fmla="*/ 64 w 128"/>
                  <a:gd name="T15" fmla="*/ 32 h 40"/>
                  <a:gd name="T16" fmla="*/ 56 w 128"/>
                  <a:gd name="T17" fmla="*/ 24 h 40"/>
                  <a:gd name="T18" fmla="*/ 40 w 128"/>
                  <a:gd name="T19" fmla="*/ 24 h 40"/>
                  <a:gd name="T20" fmla="*/ 32 w 128"/>
                  <a:gd name="T21" fmla="*/ 24 h 40"/>
                  <a:gd name="T22" fmla="*/ 24 w 128"/>
                  <a:gd name="T23" fmla="*/ 24 h 40"/>
                  <a:gd name="T24" fmla="*/ 24 w 128"/>
                  <a:gd name="T25" fmla="*/ 24 h 40"/>
                  <a:gd name="T26" fmla="*/ 16 w 128"/>
                  <a:gd name="T27" fmla="*/ 24 h 40"/>
                  <a:gd name="T28" fmla="*/ 0 w 128"/>
                  <a:gd name="T29" fmla="*/ 8 h 40"/>
                  <a:gd name="T30" fmla="*/ 0 w 128"/>
                  <a:gd name="T31" fmla="*/ 8 h 40"/>
                  <a:gd name="T32" fmla="*/ 0 w 128"/>
                  <a:gd name="T33" fmla="*/ 8 h 40"/>
                  <a:gd name="T34" fmla="*/ 0 w 128"/>
                  <a:gd name="T35" fmla="*/ 8 h 40"/>
                  <a:gd name="T36" fmla="*/ 8 w 128"/>
                  <a:gd name="T37" fmla="*/ 0 h 40"/>
                  <a:gd name="T38" fmla="*/ 8 w 128"/>
                  <a:gd name="T39" fmla="*/ 0 h 40"/>
                  <a:gd name="T40" fmla="*/ 16 w 128"/>
                  <a:gd name="T41" fmla="*/ 0 h 40"/>
                  <a:gd name="T42" fmla="*/ 24 w 128"/>
                  <a:gd name="T43" fmla="*/ 0 h 40"/>
                  <a:gd name="T44" fmla="*/ 48 w 128"/>
                  <a:gd name="T45" fmla="*/ 16 h 40"/>
                  <a:gd name="T46" fmla="*/ 56 w 128"/>
                  <a:gd name="T47" fmla="*/ 16 h 40"/>
                  <a:gd name="T48" fmla="*/ 64 w 128"/>
                  <a:gd name="T49" fmla="*/ 8 h 40"/>
                  <a:gd name="T50" fmla="*/ 80 w 128"/>
                  <a:gd name="T51" fmla="*/ 16 h 40"/>
                  <a:gd name="T52" fmla="*/ 88 w 128"/>
                  <a:gd name="T53" fmla="*/ 16 h 40"/>
                  <a:gd name="T54" fmla="*/ 96 w 128"/>
                  <a:gd name="T55" fmla="*/ 16 h 40"/>
                  <a:gd name="T56" fmla="*/ 104 w 128"/>
                  <a:gd name="T57" fmla="*/ 16 h 40"/>
                  <a:gd name="T58" fmla="*/ 104 w 128"/>
                  <a:gd name="T59" fmla="*/ 16 h 40"/>
                  <a:gd name="T60" fmla="*/ 96 w 128"/>
                  <a:gd name="T61" fmla="*/ 16 h 40"/>
                  <a:gd name="T62" fmla="*/ 88 w 128"/>
                  <a:gd name="T63" fmla="*/ 16 h 40"/>
                  <a:gd name="T64" fmla="*/ 88 w 128"/>
                  <a:gd name="T65" fmla="*/ 16 h 40"/>
                  <a:gd name="T66" fmla="*/ 96 w 128"/>
                  <a:gd name="T67" fmla="*/ 24 h 40"/>
                  <a:gd name="T68" fmla="*/ 104 w 128"/>
                  <a:gd name="T69" fmla="*/ 24 h 40"/>
                  <a:gd name="T70" fmla="*/ 112 w 128"/>
                  <a:gd name="T71" fmla="*/ 32 h 40"/>
                  <a:gd name="T72" fmla="*/ 112 w 128"/>
                  <a:gd name="T73" fmla="*/ 32 h 40"/>
                  <a:gd name="T74" fmla="*/ 120 w 128"/>
                  <a:gd name="T75" fmla="*/ 32 h 40"/>
                  <a:gd name="T76" fmla="*/ 120 w 128"/>
                  <a:gd name="T77" fmla="*/ 32 h 40"/>
                  <a:gd name="T78" fmla="*/ 120 w 128"/>
                  <a:gd name="T79" fmla="*/ 32 h 40"/>
                  <a:gd name="T80" fmla="*/ 128 w 128"/>
                  <a:gd name="T81" fmla="*/ 32 h 40"/>
                  <a:gd name="T82" fmla="*/ 120 w 128"/>
                  <a:gd name="T83" fmla="*/ 40 h 40"/>
                  <a:gd name="T84" fmla="*/ 120 w 128"/>
                  <a:gd name="T85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" h="40">
                    <a:moveTo>
                      <a:pt x="120" y="32"/>
                    </a:moveTo>
                    <a:lnTo>
                      <a:pt x="112" y="32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04" y="32"/>
                    </a:lnTo>
                    <a:lnTo>
                      <a:pt x="80" y="32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56" y="24"/>
                    </a:lnTo>
                    <a:lnTo>
                      <a:pt x="40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48" y="16"/>
                    </a:lnTo>
                    <a:lnTo>
                      <a:pt x="56" y="16"/>
                    </a:lnTo>
                    <a:lnTo>
                      <a:pt x="64" y="8"/>
                    </a:lnTo>
                    <a:lnTo>
                      <a:pt x="80" y="16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6" y="16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96" y="24"/>
                    </a:lnTo>
                    <a:lnTo>
                      <a:pt x="104" y="24"/>
                    </a:lnTo>
                    <a:lnTo>
                      <a:pt x="112" y="32"/>
                    </a:lnTo>
                    <a:lnTo>
                      <a:pt x="112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8" y="32"/>
                    </a:lnTo>
                    <a:lnTo>
                      <a:pt x="120" y="40"/>
                    </a:lnTo>
                    <a:lnTo>
                      <a:pt x="120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07">
                <a:extLst>
                  <a:ext uri="{FF2B5EF4-FFF2-40B4-BE49-F238E27FC236}">
                    <a16:creationId xmlns="" xmlns:a16="http://schemas.microsoft.com/office/drawing/2014/main" id="{E1DAC4CA-96B2-40DE-B44F-BAEE10606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2" y="2576"/>
                <a:ext cx="40" cy="24"/>
              </a:xfrm>
              <a:custGeom>
                <a:avLst/>
                <a:gdLst>
                  <a:gd name="T0" fmla="*/ 16 w 40"/>
                  <a:gd name="T1" fmla="*/ 16 h 24"/>
                  <a:gd name="T2" fmla="*/ 16 w 40"/>
                  <a:gd name="T3" fmla="*/ 16 h 24"/>
                  <a:gd name="T4" fmla="*/ 16 w 40"/>
                  <a:gd name="T5" fmla="*/ 16 h 24"/>
                  <a:gd name="T6" fmla="*/ 16 w 40"/>
                  <a:gd name="T7" fmla="*/ 24 h 24"/>
                  <a:gd name="T8" fmla="*/ 8 w 40"/>
                  <a:gd name="T9" fmla="*/ 24 h 24"/>
                  <a:gd name="T10" fmla="*/ 0 w 40"/>
                  <a:gd name="T11" fmla="*/ 24 h 24"/>
                  <a:gd name="T12" fmla="*/ 0 w 40"/>
                  <a:gd name="T13" fmla="*/ 16 h 24"/>
                  <a:gd name="T14" fmla="*/ 16 w 40"/>
                  <a:gd name="T15" fmla="*/ 8 h 24"/>
                  <a:gd name="T16" fmla="*/ 24 w 40"/>
                  <a:gd name="T17" fmla="*/ 0 h 24"/>
                  <a:gd name="T18" fmla="*/ 40 w 40"/>
                  <a:gd name="T19" fmla="*/ 0 h 24"/>
                  <a:gd name="T20" fmla="*/ 40 w 40"/>
                  <a:gd name="T21" fmla="*/ 16 h 24"/>
                  <a:gd name="T22" fmla="*/ 16 w 40"/>
                  <a:gd name="T2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16" y="16"/>
                    </a:move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40" y="0"/>
                    </a:lnTo>
                    <a:lnTo>
                      <a:pt x="40" y="1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08">
                <a:extLst>
                  <a:ext uri="{FF2B5EF4-FFF2-40B4-BE49-F238E27FC236}">
                    <a16:creationId xmlns="" xmlns:a16="http://schemas.microsoft.com/office/drawing/2014/main" id="{581ADA18-3BA9-4DFC-84C0-A0A30690C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28"/>
                <a:ext cx="48" cy="24"/>
              </a:xfrm>
              <a:custGeom>
                <a:avLst/>
                <a:gdLst>
                  <a:gd name="T0" fmla="*/ 8 w 48"/>
                  <a:gd name="T1" fmla="*/ 16 h 24"/>
                  <a:gd name="T2" fmla="*/ 0 w 48"/>
                  <a:gd name="T3" fmla="*/ 16 h 24"/>
                  <a:gd name="T4" fmla="*/ 0 w 48"/>
                  <a:gd name="T5" fmla="*/ 16 h 24"/>
                  <a:gd name="T6" fmla="*/ 16 w 48"/>
                  <a:gd name="T7" fmla="*/ 16 h 24"/>
                  <a:gd name="T8" fmla="*/ 16 w 48"/>
                  <a:gd name="T9" fmla="*/ 16 h 24"/>
                  <a:gd name="T10" fmla="*/ 16 w 48"/>
                  <a:gd name="T11" fmla="*/ 16 h 24"/>
                  <a:gd name="T12" fmla="*/ 16 w 48"/>
                  <a:gd name="T13" fmla="*/ 16 h 24"/>
                  <a:gd name="T14" fmla="*/ 16 w 48"/>
                  <a:gd name="T15" fmla="*/ 16 h 24"/>
                  <a:gd name="T16" fmla="*/ 24 w 48"/>
                  <a:gd name="T17" fmla="*/ 8 h 24"/>
                  <a:gd name="T18" fmla="*/ 40 w 48"/>
                  <a:gd name="T19" fmla="*/ 8 h 24"/>
                  <a:gd name="T20" fmla="*/ 40 w 48"/>
                  <a:gd name="T21" fmla="*/ 8 h 24"/>
                  <a:gd name="T22" fmla="*/ 40 w 48"/>
                  <a:gd name="T23" fmla="*/ 0 h 24"/>
                  <a:gd name="T24" fmla="*/ 48 w 48"/>
                  <a:gd name="T25" fmla="*/ 0 h 24"/>
                  <a:gd name="T26" fmla="*/ 48 w 48"/>
                  <a:gd name="T27" fmla="*/ 8 h 24"/>
                  <a:gd name="T28" fmla="*/ 40 w 48"/>
                  <a:gd name="T29" fmla="*/ 16 h 24"/>
                  <a:gd name="T30" fmla="*/ 40 w 48"/>
                  <a:gd name="T31" fmla="*/ 16 h 24"/>
                  <a:gd name="T32" fmla="*/ 24 w 48"/>
                  <a:gd name="T33" fmla="*/ 24 h 24"/>
                  <a:gd name="T34" fmla="*/ 16 w 48"/>
                  <a:gd name="T35" fmla="*/ 24 h 24"/>
                  <a:gd name="T36" fmla="*/ 8 w 48"/>
                  <a:gd name="T37" fmla="*/ 24 h 24"/>
                  <a:gd name="T38" fmla="*/ 16 w 48"/>
                  <a:gd name="T39" fmla="*/ 24 h 24"/>
                  <a:gd name="T40" fmla="*/ 8 w 48"/>
                  <a:gd name="T41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24">
                    <a:moveTo>
                      <a:pt x="8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48" y="8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16" y="24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09">
                <a:extLst>
                  <a:ext uri="{FF2B5EF4-FFF2-40B4-BE49-F238E27FC236}">
                    <a16:creationId xmlns="" xmlns:a16="http://schemas.microsoft.com/office/drawing/2014/main" id="{D7513766-5FE7-44A9-AD93-E6D21E18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2304"/>
                <a:ext cx="16" cy="16"/>
              </a:xfrm>
              <a:custGeom>
                <a:avLst/>
                <a:gdLst>
                  <a:gd name="T0" fmla="*/ 8 w 16"/>
                  <a:gd name="T1" fmla="*/ 8 h 16"/>
                  <a:gd name="T2" fmla="*/ 8 w 16"/>
                  <a:gd name="T3" fmla="*/ 8 h 16"/>
                  <a:gd name="T4" fmla="*/ 0 w 16"/>
                  <a:gd name="T5" fmla="*/ 0 h 16"/>
                  <a:gd name="T6" fmla="*/ 0 w 16"/>
                  <a:gd name="T7" fmla="*/ 0 h 16"/>
                  <a:gd name="T8" fmla="*/ 8 w 16"/>
                  <a:gd name="T9" fmla="*/ 0 h 16"/>
                  <a:gd name="T10" fmla="*/ 8 w 16"/>
                  <a:gd name="T11" fmla="*/ 0 h 16"/>
                  <a:gd name="T12" fmla="*/ 16 w 16"/>
                  <a:gd name="T13" fmla="*/ 8 h 16"/>
                  <a:gd name="T14" fmla="*/ 16 w 16"/>
                  <a:gd name="T15" fmla="*/ 8 h 16"/>
                  <a:gd name="T16" fmla="*/ 16 w 16"/>
                  <a:gd name="T17" fmla="*/ 8 h 16"/>
                  <a:gd name="T18" fmla="*/ 16 w 16"/>
                  <a:gd name="T19" fmla="*/ 16 h 16"/>
                  <a:gd name="T20" fmla="*/ 8 w 16"/>
                  <a:gd name="T21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6">
                    <a:moveTo>
                      <a:pt x="8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10">
                <a:extLst>
                  <a:ext uri="{FF2B5EF4-FFF2-40B4-BE49-F238E27FC236}">
                    <a16:creationId xmlns="" xmlns:a16="http://schemas.microsoft.com/office/drawing/2014/main" id="{BC8EEC72-8003-478A-B8A3-FFFEECF12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1560"/>
                <a:ext cx="24" cy="16"/>
              </a:xfrm>
              <a:custGeom>
                <a:avLst/>
                <a:gdLst>
                  <a:gd name="T0" fmla="*/ 16 w 24"/>
                  <a:gd name="T1" fmla="*/ 0 h 16"/>
                  <a:gd name="T2" fmla="*/ 24 w 24"/>
                  <a:gd name="T3" fmla="*/ 0 h 16"/>
                  <a:gd name="T4" fmla="*/ 24 w 24"/>
                  <a:gd name="T5" fmla="*/ 0 h 16"/>
                  <a:gd name="T6" fmla="*/ 24 w 24"/>
                  <a:gd name="T7" fmla="*/ 8 h 16"/>
                  <a:gd name="T8" fmla="*/ 8 w 24"/>
                  <a:gd name="T9" fmla="*/ 16 h 16"/>
                  <a:gd name="T10" fmla="*/ 0 w 24"/>
                  <a:gd name="T11" fmla="*/ 16 h 16"/>
                  <a:gd name="T12" fmla="*/ 0 w 24"/>
                  <a:gd name="T13" fmla="*/ 16 h 16"/>
                  <a:gd name="T14" fmla="*/ 0 w 24"/>
                  <a:gd name="T15" fmla="*/ 16 h 16"/>
                  <a:gd name="T16" fmla="*/ 0 w 24"/>
                  <a:gd name="T17" fmla="*/ 16 h 16"/>
                  <a:gd name="T18" fmla="*/ 8 w 24"/>
                  <a:gd name="T19" fmla="*/ 0 h 16"/>
                  <a:gd name="T20" fmla="*/ 16 w 24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6">
                    <a:moveTo>
                      <a:pt x="1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24" y="8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1">
                <a:extLst>
                  <a:ext uri="{FF2B5EF4-FFF2-40B4-BE49-F238E27FC236}">
                    <a16:creationId xmlns="" xmlns:a16="http://schemas.microsoft.com/office/drawing/2014/main" id="{9171390B-AD93-46A9-8A81-4355813C7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2480"/>
                <a:ext cx="32" cy="16"/>
              </a:xfrm>
              <a:custGeom>
                <a:avLst/>
                <a:gdLst>
                  <a:gd name="T0" fmla="*/ 16 w 32"/>
                  <a:gd name="T1" fmla="*/ 0 h 16"/>
                  <a:gd name="T2" fmla="*/ 16 w 32"/>
                  <a:gd name="T3" fmla="*/ 0 h 16"/>
                  <a:gd name="T4" fmla="*/ 24 w 32"/>
                  <a:gd name="T5" fmla="*/ 0 h 16"/>
                  <a:gd name="T6" fmla="*/ 24 w 32"/>
                  <a:gd name="T7" fmla="*/ 0 h 16"/>
                  <a:gd name="T8" fmla="*/ 24 w 32"/>
                  <a:gd name="T9" fmla="*/ 0 h 16"/>
                  <a:gd name="T10" fmla="*/ 24 w 32"/>
                  <a:gd name="T11" fmla="*/ 0 h 16"/>
                  <a:gd name="T12" fmla="*/ 24 w 32"/>
                  <a:gd name="T13" fmla="*/ 0 h 16"/>
                  <a:gd name="T14" fmla="*/ 32 w 32"/>
                  <a:gd name="T15" fmla="*/ 8 h 16"/>
                  <a:gd name="T16" fmla="*/ 32 w 32"/>
                  <a:gd name="T17" fmla="*/ 8 h 16"/>
                  <a:gd name="T18" fmla="*/ 24 w 32"/>
                  <a:gd name="T19" fmla="*/ 16 h 16"/>
                  <a:gd name="T20" fmla="*/ 16 w 32"/>
                  <a:gd name="T21" fmla="*/ 16 h 16"/>
                  <a:gd name="T22" fmla="*/ 0 w 32"/>
                  <a:gd name="T23" fmla="*/ 8 h 16"/>
                  <a:gd name="T24" fmla="*/ 0 w 32"/>
                  <a:gd name="T25" fmla="*/ 0 h 16"/>
                  <a:gd name="T26" fmla="*/ 8 w 32"/>
                  <a:gd name="T27" fmla="*/ 0 h 16"/>
                  <a:gd name="T28" fmla="*/ 8 w 32"/>
                  <a:gd name="T29" fmla="*/ 0 h 16"/>
                  <a:gd name="T30" fmla="*/ 16 w 32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16">
                    <a:moveTo>
                      <a:pt x="16" y="0"/>
                    </a:move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4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B3C73190-2DF6-42E3-A0C1-5150A7C6E0AA}"/>
                </a:ext>
              </a:extLst>
            </p:cNvPr>
            <p:cNvSpPr/>
            <p:nvPr/>
          </p:nvSpPr>
          <p:spPr bwMode="gray">
            <a:xfrm>
              <a:off x="5246706" y="1301806"/>
              <a:ext cx="1843634" cy="18436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309K+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Initiations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84E6752D-2F19-4BA3-B9DC-CA1B68DD42F2}"/>
                </a:ext>
              </a:extLst>
            </p:cNvPr>
            <p:cNvSpPr/>
            <p:nvPr/>
          </p:nvSpPr>
          <p:spPr bwMode="gray">
            <a:xfrm>
              <a:off x="6845670" y="2975368"/>
              <a:ext cx="1843634" cy="18436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44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Regulatory</a:t>
              </a:r>
              <a:br>
                <a:rPr lang="en-US" sz="18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Approvals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546DAD50-E92C-4620-977E-30D676C76D76}"/>
                </a:ext>
              </a:extLst>
            </p:cNvPr>
            <p:cNvSpPr/>
            <p:nvPr/>
          </p:nvSpPr>
          <p:spPr bwMode="gray">
            <a:xfrm>
              <a:off x="3283625" y="3586130"/>
              <a:ext cx="1843634" cy="18436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2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Global</a:t>
              </a:r>
              <a:br>
                <a:rPr lang="en-US" sz="18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Guidelines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DCF820C8-748D-4BD3-A139-8DD2D8F70854}"/>
                </a:ext>
              </a:extLst>
            </p:cNvPr>
            <p:cNvSpPr/>
            <p:nvPr/>
          </p:nvSpPr>
          <p:spPr bwMode="gray">
            <a:xfrm>
              <a:off x="1196281" y="1555702"/>
              <a:ext cx="1843634" cy="18436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j-lt"/>
                </a:rPr>
                <a:t>80</a:t>
              </a:r>
              <a:r>
                <a:rPr lang="en-US" sz="3200" b="1" dirty="0">
                  <a:solidFill>
                    <a:schemeClr val="bg1"/>
                  </a:solidFill>
                </a:rPr>
                <a:t/>
              </a:r>
              <a:br>
                <a:rPr lang="en-US" sz="3200" b="1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Implementation </a:t>
              </a:r>
              <a:br>
                <a:rPr lang="en-US" sz="18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Studies</a:t>
              </a:r>
              <a:endParaRPr lang="en-US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721EAF21-C1AA-4216-BAD6-DC1DE125D70B}"/>
                </a:ext>
              </a:extLst>
            </p:cNvPr>
            <p:cNvSpPr/>
            <p:nvPr/>
          </p:nvSpPr>
          <p:spPr bwMode="gray">
            <a:xfrm>
              <a:off x="622908" y="2963423"/>
              <a:ext cx="1710556" cy="3156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31 in Africa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8E179352-C629-4917-92D1-25418CEC7F76}"/>
                </a:ext>
              </a:extLst>
            </p:cNvPr>
            <p:cNvSpPr/>
            <p:nvPr/>
          </p:nvSpPr>
          <p:spPr bwMode="gray">
            <a:xfrm>
              <a:off x="622908" y="5030056"/>
              <a:ext cx="3337116" cy="3156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1 Global Implementation Guidance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6FBF0E65-DBF6-4CC7-BB81-3B1F7A135FEF}"/>
                </a:ext>
              </a:extLst>
            </p:cNvPr>
            <p:cNvSpPr/>
            <p:nvPr/>
          </p:nvSpPr>
          <p:spPr bwMode="gray">
            <a:xfrm>
              <a:off x="4605049" y="5030056"/>
              <a:ext cx="2405416" cy="3156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40" tIns="0" rIns="9144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28 National Guidelines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591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World-wide Experience </a:t>
            </a:r>
            <a:br>
              <a:rPr lang="en-US" dirty="0"/>
            </a:br>
            <a:r>
              <a:rPr lang="en-US" dirty="0"/>
              <a:t>with Daily TDF/FTC for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46 projects in countries including 10,609 individuals</a:t>
            </a:r>
          </a:p>
          <a:p>
            <a:pPr lvl="1"/>
            <a:r>
              <a:rPr lang="en-US" dirty="0"/>
              <a:t>76% men, 20% women, 0.7 transgender</a:t>
            </a:r>
          </a:p>
          <a:p>
            <a:r>
              <a:rPr lang="en-US" dirty="0"/>
              <a:t>91 incident infections</a:t>
            </a:r>
          </a:p>
          <a:p>
            <a:pPr lvl="1"/>
            <a:r>
              <a:rPr lang="en-US" dirty="0"/>
              <a:t>27 more than 30 days after last PrEP dose</a:t>
            </a:r>
          </a:p>
          <a:p>
            <a:pPr lvl="1"/>
            <a:r>
              <a:rPr lang="en-US" dirty="0"/>
              <a:t>64 infections while potentially on PrEP</a:t>
            </a:r>
          </a:p>
          <a:p>
            <a:pPr lvl="2"/>
            <a:r>
              <a:rPr lang="en-US" dirty="0"/>
              <a:t>17 within first 3 months of starting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50" y="6540140"/>
            <a:ext cx="8623300" cy="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indent="0" fontAlgn="auto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effectLst/>
                <a:uFillTx/>
                <a:sym typeface="Franklin Gothic Book"/>
              </a:defRPr>
            </a:lvl1pPr>
            <a:lvl2pPr marL="742950" marR="0" indent="-28575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2pPr>
            <a:lvl3pPr marL="11430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3pPr>
            <a:lvl4pPr marL="16002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4pPr>
            <a:lvl5pPr marL="2057400" marR="0" indent="-2286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5pPr>
            <a:lvl6pPr marL="25146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6pPr>
            <a:lvl7pPr marL="29718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7pPr>
            <a:lvl8pPr marL="34290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8pPr>
            <a:lvl9pPr marL="3886200" marR="0" indent="-2286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effectLst/>
                <a:uFillTx/>
                <a:latin typeface="Arial" pitchFamily="34" charset="0"/>
                <a:sym typeface="Franklin Gothic Book"/>
              </a:defRPr>
            </a:lvl9pPr>
          </a:lstStyle>
          <a:p>
            <a:r>
              <a:rPr lang="en-US" dirty="0" err="1"/>
              <a:t>Baeten</a:t>
            </a:r>
            <a:r>
              <a:rPr lang="en-US" dirty="0"/>
              <a:t> J, et al.  HIVR4P 2018, October 21-25, 2018.  Madrid, Spain. Abs OA23.01</a:t>
            </a:r>
          </a:p>
        </p:txBody>
      </p:sp>
    </p:spTree>
    <p:extLst>
      <p:ext uri="{BB962C8B-B14F-4D97-AF65-F5344CB8AC3E}">
        <p14:creationId xmlns:p14="http://schemas.microsoft.com/office/powerpoint/2010/main" val="1973622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UTOOLS_TABLE_GUID" val="{35B986CF-1D92-4FB2-A1EA-AE62DEA61231}"/>
</p:tagLst>
</file>

<file path=ppt/theme/theme1.xml><?xml version="1.0" encoding="utf-8"?>
<a:theme xmlns:a="http://schemas.openxmlformats.org/drawingml/2006/main" name="Glasgow18 Live EU Template 4x3">
  <a:themeElements>
    <a:clrScheme name="Glasgow 18 - EU">
      <a:dk1>
        <a:sysClr val="windowText" lastClr="000000"/>
      </a:dk1>
      <a:lt1>
        <a:sysClr val="window" lastClr="FFFFFF"/>
      </a:lt1>
      <a:dk2>
        <a:srgbClr val="1B3B46"/>
      </a:dk2>
      <a:lt2>
        <a:srgbClr val="D8D8D8"/>
      </a:lt2>
      <a:accent1>
        <a:srgbClr val="9F7F32"/>
      </a:accent1>
      <a:accent2>
        <a:srgbClr val="38778C"/>
      </a:accent2>
      <a:accent3>
        <a:srgbClr val="C5E16F"/>
      </a:accent3>
      <a:accent4>
        <a:srgbClr val="268258"/>
      </a:accent4>
      <a:accent5>
        <a:srgbClr val="1D344E"/>
      </a:accent5>
      <a:accent6>
        <a:srgbClr val="FDAA56"/>
      </a:accent6>
      <a:hlink>
        <a:srgbClr val="9F7F32"/>
      </a:hlink>
      <a:folHlink>
        <a:srgbClr val="D8D8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wrap="square" lIns="91440" tIns="91440" rIns="91440" bIns="91440" rtlCol="0" anchor="ctr">
        <a:noAutofit/>
      </a:bodyPr>
      <a:lstStyle>
        <a:defPPr algn="ctr">
          <a:lnSpc>
            <a:spcPct val="85000"/>
          </a:lnSpc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gray">
        <a:ln w="19050" cap="sq">
          <a:solidFill>
            <a:schemeClr val="accent1"/>
          </a:solidFill>
          <a:miter lim="800000"/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 bwMode="gray">
        <a:noFill/>
      </a:spPr>
      <a:bodyPr wrap="square" lIns="91440" tIns="91440" rIns="91440" bIns="91440" rtlCol="0" anchor="ctr">
        <a:noAutofit/>
      </a:bodyPr>
      <a:lstStyle>
        <a:defPPr algn="ctr">
          <a:lnSpc>
            <a:spcPct val="85000"/>
          </a:lnSpc>
          <a:defRPr sz="20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lasgow18_LiveEU_Template_4x3_v0.1.pptx" id="{6CA8CBB5-C1F4-4C5A-9550-BF554E1AFF5B}" vid="{D2DA7031-9FE1-4302-8559-C69EB358F88D}"/>
    </a:ext>
  </a:extLst>
</a:theme>
</file>

<file path=ppt/theme/theme2.xml><?xml version="1.0" encoding="utf-8"?>
<a:theme xmlns:a="http://schemas.openxmlformats.org/drawingml/2006/main" name="Office Theme">
  <a:themeElements>
    <a:clrScheme name="AIDS18">
      <a:dk1>
        <a:sysClr val="windowText" lastClr="000000"/>
      </a:dk1>
      <a:lt1>
        <a:sysClr val="window" lastClr="FFFFFF"/>
      </a:lt1>
      <a:dk2>
        <a:srgbClr val="313F49"/>
      </a:dk2>
      <a:lt2>
        <a:srgbClr val="E4EDF4"/>
      </a:lt2>
      <a:accent1>
        <a:srgbClr val="405361"/>
      </a:accent1>
      <a:accent2>
        <a:srgbClr val="025E8D"/>
      </a:accent2>
      <a:accent3>
        <a:srgbClr val="FABE46"/>
      </a:accent3>
      <a:accent4>
        <a:srgbClr val="556B59"/>
      </a:accent4>
      <a:accent5>
        <a:srgbClr val="6AA6B4"/>
      </a:accent5>
      <a:accent6>
        <a:srgbClr val="E86E0A"/>
      </a:accent6>
      <a:hlink>
        <a:srgbClr val="025E8D"/>
      </a:hlink>
      <a:folHlink>
        <a:srgbClr val="6AA6B4"/>
      </a:folHlink>
    </a:clrScheme>
    <a:fontScheme name="AIDS18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IDS18">
      <a:dk1>
        <a:sysClr val="windowText" lastClr="000000"/>
      </a:dk1>
      <a:lt1>
        <a:sysClr val="window" lastClr="FFFFFF"/>
      </a:lt1>
      <a:dk2>
        <a:srgbClr val="313F49"/>
      </a:dk2>
      <a:lt2>
        <a:srgbClr val="E4EDF4"/>
      </a:lt2>
      <a:accent1>
        <a:srgbClr val="405361"/>
      </a:accent1>
      <a:accent2>
        <a:srgbClr val="025E8D"/>
      </a:accent2>
      <a:accent3>
        <a:srgbClr val="FABE46"/>
      </a:accent3>
      <a:accent4>
        <a:srgbClr val="556B59"/>
      </a:accent4>
      <a:accent5>
        <a:srgbClr val="6AA6B4"/>
      </a:accent5>
      <a:accent6>
        <a:srgbClr val="E86E0A"/>
      </a:accent6>
      <a:hlink>
        <a:srgbClr val="025E8D"/>
      </a:hlink>
      <a:folHlink>
        <a:srgbClr val="6AA6B4"/>
      </a:folHlink>
    </a:clrScheme>
    <a:fontScheme name="AIDS18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Glasgow18 LiveEU Template 4x3</Template>
  <TotalTime>330</TotalTime>
  <Words>6149</Words>
  <Application>Microsoft Office PowerPoint</Application>
  <PresentationFormat>On-screen Show (4:3)</PresentationFormat>
  <Paragraphs>1709</Paragraphs>
  <Slides>65</Slides>
  <Notes>45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Glasgow18 Live EU Template 4x3</vt:lpstr>
      <vt:lpstr>PowerPoint Presentation</vt:lpstr>
      <vt:lpstr>Hot topics:</vt:lpstr>
      <vt:lpstr>Guidelines Update</vt:lpstr>
      <vt:lpstr>EACS GUIDELINES UPDATE 9.1  - OCTOBER 2018</vt:lpstr>
      <vt:lpstr>DHHS GUIDELINES UPDATE  - October 2018</vt:lpstr>
      <vt:lpstr>PrEP Implementation  and Effectiveness</vt:lpstr>
      <vt:lpstr>Fast Track Targets 2020</vt:lpstr>
      <vt:lpstr>Global PrEP Implementation</vt:lpstr>
      <vt:lpstr>World-wide Experience  with Daily TDF/FTC for PrEP</vt:lpstr>
      <vt:lpstr>Meta-Analysis of PrEP Safety</vt:lpstr>
      <vt:lpstr>Meta-Analysis of PrEP Safety (cont’d)</vt:lpstr>
      <vt:lpstr>Incident HIV Infection in PrEP Users vs Non-Users, Boston</vt:lpstr>
      <vt:lpstr>bNAbS FOR PASSIVE IMMUNOTHERAPY PREVENTION  OF VIROLOGIC  REBOUND AND INFECTION</vt:lpstr>
      <vt:lpstr>bNAb Combinations Delay  Virologic Rebound</vt:lpstr>
      <vt:lpstr>Imaging the Distribution  of VRC01 and VRC01-LS in Macaques</vt:lpstr>
      <vt:lpstr>Long Acting Antivirals  for Prevention</vt:lpstr>
      <vt:lpstr>HPTN 077: Injectable Cabotegravir for Prevention – The Tail</vt:lpstr>
      <vt:lpstr>HPTN 077: Injectable Cabotegravir for Prevention – The Tail</vt:lpstr>
      <vt:lpstr>In Situ Forming Implants (IFSI) of Dolutegravir with Very Long Half-Life</vt:lpstr>
      <vt:lpstr>Key Points</vt:lpstr>
      <vt:lpstr>Studies in  Treatment-Naïve Patients</vt:lpstr>
      <vt:lpstr>ANRS 12313 NAMSAL Study: Design</vt:lpstr>
      <vt:lpstr>NAMSAL Study:  baseline characteristics</vt:lpstr>
      <vt:lpstr>NAMSAL Study:  HIV RNA suppression at Week 48 (ITT)</vt:lpstr>
      <vt:lpstr>NAMSAL Study: HIV RNA suppression  at Week 48 by baseline HIV RNA</vt:lpstr>
      <vt:lpstr>NAMSAL Study: Virological Failure &gt; 1000c/mL (WHO) and resistance</vt:lpstr>
      <vt:lpstr>Conclusions</vt:lpstr>
      <vt:lpstr>b/f/taf vS dtg+f/taf in naïve 96 week update</vt:lpstr>
      <vt:lpstr>Safety and Efficacy of DOR/3TC/TDF in Treatment-Naïve HIV-1 Infected Adults With Transmitted NNRTI Resistance Mutations</vt:lpstr>
      <vt:lpstr>Study Design</vt:lpstr>
      <vt:lpstr>Results and Conclusions</vt:lpstr>
      <vt:lpstr>Studies in  treatment-experienced  patients</vt:lpstr>
      <vt:lpstr>GEMINI studies subgroup analyses:  Design</vt:lpstr>
      <vt:lpstr>GEMINI studies subgroup analyses: Baseline characteristics</vt:lpstr>
      <vt:lpstr>GEMINI studies subgroup analyses: outcomes</vt:lpstr>
      <vt:lpstr>ACTG A5353:  Comparable viral decay with DTG+3TC vs dolutegravir-based triple therapy</vt:lpstr>
      <vt:lpstr>ACTG A5353:  results</vt:lpstr>
      <vt:lpstr>ACTG A5353:  results – Decay rates</vt:lpstr>
      <vt:lpstr>No significant changes to residual  viremia after switch to DTG and 3TC</vt:lpstr>
      <vt:lpstr>Virologic Outcomes (FDA Snapshot)</vt:lpstr>
      <vt:lpstr>Study Results</vt:lpstr>
      <vt:lpstr>Study Results:  By Duration and CD4 Count</vt:lpstr>
      <vt:lpstr>The impact of M184V/I mutation on the efficacy  of ABC/3TC/DTG regimens prescribed  in treatment-experienced patients </vt:lpstr>
      <vt:lpstr>Study Outcomes</vt:lpstr>
      <vt:lpstr>Analysis of Patients Completing the Ibalizumab Phase 3 Trial and Expanded Access Program</vt:lpstr>
      <vt:lpstr>Ibalizumab Phase 3 trial: Baseline characteristics</vt:lpstr>
      <vt:lpstr>Ibalizumab Phase 3 trial:  Results Week 25 in TMB-301 and week 48 efficacy results in TMB-311</vt:lpstr>
      <vt:lpstr>Ibalizumab Phase 3 trial:  OUTCOMES OF PATIENTS NOT ACHIEVING PRIMARY ENDPOINT</vt:lpstr>
      <vt:lpstr>Adverse events</vt:lpstr>
      <vt:lpstr>Rio Cohort: Weight gain on first ART Adjusted analysis</vt:lpstr>
      <vt:lpstr>NA-ACCORD: Weight gain after initiation of different ART n=21867</vt:lpstr>
      <vt:lpstr>NEAT 22: Modelled Change in weight after Immediate vs Delayed PI/r to DTG n=415</vt:lpstr>
      <vt:lpstr>NEAT 22: PI/r to DTGMedian % change in biomarkers from baseline to week 48</vt:lpstr>
      <vt:lpstr>D:A:D, Framingham RS and Pooled Cohorts  Equations best fit ATHENA cohort data, but still yield a statistically significant lack of fit</vt:lpstr>
      <vt:lpstr>TDF to TAF:  Changes in Lipids n=385</vt:lpstr>
      <vt:lpstr>ZOL vs TDF switch for low BMD</vt:lpstr>
      <vt:lpstr>Meta-Analysis of Adverse events in PrEP</vt:lpstr>
      <vt:lpstr>Key Points</vt:lpstr>
      <vt:lpstr>Clinical pharmacology</vt:lpstr>
      <vt:lpstr>Polypharmacy and drug-drug interactions in HIV-infected subjects in the region of Madrid (Spain): a population-based study </vt:lpstr>
      <vt:lpstr>Evaluation of the concentrations of psychotropic drugs in HIV+ vs HIV- patients: potential implications for clinical practice</vt:lpstr>
      <vt:lpstr>Distribution of psychotropic  drug levels</vt:lpstr>
      <vt:lpstr>PK of BIC in combination with polyvalent cation containing (PVCC) antacids and supplements</vt:lpstr>
      <vt:lpstr>Guidelines on postoperative micronutrient replacement for patients undergoing bariatric surgery</vt:lpstr>
      <vt:lpstr>Key findings</vt:lpstr>
    </vt:vector>
  </TitlesOfParts>
  <Manager/>
  <Company>ViralEd, Inc.</Company>
  <LinksUpToDate>false</LinksUpToDate>
  <SharedDoc>false</SharedDoc>
  <HyperlinkBase>www.viraled.com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Glasgow18 LiveEU Template 4x3</dc:title>
  <dc:subject>AIDS18</dc:subject>
  <dc:creator>Troy Chollar</dc:creator>
  <dc:description>PowerPoint Template Design By:
TLC Creative Services, Inc.
www.tlccreative.com</dc:description>
  <cp:lastModifiedBy>Vladimir Krajinovic</cp:lastModifiedBy>
  <cp:revision>40</cp:revision>
  <dcterms:created xsi:type="dcterms:W3CDTF">2018-11-02T18:07:10Z</dcterms:created>
  <dcterms:modified xsi:type="dcterms:W3CDTF">2019-01-17T11:33:04Z</dcterms:modified>
</cp:coreProperties>
</file>