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5" r:id="rId3"/>
    <p:sldId id="285" r:id="rId4"/>
    <p:sldId id="286" r:id="rId5"/>
    <p:sldId id="287" r:id="rId6"/>
    <p:sldId id="276" r:id="rId7"/>
    <p:sldId id="277" r:id="rId8"/>
    <p:sldId id="268" r:id="rId9"/>
    <p:sldId id="269" r:id="rId10"/>
    <p:sldId id="297" r:id="rId11"/>
    <p:sldId id="270" r:id="rId12"/>
    <p:sldId id="267" r:id="rId13"/>
    <p:sldId id="273" r:id="rId14"/>
    <p:sldId id="271" r:id="rId15"/>
    <p:sldId id="278" r:id="rId16"/>
    <p:sldId id="279" r:id="rId17"/>
    <p:sldId id="280" r:id="rId18"/>
    <p:sldId id="307" r:id="rId19"/>
    <p:sldId id="305" r:id="rId20"/>
    <p:sldId id="306" r:id="rId21"/>
    <p:sldId id="304" r:id="rId22"/>
    <p:sldId id="302" r:id="rId23"/>
    <p:sldId id="282" r:id="rId24"/>
    <p:sldId id="283" r:id="rId25"/>
    <p:sldId id="284" r:id="rId26"/>
    <p:sldId id="298" r:id="rId27"/>
    <p:sldId id="281" r:id="rId28"/>
    <p:sldId id="288" r:id="rId29"/>
    <p:sldId id="290" r:id="rId30"/>
    <p:sldId id="292" r:id="rId31"/>
    <p:sldId id="293" r:id="rId32"/>
    <p:sldId id="300" r:id="rId33"/>
    <p:sldId id="294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c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4660"/>
  </p:normalViewPr>
  <p:slideViewPr>
    <p:cSldViewPr>
      <p:cViewPr>
        <p:scale>
          <a:sx n="80" d="100"/>
          <a:sy n="80" d="100"/>
        </p:scale>
        <p:origin x="-96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ek86\Documents\20%20let_AMS_UKC\Obdelava%20podatkov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ek86\Documents\20%20let_AMS_UKC\Obdelava%20podatkov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nfek86\Documents\Konziliarna%20slu&#382;ba\analiza%20travm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1998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VSI J01 </c:v>
                </c:pt>
                <c:pt idx="1">
                  <c:v>"rezervni</c:v>
                </c:pt>
                <c:pt idx="2">
                  <c:v>cefalosporini 3</c:v>
                </c:pt>
                <c:pt idx="3">
                  <c:v>cefalosporini 4</c:v>
                </c:pt>
                <c:pt idx="4">
                  <c:v>karbapenemi</c:v>
                </c:pt>
                <c:pt idx="5">
                  <c:v>fluorokinoloni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54.7</c:v>
                </c:pt>
                <c:pt idx="1">
                  <c:v>14.6</c:v>
                </c:pt>
                <c:pt idx="2">
                  <c:v>5.22</c:v>
                </c:pt>
                <c:pt idx="3">
                  <c:v>2E-3</c:v>
                </c:pt>
                <c:pt idx="4">
                  <c:v>0.51</c:v>
                </c:pt>
                <c:pt idx="5">
                  <c:v>7.15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VSI J01 </c:v>
                </c:pt>
                <c:pt idx="1">
                  <c:v>"rezervni</c:v>
                </c:pt>
                <c:pt idx="2">
                  <c:v>cefalosporini 3</c:v>
                </c:pt>
                <c:pt idx="3">
                  <c:v>cefalosporini 4</c:v>
                </c:pt>
                <c:pt idx="4">
                  <c:v>karbapenemi</c:v>
                </c:pt>
                <c:pt idx="5">
                  <c:v>fluorokinoloni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72.099999999999994</c:v>
                </c:pt>
                <c:pt idx="1">
                  <c:v>18.899999999999999</c:v>
                </c:pt>
                <c:pt idx="2">
                  <c:v>1.92</c:v>
                </c:pt>
                <c:pt idx="3">
                  <c:v>1.49</c:v>
                </c:pt>
                <c:pt idx="4">
                  <c:v>4.0199999999999996</c:v>
                </c:pt>
                <c:pt idx="5">
                  <c:v>8.4700000000000006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559104"/>
        <c:axId val="49554560"/>
      </c:barChart>
      <c:catAx>
        <c:axId val="48559104"/>
        <c:scaling>
          <c:orientation val="minMax"/>
        </c:scaling>
        <c:delete val="0"/>
        <c:axPos val="b"/>
        <c:majorTickMark val="out"/>
        <c:minorTickMark val="none"/>
        <c:tickLblPos val="nextTo"/>
        <c:crossAx val="49554560"/>
        <c:crosses val="autoZero"/>
        <c:auto val="1"/>
        <c:lblAlgn val="ctr"/>
        <c:lblOffset val="100"/>
        <c:noMultiLvlLbl val="0"/>
      </c:catAx>
      <c:valAx>
        <c:axId val="4955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559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1998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vsi J01</c:v>
                </c:pt>
                <c:pt idx="1">
                  <c:v>"rezervni"</c:v>
                </c:pt>
                <c:pt idx="2">
                  <c:v>cefalosporini 3</c:v>
                </c:pt>
                <c:pt idx="3">
                  <c:v>cefalosporini 4</c:v>
                </c:pt>
                <c:pt idx="4">
                  <c:v>karbapenemi</c:v>
                </c:pt>
                <c:pt idx="5">
                  <c:v>fluorokinoloni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430.1</c:v>
                </c:pt>
                <c:pt idx="1">
                  <c:v>122.1</c:v>
                </c:pt>
                <c:pt idx="2">
                  <c:v>41.04</c:v>
                </c:pt>
                <c:pt idx="3">
                  <c:v>0.16</c:v>
                </c:pt>
                <c:pt idx="4">
                  <c:v>3.97</c:v>
                </c:pt>
                <c:pt idx="5">
                  <c:v>56.23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vsi J01</c:v>
                </c:pt>
                <c:pt idx="1">
                  <c:v>"rezervni"</c:v>
                </c:pt>
                <c:pt idx="2">
                  <c:v>cefalosporini 3</c:v>
                </c:pt>
                <c:pt idx="3">
                  <c:v>cefalosporini 4</c:v>
                </c:pt>
                <c:pt idx="4">
                  <c:v>karbapenemi</c:v>
                </c:pt>
                <c:pt idx="5">
                  <c:v>fluorokinoloni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387.1</c:v>
                </c:pt>
                <c:pt idx="1">
                  <c:v>103.1</c:v>
                </c:pt>
                <c:pt idx="2">
                  <c:v>10.46</c:v>
                </c:pt>
                <c:pt idx="3">
                  <c:v>8.1300000000000008</c:v>
                </c:pt>
                <c:pt idx="4">
                  <c:v>21.93</c:v>
                </c:pt>
                <c:pt idx="5">
                  <c:v>46.26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90208"/>
        <c:axId val="49556864"/>
      </c:barChart>
      <c:catAx>
        <c:axId val="50590208"/>
        <c:scaling>
          <c:orientation val="minMax"/>
        </c:scaling>
        <c:delete val="0"/>
        <c:axPos val="b"/>
        <c:majorTickMark val="out"/>
        <c:minorTickMark val="none"/>
        <c:tickLblPos val="nextTo"/>
        <c:crossAx val="49556864"/>
        <c:crosses val="autoZero"/>
        <c:auto val="1"/>
        <c:lblAlgn val="ctr"/>
        <c:lblOffset val="100"/>
        <c:noMultiLvlLbl val="0"/>
      </c:catAx>
      <c:valAx>
        <c:axId val="4955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590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BOD!$A$36:$B$36</c:f>
              <c:strCache>
                <c:ptCount val="1"/>
                <c:pt idx="0">
                  <c:v>UKC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numRef>
              <c:f>BOD!$C$35:$V$35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BOD!$C$36:$V$36</c:f>
              <c:numCache>
                <c:formatCode>0.00</c:formatCode>
                <c:ptCount val="20"/>
                <c:pt idx="0" formatCode="General">
                  <c:v>54.7</c:v>
                </c:pt>
                <c:pt idx="1">
                  <c:v>57.625907095748907</c:v>
                </c:pt>
                <c:pt idx="2">
                  <c:v>59.554514547699313</c:v>
                </c:pt>
                <c:pt idx="3">
                  <c:v>57.047897837975803</c:v>
                </c:pt>
                <c:pt idx="4">
                  <c:v>61.602604749818809</c:v>
                </c:pt>
                <c:pt idx="5">
                  <c:v>62.215333319808863</c:v>
                </c:pt>
                <c:pt idx="6">
                  <c:v>54.140646699103435</c:v>
                </c:pt>
                <c:pt idx="7">
                  <c:v>62.120896630002719</c:v>
                </c:pt>
                <c:pt idx="8">
                  <c:v>63.361481594200669</c:v>
                </c:pt>
                <c:pt idx="9">
                  <c:v>70.967278189439327</c:v>
                </c:pt>
                <c:pt idx="10">
                  <c:v>62.756222706158709</c:v>
                </c:pt>
                <c:pt idx="11">
                  <c:v>73.539317473711591</c:v>
                </c:pt>
                <c:pt idx="12">
                  <c:v>75.07432846771556</c:v>
                </c:pt>
                <c:pt idx="13">
                  <c:v>72.543191362512644</c:v>
                </c:pt>
                <c:pt idx="14">
                  <c:v>68.487329369794239</c:v>
                </c:pt>
                <c:pt idx="15">
                  <c:v>66.458139154649928</c:v>
                </c:pt>
                <c:pt idx="16">
                  <c:v>68.632007713942059</c:v>
                </c:pt>
                <c:pt idx="17">
                  <c:v>71.805381224630921</c:v>
                </c:pt>
                <c:pt idx="18">
                  <c:v>72.05976513762738</c:v>
                </c:pt>
                <c:pt idx="19">
                  <c:v>70.893699140400372</c:v>
                </c:pt>
              </c:numCache>
            </c:numRef>
          </c:val>
        </c:ser>
        <c:ser>
          <c:idx val="1"/>
          <c:order val="1"/>
          <c:tx>
            <c:strRef>
              <c:f>BOD!$A$37:$B$37</c:f>
              <c:strCache>
                <c:ptCount val="1"/>
                <c:pt idx="0">
                  <c:v>R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numRef>
              <c:f>BOD!$C$35:$V$35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BOD!$C$37:$V$37</c:f>
              <c:numCache>
                <c:formatCode>General</c:formatCode>
                <c:ptCount val="20"/>
                <c:pt idx="0">
                  <c:v>14.3</c:v>
                </c:pt>
                <c:pt idx="1">
                  <c:v>15</c:v>
                </c:pt>
                <c:pt idx="2">
                  <c:v>13.3</c:v>
                </c:pt>
                <c:pt idx="3">
                  <c:v>18.3</c:v>
                </c:pt>
                <c:pt idx="4">
                  <c:v>19.100000000000001</c:v>
                </c:pt>
                <c:pt idx="5">
                  <c:v>20</c:v>
                </c:pt>
                <c:pt idx="6">
                  <c:v>17.600000000000001</c:v>
                </c:pt>
                <c:pt idx="7">
                  <c:v>21.4</c:v>
                </c:pt>
                <c:pt idx="8">
                  <c:v>21.7</c:v>
                </c:pt>
                <c:pt idx="9">
                  <c:v>24.5</c:v>
                </c:pt>
                <c:pt idx="10">
                  <c:v>21.8</c:v>
                </c:pt>
                <c:pt idx="11">
                  <c:v>23.2</c:v>
                </c:pt>
                <c:pt idx="12">
                  <c:v>20.3</c:v>
                </c:pt>
                <c:pt idx="13">
                  <c:v>20.3</c:v>
                </c:pt>
                <c:pt idx="14">
                  <c:v>19</c:v>
                </c:pt>
                <c:pt idx="15">
                  <c:v>18</c:v>
                </c:pt>
                <c:pt idx="16">
                  <c:v>19.2</c:v>
                </c:pt>
                <c:pt idx="17">
                  <c:v>20.7</c:v>
                </c:pt>
                <c:pt idx="18">
                  <c:v>20.100000000000001</c:v>
                </c:pt>
                <c:pt idx="19">
                  <c:v>18.899999999999999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528960"/>
        <c:axId val="118405312"/>
      </c:barChart>
      <c:catAx>
        <c:axId val="15152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405312"/>
        <c:crosses val="autoZero"/>
        <c:auto val="1"/>
        <c:lblAlgn val="ctr"/>
        <c:lblOffset val="100"/>
        <c:noMultiLvlLbl val="0"/>
      </c:catAx>
      <c:valAx>
        <c:axId val="118405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528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BOD!$A$36:$B$36</c:f>
              <c:strCache>
                <c:ptCount val="1"/>
                <c:pt idx="0">
                  <c:v>UKC</c:v>
                </c:pt>
              </c:strCache>
            </c:strRef>
          </c:tx>
          <c:invertIfNegative val="0"/>
          <c:cat>
            <c:numRef>
              <c:f>BOD!$C$35:$V$35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BOD!$C$36:$V$36</c:f>
              <c:numCache>
                <c:formatCode>0.00</c:formatCode>
                <c:ptCount val="20"/>
                <c:pt idx="0" formatCode="General">
                  <c:v>54.7</c:v>
                </c:pt>
                <c:pt idx="1">
                  <c:v>57.625907095748907</c:v>
                </c:pt>
                <c:pt idx="2">
                  <c:v>59.554514547699313</c:v>
                </c:pt>
                <c:pt idx="3">
                  <c:v>57.047897837975803</c:v>
                </c:pt>
                <c:pt idx="4">
                  <c:v>61.602604749818809</c:v>
                </c:pt>
                <c:pt idx="5">
                  <c:v>62.215333319808863</c:v>
                </c:pt>
                <c:pt idx="6">
                  <c:v>54.140646699103435</c:v>
                </c:pt>
                <c:pt idx="7">
                  <c:v>62.120896630002719</c:v>
                </c:pt>
                <c:pt idx="8">
                  <c:v>63.361481594200669</c:v>
                </c:pt>
                <c:pt idx="9">
                  <c:v>70.967278189439327</c:v>
                </c:pt>
                <c:pt idx="10">
                  <c:v>62.756222706158709</c:v>
                </c:pt>
                <c:pt idx="11">
                  <c:v>73.539317473711591</c:v>
                </c:pt>
                <c:pt idx="12">
                  <c:v>75.07432846771556</c:v>
                </c:pt>
                <c:pt idx="13">
                  <c:v>72.543191362512644</c:v>
                </c:pt>
                <c:pt idx="14">
                  <c:v>68.487329369794239</c:v>
                </c:pt>
                <c:pt idx="15">
                  <c:v>66.458139154649928</c:v>
                </c:pt>
                <c:pt idx="16">
                  <c:v>68.632007713942059</c:v>
                </c:pt>
                <c:pt idx="17">
                  <c:v>71.805381224630921</c:v>
                </c:pt>
                <c:pt idx="18">
                  <c:v>72.05976513762738</c:v>
                </c:pt>
                <c:pt idx="19">
                  <c:v>70.893699140400372</c:v>
                </c:pt>
              </c:numCache>
            </c:numRef>
          </c:val>
        </c:ser>
        <c:ser>
          <c:idx val="1"/>
          <c:order val="1"/>
          <c:tx>
            <c:strRef>
              <c:f>BOD!$A$37:$B$37</c:f>
              <c:strCache>
                <c:ptCount val="1"/>
                <c:pt idx="0">
                  <c:v>R</c:v>
                </c:pt>
              </c:strCache>
            </c:strRef>
          </c:tx>
          <c:invertIfNegative val="0"/>
          <c:cat>
            <c:numRef>
              <c:f>BOD!$C$35:$V$35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BOD!$C$37:$V$37</c:f>
              <c:numCache>
                <c:formatCode>General</c:formatCode>
                <c:ptCount val="20"/>
                <c:pt idx="0">
                  <c:v>14.3</c:v>
                </c:pt>
                <c:pt idx="1">
                  <c:v>15</c:v>
                </c:pt>
                <c:pt idx="2">
                  <c:v>13.3</c:v>
                </c:pt>
                <c:pt idx="3">
                  <c:v>18.3</c:v>
                </c:pt>
                <c:pt idx="4">
                  <c:v>19.100000000000001</c:v>
                </c:pt>
                <c:pt idx="5">
                  <c:v>20</c:v>
                </c:pt>
                <c:pt idx="6">
                  <c:v>17.600000000000001</c:v>
                </c:pt>
                <c:pt idx="7">
                  <c:v>21.4</c:v>
                </c:pt>
                <c:pt idx="8">
                  <c:v>21.7</c:v>
                </c:pt>
                <c:pt idx="9">
                  <c:v>24.5</c:v>
                </c:pt>
                <c:pt idx="10">
                  <c:v>21.8</c:v>
                </c:pt>
                <c:pt idx="11">
                  <c:v>23.2</c:v>
                </c:pt>
                <c:pt idx="12">
                  <c:v>20.3</c:v>
                </c:pt>
                <c:pt idx="13">
                  <c:v>20.3</c:v>
                </c:pt>
                <c:pt idx="14">
                  <c:v>19</c:v>
                </c:pt>
                <c:pt idx="15">
                  <c:v>18</c:v>
                </c:pt>
                <c:pt idx="16">
                  <c:v>19.2</c:v>
                </c:pt>
                <c:pt idx="17">
                  <c:v>20.7</c:v>
                </c:pt>
                <c:pt idx="18">
                  <c:v>20.100000000000001</c:v>
                </c:pt>
                <c:pt idx="19">
                  <c:v>18.899999999999999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084352"/>
        <c:axId val="134922816"/>
      </c:barChart>
      <c:catAx>
        <c:axId val="13008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922816"/>
        <c:crosses val="autoZero"/>
        <c:auto val="1"/>
        <c:lblAlgn val="ctr"/>
        <c:lblOffset val="100"/>
        <c:noMultiLvlLbl val="0"/>
      </c:catAx>
      <c:valAx>
        <c:axId val="134922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084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List2!$A$44</c:f>
              <c:strCache>
                <c:ptCount val="1"/>
                <c:pt idx="0">
                  <c:v>Eur</c:v>
                </c:pt>
              </c:strCache>
            </c:strRef>
          </c:tx>
          <c:invertIfNegative val="0"/>
          <c:cat>
            <c:strRef>
              <c:f>List2!$B$43:$AP$43</c:f>
              <c:strCache>
                <c:ptCount val="41"/>
                <c:pt idx="0">
                  <c:v>jan.15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avg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jan.16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maj</c:v>
                </c:pt>
                <c:pt idx="17">
                  <c:v>jun</c:v>
                </c:pt>
                <c:pt idx="18">
                  <c:v>jul</c:v>
                </c:pt>
                <c:pt idx="19">
                  <c:v>avg</c:v>
                </c:pt>
                <c:pt idx="20">
                  <c:v>sep</c:v>
                </c:pt>
                <c:pt idx="21">
                  <c:v>okt</c:v>
                </c:pt>
                <c:pt idx="22">
                  <c:v>nov</c:v>
                </c:pt>
                <c:pt idx="23">
                  <c:v>dec</c:v>
                </c:pt>
                <c:pt idx="24">
                  <c:v>jan.17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maj</c:v>
                </c:pt>
                <c:pt idx="29">
                  <c:v>jun</c:v>
                </c:pt>
                <c:pt idx="30">
                  <c:v>jul</c:v>
                </c:pt>
                <c:pt idx="31">
                  <c:v>avg</c:v>
                </c:pt>
                <c:pt idx="32">
                  <c:v>sep</c:v>
                </c:pt>
                <c:pt idx="33">
                  <c:v>okt</c:v>
                </c:pt>
                <c:pt idx="34">
                  <c:v>nov</c:v>
                </c:pt>
                <c:pt idx="35">
                  <c:v>dec</c:v>
                </c:pt>
                <c:pt idx="36">
                  <c:v>jan.18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maj</c:v>
                </c:pt>
              </c:strCache>
            </c:strRef>
          </c:cat>
          <c:val>
            <c:numRef>
              <c:f>List2!$B$44:$AP$44</c:f>
              <c:numCache>
                <c:formatCode>General</c:formatCode>
                <c:ptCount val="41"/>
                <c:pt idx="0">
                  <c:v>20174</c:v>
                </c:pt>
                <c:pt idx="1">
                  <c:v>12526</c:v>
                </c:pt>
                <c:pt idx="2">
                  <c:v>9430</c:v>
                </c:pt>
                <c:pt idx="3">
                  <c:v>15835</c:v>
                </c:pt>
                <c:pt idx="4">
                  <c:v>18128</c:v>
                </c:pt>
                <c:pt idx="5">
                  <c:v>12762</c:v>
                </c:pt>
                <c:pt idx="6">
                  <c:v>13281</c:v>
                </c:pt>
                <c:pt idx="7">
                  <c:v>18072</c:v>
                </c:pt>
                <c:pt idx="8">
                  <c:v>13789</c:v>
                </c:pt>
                <c:pt idx="9">
                  <c:v>20105</c:v>
                </c:pt>
                <c:pt idx="10">
                  <c:v>14556</c:v>
                </c:pt>
                <c:pt idx="11">
                  <c:v>10987</c:v>
                </c:pt>
                <c:pt idx="12" formatCode="#,##0.00">
                  <c:v>10452.760000000002</c:v>
                </c:pt>
                <c:pt idx="13" formatCode="#,##0.00">
                  <c:v>17342.310000000001</c:v>
                </c:pt>
                <c:pt idx="14" formatCode="#,##0.00">
                  <c:v>13197.579999999998</c:v>
                </c:pt>
                <c:pt idx="15" formatCode="#,##0.00">
                  <c:v>14907.030000000004</c:v>
                </c:pt>
                <c:pt idx="16" formatCode="#,##0.00">
                  <c:v>13888.279999999997</c:v>
                </c:pt>
                <c:pt idx="17" formatCode="#,##0.00">
                  <c:v>15681.710000000003</c:v>
                </c:pt>
                <c:pt idx="18" formatCode="#,##0.00">
                  <c:v>19723.719999999998</c:v>
                </c:pt>
                <c:pt idx="19" formatCode="#,##0.00">
                  <c:v>22623.399999999994</c:v>
                </c:pt>
                <c:pt idx="20" formatCode="#,##0.00">
                  <c:v>15685.289999999997</c:v>
                </c:pt>
                <c:pt idx="21" formatCode="#,##0.00">
                  <c:v>13874.560000000003</c:v>
                </c:pt>
                <c:pt idx="22" formatCode="#,##0.00">
                  <c:v>9644.6399999999976</c:v>
                </c:pt>
                <c:pt idx="23" formatCode="#,##0.00">
                  <c:v>8674.619999999999</c:v>
                </c:pt>
                <c:pt idx="24" formatCode="#,##0">
                  <c:v>11393.710000000001</c:v>
                </c:pt>
                <c:pt idx="25" formatCode="#,##0">
                  <c:v>11228.240000000003</c:v>
                </c:pt>
                <c:pt idx="26" formatCode="#,##0">
                  <c:v>13558.04</c:v>
                </c:pt>
                <c:pt idx="27" formatCode="#,##0">
                  <c:v>13005.56</c:v>
                </c:pt>
                <c:pt idx="28" formatCode="#,##0">
                  <c:v>11792.46</c:v>
                </c:pt>
                <c:pt idx="29" formatCode="#,##0">
                  <c:v>10311.570000000002</c:v>
                </c:pt>
                <c:pt idx="30" formatCode="#,##0">
                  <c:v>12536.769999999997</c:v>
                </c:pt>
                <c:pt idx="31" formatCode="#,##0">
                  <c:v>13190.23</c:v>
                </c:pt>
                <c:pt idx="32" formatCode="#,##0">
                  <c:v>8622.6699999999983</c:v>
                </c:pt>
                <c:pt idx="33" formatCode="#,##0">
                  <c:v>7858.55</c:v>
                </c:pt>
                <c:pt idx="34" formatCode="#,##0">
                  <c:v>8041.12</c:v>
                </c:pt>
                <c:pt idx="35" formatCode="#,##0">
                  <c:v>7795.9300000000012</c:v>
                </c:pt>
                <c:pt idx="36" formatCode="#,##0">
                  <c:v>10990.560000000001</c:v>
                </c:pt>
                <c:pt idx="37" formatCode="#,##0">
                  <c:v>9942.9400000000023</c:v>
                </c:pt>
                <c:pt idx="38" formatCode="#,##0">
                  <c:v>9396.899999999996</c:v>
                </c:pt>
                <c:pt idx="39" formatCode="#,##0">
                  <c:v>9396.899999999996</c:v>
                </c:pt>
                <c:pt idx="40" formatCode="#,##0">
                  <c:v>4836.6900000000005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806720"/>
        <c:axId val="134925120"/>
      </c:barChart>
      <c:catAx>
        <c:axId val="13180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34925120"/>
        <c:crosses val="autoZero"/>
        <c:auto val="1"/>
        <c:lblAlgn val="ctr"/>
        <c:lblOffset val="100"/>
        <c:noMultiLvlLbl val="0"/>
      </c:catAx>
      <c:valAx>
        <c:axId val="13492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31806720"/>
        <c:crosses val="autoZero"/>
        <c:crossBetween val="between"/>
        <c:majorUnit val="100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2006</c:v>
          </c:tx>
          <c:spPr>
            <a:solidFill>
              <a:srgbClr val="4572A7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&gt; 1 dan</c:v>
              </c:pt>
              <c:pt idx="1">
                <c:v>1 odmerek</c:v>
              </c:pt>
            </c:strLit>
          </c:cat>
          <c:val>
            <c:numLit>
              <c:formatCode>General</c:formatCode>
              <c:ptCount val="2"/>
              <c:pt idx="0">
                <c:v>84</c:v>
              </c:pt>
              <c:pt idx="1">
                <c:v>6</c:v>
              </c:pt>
            </c:numLit>
          </c:val>
        </c:ser>
        <c:ser>
          <c:idx val="1"/>
          <c:order val="1"/>
          <c:tx>
            <c:v>2007</c:v>
          </c:tx>
          <c:spPr>
            <a:solidFill>
              <a:srgbClr val="AA4643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&gt; 1 dan</c:v>
              </c:pt>
              <c:pt idx="1">
                <c:v>1 odmerek</c:v>
              </c:pt>
            </c:strLit>
          </c:cat>
          <c:val>
            <c:numLit>
              <c:formatCode>General</c:formatCode>
              <c:ptCount val="2"/>
              <c:pt idx="0">
                <c:v>80</c:v>
              </c:pt>
              <c:pt idx="1">
                <c:v>18</c:v>
              </c:pt>
            </c:numLit>
          </c:val>
        </c:ser>
        <c:ser>
          <c:idx val="2"/>
          <c:order val="2"/>
          <c:tx>
            <c:v>2008</c:v>
          </c:tx>
          <c:spPr>
            <a:solidFill>
              <a:srgbClr val="89A54E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&gt; 1 dan</c:v>
              </c:pt>
              <c:pt idx="1">
                <c:v>1 odmerek</c:v>
              </c:pt>
            </c:strLit>
          </c:cat>
          <c:val>
            <c:numLit>
              <c:formatCode>General</c:formatCode>
              <c:ptCount val="2"/>
              <c:pt idx="0">
                <c:v>69</c:v>
              </c:pt>
              <c:pt idx="1">
                <c:v>14</c:v>
              </c:pt>
            </c:numLit>
          </c:val>
        </c:ser>
        <c:ser>
          <c:idx val="3"/>
          <c:order val="3"/>
          <c:tx>
            <c:v>2010</c:v>
          </c:tx>
          <c:spPr>
            <a:solidFill>
              <a:srgbClr val="71588F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&gt; 1 dan</c:v>
              </c:pt>
              <c:pt idx="1">
                <c:v>1 odmerek</c:v>
              </c:pt>
            </c:strLit>
          </c:cat>
          <c:val>
            <c:numLit>
              <c:formatCode>General</c:formatCode>
              <c:ptCount val="2"/>
              <c:pt idx="0">
                <c:v>58</c:v>
              </c:pt>
              <c:pt idx="1">
                <c:v>15</c:v>
              </c:pt>
            </c:numLit>
          </c:val>
        </c:ser>
        <c:ser>
          <c:idx val="4"/>
          <c:order val="4"/>
          <c:tx>
            <c:v>2015</c:v>
          </c:tx>
          <c:spPr>
            <a:solidFill>
              <a:srgbClr val="4198AF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&gt; 1 dan</c:v>
              </c:pt>
              <c:pt idx="1">
                <c:v>1 odmerek</c:v>
              </c:pt>
            </c:strLit>
          </c:cat>
          <c:val>
            <c:numLit>
              <c:formatCode>General</c:formatCode>
              <c:ptCount val="2"/>
              <c:pt idx="0">
                <c:v>59</c:v>
              </c:pt>
              <c:pt idx="1">
                <c:v>31</c:v>
              </c:pt>
            </c:numLit>
          </c:val>
        </c:ser>
        <c:ser>
          <c:idx val="5"/>
          <c:order val="5"/>
          <c:tx>
            <c:v>2017</c:v>
          </c:tx>
          <c:spPr>
            <a:solidFill>
              <a:srgbClr val="DB843D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&gt; 1 dan</c:v>
              </c:pt>
              <c:pt idx="1">
                <c:v>1 odmerek</c:v>
              </c:pt>
            </c:strLit>
          </c:cat>
          <c:val>
            <c:numLit>
              <c:formatCode>General</c:formatCode>
              <c:ptCount val="2"/>
              <c:pt idx="0">
                <c:v>49.5</c:v>
              </c:pt>
              <c:pt idx="1">
                <c:v>34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577472"/>
        <c:axId val="134927424"/>
      </c:barChart>
      <c:valAx>
        <c:axId val="134927424"/>
        <c:scaling>
          <c:orientation val="minMax"/>
        </c:scaling>
        <c:delete val="0"/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137577472"/>
        <c:crosses val="autoZero"/>
        <c:crossBetween val="between"/>
      </c:valAx>
      <c:catAx>
        <c:axId val="13757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13492742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8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GB" sz="18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0.5175</cdr:x>
      <cdr:y>0.56317</cdr:y>
    </cdr:from>
    <cdr:to>
      <cdr:x>0.97249</cdr:x>
      <cdr:y>0.56317</cdr:y>
    </cdr:to>
    <cdr:cxnSp macro="">
      <cdr:nvCxnSpPr>
        <cdr:cNvPr id="3" name="Raven povezovalnik 2"/>
        <cdr:cNvCxnSpPr/>
      </cdr:nvCxnSpPr>
      <cdr:spPr>
        <a:xfrm xmlns:a="http://schemas.openxmlformats.org/drawingml/2006/main" flipH="1">
          <a:off x="4258816" y="2548880"/>
          <a:ext cx="3744416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0.605</cdr:x>
      <cdr:y>0.91319</cdr:y>
    </cdr:from>
    <cdr:to>
      <cdr:x>0.7625</cdr:x>
      <cdr:y>0.97683</cdr:y>
    </cdr:to>
    <cdr:sp macro="" textlink="">
      <cdr:nvSpPr>
        <cdr:cNvPr id="2" name="PoljeZBesedilom 1"/>
        <cdr:cNvSpPr txBox="1"/>
      </cdr:nvSpPr>
      <cdr:spPr>
        <a:xfrm xmlns:a="http://schemas.openxmlformats.org/drawingml/2006/main">
          <a:off x="4978896" y="4133056"/>
          <a:ext cx="1296144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l-SI" sz="1600" b="1" dirty="0" smtClean="0">
              <a:solidFill>
                <a:schemeClr val="bg1"/>
              </a:solidFill>
            </a:rPr>
            <a:t>1 </a:t>
          </a:r>
          <a:r>
            <a:rPr lang="sl-SI" sz="1600" b="1" dirty="0" err="1" smtClean="0">
              <a:solidFill>
                <a:schemeClr val="bg1"/>
              </a:solidFill>
            </a:rPr>
            <a:t>dose</a:t>
          </a:r>
          <a:endParaRPr lang="en-GB" sz="16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214D9-4D7E-4F86-9AC9-540C8E4937DF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73B19-EA0B-4853-93CA-721F9954B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50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9EF3A-68AA-4FA4-B108-9ACC309AB897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l-SI" altLang="en-US"/>
              <a:t>Na širini črtice med 1998 in 1999 (na zečetku leta 1999) narišite na graf puščico, ki označuje začetek intervencije</a:t>
            </a:r>
          </a:p>
          <a:p>
            <a:r>
              <a:rPr lang="sl-SI" altLang="en-US"/>
              <a:t>Ali se lahko vsaka črta pojavi zase ali še bolje vse črte iz leta v leto skupaj in nato textboxi?</a:t>
            </a:r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3DF4B-3618-46C1-8D31-5F5854FBF88C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en-US"/>
              <a:t>Enako kot prejšnji dia</a:t>
            </a:r>
          </a:p>
          <a:p>
            <a:r>
              <a:rPr lang="sl-SI" altLang="en-US"/>
              <a:t>Textboxi z denarjem naj izhajajo iz 1. Rumenega in iz zadnjega rumenega trikotnika, po možnosti naj se to pojavi čisto na koncu</a:t>
            </a:r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2E92-81DF-4891-9EF6-F1442438DB1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EDF0-4A90-4C11-818E-8B06146B2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7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2E92-81DF-4891-9EF6-F1442438DB1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EDF0-4A90-4C11-818E-8B06146B2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44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2E92-81DF-4891-9EF6-F1442438DB1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EDF0-4A90-4C11-818E-8B06146B2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F145F0-45B6-4FC4-A43D-69DD7A3DC5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797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2E92-81DF-4891-9EF6-F1442438DB1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EDF0-4A90-4C11-818E-8B06146B2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76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2E92-81DF-4891-9EF6-F1442438DB1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EDF0-4A90-4C11-818E-8B06146B2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9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2E92-81DF-4891-9EF6-F1442438DB1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EDF0-4A90-4C11-818E-8B06146B2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99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2E92-81DF-4891-9EF6-F1442438DB1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EDF0-4A90-4C11-818E-8B06146B2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72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2E92-81DF-4891-9EF6-F1442438DB1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EDF0-4A90-4C11-818E-8B06146B2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47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2E92-81DF-4891-9EF6-F1442438DB1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EDF0-4A90-4C11-818E-8B06146B2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9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2E92-81DF-4891-9EF6-F1442438DB1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EDF0-4A90-4C11-818E-8B06146B2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60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2E92-81DF-4891-9EF6-F1442438DB1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EDF0-4A90-4C11-818E-8B06146B2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77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E2E92-81DF-4891-9EF6-F1442438DB1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3EDF0-4A90-4C11-818E-8B06146B2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93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hyperlink" Target="http://www.quibaguide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Iskustvo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antimikrobnim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lijekovima</a:t>
            </a:r>
            <a:r>
              <a:rPr lang="en-US" dirty="0"/>
              <a:t> u KC Ljubljana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prof. dr. Bojana Beović, dr.med.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2" descr="C:\Users\infek86\Pictures\Documents\ESGAP\PGEC 2016\logo ukc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89240"/>
            <a:ext cx="3275856" cy="73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5358263"/>
            <a:ext cx="2393332" cy="1196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2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UMC Ljubljana: </a:t>
            </a:r>
            <a:br>
              <a:rPr lang="sl-SI" b="1" dirty="0" smtClean="0"/>
            </a:br>
            <a:r>
              <a:rPr lang="sl-SI" b="1" dirty="0" err="1" smtClean="0"/>
              <a:t>restrictive</a:t>
            </a:r>
            <a:r>
              <a:rPr lang="sl-SI" b="1" dirty="0" smtClean="0"/>
              <a:t> </a:t>
            </a:r>
            <a:r>
              <a:rPr lang="sl-SI" b="1" dirty="0" err="1" smtClean="0"/>
              <a:t>interventions</a:t>
            </a:r>
            <a:endParaRPr lang="en-GB" b="1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List </a:t>
            </a:r>
            <a:r>
              <a:rPr lang="sl-SI" b="1" dirty="0" err="1" smtClean="0">
                <a:solidFill>
                  <a:srgbClr val="FF0000"/>
                </a:solidFill>
              </a:rPr>
              <a:t>of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restricted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antimicrobials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1999</a:t>
            </a:r>
          </a:p>
          <a:p>
            <a:pPr marL="0" indent="0">
              <a:buNone/>
            </a:pPr>
            <a:r>
              <a:rPr lang="sl-SI" b="1" dirty="0" err="1" smtClean="0">
                <a:solidFill>
                  <a:srgbClr val="FF0000"/>
                </a:solidFill>
              </a:rPr>
              <a:t>Criteria</a:t>
            </a:r>
            <a:endParaRPr lang="sl-SI" b="1" dirty="0" smtClean="0">
              <a:solidFill>
                <a:srgbClr val="FF0000"/>
              </a:solidFill>
            </a:endParaRPr>
          </a:p>
          <a:p>
            <a:r>
              <a:rPr lang="sl-SI" dirty="0"/>
              <a:t>l</a:t>
            </a:r>
            <a:r>
              <a:rPr lang="sl-SI" dirty="0" smtClean="0"/>
              <a:t>ast line </a:t>
            </a:r>
            <a:r>
              <a:rPr lang="sl-SI" dirty="0" err="1" smtClean="0"/>
              <a:t>antibiotics</a:t>
            </a:r>
            <a:endParaRPr lang="sl-SI" dirty="0" smtClean="0"/>
          </a:p>
          <a:p>
            <a:r>
              <a:rPr lang="sl-SI" dirty="0" err="1"/>
              <a:t>t</a:t>
            </a:r>
            <a:r>
              <a:rPr lang="sl-SI" dirty="0" err="1" smtClean="0"/>
              <a:t>oxicity</a:t>
            </a:r>
            <a:endParaRPr lang="sl-SI" dirty="0" smtClean="0"/>
          </a:p>
          <a:p>
            <a:r>
              <a:rPr lang="sl-SI" dirty="0" err="1"/>
              <a:t>c</a:t>
            </a:r>
            <a:r>
              <a:rPr lang="sl-SI" dirty="0" err="1" smtClean="0"/>
              <a:t>ost</a:t>
            </a:r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Procedure</a:t>
            </a:r>
          </a:p>
          <a:p>
            <a:r>
              <a:rPr lang="sl-SI" dirty="0" err="1" smtClean="0"/>
              <a:t>approval</a:t>
            </a:r>
            <a:r>
              <a:rPr lang="sl-SI" dirty="0" smtClean="0"/>
              <a:t> </a:t>
            </a:r>
            <a:r>
              <a:rPr lang="sl-SI" dirty="0" err="1" smtClean="0"/>
              <a:t>by</a:t>
            </a:r>
            <a:r>
              <a:rPr lang="sl-SI" dirty="0" smtClean="0"/>
              <a:t> </a:t>
            </a:r>
            <a:r>
              <a:rPr lang="sl-SI" dirty="0" err="1" smtClean="0"/>
              <a:t>an</a:t>
            </a:r>
            <a:r>
              <a:rPr lang="sl-SI" dirty="0" smtClean="0"/>
              <a:t> ID </a:t>
            </a:r>
            <a:r>
              <a:rPr lang="sl-SI" dirty="0" err="1" smtClean="0"/>
              <a:t>physician</a:t>
            </a:r>
            <a:r>
              <a:rPr lang="sl-SI" dirty="0" smtClean="0"/>
              <a:t> </a:t>
            </a:r>
            <a:r>
              <a:rPr lang="sl-SI" dirty="0" err="1" smtClean="0"/>
              <a:t>needed</a:t>
            </a:r>
            <a:endParaRPr lang="sl-SI" dirty="0" smtClean="0"/>
          </a:p>
          <a:p>
            <a:r>
              <a:rPr lang="sl-SI" dirty="0"/>
              <a:t>f</a:t>
            </a:r>
            <a:r>
              <a:rPr lang="sl-SI" dirty="0" smtClean="0"/>
              <a:t>orm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approval</a:t>
            </a:r>
            <a:endParaRPr lang="sl-SI" dirty="0" smtClean="0"/>
          </a:p>
          <a:p>
            <a:r>
              <a:rPr lang="sl-SI" dirty="0" err="1" smtClean="0"/>
              <a:t>ICUs</a:t>
            </a:r>
            <a:r>
              <a:rPr lang="sl-SI" dirty="0" smtClean="0"/>
              <a:t>: </a:t>
            </a:r>
            <a:r>
              <a:rPr lang="sl-SI" dirty="0" err="1" smtClean="0"/>
              <a:t>approval</a:t>
            </a:r>
            <a:r>
              <a:rPr lang="sl-SI" dirty="0" smtClean="0"/>
              <a:t> </a:t>
            </a:r>
            <a:r>
              <a:rPr lang="sl-SI" dirty="0" err="1" smtClean="0"/>
              <a:t>by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head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unit</a:t>
            </a:r>
            <a:r>
              <a:rPr lang="sl-SI" dirty="0" smtClean="0"/>
              <a:t> or ID</a:t>
            </a:r>
          </a:p>
          <a:p>
            <a:r>
              <a:rPr lang="sl-SI" dirty="0" err="1"/>
              <a:t>h</a:t>
            </a:r>
            <a:r>
              <a:rPr lang="sl-SI" dirty="0" err="1" smtClean="0"/>
              <a:t>ematology</a:t>
            </a:r>
            <a:r>
              <a:rPr lang="sl-SI" dirty="0" smtClean="0"/>
              <a:t>: </a:t>
            </a:r>
            <a:r>
              <a:rPr lang="sl-SI" dirty="0" err="1" smtClean="0"/>
              <a:t>approval</a:t>
            </a:r>
            <a:r>
              <a:rPr lang="sl-SI" dirty="0" smtClean="0"/>
              <a:t> </a:t>
            </a:r>
            <a:r>
              <a:rPr lang="sl-SI" dirty="0" err="1" smtClean="0"/>
              <a:t>by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head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unit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1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sl-SI" sz="2800" b="1" dirty="0" err="1" smtClean="0">
                <a:solidFill>
                  <a:srgbClr val="FF0000"/>
                </a:solidFill>
              </a:rPr>
              <a:t>Restrictive</a:t>
            </a:r>
            <a:r>
              <a:rPr lang="sl-SI" sz="2800" b="1" dirty="0" smtClean="0">
                <a:solidFill>
                  <a:srgbClr val="FF0000"/>
                </a:solidFill>
              </a:rPr>
              <a:t> </a:t>
            </a:r>
            <a:r>
              <a:rPr lang="sl-SI" sz="2800" b="1" dirty="0" err="1" smtClean="0">
                <a:solidFill>
                  <a:srgbClr val="FF0000"/>
                </a:solidFill>
              </a:rPr>
              <a:t>interventions</a:t>
            </a:r>
            <a:r>
              <a:rPr lang="sl-SI" sz="2800" b="1" dirty="0" smtClean="0">
                <a:solidFill>
                  <a:srgbClr val="FF0000"/>
                </a:solidFill>
              </a:rPr>
              <a:t>: </a:t>
            </a:r>
            <a:r>
              <a:rPr lang="sl-SI" sz="2800" b="1" dirty="0" err="1" smtClean="0">
                <a:solidFill>
                  <a:srgbClr val="FF0000"/>
                </a:solidFill>
              </a:rPr>
              <a:t>antibiotics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385662"/>
              </p:ext>
            </p:extLst>
          </p:nvPr>
        </p:nvGraphicFramePr>
        <p:xfrm>
          <a:off x="683568" y="548680"/>
          <a:ext cx="7848873" cy="61814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8152"/>
                <a:gridCol w="1725247"/>
                <a:gridCol w="1731137"/>
                <a:gridCol w="3024337"/>
              </a:tblGrid>
              <a:tr h="604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1998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+</a:t>
                      </a:r>
                      <a:r>
                        <a:rPr lang="sl-SI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New 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antibiotics</a:t>
                      </a:r>
                      <a:r>
                        <a:rPr lang="sl-SI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put</a:t>
                      </a:r>
                      <a:r>
                        <a:rPr lang="sl-SI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on 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sl-SI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list 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after</a:t>
                      </a:r>
                      <a:r>
                        <a:rPr lang="sl-SI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their</a:t>
                      </a:r>
                      <a:r>
                        <a:rPr lang="sl-SI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approval</a:t>
                      </a:r>
                      <a:r>
                        <a:rPr lang="sl-SI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sl-SI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sl-SI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</a:t>
                      </a:r>
                      <a:r>
                        <a:rPr lang="sl-SI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 UMC Ljubljana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ceftazidim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eftazidim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eftazidim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tedizolid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eforepazon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ceftolozan/tazobaktam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cefpirom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ceftazidim/avibaktam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mipenem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mipenem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mipenem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ceftarolin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meropenem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eropenem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eropenem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dalbavancin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aztreonam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daptomicin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ankomicin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ankomicin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ankomicin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eikoplanin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eikoplanin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eikoplanin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mikacin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mikacin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mikacin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obramicin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obramicin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obramicin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kloramfenikol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kloramfenikol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kloramfenikol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linezolid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inezolid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cefepim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efepim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pipracilin</a:t>
                      </a:r>
                      <a:r>
                        <a:rPr lang="sl-SI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tazobaktam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Piperacilin/tazobaktam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efotaksim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etriakson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eftibuten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efiksim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efuroksim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efuroksim</a:t>
                      </a:r>
                      <a:r>
                        <a:rPr lang="sl-SI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aksetil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ciprofloxacin</a:t>
                      </a:r>
                      <a:r>
                        <a:rPr lang="sl-SI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i.v.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tigecycline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7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Do </a:t>
            </a:r>
            <a:r>
              <a:rPr lang="sl-SI" b="1" dirty="0" err="1" smtClean="0">
                <a:solidFill>
                  <a:srgbClr val="FF0000"/>
                </a:solidFill>
              </a:rPr>
              <a:t>restrictions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work</a:t>
            </a:r>
            <a:r>
              <a:rPr lang="sl-SI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61" y="1600200"/>
            <a:ext cx="570927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4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Use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antibiotics</a:t>
            </a:r>
            <a:r>
              <a:rPr lang="sl-SI" dirty="0" smtClean="0"/>
              <a:t> (J01) 1998 to 2017 </a:t>
            </a:r>
            <a:r>
              <a:rPr lang="sl-SI" sz="2000" dirty="0" smtClean="0">
                <a:solidFill>
                  <a:srgbClr val="FF0000"/>
                </a:solidFill>
              </a:rPr>
              <a:t>(DDD/100 </a:t>
            </a:r>
            <a:r>
              <a:rPr lang="sl-SI" sz="2000" dirty="0" err="1" smtClean="0">
                <a:solidFill>
                  <a:srgbClr val="FF0000"/>
                </a:solidFill>
              </a:rPr>
              <a:t>patient</a:t>
            </a:r>
            <a:r>
              <a:rPr lang="sl-SI" sz="2000" dirty="0" smtClean="0">
                <a:solidFill>
                  <a:srgbClr val="FF0000"/>
                </a:solidFill>
              </a:rPr>
              <a:t>-</a:t>
            </a:r>
            <a:r>
              <a:rPr lang="sl-SI" sz="2000" dirty="0" err="1" smtClean="0">
                <a:solidFill>
                  <a:srgbClr val="FF0000"/>
                </a:solidFill>
              </a:rPr>
              <a:t>days</a:t>
            </a:r>
            <a:r>
              <a:rPr lang="sl-SI" sz="2000" dirty="0" smtClean="0">
                <a:solidFill>
                  <a:srgbClr val="FF0000"/>
                </a:solidFill>
              </a:rPr>
              <a:t>)</a:t>
            </a: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755576" y="62373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UKC: </a:t>
            </a:r>
            <a:r>
              <a:rPr lang="sl-SI" dirty="0" err="1" smtClean="0"/>
              <a:t>total</a:t>
            </a:r>
            <a:r>
              <a:rPr lang="sl-SI" dirty="0" smtClean="0"/>
              <a:t> </a:t>
            </a:r>
            <a:r>
              <a:rPr lang="sl-SI" dirty="0" err="1" smtClean="0"/>
              <a:t>use</a:t>
            </a:r>
            <a:r>
              <a:rPr lang="sl-SI" dirty="0" smtClean="0"/>
              <a:t>, R: </a:t>
            </a:r>
            <a:r>
              <a:rPr lang="sl-SI" dirty="0" err="1" smtClean="0"/>
              <a:t>restricted</a:t>
            </a:r>
            <a:r>
              <a:rPr lang="sl-SI" dirty="0" smtClean="0"/>
              <a:t> </a:t>
            </a:r>
            <a:r>
              <a:rPr lang="sl-SI" dirty="0" err="1" smtClean="0"/>
              <a:t>antimicrobials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6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372795" cy="628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703439" cy="207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23528" y="3284984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2010</a:t>
            </a:r>
          </a:p>
          <a:p>
            <a:r>
              <a:rPr lang="sl-SI" dirty="0" err="1" smtClean="0"/>
              <a:t>Restriction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2</a:t>
            </a:r>
            <a:r>
              <a:rPr lang="sl-SI" baseline="30000" dirty="0" smtClean="0"/>
              <a:t>nd</a:t>
            </a:r>
            <a:r>
              <a:rPr lang="sl-SI" dirty="0" smtClean="0"/>
              <a:t>, 3</a:t>
            </a:r>
            <a:r>
              <a:rPr lang="sl-SI" baseline="30000" dirty="0" smtClean="0"/>
              <a:t>rd</a:t>
            </a:r>
            <a:r>
              <a:rPr lang="sl-SI" dirty="0" smtClean="0"/>
              <a:t>, and 4</a:t>
            </a:r>
            <a:r>
              <a:rPr lang="sl-SI" baseline="30000" dirty="0" smtClean="0"/>
              <a:t>th</a:t>
            </a:r>
            <a:r>
              <a:rPr lang="sl-SI" dirty="0" smtClean="0"/>
              <a:t> </a:t>
            </a:r>
            <a:r>
              <a:rPr lang="sl-SI" dirty="0" err="1" smtClean="0"/>
              <a:t>generation</a:t>
            </a:r>
            <a:r>
              <a:rPr lang="sl-SI" dirty="0" smtClean="0"/>
              <a:t> </a:t>
            </a:r>
            <a:r>
              <a:rPr lang="sl-SI" dirty="0" err="1" smtClean="0"/>
              <a:t>cephalosporins</a:t>
            </a:r>
            <a:endParaRPr lang="sl-SI" dirty="0" smtClean="0"/>
          </a:p>
          <a:p>
            <a:r>
              <a:rPr lang="sl-SI" dirty="0" smtClean="0"/>
              <a:t>1</a:t>
            </a:r>
            <a:r>
              <a:rPr lang="sl-SI" baseline="30000" dirty="0" smtClean="0"/>
              <a:t>st</a:t>
            </a:r>
            <a:r>
              <a:rPr lang="sl-SI" dirty="0" smtClean="0"/>
              <a:t> </a:t>
            </a:r>
            <a:r>
              <a:rPr lang="sl-SI" dirty="0" err="1" smtClean="0"/>
              <a:t>generation</a:t>
            </a:r>
            <a:r>
              <a:rPr lang="sl-SI" dirty="0" smtClean="0"/>
              <a:t> </a:t>
            </a:r>
            <a:r>
              <a:rPr lang="sl-SI" dirty="0" err="1" smtClean="0"/>
              <a:t>could</a:t>
            </a:r>
            <a:r>
              <a:rPr lang="sl-SI" dirty="0" smtClean="0"/>
              <a:t> </a:t>
            </a:r>
            <a:r>
              <a:rPr lang="sl-SI" dirty="0" err="1" smtClean="0"/>
              <a:t>be</a:t>
            </a:r>
            <a:r>
              <a:rPr lang="sl-SI" dirty="0" smtClean="0"/>
              <a:t> used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surgical</a:t>
            </a:r>
            <a:r>
              <a:rPr lang="sl-SI" dirty="0" smtClean="0"/>
              <a:t> </a:t>
            </a:r>
            <a:r>
              <a:rPr lang="sl-SI" dirty="0" err="1" smtClean="0"/>
              <a:t>prophylaxis</a:t>
            </a:r>
            <a:endParaRPr lang="en-GB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23528" y="522920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decrease</a:t>
            </a:r>
            <a:r>
              <a:rPr lang="sl-SI" i="1" dirty="0" smtClean="0"/>
              <a:t> </a:t>
            </a:r>
            <a:r>
              <a:rPr lang="sl-SI" i="1" dirty="0" err="1" smtClean="0"/>
              <a:t>of</a:t>
            </a:r>
            <a:r>
              <a:rPr lang="sl-SI" i="1" dirty="0" smtClean="0"/>
              <a:t> </a:t>
            </a:r>
            <a:r>
              <a:rPr lang="sl-SI" i="1" dirty="0" err="1" smtClean="0"/>
              <a:t>use</a:t>
            </a:r>
            <a:r>
              <a:rPr lang="sl-SI" i="1" dirty="0" smtClean="0"/>
              <a:t> </a:t>
            </a:r>
            <a:r>
              <a:rPr lang="sl-SI" i="1" dirty="0" err="1" smtClean="0"/>
              <a:t>of</a:t>
            </a:r>
            <a:r>
              <a:rPr lang="sl-SI" i="1" dirty="0" smtClean="0"/>
              <a:t> </a:t>
            </a:r>
            <a:r>
              <a:rPr lang="sl-SI" i="1" dirty="0" err="1" smtClean="0"/>
              <a:t>all</a:t>
            </a:r>
            <a:r>
              <a:rPr lang="sl-SI" i="1" dirty="0" smtClean="0"/>
              <a:t> </a:t>
            </a:r>
            <a:r>
              <a:rPr lang="sl-SI" i="1" dirty="0" err="1" smtClean="0"/>
              <a:t>cephalosporins</a:t>
            </a:r>
            <a:r>
              <a:rPr lang="sl-SI" i="1" dirty="0" smtClean="0"/>
              <a:t>, 2</a:t>
            </a:r>
            <a:r>
              <a:rPr lang="sl-SI" i="1" baseline="30000" dirty="0" smtClean="0"/>
              <a:t>nd</a:t>
            </a:r>
            <a:r>
              <a:rPr lang="sl-SI" i="1" dirty="0" smtClean="0"/>
              <a:t> and 3</a:t>
            </a:r>
            <a:r>
              <a:rPr lang="sl-SI" i="1" baseline="30000" dirty="0" smtClean="0"/>
              <a:t>rd </a:t>
            </a:r>
            <a:r>
              <a:rPr lang="sl-SI" i="1" dirty="0" err="1" smtClean="0"/>
              <a:t>generation</a:t>
            </a:r>
            <a:r>
              <a:rPr lang="sl-SI" i="1" dirty="0" smtClean="0"/>
              <a:t> </a:t>
            </a:r>
            <a:r>
              <a:rPr lang="sl-SI" i="1" dirty="0" err="1" smtClean="0"/>
              <a:t>was</a:t>
            </a:r>
            <a:r>
              <a:rPr lang="sl-SI" i="1" dirty="0" smtClean="0"/>
              <a:t> </a:t>
            </a:r>
            <a:r>
              <a:rPr lang="sl-SI" i="1" dirty="0" err="1" smtClean="0"/>
              <a:t>statistically</a:t>
            </a:r>
            <a:r>
              <a:rPr lang="sl-SI" i="1" dirty="0" smtClean="0"/>
              <a:t> </a:t>
            </a:r>
            <a:r>
              <a:rPr lang="sl-SI" i="1" dirty="0" err="1" smtClean="0"/>
              <a:t>significant</a:t>
            </a:r>
            <a:r>
              <a:rPr lang="sl-SI" i="1" dirty="0" smtClean="0"/>
              <a:t>. </a:t>
            </a:r>
            <a:endParaRPr lang="en-GB" i="1" dirty="0"/>
          </a:p>
        </p:txBody>
      </p:sp>
      <p:cxnSp>
        <p:nvCxnSpPr>
          <p:cNvPr id="7" name="Raven povezovalnik 6"/>
          <p:cNvCxnSpPr/>
          <p:nvPr/>
        </p:nvCxnSpPr>
        <p:spPr>
          <a:xfrm flipH="1" flipV="1">
            <a:off x="6156176" y="188640"/>
            <a:ext cx="72008" cy="576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8533" y="476672"/>
            <a:ext cx="8229600" cy="1143000"/>
          </a:xfrm>
        </p:spPr>
        <p:txBody>
          <a:bodyPr>
            <a:normAutofit/>
          </a:bodyPr>
          <a:lstStyle/>
          <a:p>
            <a:r>
              <a:rPr lang="sl-SI" sz="2800" b="1" dirty="0" err="1">
                <a:solidFill>
                  <a:srgbClr val="FF0000"/>
                </a:solidFill>
              </a:rPr>
              <a:t>Resistance</a:t>
            </a:r>
            <a:r>
              <a:rPr lang="sl-SI" sz="2800" b="1" dirty="0">
                <a:solidFill>
                  <a:srgbClr val="FF0000"/>
                </a:solidFill>
              </a:rPr>
              <a:t> </a:t>
            </a:r>
            <a:r>
              <a:rPr lang="sl-SI" sz="2800" b="1" dirty="0" err="1">
                <a:solidFill>
                  <a:srgbClr val="FF0000"/>
                </a:solidFill>
              </a:rPr>
              <a:t>rates</a:t>
            </a:r>
            <a:r>
              <a:rPr lang="sl-SI" sz="2800" b="1" dirty="0">
                <a:solidFill>
                  <a:srgbClr val="FF0000"/>
                </a:solidFill>
              </a:rPr>
              <a:t> </a:t>
            </a:r>
            <a:r>
              <a:rPr lang="sl-SI" sz="2800" b="1" dirty="0" err="1">
                <a:solidFill>
                  <a:srgbClr val="FF0000"/>
                </a:solidFill>
              </a:rPr>
              <a:t>of</a:t>
            </a:r>
            <a:r>
              <a:rPr lang="sl-SI" sz="2800" b="1" dirty="0">
                <a:solidFill>
                  <a:srgbClr val="FF0000"/>
                </a:solidFill>
              </a:rPr>
              <a:t> </a:t>
            </a:r>
            <a:r>
              <a:rPr lang="sl-SI" sz="2800" b="1" dirty="0" err="1">
                <a:solidFill>
                  <a:srgbClr val="FF0000"/>
                </a:solidFill>
              </a:rPr>
              <a:t>bacteria</a:t>
            </a:r>
            <a:r>
              <a:rPr lang="sl-SI" sz="2800" b="1" dirty="0">
                <a:solidFill>
                  <a:srgbClr val="FF0000"/>
                </a:solidFill>
              </a:rPr>
              <a:t> </a:t>
            </a:r>
            <a:r>
              <a:rPr lang="sl-SI" sz="2800" b="1" dirty="0" err="1">
                <a:solidFill>
                  <a:srgbClr val="FF0000"/>
                </a:solidFill>
              </a:rPr>
              <a:t>isolated</a:t>
            </a:r>
            <a:r>
              <a:rPr lang="sl-SI" sz="2800" b="1" dirty="0">
                <a:solidFill>
                  <a:srgbClr val="FF0000"/>
                </a:solidFill>
              </a:rPr>
              <a:t> from </a:t>
            </a:r>
            <a:r>
              <a:rPr lang="sl-SI" sz="2800" b="1" dirty="0" err="1">
                <a:solidFill>
                  <a:srgbClr val="FF0000"/>
                </a:solidFill>
              </a:rPr>
              <a:t>sterile</a:t>
            </a:r>
            <a:r>
              <a:rPr lang="sl-SI" sz="2800" b="1" dirty="0">
                <a:solidFill>
                  <a:srgbClr val="FF0000"/>
                </a:solidFill>
              </a:rPr>
              <a:t> </a:t>
            </a:r>
            <a:r>
              <a:rPr lang="sl-SI" sz="2800" b="1" dirty="0" err="1">
                <a:solidFill>
                  <a:srgbClr val="FF0000"/>
                </a:solidFill>
              </a:rPr>
              <a:t>specimens</a:t>
            </a:r>
            <a:r>
              <a:rPr lang="sl-SI" sz="2800" b="1" dirty="0">
                <a:solidFill>
                  <a:srgbClr val="FF0000"/>
                </a:solidFill>
              </a:rPr>
              <a:t> 1998 – 2017: </a:t>
            </a:r>
            <a:r>
              <a:rPr lang="sl-SI" sz="2800" b="1" dirty="0" smtClean="0">
                <a:solidFill>
                  <a:srgbClr val="FF0000"/>
                </a:solidFill>
              </a:rPr>
              <a:t>Gram-negative </a:t>
            </a:r>
            <a:r>
              <a:rPr lang="sl-SI" sz="2800" b="1" dirty="0" err="1" smtClean="0">
                <a:solidFill>
                  <a:srgbClr val="FF0000"/>
                </a:solidFill>
              </a:rPr>
              <a:t>isolates</a:t>
            </a:r>
            <a:endParaRPr lang="sl-SI" sz="28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0" y="1988840"/>
            <a:ext cx="777162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012160" y="6386844"/>
            <a:ext cx="2751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/>
              <a:t>Beović B, </a:t>
            </a:r>
            <a:r>
              <a:rPr lang="sl-SI" sz="1200" dirty="0" err="1"/>
              <a:t>et</a:t>
            </a:r>
            <a:r>
              <a:rPr lang="sl-SI" sz="1200" dirty="0"/>
              <a:t> </a:t>
            </a:r>
            <a:r>
              <a:rPr lang="sl-SI" sz="1200" dirty="0" err="1"/>
              <a:t>al</a:t>
            </a:r>
            <a:r>
              <a:rPr lang="sl-SI" sz="1200" dirty="0"/>
              <a:t>. </a:t>
            </a:r>
            <a:r>
              <a:rPr lang="sl-SI" sz="1200" dirty="0" err="1"/>
              <a:t>Infektološki</a:t>
            </a:r>
            <a:r>
              <a:rPr lang="sl-SI" sz="1200" dirty="0"/>
              <a:t> simpozij 2018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464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err="1" smtClean="0">
                <a:solidFill>
                  <a:srgbClr val="FF0000"/>
                </a:solidFill>
              </a:rPr>
              <a:t>Which</a:t>
            </a:r>
            <a:r>
              <a:rPr lang="sl-SI" sz="4000" b="1" dirty="0" smtClean="0">
                <a:solidFill>
                  <a:srgbClr val="FF0000"/>
                </a:solidFill>
              </a:rPr>
              <a:t> </a:t>
            </a:r>
            <a:r>
              <a:rPr lang="sl-SI" sz="4000" b="1" dirty="0" err="1" smtClean="0">
                <a:solidFill>
                  <a:srgbClr val="FF0000"/>
                </a:solidFill>
              </a:rPr>
              <a:t>Intervention</a:t>
            </a:r>
            <a:r>
              <a:rPr lang="sl-SI" sz="4000" b="1" dirty="0" smtClean="0">
                <a:solidFill>
                  <a:srgbClr val="FF0000"/>
                </a:solidFill>
              </a:rPr>
              <a:t> to </a:t>
            </a:r>
            <a:r>
              <a:rPr lang="sl-SI" sz="4000" b="1" dirty="0" err="1" smtClean="0">
                <a:solidFill>
                  <a:srgbClr val="FF0000"/>
                </a:solidFill>
              </a:rPr>
              <a:t>Choose</a:t>
            </a:r>
            <a:r>
              <a:rPr lang="sl-SI" sz="4000" b="1" dirty="0" smtClean="0">
                <a:solidFill>
                  <a:srgbClr val="FF0000"/>
                </a:solidFill>
              </a:rPr>
              <a:t>?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sz="half" idx="1"/>
          </p:nvPr>
        </p:nvSpPr>
        <p:spPr>
          <a:xfrm>
            <a:off x="4644008" y="1628800"/>
            <a:ext cx="4038600" cy="4525963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sz="2000" b="1" dirty="0" smtClean="0">
                <a:solidFill>
                  <a:srgbClr val="FF0000"/>
                </a:solidFill>
              </a:rPr>
              <a:t>A </a:t>
            </a:r>
            <a:r>
              <a:rPr lang="sl-SI" sz="2000" b="1" dirty="0" err="1" smtClean="0">
                <a:solidFill>
                  <a:srgbClr val="FF0000"/>
                </a:solidFill>
              </a:rPr>
              <a:t>recent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comparison</a:t>
            </a:r>
            <a:r>
              <a:rPr lang="sl-SI" sz="2000" b="1" dirty="0" smtClean="0">
                <a:solidFill>
                  <a:srgbClr val="FF0000"/>
                </a:solidFill>
              </a:rPr>
              <a:t> in a </a:t>
            </a:r>
            <a:r>
              <a:rPr lang="sl-SI" sz="2000" b="1" dirty="0" err="1" smtClean="0">
                <a:solidFill>
                  <a:srgbClr val="FF0000"/>
                </a:solidFill>
              </a:rPr>
              <a:t>crossover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study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showed</a:t>
            </a:r>
            <a:r>
              <a:rPr lang="sl-SI" sz="20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sl-SI" sz="2000" b="1" dirty="0" smtClean="0"/>
          </a:p>
          <a:p>
            <a:pPr>
              <a:buFontTx/>
              <a:buChar char="-"/>
            </a:pPr>
            <a:r>
              <a:rPr lang="sl-SI" sz="2000" b="1" dirty="0" err="1"/>
              <a:t>I</a:t>
            </a:r>
            <a:r>
              <a:rPr lang="sl-SI" sz="2000" b="1" dirty="0" err="1" smtClean="0"/>
              <a:t>mproved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adherence</a:t>
            </a:r>
            <a:r>
              <a:rPr lang="sl-SI" sz="2000" b="1" dirty="0" smtClean="0"/>
              <a:t>  to </a:t>
            </a:r>
            <a:r>
              <a:rPr lang="sl-SI" sz="2000" b="1" dirty="0" err="1" smtClean="0"/>
              <a:t>guidelines</a:t>
            </a:r>
            <a:r>
              <a:rPr lang="sl-SI" sz="2000" b="1" dirty="0" smtClean="0"/>
              <a:t> in </a:t>
            </a:r>
            <a:r>
              <a:rPr lang="sl-SI" sz="2000" b="1" dirty="0" err="1" smtClean="0"/>
              <a:t>prospective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audit</a:t>
            </a:r>
            <a:r>
              <a:rPr lang="sl-SI" sz="2000" b="1" dirty="0" smtClean="0"/>
              <a:t>/</a:t>
            </a:r>
            <a:r>
              <a:rPr lang="sl-SI" sz="2000" b="1" dirty="0" err="1" smtClean="0"/>
              <a:t>feedback</a:t>
            </a:r>
            <a:r>
              <a:rPr lang="sl-SI" sz="2000" b="1" dirty="0"/>
              <a:t> </a:t>
            </a:r>
            <a:r>
              <a:rPr lang="sl-SI" sz="2000" b="1" dirty="0" smtClean="0"/>
              <a:t>on </a:t>
            </a:r>
            <a:r>
              <a:rPr lang="sl-SI" sz="2000" b="1" dirty="0" err="1"/>
              <a:t>day</a:t>
            </a:r>
            <a:r>
              <a:rPr lang="sl-SI" sz="2000" b="1" dirty="0"/>
              <a:t> 3 </a:t>
            </a:r>
            <a:endParaRPr lang="sl-SI" sz="2000" b="1" dirty="0" smtClean="0"/>
          </a:p>
          <a:p>
            <a:pPr>
              <a:buFontTx/>
              <a:buChar char="-"/>
            </a:pPr>
            <a:endParaRPr lang="sl-SI" sz="2000" b="1" dirty="0" smtClean="0"/>
          </a:p>
          <a:p>
            <a:pPr>
              <a:buFontTx/>
              <a:buChar char="-"/>
            </a:pPr>
            <a:r>
              <a:rPr lang="sl-SI" sz="2000" b="1" dirty="0" err="1" smtClean="0"/>
              <a:t>Lower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antibiotic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use</a:t>
            </a:r>
            <a:r>
              <a:rPr lang="sl-SI" sz="2000" b="1" dirty="0" smtClean="0"/>
              <a:t> in </a:t>
            </a:r>
            <a:r>
              <a:rPr lang="sl-SI" sz="2000" b="1" dirty="0" err="1" smtClean="0"/>
              <a:t>prospective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audit</a:t>
            </a:r>
            <a:r>
              <a:rPr lang="sl-SI" sz="2000" b="1" dirty="0" smtClean="0"/>
              <a:t>/</a:t>
            </a:r>
            <a:r>
              <a:rPr lang="sl-SI" sz="2000" b="1" dirty="0" err="1" smtClean="0"/>
              <a:t>feedback</a:t>
            </a:r>
            <a:endParaRPr lang="sl-SI" sz="2000" b="1" dirty="0" smtClean="0"/>
          </a:p>
          <a:p>
            <a:pPr>
              <a:buFontTx/>
              <a:buChar char="-"/>
            </a:pPr>
            <a:endParaRPr lang="sl-SI" sz="2000" b="1" dirty="0"/>
          </a:p>
          <a:p>
            <a:pPr>
              <a:buFontTx/>
              <a:buChar char="-"/>
            </a:pPr>
            <a:endParaRPr lang="sl-SI" sz="2000" b="1" dirty="0" smtClean="0"/>
          </a:p>
          <a:p>
            <a:pPr marL="0" indent="0">
              <a:buNone/>
            </a:pPr>
            <a:r>
              <a:rPr lang="sl-SI" sz="2000" b="1" dirty="0" smtClean="0"/>
              <a:t> </a:t>
            </a:r>
            <a:endParaRPr lang="en-GB" sz="2000" b="1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4038600" cy="46699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err="1"/>
              <a:t>Preprescription</a:t>
            </a:r>
            <a:r>
              <a:rPr lang="en-GB" b="1" dirty="0"/>
              <a:t> Authorisation: </a:t>
            </a:r>
            <a:r>
              <a:rPr lang="en-GB" dirty="0"/>
              <a:t>the prescriber seeks input from an expert (AMS team) before prescribing an antibiotic</a:t>
            </a:r>
            <a:r>
              <a:rPr lang="en-GB" dirty="0" smtClean="0"/>
              <a:t>.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err="1" smtClean="0"/>
              <a:t>vs</a:t>
            </a:r>
            <a:endParaRPr lang="sl-SI" dirty="0" smtClean="0"/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r>
              <a:rPr lang="en-GB" b="1" dirty="0" smtClean="0"/>
              <a:t>Prospective </a:t>
            </a:r>
            <a:r>
              <a:rPr lang="en-GB" b="1" dirty="0"/>
              <a:t>audit (</a:t>
            </a:r>
            <a:r>
              <a:rPr lang="en-GB" b="1" dirty="0" err="1"/>
              <a:t>postprescriptional</a:t>
            </a:r>
            <a:r>
              <a:rPr lang="en-GB" b="1" dirty="0"/>
              <a:t> review) and </a:t>
            </a:r>
            <a:r>
              <a:rPr lang="en-GB" b="1" dirty="0" smtClean="0"/>
              <a:t>feedback</a:t>
            </a:r>
            <a:r>
              <a:rPr lang="sl-SI" dirty="0" smtClean="0"/>
              <a:t>: </a:t>
            </a:r>
            <a:r>
              <a:rPr lang="en-GB" dirty="0"/>
              <a:t>prescriber decides on antimicrobial therapy himself, the AMS team intervenes </a:t>
            </a:r>
            <a:r>
              <a:rPr lang="en-GB" dirty="0" err="1" smtClean="0"/>
              <a:t>af</a:t>
            </a:r>
            <a:r>
              <a:rPr lang="sl-SI" dirty="0" smtClean="0"/>
              <a:t>t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/>
              <a:t>48 to 72 hours: adjustment, discontinuation…</a:t>
            </a:r>
            <a:br>
              <a:rPr lang="en-GB" dirty="0"/>
            </a:br>
            <a:endParaRPr lang="en-GB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788024" y="5615880"/>
            <a:ext cx="4212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200" dirty="0" err="1" smtClean="0"/>
              <a:t>Tamma</a:t>
            </a:r>
            <a:r>
              <a:rPr lang="sl-SI" sz="1200" dirty="0" smtClean="0"/>
              <a:t> PD, </a:t>
            </a:r>
            <a:r>
              <a:rPr lang="sl-SI" sz="1200" dirty="0" err="1" smtClean="0"/>
              <a:t>et</a:t>
            </a:r>
            <a:r>
              <a:rPr lang="sl-SI" sz="1200" dirty="0" smtClean="0"/>
              <a:t> </a:t>
            </a:r>
            <a:r>
              <a:rPr lang="sl-SI" sz="1200" dirty="0" err="1" smtClean="0"/>
              <a:t>al</a:t>
            </a:r>
            <a:r>
              <a:rPr lang="sl-SI" sz="1200" dirty="0" smtClean="0"/>
              <a:t>. </a:t>
            </a:r>
            <a:r>
              <a:rPr lang="en-GB" sz="1200" dirty="0" err="1" smtClean="0"/>
              <a:t>Clin</a:t>
            </a:r>
            <a:r>
              <a:rPr lang="en-GB" sz="1200" dirty="0" smtClean="0"/>
              <a:t> Infect Dis </a:t>
            </a:r>
            <a:r>
              <a:rPr lang="en-GB" sz="1200" dirty="0"/>
              <a:t>2017;64(5):537–43</a:t>
            </a:r>
          </a:p>
        </p:txBody>
      </p:sp>
    </p:spTree>
    <p:extLst>
      <p:ext uri="{BB962C8B-B14F-4D97-AF65-F5344CB8AC3E}">
        <p14:creationId xmlns:p14="http://schemas.microsoft.com/office/powerpoint/2010/main" val="28387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„</a:t>
            </a:r>
            <a:r>
              <a:rPr lang="sl-SI" b="1" dirty="0" err="1" smtClean="0"/>
              <a:t>Campaigns</a:t>
            </a:r>
            <a:r>
              <a:rPr lang="sl-SI" b="1" dirty="0" smtClean="0"/>
              <a:t>“</a:t>
            </a:r>
            <a:endParaRPr lang="en-GB" b="1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3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7" y="1020991"/>
            <a:ext cx="7344817" cy="5469876"/>
          </a:xfrm>
        </p:spPr>
      </p:pic>
      <p:sp>
        <p:nvSpPr>
          <p:cNvPr id="4" name="Pravokotnik 3"/>
          <p:cNvSpPr/>
          <p:nvPr/>
        </p:nvSpPr>
        <p:spPr>
          <a:xfrm rot="19528567">
            <a:off x="2848814" y="2967329"/>
            <a:ext cx="6295186" cy="584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200" b="1" i="0" u="none" strike="noStrike" kern="1200" cap="none" spc="0" baseline="0">
                <a:solidFill>
                  <a:srgbClr val="000000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Calibri"/>
              </a:rPr>
              <a:t>Duration of antimicrobial treatment</a:t>
            </a:r>
          </a:p>
        </p:txBody>
      </p:sp>
    </p:spTree>
    <p:extLst>
      <p:ext uri="{BB962C8B-B14F-4D97-AF65-F5344CB8AC3E}">
        <p14:creationId xmlns:p14="http://schemas.microsoft.com/office/powerpoint/2010/main" val="23820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UMC Ljubljana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089374"/>
              </p:ext>
            </p:extLst>
          </p:nvPr>
        </p:nvGraphicFramePr>
        <p:xfrm>
          <a:off x="478686" y="1988840"/>
          <a:ext cx="4039054" cy="3781090"/>
        </p:xfrm>
        <a:graphic>
          <a:graphicData uri="http://schemas.openxmlformats.org/drawingml/2006/table">
            <a:tbl>
              <a:tblPr/>
              <a:tblGrid>
                <a:gridCol w="2602632"/>
                <a:gridCol w="1436422"/>
              </a:tblGrid>
              <a:tr h="321721">
                <a:tc>
                  <a:txBody>
                    <a:bodyPr/>
                    <a:lstStyle/>
                    <a:p>
                      <a:r>
                        <a:rPr lang="sl-SI" b="1" dirty="0" smtClean="0"/>
                        <a:t>N </a:t>
                      </a:r>
                      <a:r>
                        <a:rPr lang="sl-SI" b="1" dirty="0" err="1" smtClean="0"/>
                        <a:t>of</a:t>
                      </a:r>
                      <a:r>
                        <a:rPr lang="sl-SI" b="1" dirty="0" smtClean="0"/>
                        <a:t> </a:t>
                      </a:r>
                      <a:r>
                        <a:rPr lang="sl-SI" b="1" dirty="0" err="1" smtClean="0"/>
                        <a:t>hospital</a:t>
                      </a:r>
                      <a:r>
                        <a:rPr lang="sl-SI" b="1" dirty="0" smtClean="0"/>
                        <a:t> </a:t>
                      </a:r>
                      <a:r>
                        <a:rPr lang="sl-SI" b="1" dirty="0" err="1" smtClean="0"/>
                        <a:t>beds</a:t>
                      </a:r>
                      <a:endParaRPr lang="en-GB" dirty="0"/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0000"/>
                          </a:solidFill>
                          <a:effectLst/>
                        </a:rPr>
                        <a:t>2.160</a:t>
                      </a:r>
                      <a:endParaRPr lang="en-GB"/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721">
                <a:tc>
                  <a:txBody>
                    <a:bodyPr/>
                    <a:lstStyle/>
                    <a:p>
                      <a:r>
                        <a:rPr lang="sl-SI" dirty="0" smtClean="0"/>
                        <a:t>N od </a:t>
                      </a:r>
                      <a:r>
                        <a:rPr lang="sl-SI" dirty="0" err="1" smtClean="0"/>
                        <a:t>hospital</a:t>
                      </a:r>
                      <a:r>
                        <a:rPr lang="sl-SI" dirty="0" smtClean="0"/>
                        <a:t> </a:t>
                      </a:r>
                      <a:r>
                        <a:rPr lang="sl-SI" dirty="0" err="1" smtClean="0"/>
                        <a:t>admissions</a:t>
                      </a:r>
                      <a:endParaRPr lang="en-GB" dirty="0"/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117.088 </a:t>
                      </a:r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721">
                <a:tc>
                  <a:txBody>
                    <a:bodyPr/>
                    <a:lstStyle/>
                    <a:p>
                      <a:r>
                        <a:rPr lang="sl-SI" dirty="0" smtClean="0"/>
                        <a:t>N </a:t>
                      </a:r>
                      <a:r>
                        <a:rPr lang="sl-SI" dirty="0" err="1" smtClean="0"/>
                        <a:t>of</a:t>
                      </a:r>
                      <a:r>
                        <a:rPr lang="sl-SI" dirty="0" smtClean="0"/>
                        <a:t> </a:t>
                      </a:r>
                      <a:r>
                        <a:rPr lang="sl-SI" dirty="0" err="1" smtClean="0"/>
                        <a:t>ambulatory</a:t>
                      </a:r>
                      <a:r>
                        <a:rPr lang="sl-SI" dirty="0" smtClean="0"/>
                        <a:t> </a:t>
                      </a:r>
                      <a:r>
                        <a:rPr lang="sl-SI" dirty="0" err="1" smtClean="0"/>
                        <a:t>visits</a:t>
                      </a:r>
                      <a:endParaRPr lang="en-GB" dirty="0"/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771.242</a:t>
                      </a:r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721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Length</a:t>
                      </a:r>
                      <a:r>
                        <a:rPr lang="sl-SI" dirty="0" smtClean="0"/>
                        <a:t> </a:t>
                      </a:r>
                      <a:r>
                        <a:rPr lang="sl-SI" dirty="0" err="1" smtClean="0"/>
                        <a:t>of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baseline="0" dirty="0" err="1" smtClean="0"/>
                        <a:t>stay</a:t>
                      </a:r>
                      <a:endParaRPr lang="en-GB" dirty="0"/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  <a:effectLst/>
                        </a:rPr>
                        <a:t>5,6 </a:t>
                      </a:r>
                      <a:r>
                        <a:rPr lang="en-GB" dirty="0" smtClean="0">
                          <a:solidFill>
                            <a:srgbClr val="000000"/>
                          </a:solidFill>
                          <a:effectLst/>
                        </a:rPr>
                        <a:t>d</a:t>
                      </a:r>
                      <a:r>
                        <a:rPr lang="sl-SI" dirty="0" err="1" smtClean="0">
                          <a:solidFill>
                            <a:srgbClr val="000000"/>
                          </a:solidFill>
                          <a:effectLst/>
                        </a:rPr>
                        <a:t>ays</a:t>
                      </a:r>
                      <a:endParaRPr lang="en-GB" dirty="0"/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72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721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Employed</a:t>
                      </a:r>
                      <a:r>
                        <a:rPr lang="sl-SI" dirty="0" smtClean="0"/>
                        <a:t> in</a:t>
                      </a:r>
                      <a:r>
                        <a:rPr lang="en-GB" dirty="0"/>
                        <a:t> </a:t>
                      </a:r>
                      <a:r>
                        <a:rPr lang="en-GB" dirty="0">
                          <a:solidFill>
                            <a:srgbClr val="000000"/>
                          </a:solidFill>
                          <a:effectLst/>
                        </a:rPr>
                        <a:t>2016</a:t>
                      </a:r>
                      <a:endParaRPr lang="en-GB" dirty="0"/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0000"/>
                          </a:solidFill>
                          <a:effectLst/>
                        </a:rPr>
                        <a:t>8.062</a:t>
                      </a:r>
                      <a:endParaRPr lang="en-GB"/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721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Health</a:t>
                      </a:r>
                      <a:r>
                        <a:rPr lang="sl-SI" dirty="0" smtClean="0"/>
                        <a:t>-</a:t>
                      </a:r>
                      <a:r>
                        <a:rPr lang="sl-SI" dirty="0" err="1" smtClean="0"/>
                        <a:t>care</a:t>
                      </a:r>
                      <a:r>
                        <a:rPr lang="sl-SI" dirty="0" smtClean="0"/>
                        <a:t> </a:t>
                      </a:r>
                      <a:r>
                        <a:rPr lang="sl-SI" dirty="0" err="1" smtClean="0"/>
                        <a:t>workers</a:t>
                      </a:r>
                      <a:endParaRPr lang="en-GB" dirty="0"/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 </a:t>
                      </a:r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721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Doctors</a:t>
                      </a:r>
                      <a:r>
                        <a:rPr lang="sl-SI" dirty="0" smtClean="0"/>
                        <a:t> (</a:t>
                      </a:r>
                      <a:r>
                        <a:rPr lang="sl-SI" dirty="0" err="1" smtClean="0"/>
                        <a:t>medical</a:t>
                      </a:r>
                      <a:r>
                        <a:rPr lang="sl-SI" dirty="0" smtClean="0"/>
                        <a:t> and dental)</a:t>
                      </a:r>
                      <a:endParaRPr lang="en-GB" dirty="0"/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  <a:effectLst/>
                        </a:rPr>
                        <a:t>1.266</a:t>
                      </a:r>
                      <a:endParaRPr lang="en-GB" dirty="0"/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721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Nurses</a:t>
                      </a:r>
                      <a:endParaRPr lang="en-GB" dirty="0"/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0000"/>
                          </a:solidFill>
                          <a:effectLst/>
                        </a:rPr>
                        <a:t>3.937</a:t>
                      </a:r>
                      <a:endParaRPr lang="en-GB"/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721">
                <a:tc>
                  <a:txBody>
                    <a:bodyPr/>
                    <a:lstStyle/>
                    <a:p>
                      <a:r>
                        <a:rPr lang="en-GB" dirty="0"/>
                        <a:t> </a:t>
                      </a:r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 </a:t>
                      </a:r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721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Others</a:t>
                      </a:r>
                      <a:endParaRPr lang="en-GB" dirty="0"/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  <a:effectLst/>
                        </a:rPr>
                        <a:t>2.859</a:t>
                      </a:r>
                      <a:endParaRPr lang="en-GB" dirty="0"/>
                    </a:p>
                  </a:txBody>
                  <a:tcPr marL="7751" marR="7751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Pravokotnik 4"/>
          <p:cNvSpPr/>
          <p:nvPr/>
        </p:nvSpPr>
        <p:spPr>
          <a:xfrm>
            <a:off x="683568" y="6208452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https://www.kclj.si/index.php?dir=/ukc_ljubljana/o_nas/osebna_izkaznica_ukcl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744416" cy="218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 descr="Image result for tanker sh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70152"/>
            <a:ext cx="2781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grada vsebine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9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Use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antibiotics</a:t>
            </a:r>
            <a:r>
              <a:rPr lang="sl-SI" dirty="0" smtClean="0"/>
              <a:t> (J01) 1998 to 2017 </a:t>
            </a:r>
            <a:r>
              <a:rPr lang="sl-SI" sz="2000" dirty="0" smtClean="0">
                <a:solidFill>
                  <a:srgbClr val="FF0000"/>
                </a:solidFill>
              </a:rPr>
              <a:t>(DDD/100 </a:t>
            </a:r>
            <a:r>
              <a:rPr lang="sl-SI" sz="2000" dirty="0" err="1" smtClean="0">
                <a:solidFill>
                  <a:srgbClr val="FF0000"/>
                </a:solidFill>
              </a:rPr>
              <a:t>patient</a:t>
            </a:r>
            <a:r>
              <a:rPr lang="sl-SI" sz="2000" dirty="0" smtClean="0">
                <a:solidFill>
                  <a:srgbClr val="FF0000"/>
                </a:solidFill>
              </a:rPr>
              <a:t>-</a:t>
            </a:r>
            <a:r>
              <a:rPr lang="sl-SI" sz="2000" dirty="0" err="1" smtClean="0">
                <a:solidFill>
                  <a:srgbClr val="FF0000"/>
                </a:solidFill>
              </a:rPr>
              <a:t>days</a:t>
            </a:r>
            <a:r>
              <a:rPr lang="sl-SI" sz="2000" dirty="0" smtClean="0">
                <a:solidFill>
                  <a:srgbClr val="FF0000"/>
                </a:solidFill>
              </a:rPr>
              <a:t>)</a:t>
            </a: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9481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755576" y="62373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UKC: </a:t>
            </a:r>
            <a:r>
              <a:rPr lang="sl-SI" dirty="0" err="1" smtClean="0"/>
              <a:t>total</a:t>
            </a:r>
            <a:r>
              <a:rPr lang="sl-SI" dirty="0" smtClean="0"/>
              <a:t> </a:t>
            </a:r>
            <a:r>
              <a:rPr lang="sl-SI" dirty="0" err="1" smtClean="0"/>
              <a:t>use</a:t>
            </a:r>
            <a:r>
              <a:rPr lang="sl-SI" dirty="0" smtClean="0"/>
              <a:t>, R: </a:t>
            </a:r>
            <a:r>
              <a:rPr lang="sl-SI" dirty="0" err="1" smtClean="0"/>
              <a:t>restricted</a:t>
            </a:r>
            <a:r>
              <a:rPr lang="sl-SI" dirty="0" smtClean="0"/>
              <a:t> </a:t>
            </a:r>
            <a:r>
              <a:rPr lang="sl-SI" dirty="0" err="1" smtClean="0"/>
              <a:t>antimicrobials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6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endParaRPr lang="sl-S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" y="260648"/>
            <a:ext cx="890807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5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„</a:t>
            </a:r>
            <a:r>
              <a:rPr lang="sl-SI" dirty="0" err="1" smtClean="0"/>
              <a:t>Antibiotic</a:t>
            </a:r>
            <a:r>
              <a:rPr lang="sl-SI" dirty="0" smtClean="0"/>
              <a:t> </a:t>
            </a:r>
            <a:r>
              <a:rPr lang="sl-SI" dirty="0" err="1" smtClean="0"/>
              <a:t>rounds</a:t>
            </a:r>
            <a:r>
              <a:rPr lang="sl-SI" dirty="0" smtClean="0"/>
              <a:t>“</a:t>
            </a:r>
            <a:endParaRPr lang="en-GB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8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93713"/>
            <a:ext cx="7772400" cy="1373187"/>
          </a:xfrm>
        </p:spPr>
        <p:txBody>
          <a:bodyPr>
            <a:normAutofit fontScale="90000"/>
          </a:bodyPr>
          <a:lstStyle/>
          <a:p>
            <a:pPr algn="l"/>
            <a:r>
              <a:rPr lang="sl-SI" altLang="en-US" sz="2800" b="1" dirty="0" err="1" smtClean="0">
                <a:solidFill>
                  <a:srgbClr val="FF0000"/>
                </a:solidFill>
              </a:rPr>
              <a:t>Total</a:t>
            </a:r>
            <a:r>
              <a:rPr lang="sl-SI" altLang="en-US" sz="2800" b="1" dirty="0" smtClean="0">
                <a:solidFill>
                  <a:srgbClr val="FF0000"/>
                </a:solidFill>
              </a:rPr>
              <a:t> </a:t>
            </a:r>
            <a:r>
              <a:rPr lang="sl-SI" altLang="en-US" sz="2800" b="1" dirty="0" err="1" smtClean="0">
                <a:solidFill>
                  <a:srgbClr val="FF0000"/>
                </a:solidFill>
              </a:rPr>
              <a:t>control</a:t>
            </a:r>
            <a:r>
              <a:rPr lang="sl-SI" altLang="en-US" sz="2800" b="1" dirty="0" smtClean="0">
                <a:solidFill>
                  <a:srgbClr val="FF0000"/>
                </a:solidFill>
              </a:rPr>
              <a:t> </a:t>
            </a:r>
            <a:r>
              <a:rPr lang="sl-SI" altLang="en-US" sz="2800" b="1" dirty="0" err="1" smtClean="0">
                <a:solidFill>
                  <a:srgbClr val="FF0000"/>
                </a:solidFill>
              </a:rPr>
              <a:t>of</a:t>
            </a:r>
            <a:r>
              <a:rPr lang="sl-SI" altLang="en-US" sz="2800" b="1" dirty="0" smtClean="0">
                <a:solidFill>
                  <a:srgbClr val="FF0000"/>
                </a:solidFill>
              </a:rPr>
              <a:t> </a:t>
            </a:r>
            <a:r>
              <a:rPr lang="sl-SI" altLang="en-US" sz="2800" b="1" dirty="0" err="1" smtClean="0">
                <a:solidFill>
                  <a:srgbClr val="FF0000"/>
                </a:solidFill>
              </a:rPr>
              <a:t>antibiotic</a:t>
            </a:r>
            <a:r>
              <a:rPr lang="sl-SI" altLang="en-US" sz="2800" b="1" dirty="0" smtClean="0">
                <a:solidFill>
                  <a:srgbClr val="FF0000"/>
                </a:solidFill>
              </a:rPr>
              <a:t> </a:t>
            </a:r>
            <a:r>
              <a:rPr lang="sl-SI" altLang="en-US" sz="2800" b="1" dirty="0" err="1" smtClean="0">
                <a:solidFill>
                  <a:srgbClr val="FF0000"/>
                </a:solidFill>
              </a:rPr>
              <a:t>use</a:t>
            </a:r>
            <a:r>
              <a:rPr lang="sl-SI" altLang="en-US" sz="2800" b="1" dirty="0" smtClean="0">
                <a:solidFill>
                  <a:srgbClr val="FF0000"/>
                </a:solidFill>
              </a:rPr>
              <a:t>:</a:t>
            </a:r>
            <a:br>
              <a:rPr lang="sl-SI" altLang="en-US" sz="2800" b="1" dirty="0" smtClean="0">
                <a:solidFill>
                  <a:srgbClr val="FF0000"/>
                </a:solidFill>
              </a:rPr>
            </a:br>
            <a:r>
              <a:rPr lang="sl-SI" altLang="en-US" sz="2000" dirty="0" err="1" smtClean="0"/>
              <a:t>Relative</a:t>
            </a:r>
            <a:r>
              <a:rPr lang="sl-SI" altLang="en-US" sz="2000" dirty="0" smtClean="0"/>
              <a:t> </a:t>
            </a:r>
            <a:r>
              <a:rPr lang="sl-SI" altLang="en-US" sz="2000" dirty="0" err="1"/>
              <a:t>Change</a:t>
            </a:r>
            <a:r>
              <a:rPr lang="sl-SI" altLang="en-US" sz="2000" dirty="0"/>
              <a:t> in </a:t>
            </a:r>
            <a:r>
              <a:rPr lang="sl-SI" altLang="en-US" sz="2000" dirty="0" err="1"/>
              <a:t>Antimicrobial</a:t>
            </a:r>
            <a:r>
              <a:rPr lang="sl-SI" altLang="en-US" sz="2000" dirty="0"/>
              <a:t> </a:t>
            </a:r>
            <a:r>
              <a:rPr lang="sl-SI" altLang="en-US" sz="2000" dirty="0" err="1"/>
              <a:t>Consumption</a:t>
            </a:r>
            <a:r>
              <a:rPr lang="sl-SI" altLang="en-US" sz="2000" dirty="0"/>
              <a:t> </a:t>
            </a:r>
            <a:br>
              <a:rPr lang="sl-SI" altLang="en-US" sz="2000" dirty="0"/>
            </a:br>
            <a:r>
              <a:rPr lang="sl-SI" altLang="en-US" sz="2000" dirty="0" smtClean="0"/>
              <a:t/>
            </a:r>
            <a:br>
              <a:rPr lang="sl-SI" altLang="en-US" sz="2000" dirty="0" smtClean="0"/>
            </a:br>
            <a:r>
              <a:rPr lang="sl-SI" altLang="en-US" sz="2000" dirty="0" smtClean="0"/>
              <a:t>A: </a:t>
            </a:r>
            <a:r>
              <a:rPr lang="sl-SI" altLang="en-US" sz="2000" dirty="0" err="1" smtClean="0"/>
              <a:t>restricted</a:t>
            </a:r>
            <a:r>
              <a:rPr lang="sl-SI" altLang="en-US" sz="2000" dirty="0" smtClean="0"/>
              <a:t> </a:t>
            </a:r>
            <a:r>
              <a:rPr lang="sl-SI" altLang="en-US" sz="2000" dirty="0" err="1" smtClean="0"/>
              <a:t>antimicrobial</a:t>
            </a:r>
            <a:r>
              <a:rPr lang="sl-SI" altLang="en-US" sz="2000" dirty="0" smtClean="0"/>
              <a:t> </a:t>
            </a:r>
            <a:r>
              <a:rPr lang="sl-SI" altLang="en-US" sz="2000" dirty="0" err="1" smtClean="0"/>
              <a:t>approved</a:t>
            </a:r>
            <a:r>
              <a:rPr lang="sl-SI" altLang="en-US" sz="2000" dirty="0" smtClean="0"/>
              <a:t> </a:t>
            </a:r>
            <a:r>
              <a:rPr lang="sl-SI" altLang="en-US" sz="2000" dirty="0" err="1" smtClean="0"/>
              <a:t>by</a:t>
            </a:r>
            <a:r>
              <a:rPr lang="sl-SI" altLang="en-US" sz="2000" dirty="0" smtClean="0"/>
              <a:t> ID</a:t>
            </a:r>
            <a:br>
              <a:rPr lang="sl-SI" altLang="en-US" sz="2000" dirty="0" smtClean="0"/>
            </a:br>
            <a:r>
              <a:rPr lang="sl-SI" altLang="en-US" sz="2000" dirty="0" smtClean="0"/>
              <a:t>B: </a:t>
            </a:r>
            <a:r>
              <a:rPr lang="sl-SI" altLang="en-US" sz="2000" dirty="0" err="1" smtClean="0"/>
              <a:t>restricted</a:t>
            </a:r>
            <a:r>
              <a:rPr lang="sl-SI" altLang="en-US" sz="2000" dirty="0" smtClean="0"/>
              <a:t> </a:t>
            </a:r>
            <a:r>
              <a:rPr lang="sl-SI" altLang="en-US" sz="2000" dirty="0" err="1" smtClean="0"/>
              <a:t>antimicrobials</a:t>
            </a:r>
            <a:r>
              <a:rPr lang="sl-SI" altLang="en-US" sz="2000" dirty="0" smtClean="0"/>
              <a:t> </a:t>
            </a:r>
            <a:r>
              <a:rPr lang="sl-SI" altLang="en-US" sz="2000" dirty="0" err="1" smtClean="0"/>
              <a:t>approved</a:t>
            </a:r>
            <a:r>
              <a:rPr lang="sl-SI" altLang="en-US" sz="2000" dirty="0" smtClean="0"/>
              <a:t> </a:t>
            </a:r>
            <a:r>
              <a:rPr lang="sl-SI" altLang="en-US" sz="2000" dirty="0" err="1" smtClean="0"/>
              <a:t>by</a:t>
            </a:r>
            <a:r>
              <a:rPr lang="sl-SI" altLang="en-US" sz="2000" dirty="0" smtClean="0"/>
              <a:t> </a:t>
            </a:r>
            <a:r>
              <a:rPr lang="sl-SI" altLang="en-US" sz="2000" dirty="0" err="1" smtClean="0"/>
              <a:t>the</a:t>
            </a:r>
            <a:r>
              <a:rPr lang="sl-SI" altLang="en-US" sz="2000" dirty="0" smtClean="0"/>
              <a:t> </a:t>
            </a:r>
            <a:r>
              <a:rPr lang="sl-SI" altLang="en-US" sz="2000" dirty="0" err="1" smtClean="0"/>
              <a:t>head</a:t>
            </a:r>
            <a:r>
              <a:rPr lang="sl-SI" altLang="en-US" sz="2000" dirty="0" smtClean="0"/>
              <a:t> </a:t>
            </a:r>
            <a:r>
              <a:rPr lang="sl-SI" altLang="en-US" sz="2000" dirty="0" err="1" smtClean="0"/>
              <a:t>of</a:t>
            </a:r>
            <a:r>
              <a:rPr lang="sl-SI" altLang="en-US" sz="2000" dirty="0" smtClean="0"/>
              <a:t> </a:t>
            </a:r>
            <a:r>
              <a:rPr lang="sl-SI" altLang="en-US" sz="2000" dirty="0" err="1" smtClean="0"/>
              <a:t>the</a:t>
            </a:r>
            <a:r>
              <a:rPr lang="sl-SI" altLang="en-US" sz="2000" dirty="0" smtClean="0"/>
              <a:t> </a:t>
            </a:r>
            <a:r>
              <a:rPr lang="sl-SI" altLang="en-US" sz="2000" dirty="0" err="1" smtClean="0"/>
              <a:t>unit</a:t>
            </a:r>
            <a:r>
              <a:rPr lang="sl-SI" altLang="en-US" sz="2000" dirty="0" smtClean="0"/>
              <a:t/>
            </a:r>
            <a:br>
              <a:rPr lang="sl-SI" altLang="en-US" sz="2000" dirty="0" smtClean="0"/>
            </a:br>
            <a:r>
              <a:rPr lang="sl-SI" altLang="en-US" sz="2000" dirty="0" smtClean="0"/>
              <a:t>C:: </a:t>
            </a:r>
            <a:r>
              <a:rPr lang="sl-SI" altLang="en-US" sz="2000" dirty="0" err="1" smtClean="0"/>
              <a:t>total</a:t>
            </a:r>
            <a:r>
              <a:rPr lang="sl-SI" altLang="en-US" sz="2000" dirty="0" smtClean="0"/>
              <a:t> </a:t>
            </a:r>
            <a:r>
              <a:rPr lang="sl-SI" altLang="en-US" sz="2000" dirty="0" err="1" smtClean="0"/>
              <a:t>control</a:t>
            </a:r>
            <a:r>
              <a:rPr lang="sl-SI" altLang="en-US" sz="2000" dirty="0" smtClean="0"/>
              <a:t> </a:t>
            </a:r>
            <a:r>
              <a:rPr lang="sl-SI" altLang="en-US" sz="2000" dirty="0" err="1" smtClean="0"/>
              <a:t>of</a:t>
            </a:r>
            <a:r>
              <a:rPr lang="sl-SI" altLang="en-US" sz="2000" dirty="0" smtClean="0"/>
              <a:t> </a:t>
            </a:r>
            <a:r>
              <a:rPr lang="sl-SI" altLang="en-US" sz="2000" dirty="0" err="1" smtClean="0"/>
              <a:t>antibiotic</a:t>
            </a:r>
            <a:r>
              <a:rPr lang="sl-SI" altLang="en-US" sz="2000" dirty="0" smtClean="0"/>
              <a:t> </a:t>
            </a:r>
            <a:r>
              <a:rPr lang="sl-SI" altLang="en-US" sz="2000" dirty="0" err="1" smtClean="0"/>
              <a:t>use</a:t>
            </a:r>
            <a:r>
              <a:rPr lang="sl-SI" altLang="en-US" sz="2000" dirty="0" smtClean="0"/>
              <a:t> </a:t>
            </a:r>
            <a:r>
              <a:rPr lang="sl-SI" altLang="en-US" sz="2000" dirty="0" err="1" smtClean="0"/>
              <a:t>by</a:t>
            </a:r>
            <a:r>
              <a:rPr lang="sl-SI" altLang="en-US" sz="2000" dirty="0" smtClean="0"/>
              <a:t> ID</a:t>
            </a:r>
            <a:endParaRPr lang="en-GB" altLang="en-US" sz="2000" dirty="0"/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878136479"/>
              </p:ext>
            </p:extLst>
          </p:nvPr>
        </p:nvGraphicFramePr>
        <p:xfrm>
          <a:off x="683568" y="2393950"/>
          <a:ext cx="771683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Chart" r:id="rId4" imgW="4448637" imgH="2371931" progId="Excel.Chart.8">
                  <p:embed/>
                </p:oleObj>
              </mc:Choice>
              <mc:Fallback>
                <p:oleObj name="Chart" r:id="rId4" imgW="4448637" imgH="237193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393950"/>
                        <a:ext cx="7716837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715000" y="28194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en-US" sz="1600" b="1">
                <a:solidFill>
                  <a:schemeClr val="bg2"/>
                </a:solidFill>
              </a:rPr>
              <a:t>NS</a:t>
            </a:r>
            <a:endParaRPr lang="en-GB" altLang="en-US" sz="1600" b="1">
              <a:solidFill>
                <a:schemeClr val="bg2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781800" y="33528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en-US" sz="1600" b="1">
                <a:solidFill>
                  <a:schemeClr val="bg2"/>
                </a:solidFill>
              </a:rPr>
              <a:t>NS</a:t>
            </a:r>
            <a:endParaRPr lang="en-GB" altLang="en-US" sz="1600" b="1">
              <a:solidFill>
                <a:schemeClr val="bg2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086600" y="41148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en-US" sz="1600" b="1">
                <a:solidFill>
                  <a:schemeClr val="bg2"/>
                </a:solidFill>
              </a:rPr>
              <a:t>P=0.006</a:t>
            </a:r>
            <a:endParaRPr lang="en-GB" altLang="en-US" sz="1600" b="1">
              <a:solidFill>
                <a:schemeClr val="bg2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851525" y="6061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953000" y="6019800"/>
            <a:ext cx="3886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1200" b="1" i="1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4572000" y="6518275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400" dirty="0" smtClean="0"/>
              <a:t>Beović B, </a:t>
            </a:r>
            <a:r>
              <a:rPr lang="sl-SI" sz="1400" dirty="0" err="1" smtClean="0"/>
              <a:t>et</a:t>
            </a:r>
            <a:r>
              <a:rPr lang="sl-SI" sz="1400" dirty="0" smtClean="0"/>
              <a:t> </a:t>
            </a:r>
            <a:r>
              <a:rPr lang="sl-SI" sz="1400" dirty="0" err="1" smtClean="0"/>
              <a:t>al</a:t>
            </a:r>
            <a:r>
              <a:rPr lang="sl-SI" sz="1400" dirty="0" smtClean="0"/>
              <a:t>. J </a:t>
            </a:r>
            <a:r>
              <a:rPr lang="sl-SI" sz="1400" dirty="0" err="1" smtClean="0"/>
              <a:t>Chemother</a:t>
            </a:r>
            <a:r>
              <a:rPr lang="sl-SI" sz="1400" dirty="0" smtClean="0"/>
              <a:t> 2009.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755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08025"/>
            <a:ext cx="8153400" cy="946150"/>
          </a:xfrm>
        </p:spPr>
        <p:txBody>
          <a:bodyPr/>
          <a:lstStyle/>
          <a:p>
            <a:r>
              <a:rPr lang="sl-SI" altLang="en-US" sz="2800"/>
              <a:t>Relative Change in Antimicrobial Cost (Eur)</a:t>
            </a:r>
            <a:endParaRPr lang="en-GB" altLang="en-US" sz="2800"/>
          </a:p>
        </p:txBody>
      </p:sp>
      <p:graphicFrame>
        <p:nvGraphicFramePr>
          <p:cNvPr id="2457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27075" y="1981200"/>
          <a:ext cx="768826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Chart" r:id="rId4" imgW="4467755" imgH="2391077" progId="Excel.Chart.8">
                  <p:embed/>
                </p:oleObj>
              </mc:Choice>
              <mc:Fallback>
                <p:oleObj name="Chart" r:id="rId4" imgW="4467755" imgH="239107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1981200"/>
                        <a:ext cx="7688263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934200" y="42672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en-US" sz="1600" b="1">
                <a:solidFill>
                  <a:schemeClr val="bg2"/>
                </a:solidFill>
              </a:rPr>
              <a:t>p=0.026</a:t>
            </a:r>
            <a:endParaRPr lang="en-GB" altLang="en-US" sz="1600" b="1">
              <a:solidFill>
                <a:schemeClr val="bg2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019800" y="29718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en-US" sz="1600" b="1">
                <a:solidFill>
                  <a:schemeClr val="bg2"/>
                </a:solidFill>
              </a:rPr>
              <a:t>NS</a:t>
            </a:r>
            <a:endParaRPr lang="en-GB" altLang="en-US" sz="1600" b="1">
              <a:solidFill>
                <a:schemeClr val="bg2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467600" y="30480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en-US" sz="1600" b="1">
                <a:solidFill>
                  <a:schemeClr val="bg2"/>
                </a:solidFill>
              </a:rPr>
              <a:t>p=0.016</a:t>
            </a:r>
            <a:endParaRPr lang="en-GB" altLang="en-US" sz="1600" b="1">
              <a:solidFill>
                <a:schemeClr val="bg2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03925" y="6213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953000" y="6264275"/>
            <a:ext cx="3886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sl-SI" sz="1200" dirty="0"/>
              <a:t>Beović B, </a:t>
            </a:r>
            <a:r>
              <a:rPr lang="sl-SI" sz="1200" dirty="0" err="1"/>
              <a:t>et</a:t>
            </a:r>
            <a:r>
              <a:rPr lang="sl-SI" sz="1200" dirty="0"/>
              <a:t> </a:t>
            </a:r>
            <a:r>
              <a:rPr lang="sl-SI" sz="1200" dirty="0" err="1"/>
              <a:t>al</a:t>
            </a:r>
            <a:r>
              <a:rPr lang="sl-SI" sz="1200" dirty="0"/>
              <a:t>. J </a:t>
            </a:r>
            <a:r>
              <a:rPr lang="sl-SI" sz="1200" dirty="0" err="1"/>
              <a:t>Chemother</a:t>
            </a:r>
            <a:r>
              <a:rPr lang="sl-SI" sz="1200" dirty="0"/>
              <a:t> 2009.</a:t>
            </a:r>
            <a:endParaRPr lang="en-GB" sz="1200" dirty="0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295400" y="40386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en-US" sz="1200" b="1"/>
              <a:t>153 941 Eur</a:t>
            </a:r>
            <a:endParaRPr lang="en-GB" altLang="en-US" sz="1200" b="1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934200" y="47244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en-US" sz="1200" b="1"/>
              <a:t>94 537 Eur</a:t>
            </a:r>
            <a:endParaRPr lang="en-GB" altLang="en-US" sz="1200" b="1"/>
          </a:p>
        </p:txBody>
      </p:sp>
    </p:spTree>
    <p:extLst>
      <p:ext uri="{BB962C8B-B14F-4D97-AF65-F5344CB8AC3E}">
        <p14:creationId xmlns:p14="http://schemas.microsoft.com/office/powerpoint/2010/main" val="32889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sl-SI" sz="2400" b="1" dirty="0" err="1" smtClean="0">
                <a:solidFill>
                  <a:srgbClr val="FF0000"/>
                </a:solidFill>
              </a:rPr>
              <a:t>Monthly</a:t>
            </a:r>
            <a:r>
              <a:rPr lang="sl-SI" sz="2400" b="1" dirty="0" smtClean="0">
                <a:solidFill>
                  <a:srgbClr val="FF0000"/>
                </a:solidFill>
              </a:rPr>
              <a:t> </a:t>
            </a:r>
            <a:r>
              <a:rPr lang="sl-SI" sz="2400" b="1" dirty="0" err="1" smtClean="0">
                <a:solidFill>
                  <a:srgbClr val="FF0000"/>
                </a:solidFill>
              </a:rPr>
              <a:t>cost</a:t>
            </a:r>
            <a:r>
              <a:rPr lang="sl-SI" sz="2400" b="1" dirty="0" smtClean="0">
                <a:solidFill>
                  <a:srgbClr val="FF0000"/>
                </a:solidFill>
              </a:rPr>
              <a:t> </a:t>
            </a:r>
            <a:r>
              <a:rPr lang="sl-SI" sz="2400" b="1" dirty="0" err="1" smtClean="0">
                <a:solidFill>
                  <a:srgbClr val="FF0000"/>
                </a:solidFill>
              </a:rPr>
              <a:t>of</a:t>
            </a:r>
            <a:r>
              <a:rPr lang="sl-SI" sz="2400" b="1" dirty="0" smtClean="0">
                <a:solidFill>
                  <a:srgbClr val="FF0000"/>
                </a:solidFill>
              </a:rPr>
              <a:t> </a:t>
            </a:r>
            <a:r>
              <a:rPr lang="sl-SI" sz="2400" b="1" dirty="0" err="1" smtClean="0">
                <a:solidFill>
                  <a:srgbClr val="FF0000"/>
                </a:solidFill>
              </a:rPr>
              <a:t>antibiotics</a:t>
            </a:r>
            <a:r>
              <a:rPr lang="sl-SI" sz="2400" b="1" dirty="0" smtClean="0">
                <a:solidFill>
                  <a:srgbClr val="FF0000"/>
                </a:solidFill>
              </a:rPr>
              <a:t> at </a:t>
            </a:r>
            <a:r>
              <a:rPr lang="sl-SI" sz="2400" b="1" dirty="0" err="1" smtClean="0">
                <a:solidFill>
                  <a:srgbClr val="FF0000"/>
                </a:solidFill>
              </a:rPr>
              <a:t>the</a:t>
            </a:r>
            <a:r>
              <a:rPr lang="sl-SI" sz="2400" b="1" dirty="0" smtClean="0">
                <a:solidFill>
                  <a:srgbClr val="FF0000"/>
                </a:solidFill>
              </a:rPr>
              <a:t> </a:t>
            </a:r>
            <a:r>
              <a:rPr lang="sl-SI" sz="2400" b="1" dirty="0" err="1" smtClean="0">
                <a:solidFill>
                  <a:srgbClr val="FF0000"/>
                </a:solidFill>
              </a:rPr>
              <a:t>Division</a:t>
            </a:r>
            <a:r>
              <a:rPr lang="sl-SI" sz="2400" b="1" dirty="0" smtClean="0">
                <a:solidFill>
                  <a:srgbClr val="FF0000"/>
                </a:solidFill>
              </a:rPr>
              <a:t> </a:t>
            </a:r>
            <a:r>
              <a:rPr lang="sl-SI" sz="2400" b="1" dirty="0" err="1" smtClean="0">
                <a:solidFill>
                  <a:srgbClr val="FF0000"/>
                </a:solidFill>
              </a:rPr>
              <a:t>of</a:t>
            </a:r>
            <a:r>
              <a:rPr lang="sl-SI" sz="2400" b="1" dirty="0" smtClean="0">
                <a:solidFill>
                  <a:srgbClr val="FF0000"/>
                </a:solidFill>
              </a:rPr>
              <a:t> </a:t>
            </a:r>
            <a:r>
              <a:rPr lang="sl-SI" sz="2400" b="1" dirty="0" err="1" smtClean="0">
                <a:solidFill>
                  <a:srgbClr val="FF0000"/>
                </a:solidFill>
              </a:rPr>
              <a:t>Traumatology</a:t>
            </a:r>
            <a:r>
              <a:rPr lang="sl-SI" sz="2400" b="1" dirty="0" smtClean="0">
                <a:solidFill>
                  <a:srgbClr val="FF0000"/>
                </a:solidFill>
              </a:rPr>
              <a:t> (</a:t>
            </a:r>
            <a:r>
              <a:rPr lang="sl-SI" sz="2400" b="1" dirty="0" err="1" smtClean="0">
                <a:solidFill>
                  <a:srgbClr val="FF0000"/>
                </a:solidFill>
              </a:rPr>
              <a:t>Eur</a:t>
            </a:r>
            <a:r>
              <a:rPr lang="sl-SI" sz="2400" dirty="0" smtClean="0"/>
              <a:t>) </a:t>
            </a:r>
            <a:endParaRPr lang="en-GB" sz="2400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9735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Raven povezovalnik 5"/>
          <p:cNvCxnSpPr/>
          <p:nvPr/>
        </p:nvCxnSpPr>
        <p:spPr>
          <a:xfrm>
            <a:off x="251520" y="3717032"/>
            <a:ext cx="83529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>
            <a:off x="1979712" y="6309320"/>
            <a:ext cx="24482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avokotnik 7"/>
          <p:cNvSpPr/>
          <p:nvPr/>
        </p:nvSpPr>
        <p:spPr>
          <a:xfrm>
            <a:off x="4486275" y="6170820"/>
            <a:ext cx="1811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 err="1" smtClean="0"/>
              <a:t>Monthly</a:t>
            </a:r>
            <a:r>
              <a:rPr lang="sl-SI" sz="1200" dirty="0" smtClean="0"/>
              <a:t> </a:t>
            </a:r>
            <a:r>
              <a:rPr lang="sl-SI" sz="1200" dirty="0" err="1" smtClean="0"/>
              <a:t>mean</a:t>
            </a:r>
            <a:r>
              <a:rPr lang="sl-SI" sz="1200" dirty="0" smtClean="0"/>
              <a:t> 2012-2015</a:t>
            </a:r>
            <a:endParaRPr lang="en-GB" sz="1200" dirty="0"/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4572000" y="2852936"/>
            <a:ext cx="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4716016" y="2564904"/>
            <a:ext cx="2736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 err="1" smtClean="0"/>
              <a:t>Antibiotic</a:t>
            </a:r>
            <a:r>
              <a:rPr lang="sl-SI" dirty="0" smtClean="0"/>
              <a:t> </a:t>
            </a:r>
            <a:r>
              <a:rPr lang="sl-SI" dirty="0" err="1" smtClean="0"/>
              <a:t>rounds</a:t>
            </a:r>
            <a:endParaRPr lang="en-GB" dirty="0"/>
          </a:p>
        </p:txBody>
      </p:sp>
      <p:cxnSp>
        <p:nvCxnSpPr>
          <p:cNvPr id="5" name="Raven povezovalnik 4"/>
          <p:cNvCxnSpPr/>
          <p:nvPr/>
        </p:nvCxnSpPr>
        <p:spPr>
          <a:xfrm>
            <a:off x="1979712" y="6597352"/>
            <a:ext cx="250656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4572000" y="645885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err="1" smtClean="0"/>
              <a:t>Monthly</a:t>
            </a:r>
            <a:r>
              <a:rPr lang="sl-SI" sz="1200" dirty="0" smtClean="0"/>
              <a:t> </a:t>
            </a:r>
            <a:r>
              <a:rPr lang="sl-SI" sz="1200" dirty="0" err="1" smtClean="0"/>
              <a:t>mean</a:t>
            </a:r>
            <a:r>
              <a:rPr lang="sl-SI" sz="1200" dirty="0" smtClean="0"/>
              <a:t> </a:t>
            </a:r>
            <a:r>
              <a:rPr lang="sl-SI" sz="1200" dirty="0" err="1"/>
              <a:t>O</a:t>
            </a:r>
            <a:r>
              <a:rPr lang="sl-SI" sz="1200" dirty="0" err="1" smtClean="0"/>
              <a:t>ct</a:t>
            </a:r>
            <a:r>
              <a:rPr lang="sl-SI" sz="1200" dirty="0" smtClean="0"/>
              <a:t> 2016 to May 2018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020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UMC Ljubljana: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guidelines</a:t>
            </a:r>
            <a:endParaRPr lang="en-GB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>
                <a:solidFill>
                  <a:srgbClr val="FF0000"/>
                </a:solidFill>
              </a:rPr>
              <a:t>Guidelines</a:t>
            </a:r>
            <a:r>
              <a:rPr lang="sl-SI" b="1" dirty="0" smtClean="0">
                <a:solidFill>
                  <a:srgbClr val="FF0000"/>
                </a:solidFill>
              </a:rPr>
              <a:t>: </a:t>
            </a:r>
            <a:r>
              <a:rPr lang="sl-SI" b="1" dirty="0" err="1" smtClean="0">
                <a:solidFill>
                  <a:srgbClr val="FF0000"/>
                </a:solidFill>
              </a:rPr>
              <a:t>local</a:t>
            </a:r>
            <a:r>
              <a:rPr lang="sl-SI" b="1" dirty="0" smtClean="0">
                <a:solidFill>
                  <a:srgbClr val="FF0000"/>
                </a:solidFill>
              </a:rPr>
              <a:t> and </a:t>
            </a:r>
            <a:r>
              <a:rPr lang="sl-SI" b="1" dirty="0" err="1" smtClean="0">
                <a:solidFill>
                  <a:srgbClr val="FF0000"/>
                </a:solidFill>
              </a:rPr>
              <a:t>national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9" name="Picture 5" descr="scan0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2376264" cy="364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scan00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08" y="2681996"/>
            <a:ext cx="2195112" cy="354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Predme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05864201"/>
              </p:ext>
            </p:extLst>
          </p:nvPr>
        </p:nvGraphicFramePr>
        <p:xfrm>
          <a:off x="3635896" y="3414731"/>
          <a:ext cx="2074305" cy="3291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Image" r:id="rId6" imgW="4076190" imgH="6361905" progId="PhotoshopElements.Image.3">
                  <p:embed/>
                </p:oleObj>
              </mc:Choice>
              <mc:Fallback>
                <p:oleObj name="Image" r:id="rId6" imgW="4076190" imgH="6361905" progId="PhotoshopElements.Image.3">
                  <p:embed/>
                  <p:pic>
                    <p:nvPicPr>
                      <p:cNvPr id="0" name="Predme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414731"/>
                        <a:ext cx="2074305" cy="329124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3350154"/>
            <a:ext cx="4389437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avokotnik 12"/>
          <p:cNvSpPr/>
          <p:nvPr/>
        </p:nvSpPr>
        <p:spPr>
          <a:xfrm>
            <a:off x="683568" y="6381328"/>
            <a:ext cx="228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sl-SI" b="1" dirty="0" err="1">
                <a:hlinkClick r:id="rId9"/>
              </a:rPr>
              <a:t>www.quibaguide.com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5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err="1" smtClean="0">
                <a:solidFill>
                  <a:srgbClr val="FF0000"/>
                </a:solidFill>
              </a:rPr>
              <a:t>Antimicrobial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prophylaxis</a:t>
            </a:r>
            <a:r>
              <a:rPr lang="sl-SI" b="1" dirty="0" smtClean="0">
                <a:solidFill>
                  <a:srgbClr val="FF0000"/>
                </a:solidFill>
              </a:rPr>
              <a:t> in </a:t>
            </a:r>
            <a:r>
              <a:rPr lang="sl-SI" b="1" dirty="0" err="1" smtClean="0">
                <a:solidFill>
                  <a:srgbClr val="FF0000"/>
                </a:solidFill>
              </a:rPr>
              <a:t>surgery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65938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5328592" cy="276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12" y="3606801"/>
            <a:ext cx="12573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25913"/>
            <a:ext cx="5218534" cy="208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992831"/>
            <a:ext cx="14573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2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>
            <a:normAutofit/>
          </a:bodyPr>
          <a:lstStyle/>
          <a:p>
            <a:r>
              <a:rPr lang="sl-SI" sz="2800" b="1" dirty="0" err="1" smtClean="0">
                <a:solidFill>
                  <a:srgbClr val="FF0000"/>
                </a:solidFill>
              </a:rPr>
              <a:t>Duration</a:t>
            </a:r>
            <a:r>
              <a:rPr lang="sl-SI" sz="2800" b="1" dirty="0" smtClean="0">
                <a:solidFill>
                  <a:srgbClr val="FF0000"/>
                </a:solidFill>
              </a:rPr>
              <a:t> </a:t>
            </a:r>
            <a:r>
              <a:rPr lang="sl-SI" sz="2800" b="1" dirty="0" err="1" smtClean="0">
                <a:solidFill>
                  <a:srgbClr val="FF0000"/>
                </a:solidFill>
              </a:rPr>
              <a:t>of</a:t>
            </a:r>
            <a:r>
              <a:rPr lang="sl-SI" sz="2800" b="1" dirty="0" smtClean="0">
                <a:solidFill>
                  <a:srgbClr val="FF0000"/>
                </a:solidFill>
              </a:rPr>
              <a:t> </a:t>
            </a:r>
            <a:r>
              <a:rPr lang="sl-SI" sz="2800" b="1" dirty="0" err="1" smtClean="0">
                <a:solidFill>
                  <a:srgbClr val="FF0000"/>
                </a:solidFill>
              </a:rPr>
              <a:t>antimicrobial</a:t>
            </a:r>
            <a:r>
              <a:rPr lang="sl-SI" sz="2800" b="1" dirty="0" smtClean="0">
                <a:solidFill>
                  <a:srgbClr val="FF0000"/>
                </a:solidFill>
              </a:rPr>
              <a:t> </a:t>
            </a:r>
            <a:r>
              <a:rPr lang="sl-SI" sz="2800" b="1" dirty="0" err="1" smtClean="0">
                <a:solidFill>
                  <a:srgbClr val="FF0000"/>
                </a:solidFill>
              </a:rPr>
              <a:t>prophylaxis</a:t>
            </a:r>
            <a:r>
              <a:rPr lang="sl-SI" sz="2800" b="1" dirty="0" smtClean="0">
                <a:solidFill>
                  <a:srgbClr val="FF0000"/>
                </a:solidFill>
              </a:rPr>
              <a:t> in UMC Ljubljana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82440"/>
              </p:ext>
            </p:extLst>
          </p:nvPr>
        </p:nvGraphicFramePr>
        <p:xfrm>
          <a:off x="457200" y="1600200"/>
          <a:ext cx="8229600" cy="4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jeZBesedilom 3"/>
          <p:cNvSpPr txBox="1"/>
          <p:nvPr/>
        </p:nvSpPr>
        <p:spPr>
          <a:xfrm>
            <a:off x="755576" y="630932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Rožič M, </a:t>
            </a:r>
            <a:r>
              <a:rPr lang="sl-SI" dirty="0" err="1" smtClean="0"/>
              <a:t>et</a:t>
            </a:r>
            <a:r>
              <a:rPr lang="sl-SI" dirty="0" smtClean="0"/>
              <a:t> </a:t>
            </a:r>
            <a:r>
              <a:rPr lang="sl-SI" dirty="0" err="1" smtClean="0"/>
              <a:t>al</a:t>
            </a:r>
            <a:r>
              <a:rPr lang="sl-SI" dirty="0" smtClean="0"/>
              <a:t>. </a:t>
            </a:r>
            <a:r>
              <a:rPr lang="sl-SI" dirty="0" err="1" smtClean="0"/>
              <a:t>Infektološki</a:t>
            </a:r>
            <a:r>
              <a:rPr lang="sl-SI" dirty="0" smtClean="0"/>
              <a:t> simpozij 2016, ECDC PPS 2017, </a:t>
            </a:r>
            <a:r>
              <a:rPr lang="sl-SI" dirty="0" err="1" smtClean="0"/>
              <a:t>unpublished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2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3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38135"/>
          </a:xfrm>
        </p:spPr>
        <p:txBody>
          <a:bodyPr/>
          <a:lstStyle/>
          <a:p>
            <a:pPr lvl="0"/>
            <a:r>
              <a:rPr lang="sl-SI" sz="2800" b="1" dirty="0" err="1" smtClean="0">
                <a:solidFill>
                  <a:srgbClr val="FF0000"/>
                </a:solidFill>
              </a:rPr>
              <a:t>Structure</a:t>
            </a:r>
            <a:r>
              <a:rPr lang="sl-SI" sz="2800" b="1" dirty="0" smtClean="0">
                <a:solidFill>
                  <a:srgbClr val="FF0000"/>
                </a:solidFill>
              </a:rPr>
              <a:t>: </a:t>
            </a:r>
            <a:r>
              <a:rPr lang="sl-SI" sz="2800" b="1" dirty="0" err="1" smtClean="0"/>
              <a:t>Organisation</a:t>
            </a:r>
            <a:r>
              <a:rPr lang="sl-SI" sz="2800" b="1" dirty="0" smtClean="0"/>
              <a:t> </a:t>
            </a:r>
            <a:r>
              <a:rPr lang="sl-SI" sz="2800" b="1" dirty="0" err="1" smtClean="0"/>
              <a:t>of</a:t>
            </a:r>
            <a:r>
              <a:rPr lang="sl-SI" sz="2800" b="1" dirty="0" smtClean="0"/>
              <a:t> </a:t>
            </a:r>
            <a:r>
              <a:rPr lang="sl-SI" sz="2800" b="1" dirty="0" err="1" smtClean="0"/>
              <a:t>antimicrobial</a:t>
            </a:r>
            <a:r>
              <a:rPr lang="sl-SI" sz="2800" b="1" dirty="0" smtClean="0"/>
              <a:t> </a:t>
            </a:r>
            <a:r>
              <a:rPr lang="sl-SI" sz="2800" b="1" dirty="0" err="1" smtClean="0"/>
              <a:t>stewardship</a:t>
            </a:r>
            <a:r>
              <a:rPr lang="sl-SI" sz="2800" b="1" dirty="0" smtClean="0"/>
              <a:t> in UMC Ljubljana</a:t>
            </a:r>
            <a:endParaRPr lang="en-GB" sz="2800" b="1" dirty="0"/>
          </a:p>
        </p:txBody>
      </p:sp>
      <p:sp>
        <p:nvSpPr>
          <p:cNvPr id="3" name="PoljeZBesedilom 7"/>
          <p:cNvSpPr txBox="1"/>
          <p:nvPr/>
        </p:nvSpPr>
        <p:spPr>
          <a:xfrm>
            <a:off x="2627784" y="1844820"/>
            <a:ext cx="3528395" cy="3693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Calibri"/>
              </a:rPr>
              <a:t>Medical</a:t>
            </a:r>
            <a:r>
              <a:rPr lang="sl-SI" sz="18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sl-SI" sz="18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Calibri"/>
              </a:rPr>
              <a:t>director</a:t>
            </a:r>
            <a:r>
              <a:rPr lang="sl-SI" sz="18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, </a:t>
            </a:r>
            <a:r>
              <a:rPr lang="sl-SI" sz="18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Calibri"/>
              </a:rPr>
              <a:t>Medical</a:t>
            </a:r>
            <a:r>
              <a:rPr lang="sl-SI" sz="1800" b="1" i="0" u="none" strike="noStrike" kern="1200" cap="none" spc="0" dirty="0" smtClean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sl-SI" sz="1800" b="1" i="0" u="none" strike="noStrike" kern="1200" cap="none" spc="0" dirty="0" err="1" smtClean="0">
                <a:solidFill>
                  <a:srgbClr val="FFFFFF"/>
                </a:solidFill>
                <a:uFillTx/>
                <a:latin typeface="Calibri"/>
              </a:rPr>
              <a:t>Council</a:t>
            </a:r>
            <a:endParaRPr lang="en-GB" sz="18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PoljeZBesedilom 8"/>
          <p:cNvSpPr txBox="1"/>
          <p:nvPr/>
        </p:nvSpPr>
        <p:spPr>
          <a:xfrm>
            <a:off x="899595" y="2564901"/>
            <a:ext cx="1656179" cy="646331"/>
          </a:xfrm>
          <a:prstGeom prst="rect">
            <a:avLst/>
          </a:prstGeom>
          <a:solidFill>
            <a:srgbClr val="00B0F0"/>
          </a:solidFill>
          <a:ln w="9528">
            <a:solidFill>
              <a:srgbClr val="00B0F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Calibri"/>
              </a:rPr>
              <a:t>Antibiotic</a:t>
            </a:r>
            <a:r>
              <a:rPr lang="sl-SI" sz="18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sl-SI" sz="18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Calibri"/>
              </a:rPr>
              <a:t>Committee</a:t>
            </a:r>
            <a:endParaRPr lang="en-GB" sz="18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PoljeZBesedilom 9"/>
          <p:cNvSpPr txBox="1"/>
          <p:nvPr/>
        </p:nvSpPr>
        <p:spPr>
          <a:xfrm>
            <a:off x="899595" y="4186982"/>
            <a:ext cx="1944215" cy="12003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Calibri"/>
              </a:rPr>
              <a:t>Department</a:t>
            </a:r>
            <a:r>
              <a:rPr lang="sl-SI" sz="18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sl-SI" sz="18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Calibri"/>
              </a:rPr>
              <a:t>of</a:t>
            </a:r>
            <a:r>
              <a:rPr lang="sl-SI" sz="18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sl-SI" sz="18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Calibri"/>
              </a:rPr>
              <a:t>Infectious</a:t>
            </a:r>
            <a:r>
              <a:rPr lang="sl-SI" sz="18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sl-SI" sz="18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Calibri"/>
              </a:rPr>
              <a:t>Diseases</a:t>
            </a:r>
            <a:r>
              <a:rPr lang="sl-SI" sz="18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, </a:t>
            </a:r>
            <a:r>
              <a:rPr lang="sl-SI" sz="18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Calibri"/>
              </a:rPr>
              <a:t>The</a:t>
            </a:r>
            <a:r>
              <a:rPr lang="sl-SI" sz="18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sl-SI" sz="18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Calibri"/>
              </a:rPr>
              <a:t>consultancy</a:t>
            </a:r>
            <a:r>
              <a:rPr lang="sl-SI" sz="18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sl-SI" sz="18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Calibri"/>
              </a:rPr>
              <a:t>unit</a:t>
            </a:r>
            <a:endParaRPr lang="en-GB" sz="18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PoljeZBesedilom 10"/>
          <p:cNvSpPr txBox="1"/>
          <p:nvPr/>
        </p:nvSpPr>
        <p:spPr>
          <a:xfrm>
            <a:off x="5795467" y="2564901"/>
            <a:ext cx="2088233" cy="3693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Calibri"/>
              </a:rPr>
              <a:t>Department</a:t>
            </a:r>
            <a:endParaRPr lang="en-GB" sz="18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PoljeZBesedilom 12"/>
          <p:cNvSpPr txBox="1"/>
          <p:nvPr/>
        </p:nvSpPr>
        <p:spPr>
          <a:xfrm>
            <a:off x="5795778" y="3026572"/>
            <a:ext cx="2088233" cy="3693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b="1" dirty="0" err="1">
                <a:solidFill>
                  <a:srgbClr val="FFFFFF"/>
                </a:solidFill>
              </a:rPr>
              <a:t>Department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PoljeZBesedilom 13"/>
          <p:cNvSpPr txBox="1"/>
          <p:nvPr/>
        </p:nvSpPr>
        <p:spPr>
          <a:xfrm>
            <a:off x="5857646" y="3529931"/>
            <a:ext cx="2088233" cy="3693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b="1" dirty="0" err="1">
                <a:solidFill>
                  <a:srgbClr val="FFFFFF"/>
                </a:solidFill>
              </a:rPr>
              <a:t>Department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9" name="PoljeZBesedilom 14"/>
          <p:cNvSpPr txBox="1"/>
          <p:nvPr/>
        </p:nvSpPr>
        <p:spPr>
          <a:xfrm>
            <a:off x="5857646" y="4051669"/>
            <a:ext cx="2088233" cy="3693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b="1" dirty="0" err="1">
                <a:solidFill>
                  <a:srgbClr val="FFFFFF"/>
                </a:solidFill>
              </a:rPr>
              <a:t>Department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0" name="PoljeZBesedilom 15"/>
          <p:cNvSpPr txBox="1"/>
          <p:nvPr/>
        </p:nvSpPr>
        <p:spPr>
          <a:xfrm>
            <a:off x="5844972" y="4477332"/>
            <a:ext cx="2088233" cy="3693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b="1" dirty="0" err="1">
                <a:solidFill>
                  <a:srgbClr val="FFFFFF"/>
                </a:solidFill>
              </a:rPr>
              <a:t>Department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1" name="PoljeZBesedilom 16"/>
          <p:cNvSpPr txBox="1"/>
          <p:nvPr/>
        </p:nvSpPr>
        <p:spPr>
          <a:xfrm>
            <a:off x="5831119" y="4925644"/>
            <a:ext cx="2088233" cy="3693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b="1" dirty="0" err="1">
                <a:solidFill>
                  <a:srgbClr val="FFFFFF"/>
                </a:solidFill>
              </a:rPr>
              <a:t>Department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2" name="PoljeZBesedilom 17"/>
          <p:cNvSpPr txBox="1"/>
          <p:nvPr/>
        </p:nvSpPr>
        <p:spPr>
          <a:xfrm>
            <a:off x="5829135" y="5373965"/>
            <a:ext cx="2088233" cy="3693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b="1" dirty="0" err="1">
                <a:solidFill>
                  <a:srgbClr val="FFFFFF"/>
                </a:solidFill>
              </a:rPr>
              <a:t>Department</a:t>
            </a:r>
            <a:endParaRPr lang="en-GB" b="1" dirty="0">
              <a:solidFill>
                <a:srgbClr val="FFFFFF"/>
              </a:solidFill>
            </a:endParaRPr>
          </a:p>
        </p:txBody>
      </p:sp>
      <p:cxnSp>
        <p:nvCxnSpPr>
          <p:cNvPr id="13" name="Raven puščični povezovalnik 19"/>
          <p:cNvCxnSpPr/>
          <p:nvPr/>
        </p:nvCxnSpPr>
        <p:spPr>
          <a:xfrm flipV="1">
            <a:off x="2843811" y="2749573"/>
            <a:ext cx="2951656" cy="1727759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headEnd type="arrow"/>
            <a:tailEnd type="arrow"/>
          </a:ln>
        </p:spPr>
      </p:cxnSp>
      <p:cxnSp>
        <p:nvCxnSpPr>
          <p:cNvPr id="14" name="Raven puščični povezovalnik 20"/>
          <p:cNvCxnSpPr/>
          <p:nvPr/>
        </p:nvCxnSpPr>
        <p:spPr>
          <a:xfrm>
            <a:off x="2843811" y="4661995"/>
            <a:ext cx="2951656" cy="0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headEnd type="arrow"/>
            <a:tailEnd type="arrow"/>
          </a:ln>
        </p:spPr>
      </p:cxnSp>
      <p:cxnSp>
        <p:nvCxnSpPr>
          <p:cNvPr id="15" name="Raven puščični povezovalnik 21"/>
          <p:cNvCxnSpPr/>
          <p:nvPr/>
        </p:nvCxnSpPr>
        <p:spPr>
          <a:xfrm>
            <a:off x="2879454" y="4813511"/>
            <a:ext cx="2916013" cy="296805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headEnd type="arrow"/>
            <a:tailEnd type="arrow"/>
          </a:ln>
        </p:spPr>
      </p:cxnSp>
      <p:cxnSp>
        <p:nvCxnSpPr>
          <p:cNvPr id="16" name="Raven puščični povezovalnik 22"/>
          <p:cNvCxnSpPr/>
          <p:nvPr/>
        </p:nvCxnSpPr>
        <p:spPr>
          <a:xfrm>
            <a:off x="2848145" y="4925644"/>
            <a:ext cx="2965244" cy="591424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headEnd type="arrow"/>
            <a:tailEnd type="arrow"/>
          </a:ln>
        </p:spPr>
      </p:cxnSp>
      <p:cxnSp>
        <p:nvCxnSpPr>
          <p:cNvPr id="17" name="Raven puščični povezovalnik 26"/>
          <p:cNvCxnSpPr>
            <a:endCxn id="8" idx="1"/>
          </p:cNvCxnSpPr>
          <p:nvPr/>
        </p:nvCxnSpPr>
        <p:spPr>
          <a:xfrm flipV="1">
            <a:off x="2879454" y="3714603"/>
            <a:ext cx="2978192" cy="947392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headEnd type="arrow"/>
            <a:tailEnd type="arrow"/>
          </a:ln>
        </p:spPr>
      </p:cxnSp>
      <p:cxnSp>
        <p:nvCxnSpPr>
          <p:cNvPr id="18" name="Raven puščični povezovalnik 27"/>
          <p:cNvCxnSpPr>
            <a:endCxn id="7" idx="1"/>
          </p:cNvCxnSpPr>
          <p:nvPr/>
        </p:nvCxnSpPr>
        <p:spPr>
          <a:xfrm flipV="1">
            <a:off x="2871462" y="3211235"/>
            <a:ext cx="2924316" cy="1384612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headEnd type="arrow"/>
            <a:tailEnd type="arrow"/>
          </a:ln>
        </p:spPr>
      </p:cxnSp>
      <p:cxnSp>
        <p:nvCxnSpPr>
          <p:cNvPr id="19" name="Raven puščični povezovalnik 28"/>
          <p:cNvCxnSpPr>
            <a:endCxn id="9" idx="1"/>
          </p:cNvCxnSpPr>
          <p:nvPr/>
        </p:nvCxnSpPr>
        <p:spPr>
          <a:xfrm flipV="1">
            <a:off x="2848145" y="4236332"/>
            <a:ext cx="3009501" cy="393394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headEnd type="arrow"/>
            <a:tailEnd type="arrow"/>
          </a:ln>
        </p:spPr>
      </p:cxnSp>
      <p:cxnSp>
        <p:nvCxnSpPr>
          <p:cNvPr id="20" name="Raven puščični povezovalnik 37"/>
          <p:cNvCxnSpPr>
            <a:endCxn id="3" idx="1"/>
          </p:cNvCxnSpPr>
          <p:nvPr/>
        </p:nvCxnSpPr>
        <p:spPr>
          <a:xfrm flipV="1">
            <a:off x="1871703" y="2029492"/>
            <a:ext cx="756081" cy="535409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21" name="Raven puščični povezovalnik 39"/>
          <p:cNvCxnSpPr>
            <a:stCxn id="4" idx="2"/>
          </p:cNvCxnSpPr>
          <p:nvPr/>
        </p:nvCxnSpPr>
        <p:spPr>
          <a:xfrm>
            <a:off x="1727685" y="3211232"/>
            <a:ext cx="0" cy="975750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sp>
        <p:nvSpPr>
          <p:cNvPr id="22" name="PoljeZBesedilom 40"/>
          <p:cNvSpPr txBox="1"/>
          <p:nvPr/>
        </p:nvSpPr>
        <p:spPr>
          <a:xfrm>
            <a:off x="3447489" y="5966679"/>
            <a:ext cx="1744300" cy="3693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Pharmacy</a:t>
            </a:r>
            <a:endParaRPr lang="en-GB" sz="18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23" name="Raven puščični povezovalnik 44"/>
          <p:cNvCxnSpPr/>
          <p:nvPr/>
        </p:nvCxnSpPr>
        <p:spPr>
          <a:xfrm>
            <a:off x="2530803" y="3118899"/>
            <a:ext cx="1296143" cy="2940116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24" name="Raven puščični povezovalnik 46"/>
          <p:cNvCxnSpPr>
            <a:stCxn id="22" idx="1"/>
          </p:cNvCxnSpPr>
          <p:nvPr/>
        </p:nvCxnSpPr>
        <p:spPr>
          <a:xfrm flipH="1" flipV="1">
            <a:off x="2483766" y="5110316"/>
            <a:ext cx="963723" cy="1041035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25" name="Raven puščični povezovalnik 48"/>
          <p:cNvCxnSpPr>
            <a:stCxn id="22" idx="0"/>
            <a:endCxn id="6" idx="1"/>
          </p:cNvCxnSpPr>
          <p:nvPr/>
        </p:nvCxnSpPr>
        <p:spPr>
          <a:xfrm flipV="1">
            <a:off x="4319639" y="2749569"/>
            <a:ext cx="1475828" cy="3217110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headEnd type="arrow"/>
            <a:tailEnd type="arrow"/>
          </a:ln>
        </p:spPr>
      </p:cxnSp>
      <p:cxnSp>
        <p:nvCxnSpPr>
          <p:cNvPr id="26" name="Raven puščični povezovalnik 50"/>
          <p:cNvCxnSpPr>
            <a:stCxn id="22" idx="0"/>
            <a:endCxn id="7" idx="1"/>
          </p:cNvCxnSpPr>
          <p:nvPr/>
        </p:nvCxnSpPr>
        <p:spPr>
          <a:xfrm flipV="1">
            <a:off x="4319639" y="3211240"/>
            <a:ext cx="1476139" cy="2755439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27" name="Raven puščični povezovalnik 52"/>
          <p:cNvCxnSpPr>
            <a:stCxn id="22" idx="0"/>
            <a:endCxn id="8" idx="1"/>
          </p:cNvCxnSpPr>
          <p:nvPr/>
        </p:nvCxnSpPr>
        <p:spPr>
          <a:xfrm flipV="1">
            <a:off x="4319639" y="3714599"/>
            <a:ext cx="1538007" cy="2252080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28" name="Raven puščični povezovalnik 54"/>
          <p:cNvCxnSpPr>
            <a:stCxn id="22" idx="0"/>
          </p:cNvCxnSpPr>
          <p:nvPr/>
        </p:nvCxnSpPr>
        <p:spPr>
          <a:xfrm flipV="1">
            <a:off x="4319634" y="4236332"/>
            <a:ext cx="1475833" cy="1730347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29" name="Raven puščični povezovalnik 56"/>
          <p:cNvCxnSpPr>
            <a:stCxn id="22" idx="0"/>
          </p:cNvCxnSpPr>
          <p:nvPr/>
        </p:nvCxnSpPr>
        <p:spPr>
          <a:xfrm flipV="1">
            <a:off x="4319634" y="4661995"/>
            <a:ext cx="1475833" cy="1304684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30" name="Raven puščični povezovalnik 58"/>
          <p:cNvCxnSpPr>
            <a:stCxn id="22" idx="0"/>
          </p:cNvCxnSpPr>
          <p:nvPr/>
        </p:nvCxnSpPr>
        <p:spPr>
          <a:xfrm flipV="1">
            <a:off x="4319634" y="5110316"/>
            <a:ext cx="1475833" cy="856363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31" name="Raven puščični povezovalnik 60"/>
          <p:cNvCxnSpPr>
            <a:stCxn id="22" idx="0"/>
          </p:cNvCxnSpPr>
          <p:nvPr/>
        </p:nvCxnSpPr>
        <p:spPr>
          <a:xfrm flipV="1">
            <a:off x="4319634" y="5517068"/>
            <a:ext cx="1475833" cy="449611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32" name="Raven puščični povezovalnik 62"/>
          <p:cNvCxnSpPr/>
          <p:nvPr/>
        </p:nvCxnSpPr>
        <p:spPr>
          <a:xfrm>
            <a:off x="6156179" y="2214155"/>
            <a:ext cx="216018" cy="350746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34" name="Raven puščični povezovalnik 33"/>
          <p:cNvCxnSpPr>
            <a:stCxn id="3" idx="2"/>
          </p:cNvCxnSpPr>
          <p:nvPr/>
        </p:nvCxnSpPr>
        <p:spPr>
          <a:xfrm flipH="1">
            <a:off x="2843811" y="2214155"/>
            <a:ext cx="1548171" cy="2143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jeZBesedilom 35"/>
          <p:cNvSpPr txBox="1"/>
          <p:nvPr/>
        </p:nvSpPr>
        <p:spPr>
          <a:xfrm>
            <a:off x="251520" y="6151351"/>
            <a:ext cx="223224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l-SI" b="1" dirty="0" err="1" smtClean="0">
                <a:solidFill>
                  <a:schemeClr val="bg1"/>
                </a:solidFill>
              </a:rPr>
              <a:t>Microbiology</a:t>
            </a:r>
            <a:r>
              <a:rPr lang="sl-SI" b="1" dirty="0" smtClean="0">
                <a:solidFill>
                  <a:schemeClr val="bg1"/>
                </a:solidFill>
              </a:rPr>
              <a:t> </a:t>
            </a:r>
            <a:r>
              <a:rPr lang="sl-SI" b="1" dirty="0" err="1" smtClean="0">
                <a:solidFill>
                  <a:schemeClr val="bg1"/>
                </a:solidFill>
              </a:rPr>
              <a:t>Laboratory</a:t>
            </a:r>
            <a:r>
              <a:rPr lang="sl-SI" b="1" dirty="0" smtClean="0">
                <a:solidFill>
                  <a:schemeClr val="bg1"/>
                </a:solidFill>
              </a:rPr>
              <a:t> (</a:t>
            </a:r>
            <a:r>
              <a:rPr lang="sl-SI" b="1" dirty="0" err="1" smtClean="0">
                <a:solidFill>
                  <a:schemeClr val="bg1"/>
                </a:solidFill>
              </a:rPr>
              <a:t>outside</a:t>
            </a:r>
            <a:r>
              <a:rPr lang="sl-SI" b="1" dirty="0">
                <a:solidFill>
                  <a:schemeClr val="bg1"/>
                </a:solidFill>
              </a:rPr>
              <a:t>)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38" name="Raven povezovalnik 37"/>
          <p:cNvCxnSpPr/>
          <p:nvPr/>
        </p:nvCxnSpPr>
        <p:spPr>
          <a:xfrm flipV="1">
            <a:off x="323528" y="3286139"/>
            <a:ext cx="576067" cy="2940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povezovalnik 39"/>
          <p:cNvCxnSpPr>
            <a:stCxn id="36" idx="0"/>
          </p:cNvCxnSpPr>
          <p:nvPr/>
        </p:nvCxnSpPr>
        <p:spPr>
          <a:xfrm flipV="1">
            <a:off x="1367643" y="5110317"/>
            <a:ext cx="180021" cy="1041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en povezovalnik 41"/>
          <p:cNvCxnSpPr>
            <a:stCxn id="36" idx="0"/>
            <a:endCxn id="6" idx="1"/>
          </p:cNvCxnSpPr>
          <p:nvPr/>
        </p:nvCxnSpPr>
        <p:spPr>
          <a:xfrm flipV="1">
            <a:off x="1367643" y="2749569"/>
            <a:ext cx="4427824" cy="3401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en povezovalnik 43"/>
          <p:cNvCxnSpPr>
            <a:stCxn id="36" idx="0"/>
            <a:endCxn id="7" idx="1"/>
          </p:cNvCxnSpPr>
          <p:nvPr/>
        </p:nvCxnSpPr>
        <p:spPr>
          <a:xfrm flipV="1">
            <a:off x="1367643" y="3211240"/>
            <a:ext cx="4428135" cy="294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en povezovalnik 46"/>
          <p:cNvCxnSpPr>
            <a:stCxn id="36" idx="0"/>
            <a:endCxn id="8" idx="1"/>
          </p:cNvCxnSpPr>
          <p:nvPr/>
        </p:nvCxnSpPr>
        <p:spPr>
          <a:xfrm flipV="1">
            <a:off x="1367643" y="3714599"/>
            <a:ext cx="4490003" cy="243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en povezovalnik 48"/>
          <p:cNvCxnSpPr/>
          <p:nvPr/>
        </p:nvCxnSpPr>
        <p:spPr>
          <a:xfrm flipV="1">
            <a:off x="1457653" y="4236336"/>
            <a:ext cx="4337814" cy="198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en povezovalnik 50"/>
          <p:cNvCxnSpPr>
            <a:endCxn id="10" idx="1"/>
          </p:cNvCxnSpPr>
          <p:nvPr/>
        </p:nvCxnSpPr>
        <p:spPr>
          <a:xfrm flipV="1">
            <a:off x="1727684" y="4662000"/>
            <a:ext cx="4117288" cy="1564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en povezovalnik 52"/>
          <p:cNvCxnSpPr>
            <a:endCxn id="11" idx="1"/>
          </p:cNvCxnSpPr>
          <p:nvPr/>
        </p:nvCxnSpPr>
        <p:spPr>
          <a:xfrm flipV="1">
            <a:off x="1871703" y="5110312"/>
            <a:ext cx="3959416" cy="1115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54"/>
          <p:cNvCxnSpPr>
            <a:endCxn id="12" idx="1"/>
          </p:cNvCxnSpPr>
          <p:nvPr/>
        </p:nvCxnSpPr>
        <p:spPr>
          <a:xfrm flipV="1">
            <a:off x="1871702" y="5558633"/>
            <a:ext cx="3957433" cy="667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57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8496944" cy="639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4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sl-SI" sz="2800" b="1" dirty="0" err="1" smtClean="0">
                <a:solidFill>
                  <a:srgbClr val="FF0000"/>
                </a:solidFill>
              </a:rPr>
              <a:t>Recommended</a:t>
            </a:r>
            <a:r>
              <a:rPr lang="sl-SI" sz="2800" b="1" dirty="0" smtClean="0">
                <a:solidFill>
                  <a:srgbClr val="FF0000"/>
                </a:solidFill>
              </a:rPr>
              <a:t> </a:t>
            </a:r>
            <a:r>
              <a:rPr lang="sl-SI" sz="2800" b="1" dirty="0" err="1" smtClean="0">
                <a:solidFill>
                  <a:srgbClr val="FF0000"/>
                </a:solidFill>
              </a:rPr>
              <a:t>Staffing</a:t>
            </a:r>
            <a:r>
              <a:rPr lang="sl-SI" sz="2800" b="1" dirty="0" smtClean="0">
                <a:solidFill>
                  <a:srgbClr val="FF0000"/>
                </a:solidFill>
              </a:rPr>
              <a:t> </a:t>
            </a:r>
            <a:r>
              <a:rPr lang="sl-SI" sz="2800" b="1" dirty="0" err="1" smtClean="0">
                <a:solidFill>
                  <a:srgbClr val="FF0000"/>
                </a:solidFill>
              </a:rPr>
              <a:t>for</a:t>
            </a:r>
            <a:r>
              <a:rPr lang="sl-SI" sz="2800" b="1" dirty="0" smtClean="0">
                <a:solidFill>
                  <a:srgbClr val="FF0000"/>
                </a:solidFill>
              </a:rPr>
              <a:t> AMS </a:t>
            </a:r>
            <a:r>
              <a:rPr lang="sl-SI" sz="2800" b="1" dirty="0" err="1" smtClean="0">
                <a:solidFill>
                  <a:srgbClr val="FF0000"/>
                </a:solidFill>
              </a:rPr>
              <a:t>Programmes</a:t>
            </a:r>
            <a:r>
              <a:rPr lang="sl-SI" sz="2800" b="1" dirty="0" smtClean="0">
                <a:solidFill>
                  <a:srgbClr val="FF0000"/>
                </a:solidFill>
              </a:rPr>
              <a:t> in </a:t>
            </a:r>
            <a:r>
              <a:rPr lang="sl-SI" sz="2800" b="1" dirty="0" err="1" smtClean="0">
                <a:solidFill>
                  <a:srgbClr val="FF0000"/>
                </a:solidFill>
              </a:rPr>
              <a:t>Hospitals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256288"/>
              </p:ext>
            </p:extLst>
          </p:nvPr>
        </p:nvGraphicFramePr>
        <p:xfrm>
          <a:off x="467544" y="1340768"/>
          <a:ext cx="8229600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6851104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Country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Australia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Minimum: 4 FTE per 1000 acute-care beds</a:t>
                      </a:r>
                    </a:p>
                    <a:p>
                      <a:r>
                        <a:rPr lang="en-GB" sz="1400" noProof="0" dirty="0" smtClean="0"/>
                        <a:t>(0.1 FTE of a lead physician and 0.3 FTE of a senior pharmacist/100</a:t>
                      </a:r>
                      <a:r>
                        <a:rPr lang="en-GB" sz="1400" baseline="0" noProof="0" dirty="0" smtClean="0"/>
                        <a:t> beds)</a:t>
                      </a:r>
                      <a:endParaRPr lang="en-GB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Austria and Germany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Minimum:</a:t>
                      </a:r>
                      <a:r>
                        <a:rPr lang="en-GB" baseline="0" noProof="0" dirty="0" smtClean="0"/>
                        <a:t> 2 FTE per 1000 acute-care beds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Canada 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Minimum: 4.9 FTE per 1000 acute-care beds</a:t>
                      </a:r>
                    </a:p>
                    <a:p>
                      <a:r>
                        <a:rPr lang="en-GB" sz="1200" noProof="0" dirty="0" smtClean="0"/>
                        <a:t>(Physician: 1 FTE,</a:t>
                      </a:r>
                      <a:r>
                        <a:rPr lang="en-GB" sz="1200" baseline="0" noProof="0" dirty="0" smtClean="0"/>
                        <a:t> pharmacists 3 FTE + coordinator 0.5 FT + data manager 0.4 FTE per 1000 beds)</a:t>
                      </a:r>
                      <a:endParaRPr lang="en-GB" sz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France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Optimal: 3.6 FTE ID specialist + 2.5 FTE pharmacist + 0.6 FTE microbiologist per 1000 acute-care beds (=6.7 FTE)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The Netherlands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Initiation phase: Optimal standard</a:t>
                      </a:r>
                      <a:r>
                        <a:rPr lang="en-GB" baseline="0" noProof="0" dirty="0" smtClean="0"/>
                        <a:t> </a:t>
                      </a:r>
                      <a:endParaRPr lang="en-GB" noProof="0" dirty="0" smtClean="0"/>
                    </a:p>
                    <a:p>
                      <a:r>
                        <a:rPr lang="en-GB" noProof="0" dirty="0" smtClean="0"/>
                        <a:t>Hospital &lt;300 beds: 100 hours one time + 0.87 FTE per year</a:t>
                      </a:r>
                    </a:p>
                    <a:p>
                      <a:r>
                        <a:rPr lang="en-GB" noProof="0" dirty="0" smtClean="0"/>
                        <a:t>Hospital 300-750 beds: 100 hours one time + 1.2 FTE per year</a:t>
                      </a:r>
                    </a:p>
                    <a:p>
                      <a:r>
                        <a:rPr lang="en-GB" noProof="0" dirty="0" smtClean="0"/>
                        <a:t>Hospital &gt;750 beds: 100 hours one time + 1.53 FTE per year</a:t>
                      </a:r>
                    </a:p>
                    <a:p>
                      <a:r>
                        <a:rPr lang="en-GB" noProof="0" dirty="0" smtClean="0"/>
                        <a:t>Consolidation phase: Minimum standards</a:t>
                      </a:r>
                    </a:p>
                    <a:p>
                      <a:r>
                        <a:rPr lang="en-GB" noProof="0" dirty="0" smtClean="0"/>
                        <a:t>Hospital &lt;300 beds: 1.25 FTE per year</a:t>
                      </a:r>
                    </a:p>
                    <a:p>
                      <a:r>
                        <a:rPr lang="en-GB" noProof="0" dirty="0" smtClean="0"/>
                        <a:t>Hospital 300-750 beds: 2.14 FTE per year</a:t>
                      </a:r>
                    </a:p>
                    <a:p>
                      <a:r>
                        <a:rPr lang="en-GB" noProof="0" dirty="0" smtClean="0"/>
                        <a:t>Hospital &gt;750 beds: 3.0 FTE per year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3059832" y="652534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 smtClean="0"/>
              <a:t>Pulcini C, </a:t>
            </a:r>
            <a:r>
              <a:rPr lang="sl-SI" dirty="0" err="1" smtClean="0"/>
              <a:t>et</a:t>
            </a:r>
            <a:r>
              <a:rPr lang="sl-SI" dirty="0" smtClean="0"/>
              <a:t> </a:t>
            </a:r>
            <a:r>
              <a:rPr lang="sl-SI" dirty="0" err="1" smtClean="0"/>
              <a:t>al</a:t>
            </a:r>
            <a:r>
              <a:rPr lang="sl-SI" dirty="0" smtClean="0"/>
              <a:t>. </a:t>
            </a:r>
            <a:r>
              <a:rPr lang="en-GB" dirty="0" err="1" smtClean="0"/>
              <a:t>Clin</a:t>
            </a:r>
            <a:r>
              <a:rPr lang="en-GB" dirty="0" smtClean="0"/>
              <a:t> </a:t>
            </a:r>
            <a:r>
              <a:rPr lang="en-GB" dirty="0" err="1" smtClean="0"/>
              <a:t>Microbio</a:t>
            </a:r>
            <a:r>
              <a:rPr lang="sl-SI" dirty="0" smtClean="0"/>
              <a:t>l</a:t>
            </a:r>
            <a:r>
              <a:rPr lang="en-GB" dirty="0" smtClean="0"/>
              <a:t> Infect </a:t>
            </a:r>
            <a:r>
              <a:rPr lang="sl-SI" dirty="0" smtClean="0"/>
              <a:t>2017;</a:t>
            </a:r>
            <a:r>
              <a:rPr lang="en-GB" dirty="0" smtClean="0"/>
              <a:t>23</a:t>
            </a:r>
            <a:r>
              <a:rPr lang="sl-SI" dirty="0" smtClean="0"/>
              <a:t>:</a:t>
            </a:r>
            <a:r>
              <a:rPr lang="en-GB" dirty="0" smtClean="0"/>
              <a:t>785e787</a:t>
            </a:r>
            <a:r>
              <a:rPr lang="sl-SI" dirty="0" smtClean="0"/>
              <a:t> </a:t>
            </a:r>
            <a:endParaRPr lang="en-GB" dirty="0"/>
          </a:p>
        </p:txBody>
      </p:sp>
      <p:sp>
        <p:nvSpPr>
          <p:cNvPr id="3" name="Pravokotnik 2"/>
          <p:cNvSpPr/>
          <p:nvPr/>
        </p:nvSpPr>
        <p:spPr>
          <a:xfrm>
            <a:off x="1835696" y="2132856"/>
            <a:ext cx="4680520" cy="8640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8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AMS in UMC Ljubljana: </a:t>
            </a:r>
            <a:br>
              <a:rPr lang="sl-SI" dirty="0" smtClean="0"/>
            </a:b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way</a:t>
            </a:r>
            <a:r>
              <a:rPr lang="sl-SI" dirty="0" smtClean="0"/>
              <a:t> </a:t>
            </a:r>
            <a:r>
              <a:rPr lang="sl-SI" dirty="0" err="1" smtClean="0"/>
              <a:t>forward</a:t>
            </a:r>
            <a:endParaRPr lang="en-GB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6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err="1" smtClean="0">
                <a:solidFill>
                  <a:srgbClr val="FF0000"/>
                </a:solidFill>
              </a:rPr>
              <a:t>Antimicrobial</a:t>
            </a:r>
            <a:r>
              <a:rPr lang="sl-SI" sz="2400" b="1" dirty="0" smtClean="0">
                <a:solidFill>
                  <a:srgbClr val="FF0000"/>
                </a:solidFill>
              </a:rPr>
              <a:t> </a:t>
            </a:r>
            <a:r>
              <a:rPr lang="sl-SI" sz="2400" b="1" dirty="0" err="1" smtClean="0">
                <a:solidFill>
                  <a:srgbClr val="FF0000"/>
                </a:solidFill>
              </a:rPr>
              <a:t>use</a:t>
            </a:r>
            <a:r>
              <a:rPr lang="sl-SI" sz="2400" b="1" dirty="0" smtClean="0">
                <a:solidFill>
                  <a:srgbClr val="FF0000"/>
                </a:solidFill>
              </a:rPr>
              <a:t> </a:t>
            </a:r>
            <a:r>
              <a:rPr lang="sl-SI" sz="2400" b="1" dirty="0" err="1" smtClean="0">
                <a:solidFill>
                  <a:srgbClr val="FF0000"/>
                </a:solidFill>
              </a:rPr>
              <a:t>strategy</a:t>
            </a:r>
            <a:r>
              <a:rPr lang="sl-SI" sz="2400" b="1" dirty="0" smtClean="0">
                <a:solidFill>
                  <a:srgbClr val="FF0000"/>
                </a:solidFill>
              </a:rPr>
              <a:t> in UMC Ljubljana 2019-24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Autofit/>
          </a:bodyPr>
          <a:lstStyle/>
          <a:p>
            <a:r>
              <a:rPr lang="sl-SI" sz="1600" b="1" dirty="0" smtClean="0"/>
              <a:t>1 FTE </a:t>
            </a:r>
            <a:r>
              <a:rPr lang="sl-SI" sz="1600" b="1" dirty="0" err="1" smtClean="0"/>
              <a:t>per</a:t>
            </a:r>
            <a:r>
              <a:rPr lang="sl-SI" sz="1600" b="1" dirty="0" smtClean="0"/>
              <a:t> 500 </a:t>
            </a:r>
            <a:r>
              <a:rPr lang="sl-SI" sz="1600" b="1" dirty="0" err="1" smtClean="0"/>
              <a:t>hospital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beds</a:t>
            </a:r>
            <a:r>
              <a:rPr lang="sl-SI" sz="1600" b="1" dirty="0" smtClean="0"/>
              <a:t>, </a:t>
            </a:r>
            <a:r>
              <a:rPr lang="sl-SI" sz="1600" b="1" dirty="0" err="1" smtClean="0"/>
              <a:t>inclusion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of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clinical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pharmacist</a:t>
            </a:r>
            <a:endParaRPr lang="sl-SI" sz="1600" b="1" dirty="0" smtClean="0"/>
          </a:p>
          <a:p>
            <a:endParaRPr lang="sl-SI" sz="1600" b="1" dirty="0" smtClean="0"/>
          </a:p>
          <a:p>
            <a:r>
              <a:rPr lang="sl-SI" sz="1600" b="1" dirty="0" err="1" smtClean="0"/>
              <a:t>Prospective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audit</a:t>
            </a:r>
            <a:r>
              <a:rPr lang="sl-SI" sz="1600" b="1" dirty="0" smtClean="0"/>
              <a:t> and </a:t>
            </a:r>
            <a:r>
              <a:rPr lang="sl-SI" sz="1600" b="1" dirty="0" err="1" smtClean="0"/>
              <a:t>feed</a:t>
            </a:r>
            <a:r>
              <a:rPr lang="sl-SI" sz="1600" b="1" dirty="0" smtClean="0"/>
              <a:t>-back in some </a:t>
            </a:r>
            <a:r>
              <a:rPr lang="sl-SI" sz="1600" b="1" dirty="0" err="1" smtClean="0"/>
              <a:t>departments</a:t>
            </a:r>
            <a:r>
              <a:rPr lang="sl-SI" sz="1600" b="1" dirty="0" smtClean="0"/>
              <a:t> (ICU)</a:t>
            </a:r>
          </a:p>
          <a:p>
            <a:endParaRPr lang="sl-SI" sz="1600" b="1" dirty="0" smtClean="0"/>
          </a:p>
          <a:p>
            <a:r>
              <a:rPr lang="sl-SI" sz="1600" b="1" dirty="0" err="1" smtClean="0"/>
              <a:t>Introduction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of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antibiotic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rounds</a:t>
            </a:r>
            <a:r>
              <a:rPr lang="sl-SI" sz="1600" b="1" dirty="0" smtClean="0"/>
              <a:t> in more </a:t>
            </a:r>
            <a:r>
              <a:rPr lang="sl-SI" sz="1600" b="1" dirty="0" err="1" smtClean="0"/>
              <a:t>departments</a:t>
            </a:r>
            <a:endParaRPr lang="sl-SI" sz="1600" b="1" dirty="0" smtClean="0"/>
          </a:p>
          <a:p>
            <a:endParaRPr lang="sl-SI" sz="1600" b="1" dirty="0" smtClean="0"/>
          </a:p>
          <a:p>
            <a:r>
              <a:rPr lang="sl-SI" sz="1600" b="1" dirty="0" err="1" smtClean="0"/>
              <a:t>Local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guidelines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for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common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syndromes</a:t>
            </a:r>
            <a:r>
              <a:rPr lang="sl-SI" sz="1600" b="1" dirty="0" smtClean="0"/>
              <a:t> (</a:t>
            </a:r>
            <a:r>
              <a:rPr lang="sl-SI" sz="1600" b="1" dirty="0" err="1" smtClean="0"/>
              <a:t>simple</a:t>
            </a:r>
            <a:r>
              <a:rPr lang="sl-SI" sz="1600" b="1" dirty="0" smtClean="0"/>
              <a:t>, </a:t>
            </a:r>
            <a:r>
              <a:rPr lang="sl-SI" sz="1600" b="1" dirty="0" err="1" smtClean="0"/>
              <a:t>clear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messages</a:t>
            </a:r>
            <a:r>
              <a:rPr lang="sl-SI" sz="1600" b="1" dirty="0" smtClean="0"/>
              <a:t>)</a:t>
            </a:r>
          </a:p>
          <a:p>
            <a:endParaRPr lang="sl-SI" sz="1600" b="1" dirty="0" smtClean="0"/>
          </a:p>
          <a:p>
            <a:r>
              <a:rPr lang="sl-SI" sz="1600" b="1" dirty="0" err="1" smtClean="0"/>
              <a:t>Antibiotic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surgical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guidelines</a:t>
            </a:r>
            <a:endParaRPr lang="sl-SI" sz="1600" b="1" dirty="0" smtClean="0"/>
          </a:p>
          <a:p>
            <a:endParaRPr lang="sl-SI" sz="1600" b="1" dirty="0" smtClean="0"/>
          </a:p>
          <a:p>
            <a:r>
              <a:rPr lang="sl-SI" sz="1600" b="1" dirty="0" err="1" smtClean="0"/>
              <a:t>Therapeutic</a:t>
            </a:r>
            <a:r>
              <a:rPr lang="sl-SI" sz="1600" b="1" dirty="0" smtClean="0"/>
              <a:t> drug </a:t>
            </a:r>
            <a:r>
              <a:rPr lang="sl-SI" sz="1600" b="1" dirty="0" err="1" smtClean="0"/>
              <a:t>monitoring</a:t>
            </a:r>
            <a:r>
              <a:rPr lang="sl-SI" sz="1600" b="1" dirty="0" smtClean="0"/>
              <a:t> (</a:t>
            </a:r>
            <a:r>
              <a:rPr lang="sl-SI" sz="1600" b="1" dirty="0" err="1" smtClean="0"/>
              <a:t>informatisation</a:t>
            </a:r>
            <a:r>
              <a:rPr lang="sl-SI" sz="1600" b="1" dirty="0" smtClean="0"/>
              <a:t>)</a:t>
            </a:r>
          </a:p>
          <a:p>
            <a:endParaRPr lang="sl-SI" sz="1600" b="1" dirty="0" smtClean="0"/>
          </a:p>
          <a:p>
            <a:r>
              <a:rPr lang="sl-SI" sz="1600" b="1" dirty="0" err="1" smtClean="0"/>
              <a:t>Computerised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prescribing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of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antibiotics</a:t>
            </a:r>
            <a:endParaRPr lang="sl-SI" sz="1600" b="1" dirty="0" smtClean="0"/>
          </a:p>
          <a:p>
            <a:endParaRPr lang="sl-SI" sz="1600" b="1" dirty="0" smtClean="0"/>
          </a:p>
          <a:p>
            <a:r>
              <a:rPr lang="sl-SI" sz="1600" b="1" dirty="0" err="1" smtClean="0"/>
              <a:t>Guidelines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for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rapid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microbiology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diagnostics</a:t>
            </a:r>
            <a:endParaRPr lang="sl-SI" sz="1600" b="1" dirty="0" smtClean="0"/>
          </a:p>
          <a:p>
            <a:endParaRPr lang="sl-SI" sz="1600" b="1" dirty="0" smtClean="0"/>
          </a:p>
          <a:p>
            <a:r>
              <a:rPr lang="sl-SI" sz="1600" b="1" dirty="0" err="1" smtClean="0"/>
              <a:t>Mandatory</a:t>
            </a:r>
            <a:r>
              <a:rPr lang="sl-SI" sz="1600" b="1" dirty="0" smtClean="0"/>
              <a:t> on-line </a:t>
            </a:r>
            <a:r>
              <a:rPr lang="sl-SI" sz="1600" b="1" dirty="0" err="1" smtClean="0"/>
              <a:t>courses</a:t>
            </a:r>
            <a:r>
              <a:rPr lang="sl-SI" sz="1600" b="1" dirty="0" smtClean="0"/>
              <a:t> in </a:t>
            </a:r>
            <a:r>
              <a:rPr lang="sl-SI" sz="1600" b="1" dirty="0" err="1" smtClean="0"/>
              <a:t>antimicrobial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prescribing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for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young</a:t>
            </a:r>
            <a:r>
              <a:rPr lang="sl-SI" sz="1600" b="1" dirty="0" smtClean="0"/>
              <a:t> </a:t>
            </a:r>
            <a:r>
              <a:rPr lang="sl-SI" sz="1600" b="1" dirty="0" err="1" smtClean="0"/>
              <a:t>doctors</a:t>
            </a:r>
            <a:r>
              <a:rPr lang="sl-SI" sz="1600" b="1" dirty="0" smtClean="0"/>
              <a:t> in </a:t>
            </a:r>
            <a:r>
              <a:rPr lang="sl-SI" sz="1600" b="1" dirty="0" err="1" smtClean="0"/>
              <a:t>training</a:t>
            </a:r>
            <a:endParaRPr lang="sl-SI" sz="1600" b="1" dirty="0" smtClean="0"/>
          </a:p>
          <a:p>
            <a:endParaRPr lang="en-GB" sz="16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987824" y="63813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Approved</a:t>
            </a:r>
            <a:r>
              <a:rPr lang="sl-SI" dirty="0" smtClean="0"/>
              <a:t> </a:t>
            </a:r>
            <a:r>
              <a:rPr lang="sl-SI" dirty="0" err="1" smtClean="0"/>
              <a:t>by</a:t>
            </a:r>
            <a:r>
              <a:rPr lang="sl-SI" dirty="0" smtClean="0"/>
              <a:t> </a:t>
            </a:r>
            <a:r>
              <a:rPr lang="sl-SI" dirty="0" err="1" smtClean="0"/>
              <a:t>Medical</a:t>
            </a:r>
            <a:r>
              <a:rPr lang="sl-SI" dirty="0" smtClean="0"/>
              <a:t> </a:t>
            </a:r>
            <a:r>
              <a:rPr lang="sl-SI" dirty="0" err="1" smtClean="0"/>
              <a:t>Council</a:t>
            </a:r>
            <a:r>
              <a:rPr lang="sl-SI" dirty="0" smtClean="0"/>
              <a:t> UMC Ljubljana, </a:t>
            </a:r>
            <a:r>
              <a:rPr lang="sl-SI" dirty="0" err="1" smtClean="0"/>
              <a:t>October</a:t>
            </a:r>
            <a:r>
              <a:rPr lang="sl-SI" dirty="0" smtClean="0"/>
              <a:t>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6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3600400" cy="52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619672" y="594928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err="1" smtClean="0">
                <a:solidFill>
                  <a:srgbClr val="0070C0"/>
                </a:solidFill>
              </a:rPr>
              <a:t>Thank</a:t>
            </a:r>
            <a:r>
              <a:rPr lang="sl-SI" sz="3600" b="1" dirty="0" smtClean="0">
                <a:solidFill>
                  <a:srgbClr val="0070C0"/>
                </a:solidFill>
              </a:rPr>
              <a:t> </a:t>
            </a:r>
            <a:r>
              <a:rPr lang="sl-SI" sz="3600" b="1" dirty="0" err="1" smtClean="0">
                <a:solidFill>
                  <a:srgbClr val="0070C0"/>
                </a:solidFill>
              </a:rPr>
              <a:t>you</a:t>
            </a:r>
            <a:r>
              <a:rPr lang="sl-SI" sz="3600" b="1" dirty="0" smtClean="0">
                <a:solidFill>
                  <a:srgbClr val="0070C0"/>
                </a:solidFill>
              </a:rPr>
              <a:t>!</a:t>
            </a:r>
            <a:endParaRPr lang="en-GB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sl-SI" sz="2000" b="1" dirty="0" err="1" smtClean="0">
                <a:solidFill>
                  <a:srgbClr val="FF0000"/>
                </a:solidFill>
              </a:rPr>
              <a:t>The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use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of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antibacterial</a:t>
            </a:r>
            <a:r>
              <a:rPr lang="sl-SI" sz="2000" b="1" dirty="0" smtClean="0">
                <a:solidFill>
                  <a:srgbClr val="FF0000"/>
                </a:solidFill>
              </a:rPr>
              <a:t> (J01)  1998 to 2017 in DDD/100 </a:t>
            </a:r>
            <a:r>
              <a:rPr lang="sl-SI" sz="2000" b="1" dirty="0" err="1" smtClean="0">
                <a:solidFill>
                  <a:srgbClr val="FF0000"/>
                </a:solidFill>
              </a:rPr>
              <a:t>patient</a:t>
            </a:r>
            <a:r>
              <a:rPr lang="sl-SI" sz="2000" b="1" dirty="0" smtClean="0">
                <a:solidFill>
                  <a:srgbClr val="FF0000"/>
                </a:solidFill>
              </a:rPr>
              <a:t>-</a:t>
            </a:r>
            <a:r>
              <a:rPr lang="sl-SI" sz="2000" b="1" dirty="0" err="1" smtClean="0">
                <a:solidFill>
                  <a:srgbClr val="FF0000"/>
                </a:solidFill>
              </a:rPr>
              <a:t>days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860498286"/>
              </p:ext>
            </p:extLst>
          </p:nvPr>
        </p:nvGraphicFramePr>
        <p:xfrm>
          <a:off x="467544" y="1700808"/>
          <a:ext cx="78488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84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sl-SI" sz="2400" b="1" dirty="0" err="1">
                <a:solidFill>
                  <a:srgbClr val="FF0000"/>
                </a:solidFill>
              </a:rPr>
              <a:t>The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b="1" dirty="0" err="1">
                <a:solidFill>
                  <a:srgbClr val="FF0000"/>
                </a:solidFill>
              </a:rPr>
              <a:t>use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b="1" dirty="0" err="1">
                <a:solidFill>
                  <a:srgbClr val="FF0000"/>
                </a:solidFill>
              </a:rPr>
              <a:t>of</a:t>
            </a: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400" b="1" dirty="0" err="1">
                <a:solidFill>
                  <a:srgbClr val="FF0000"/>
                </a:solidFill>
              </a:rPr>
              <a:t>antibacterial</a:t>
            </a:r>
            <a:r>
              <a:rPr lang="sl-SI" sz="2400" b="1" dirty="0">
                <a:solidFill>
                  <a:srgbClr val="FF0000"/>
                </a:solidFill>
              </a:rPr>
              <a:t> (J01)  1998 to 2017 in DDD/100 </a:t>
            </a:r>
            <a:r>
              <a:rPr lang="sl-SI" sz="2400" b="1" dirty="0" err="1" smtClean="0">
                <a:solidFill>
                  <a:srgbClr val="FF0000"/>
                </a:solidFill>
              </a:rPr>
              <a:t>admissions</a:t>
            </a:r>
            <a:endParaRPr lang="en-GB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220041981"/>
              </p:ext>
            </p:extLst>
          </p:nvPr>
        </p:nvGraphicFramePr>
        <p:xfrm>
          <a:off x="1547664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56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sz="3200" b="1" dirty="0" err="1" smtClean="0">
                <a:solidFill>
                  <a:srgbClr val="FF0000"/>
                </a:solidFill>
              </a:rPr>
              <a:t>Resistance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 err="1" smtClean="0">
                <a:solidFill>
                  <a:srgbClr val="FF0000"/>
                </a:solidFill>
              </a:rPr>
              <a:t>rates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 err="1" smtClean="0">
                <a:solidFill>
                  <a:srgbClr val="FF0000"/>
                </a:solidFill>
              </a:rPr>
              <a:t>of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 err="1" smtClean="0">
                <a:solidFill>
                  <a:srgbClr val="FF0000"/>
                </a:solidFill>
              </a:rPr>
              <a:t>bacteria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 err="1" smtClean="0">
                <a:solidFill>
                  <a:srgbClr val="FF0000"/>
                </a:solidFill>
              </a:rPr>
              <a:t>isolated</a:t>
            </a:r>
            <a:r>
              <a:rPr lang="sl-SI" sz="3200" b="1" dirty="0" smtClean="0">
                <a:solidFill>
                  <a:srgbClr val="FF0000"/>
                </a:solidFill>
              </a:rPr>
              <a:t> from </a:t>
            </a:r>
            <a:r>
              <a:rPr lang="sl-SI" sz="3200" b="1" dirty="0" err="1" smtClean="0">
                <a:solidFill>
                  <a:srgbClr val="FF0000"/>
                </a:solidFill>
              </a:rPr>
              <a:t>sterile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 err="1" smtClean="0">
                <a:solidFill>
                  <a:srgbClr val="FF0000"/>
                </a:solidFill>
              </a:rPr>
              <a:t>specimens</a:t>
            </a:r>
            <a:r>
              <a:rPr lang="sl-SI" sz="3200" b="1" dirty="0" smtClean="0">
                <a:solidFill>
                  <a:srgbClr val="FF0000"/>
                </a:solidFill>
              </a:rPr>
              <a:t> 1998 – 2017: Gram-</a:t>
            </a:r>
            <a:r>
              <a:rPr lang="sl-SI" sz="3200" b="1" dirty="0" err="1" smtClean="0">
                <a:solidFill>
                  <a:srgbClr val="FF0000"/>
                </a:solidFill>
              </a:rPr>
              <a:t>positive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 err="1" smtClean="0">
                <a:solidFill>
                  <a:srgbClr val="FF0000"/>
                </a:solidFill>
              </a:rPr>
              <a:t>isolates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7211144" cy="421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5823354" y="6519827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Beović B, </a:t>
            </a:r>
            <a:r>
              <a:rPr lang="sl-SI" sz="1200" dirty="0" err="1" smtClean="0"/>
              <a:t>et</a:t>
            </a:r>
            <a:r>
              <a:rPr lang="sl-SI" sz="1200" dirty="0" smtClean="0"/>
              <a:t> </a:t>
            </a:r>
            <a:r>
              <a:rPr lang="sl-SI" sz="1200" dirty="0" err="1" smtClean="0"/>
              <a:t>al</a:t>
            </a:r>
            <a:r>
              <a:rPr lang="sl-SI" sz="1200" dirty="0" smtClean="0"/>
              <a:t>. </a:t>
            </a:r>
            <a:r>
              <a:rPr lang="sl-SI" sz="1200" dirty="0" err="1" smtClean="0"/>
              <a:t>Infektološki</a:t>
            </a:r>
            <a:r>
              <a:rPr lang="sl-SI" sz="1200" dirty="0" smtClean="0"/>
              <a:t> simpozij 2018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613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8533" y="476672"/>
            <a:ext cx="8229600" cy="1143000"/>
          </a:xfrm>
        </p:spPr>
        <p:txBody>
          <a:bodyPr>
            <a:normAutofit/>
          </a:bodyPr>
          <a:lstStyle/>
          <a:p>
            <a:r>
              <a:rPr lang="sl-SI" sz="2800" b="1" dirty="0" err="1">
                <a:solidFill>
                  <a:srgbClr val="FF0000"/>
                </a:solidFill>
              </a:rPr>
              <a:t>Resistance</a:t>
            </a:r>
            <a:r>
              <a:rPr lang="sl-SI" sz="2800" b="1" dirty="0">
                <a:solidFill>
                  <a:srgbClr val="FF0000"/>
                </a:solidFill>
              </a:rPr>
              <a:t> </a:t>
            </a:r>
            <a:r>
              <a:rPr lang="sl-SI" sz="2800" b="1" dirty="0" err="1">
                <a:solidFill>
                  <a:srgbClr val="FF0000"/>
                </a:solidFill>
              </a:rPr>
              <a:t>rates</a:t>
            </a:r>
            <a:r>
              <a:rPr lang="sl-SI" sz="2800" b="1" dirty="0">
                <a:solidFill>
                  <a:srgbClr val="FF0000"/>
                </a:solidFill>
              </a:rPr>
              <a:t> </a:t>
            </a:r>
            <a:r>
              <a:rPr lang="sl-SI" sz="2800" b="1" dirty="0" err="1">
                <a:solidFill>
                  <a:srgbClr val="FF0000"/>
                </a:solidFill>
              </a:rPr>
              <a:t>of</a:t>
            </a:r>
            <a:r>
              <a:rPr lang="sl-SI" sz="2800" b="1" dirty="0">
                <a:solidFill>
                  <a:srgbClr val="FF0000"/>
                </a:solidFill>
              </a:rPr>
              <a:t> </a:t>
            </a:r>
            <a:r>
              <a:rPr lang="sl-SI" sz="2800" b="1" dirty="0" err="1">
                <a:solidFill>
                  <a:srgbClr val="FF0000"/>
                </a:solidFill>
              </a:rPr>
              <a:t>bacteria</a:t>
            </a:r>
            <a:r>
              <a:rPr lang="sl-SI" sz="2800" b="1" dirty="0">
                <a:solidFill>
                  <a:srgbClr val="FF0000"/>
                </a:solidFill>
              </a:rPr>
              <a:t> </a:t>
            </a:r>
            <a:r>
              <a:rPr lang="sl-SI" sz="2800" b="1" dirty="0" err="1">
                <a:solidFill>
                  <a:srgbClr val="FF0000"/>
                </a:solidFill>
              </a:rPr>
              <a:t>isolated</a:t>
            </a:r>
            <a:r>
              <a:rPr lang="sl-SI" sz="2800" b="1" dirty="0">
                <a:solidFill>
                  <a:srgbClr val="FF0000"/>
                </a:solidFill>
              </a:rPr>
              <a:t> from </a:t>
            </a:r>
            <a:r>
              <a:rPr lang="sl-SI" sz="2800" b="1" dirty="0" err="1">
                <a:solidFill>
                  <a:srgbClr val="FF0000"/>
                </a:solidFill>
              </a:rPr>
              <a:t>sterile</a:t>
            </a:r>
            <a:r>
              <a:rPr lang="sl-SI" sz="2800" b="1" dirty="0">
                <a:solidFill>
                  <a:srgbClr val="FF0000"/>
                </a:solidFill>
              </a:rPr>
              <a:t> </a:t>
            </a:r>
            <a:r>
              <a:rPr lang="sl-SI" sz="2800" b="1" dirty="0" err="1">
                <a:solidFill>
                  <a:srgbClr val="FF0000"/>
                </a:solidFill>
              </a:rPr>
              <a:t>specimens</a:t>
            </a:r>
            <a:r>
              <a:rPr lang="sl-SI" sz="2800" b="1" dirty="0">
                <a:solidFill>
                  <a:srgbClr val="FF0000"/>
                </a:solidFill>
              </a:rPr>
              <a:t> 1998 – 2017: </a:t>
            </a:r>
            <a:r>
              <a:rPr lang="sl-SI" sz="2800" b="1" dirty="0" smtClean="0">
                <a:solidFill>
                  <a:srgbClr val="FF0000"/>
                </a:solidFill>
              </a:rPr>
              <a:t>Gram-negative </a:t>
            </a:r>
            <a:r>
              <a:rPr lang="sl-SI" sz="2800" b="1" dirty="0" err="1" smtClean="0">
                <a:solidFill>
                  <a:srgbClr val="FF0000"/>
                </a:solidFill>
              </a:rPr>
              <a:t>isolates</a:t>
            </a:r>
            <a:endParaRPr lang="sl-SI" sz="28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0" y="1988840"/>
            <a:ext cx="777162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012160" y="6386844"/>
            <a:ext cx="2751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/>
              <a:t>Beović B, </a:t>
            </a:r>
            <a:r>
              <a:rPr lang="sl-SI" sz="1200" dirty="0" err="1"/>
              <a:t>et</a:t>
            </a:r>
            <a:r>
              <a:rPr lang="sl-SI" sz="1200" dirty="0"/>
              <a:t> </a:t>
            </a:r>
            <a:r>
              <a:rPr lang="sl-SI" sz="1200" dirty="0" err="1"/>
              <a:t>al</a:t>
            </a:r>
            <a:r>
              <a:rPr lang="sl-SI" sz="1200" dirty="0"/>
              <a:t>. </a:t>
            </a:r>
            <a:r>
              <a:rPr lang="sl-SI" sz="1200" dirty="0" err="1"/>
              <a:t>Infektološki</a:t>
            </a:r>
            <a:r>
              <a:rPr lang="sl-SI" sz="1200" dirty="0"/>
              <a:t> simpozij 2018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470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UMC Ljubljana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52146" cy="484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1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616774" cy="55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7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964</Words>
  <Application>Microsoft Office PowerPoint</Application>
  <PresentationFormat>On-screen Show (4:3)</PresentationFormat>
  <Paragraphs>246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Officeova tema</vt:lpstr>
      <vt:lpstr>Chart</vt:lpstr>
      <vt:lpstr>Image</vt:lpstr>
      <vt:lpstr>Iskustvo upravljanja antimikrobnim lijekovima u KC Ljubljana</vt:lpstr>
      <vt:lpstr>UMC Ljubljana</vt:lpstr>
      <vt:lpstr>Structure: Organisation of antimicrobial stewardship in UMC Ljubljana</vt:lpstr>
      <vt:lpstr>The use of antibacterial (J01)  1998 to 2017 in DDD/100 patient-days</vt:lpstr>
      <vt:lpstr>The use of antibacterial (J01)  1998 to 2017 in DDD/100 admissions</vt:lpstr>
      <vt:lpstr>Resistance rates of bacteria isolated from sterile specimens 1998 – 2017: Gram-positive isolates</vt:lpstr>
      <vt:lpstr>Resistance rates of bacteria isolated from sterile specimens 1998 – 2017: Gram-negative isolates</vt:lpstr>
      <vt:lpstr>UMC Ljubljana</vt:lpstr>
      <vt:lpstr>PowerPoint Presentation</vt:lpstr>
      <vt:lpstr>UMC Ljubljana:  restrictive interventions</vt:lpstr>
      <vt:lpstr>List of restricted antimicrobials</vt:lpstr>
      <vt:lpstr>Restrictive interventions: antibiotics</vt:lpstr>
      <vt:lpstr>Do restrictions work?</vt:lpstr>
      <vt:lpstr>Use of antibiotics (J01) 1998 to 2017 (DDD/100 patient-days)</vt:lpstr>
      <vt:lpstr>PowerPoint Presentation</vt:lpstr>
      <vt:lpstr>Resistance rates of bacteria isolated from sterile specimens 1998 – 2017: Gram-negative isolates</vt:lpstr>
      <vt:lpstr>Which Intervention to Choose?</vt:lpstr>
      <vt:lpstr>„Campaigns“</vt:lpstr>
      <vt:lpstr>PowerPoint Presentation</vt:lpstr>
      <vt:lpstr>Use of antibiotics (J01) 1998 to 2017 (DDD/100 patient-days)</vt:lpstr>
      <vt:lpstr>PowerPoint Presentation</vt:lpstr>
      <vt:lpstr>„Antibiotic rounds“</vt:lpstr>
      <vt:lpstr>Total control of antibiotic use: Relative Change in Antimicrobial Consumption   A: restricted antimicrobial approved by ID B: restricted antimicrobials approved by the head of the unit C:: total control of antibiotic use by ID</vt:lpstr>
      <vt:lpstr>Relative Change in Antimicrobial Cost (Eur)</vt:lpstr>
      <vt:lpstr>Monthly cost of antibiotics at the Division of Traumatology (Eur) </vt:lpstr>
      <vt:lpstr>UMC Ljubljana: the guidelines</vt:lpstr>
      <vt:lpstr>Guidelines: local and national</vt:lpstr>
      <vt:lpstr>Antimicrobial prophylaxis in surgery</vt:lpstr>
      <vt:lpstr>Duration of antimicrobial prophylaxis in UMC Ljubljana</vt:lpstr>
      <vt:lpstr>PowerPoint Presentation</vt:lpstr>
      <vt:lpstr>Recommended Staffing for AMS Programmes in Hospitals</vt:lpstr>
      <vt:lpstr>AMS in UMC Ljubljana:  the way forward</vt:lpstr>
      <vt:lpstr>Antimicrobial use strategy in UMC Ljubljana 2019-24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stewardship (AMS)</dc:title>
  <dc:creator>kc</dc:creator>
  <cp:lastModifiedBy>Doktori</cp:lastModifiedBy>
  <cp:revision>46</cp:revision>
  <dcterms:created xsi:type="dcterms:W3CDTF">2018-11-25T18:40:56Z</dcterms:created>
  <dcterms:modified xsi:type="dcterms:W3CDTF">2019-01-28T18:40:54Z</dcterms:modified>
</cp:coreProperties>
</file>