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324" r:id="rId4"/>
    <p:sldId id="318" r:id="rId5"/>
    <p:sldId id="319" r:id="rId6"/>
    <p:sldId id="320" r:id="rId7"/>
    <p:sldId id="321" r:id="rId8"/>
    <p:sldId id="322" r:id="rId9"/>
    <p:sldId id="323" r:id="rId10"/>
    <p:sldId id="266" r:id="rId11"/>
    <p:sldId id="317" r:id="rId12"/>
    <p:sldId id="268" r:id="rId13"/>
    <p:sldId id="265" r:id="rId14"/>
    <p:sldId id="267" r:id="rId15"/>
    <p:sldId id="269" r:id="rId16"/>
    <p:sldId id="260" r:id="rId17"/>
    <p:sldId id="270" r:id="rId18"/>
    <p:sldId id="271" r:id="rId19"/>
    <p:sldId id="272" r:id="rId20"/>
    <p:sldId id="273" r:id="rId21"/>
    <p:sldId id="279" r:id="rId22"/>
    <p:sldId id="275" r:id="rId23"/>
    <p:sldId id="276" r:id="rId24"/>
    <p:sldId id="281" r:id="rId25"/>
    <p:sldId id="280" r:id="rId26"/>
    <p:sldId id="296" r:id="rId27"/>
    <p:sldId id="283" r:id="rId28"/>
    <p:sldId id="295" r:id="rId29"/>
    <p:sldId id="293" r:id="rId30"/>
    <p:sldId id="294" r:id="rId31"/>
    <p:sldId id="299" r:id="rId32"/>
    <p:sldId id="300" r:id="rId33"/>
    <p:sldId id="305" r:id="rId34"/>
    <p:sldId id="311" r:id="rId35"/>
    <p:sldId id="314" r:id="rId36"/>
    <p:sldId id="312" r:id="rId37"/>
    <p:sldId id="315" r:id="rId38"/>
    <p:sldId id="316" r:id="rId39"/>
    <p:sldId id="30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aine O'Prey" initials="EO" lastIdx="6" clrIdx="0"/>
  <p:cmAuthor id="1" name="kc" initials="k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6" autoAdjust="0"/>
    <p:restoredTop sz="94660"/>
  </p:normalViewPr>
  <p:slideViewPr>
    <p:cSldViewPr>
      <p:cViewPr varScale="1">
        <p:scale>
          <a:sx n="64" d="100"/>
          <a:sy n="64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'Legal framework for AMS'!$A$2:$A$6</c:f>
              <c:strCache>
                <c:ptCount val="5"/>
                <c:pt idx="0">
                  <c:v>Mandatory AMS
structures and activities</c:v>
                </c:pt>
                <c:pt idx="1">
                  <c:v>Funding of AMS</c:v>
                </c:pt>
                <c:pt idx="2">
                  <c:v>National strategies 
and/or action plans</c:v>
                </c:pt>
                <c:pt idx="3">
                  <c:v>Other regulations 
on the ministerial level</c:v>
                </c:pt>
                <c:pt idx="4">
                  <c:v>Laws regulating AMS</c:v>
                </c:pt>
              </c:strCache>
            </c:strRef>
          </c:cat>
          <c:val>
            <c:numRef>
              <c:f>'Legal framework for AMS'!$B$2:$B$6</c:f>
              <c:numCache>
                <c:formatCode>General</c:formatCode>
                <c:ptCount val="5"/>
                <c:pt idx="0">
                  <c:v>33.299999999999997</c:v>
                </c:pt>
                <c:pt idx="1">
                  <c:v>22.2</c:v>
                </c:pt>
                <c:pt idx="2">
                  <c:v>51.9</c:v>
                </c:pt>
                <c:pt idx="3">
                  <c:v>51.9</c:v>
                </c:pt>
                <c:pt idx="4">
                  <c:v>29.6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3A-46E2-B983-445E64989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619328"/>
        <c:axId val="75732096"/>
      </c:barChart>
      <c:catAx>
        <c:axId val="756193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dirty="0"/>
                  <a:t>Required</a:t>
                </a:r>
                <a:r>
                  <a:rPr lang="en-GB" sz="1200" baseline="0" dirty="0"/>
                  <a:t> component</a:t>
                </a:r>
                <a:endParaRPr lang="en-GB" sz="12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32096"/>
        <c:crosses val="autoZero"/>
        <c:auto val="1"/>
        <c:lblAlgn val="ctr"/>
        <c:lblOffset val="100"/>
        <c:noMultiLvlLbl val="0"/>
      </c:catAx>
      <c:valAx>
        <c:axId val="75732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4D4D4D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dirty="0"/>
                  <a:t>Proportion of countries with framework in place,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4D4D4D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61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C328-7CDC-4208-8CB1-97ADD5134A1D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C2F0-F887-46EE-A003-6512E870E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13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C328-7CDC-4208-8CB1-97ADD5134A1D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C2F0-F887-46EE-A003-6512E870E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30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C328-7CDC-4208-8CB1-97ADD5134A1D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C2F0-F887-46EE-A003-6512E870E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629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58"/>
          <a:stretch/>
        </p:blipFill>
        <p:spPr>
          <a:xfrm>
            <a:off x="0" y="0"/>
            <a:ext cx="9144000" cy="6017343"/>
          </a:xfrm>
          <a:prstGeom prst="rect">
            <a:avLst/>
          </a:prstGeom>
        </p:spPr>
      </p:pic>
      <p:sp>
        <p:nvSpPr>
          <p:cNvPr id="8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308372" y="5974996"/>
            <a:ext cx="2804622" cy="169277"/>
          </a:xfrm>
        </p:spPr>
        <p:txBody>
          <a:bodyPr wrap="square" lIns="0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Abbreviations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136198" y="500526"/>
            <a:ext cx="8007802" cy="654023"/>
          </a:xfrm>
          <a:prstGeom prst="rect">
            <a:avLst/>
          </a:prstGeom>
          <a:gradFill flip="none" rotWithShape="1">
            <a:gsLst>
              <a:gs pos="100000">
                <a:srgbClr val="4A2472">
                  <a:alpha val="40000"/>
                </a:srgbClr>
              </a:gs>
              <a:gs pos="0">
                <a:srgbClr val="4A247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>
              <a:latin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238" y="0"/>
            <a:ext cx="9144237" cy="1039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0744"/>
            <a:ext cx="9144000" cy="1039650"/>
          </a:xfrm>
          <a:prstGeom prst="rect">
            <a:avLst/>
          </a:prstGeom>
          <a:gradFill flip="none" rotWithShape="1">
            <a:gsLst>
              <a:gs pos="36000">
                <a:srgbClr val="1D83C3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" y="5"/>
            <a:ext cx="1249456" cy="1053353"/>
          </a:xfrm>
          <a:prstGeom prst="rect">
            <a:avLst/>
          </a:prstGeom>
          <a:gradFill flip="none" rotWithShape="1">
            <a:gsLst>
              <a:gs pos="0">
                <a:srgbClr val="006FAF">
                  <a:alpha val="5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65"/>
          <a:stretch/>
        </p:blipFill>
        <p:spPr>
          <a:xfrm>
            <a:off x="4862946" y="4279065"/>
            <a:ext cx="4281055" cy="1814474"/>
          </a:xfrm>
          <a:prstGeom prst="rect">
            <a:avLst/>
          </a:prstGeom>
        </p:spPr>
      </p:pic>
      <p:sp>
        <p:nvSpPr>
          <p:cNvPr id="17" name="Title 19"/>
          <p:cNvSpPr>
            <a:spLocks noGrp="1"/>
          </p:cNvSpPr>
          <p:nvPr>
            <p:ph type="title"/>
          </p:nvPr>
        </p:nvSpPr>
        <p:spPr>
          <a:xfrm>
            <a:off x="308372" y="76200"/>
            <a:ext cx="7429391" cy="865762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41"/>
          <a:stretch/>
        </p:blipFill>
        <p:spPr>
          <a:xfrm>
            <a:off x="8006323" y="-46914"/>
            <a:ext cx="1137677" cy="1086565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="" xmlns:a16="http://schemas.microsoft.com/office/drawing/2014/main" id="{FB6E83F7-732E-4DB2-9AC4-2E12844F9F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9139" y="5983462"/>
            <a:ext cx="2804622" cy="169277"/>
          </a:xfr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buNone/>
              <a:defRPr sz="11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References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5E3FE8D-2A7A-4C4D-A3B5-0BC1DEFFB0CE}"/>
              </a:ext>
            </a:extLst>
          </p:cNvPr>
          <p:cNvSpPr txBox="1"/>
          <p:nvPr userDrawn="1"/>
        </p:nvSpPr>
        <p:spPr>
          <a:xfrm rot="5400000">
            <a:off x="7049547" y="3313584"/>
            <a:ext cx="40862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Date of preparation: September 2018; GCMA Code: PP-ZVA-DEU-0367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C16A9F5-F6B5-4D1C-83FB-05349B156D2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8372" y="1366839"/>
            <a:ext cx="8615363" cy="459422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marR="0" indent="-265113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–"/>
              <a:tabLst/>
              <a:defRPr 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38163" marR="0" lvl="1" indent="-265113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09625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076325" marR="0" lvl="3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343025" marR="0" lvl="4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12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58"/>
          <a:stretch/>
        </p:blipFill>
        <p:spPr>
          <a:xfrm>
            <a:off x="0" y="0"/>
            <a:ext cx="9144000" cy="6017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65"/>
          <a:stretch/>
        </p:blipFill>
        <p:spPr>
          <a:xfrm>
            <a:off x="4862946" y="4279065"/>
            <a:ext cx="4281055" cy="181447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136198" y="500526"/>
            <a:ext cx="8007802" cy="654023"/>
          </a:xfrm>
          <a:prstGeom prst="rect">
            <a:avLst/>
          </a:prstGeom>
          <a:gradFill flip="none" rotWithShape="1">
            <a:gsLst>
              <a:gs pos="100000">
                <a:srgbClr val="4A2472">
                  <a:alpha val="40000"/>
                </a:srgbClr>
              </a:gs>
              <a:gs pos="0">
                <a:srgbClr val="4A247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>
              <a:latin typeface="arial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238" y="0"/>
            <a:ext cx="9144237" cy="1039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0744"/>
            <a:ext cx="9144000" cy="1039650"/>
          </a:xfrm>
          <a:prstGeom prst="rect">
            <a:avLst/>
          </a:prstGeom>
          <a:gradFill flip="none" rotWithShape="1">
            <a:gsLst>
              <a:gs pos="36000">
                <a:srgbClr val="1D83C3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" y="5"/>
            <a:ext cx="1249456" cy="1053353"/>
          </a:xfrm>
          <a:prstGeom prst="rect">
            <a:avLst/>
          </a:prstGeom>
          <a:gradFill flip="none" rotWithShape="1">
            <a:gsLst>
              <a:gs pos="0">
                <a:srgbClr val="006FAF">
                  <a:alpha val="5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41"/>
          <a:stretch/>
        </p:blipFill>
        <p:spPr>
          <a:xfrm>
            <a:off x="8006323" y="-46914"/>
            <a:ext cx="1137677" cy="10865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1F99BA3-B3CA-4AFE-B249-41BC244772E8}"/>
              </a:ext>
            </a:extLst>
          </p:cNvPr>
          <p:cNvSpPr txBox="1"/>
          <p:nvPr userDrawn="1"/>
        </p:nvSpPr>
        <p:spPr>
          <a:xfrm rot="5400000">
            <a:off x="7049547" y="3313584"/>
            <a:ext cx="40862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Date of preparation: September 2018; GCMA Code: PP-ZVA-DEU-0367</a:t>
            </a:r>
          </a:p>
        </p:txBody>
      </p:sp>
      <p:sp>
        <p:nvSpPr>
          <p:cNvPr id="17" name="Title 19">
            <a:extLst>
              <a:ext uri="{FF2B5EF4-FFF2-40B4-BE49-F238E27FC236}">
                <a16:creationId xmlns="" xmlns:a16="http://schemas.microsoft.com/office/drawing/2014/main" id="{F6EC4273-09E3-44A6-8FEC-87B1674BB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72" y="76200"/>
            <a:ext cx="7429391" cy="865762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="" xmlns:a16="http://schemas.microsoft.com/office/drawing/2014/main" id="{ECD4E745-3B1C-43C0-8A20-1874CDB20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372" y="5974996"/>
            <a:ext cx="2804622" cy="169277"/>
          </a:xfrm>
        </p:spPr>
        <p:txBody>
          <a:bodyPr wrap="square" lIns="0"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Abbreviations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="" xmlns:a16="http://schemas.microsoft.com/office/drawing/2014/main" id="{AE13CEEE-7585-422E-81A3-6C6E0F04C3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9139" y="5983461"/>
            <a:ext cx="2804622" cy="169277"/>
          </a:xfr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buNone/>
              <a:defRPr sz="11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83369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C328-7CDC-4208-8CB1-97ADD5134A1D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C2F0-F887-46EE-A003-6512E870E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4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C328-7CDC-4208-8CB1-97ADD5134A1D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C2F0-F887-46EE-A003-6512E870E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74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C328-7CDC-4208-8CB1-97ADD5134A1D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C2F0-F887-46EE-A003-6512E870E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53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C328-7CDC-4208-8CB1-97ADD5134A1D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C2F0-F887-46EE-A003-6512E870E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87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C328-7CDC-4208-8CB1-97ADD5134A1D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C2F0-F887-46EE-A003-6512E870E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23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C328-7CDC-4208-8CB1-97ADD5134A1D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C2F0-F887-46EE-A003-6512E870E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08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C328-7CDC-4208-8CB1-97ADD5134A1D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C2F0-F887-46EE-A003-6512E870E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16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C328-7CDC-4208-8CB1-97ADD5134A1D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C2F0-F887-46EE-A003-6512E870E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65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FC328-7CDC-4208-8CB1-97ADD5134A1D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EC2F0-F887-46EE-A003-6512E870E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30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S1473-3099(18)30605-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7918648" cy="1470025"/>
          </a:xfrm>
        </p:spPr>
        <p:txBody>
          <a:bodyPr>
            <a:noAutofit/>
          </a:bodyPr>
          <a:lstStyle/>
          <a:p>
            <a:r>
              <a:rPr lang="en-GB" sz="2800" b="1" dirty="0" err="1"/>
              <a:t>Što</a:t>
            </a:r>
            <a:r>
              <a:rPr lang="en-GB" sz="2800" b="1" dirty="0"/>
              <a:t> je to </a:t>
            </a:r>
            <a:r>
              <a:rPr lang="en-GB" sz="2800" b="1" dirty="0" err="1"/>
              <a:t>upravljanje</a:t>
            </a:r>
            <a:r>
              <a:rPr lang="en-GB" sz="2800" b="1" dirty="0"/>
              <a:t> </a:t>
            </a:r>
            <a:r>
              <a:rPr lang="en-GB" sz="2800" b="1" dirty="0" err="1"/>
              <a:t>antimikrobnim</a:t>
            </a: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 err="1"/>
              <a:t>lijekovima</a:t>
            </a:r>
            <a:r>
              <a:rPr lang="en-GB" sz="2800" b="1" dirty="0"/>
              <a:t> i </a:t>
            </a:r>
            <a:r>
              <a:rPr lang="en-GB" sz="2800" b="1" dirty="0" err="1"/>
              <a:t>kojim</a:t>
            </a:r>
            <a:r>
              <a:rPr lang="en-GB" sz="2800" b="1" dirty="0"/>
              <a:t> </a:t>
            </a:r>
            <a:r>
              <a:rPr lang="en-GB" sz="2800" b="1" dirty="0" err="1"/>
              <a:t>metodama</a:t>
            </a:r>
            <a:r>
              <a:rPr lang="en-GB" sz="2800" b="1" dirty="0"/>
              <a:t> se </a:t>
            </a:r>
            <a:r>
              <a:rPr lang="en-GB" sz="2800" b="1" dirty="0" err="1"/>
              <a:t>može</a:t>
            </a: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 err="1"/>
              <a:t>provesti</a:t>
            </a:r>
            <a:r>
              <a:rPr lang="en-GB" sz="2800" b="1" dirty="0"/>
              <a:t>?</a:t>
            </a:r>
            <a:r>
              <a:rPr lang="sl-SI" sz="2800" b="1" dirty="0" smtClean="0"/>
              <a:t/>
            </a:r>
            <a:br>
              <a:rPr lang="sl-SI" sz="2800" b="1" dirty="0" smtClean="0"/>
            </a:br>
            <a:endParaRPr lang="en-GB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98984"/>
          </a:xfrm>
        </p:spPr>
        <p:txBody>
          <a:bodyPr>
            <a:normAutofit fontScale="55000" lnSpcReduction="20000"/>
          </a:bodyPr>
          <a:lstStyle/>
          <a:p>
            <a:r>
              <a:rPr lang="sl-SI" dirty="0" smtClean="0"/>
              <a:t>Prof Bojana Beović</a:t>
            </a:r>
          </a:p>
          <a:p>
            <a:r>
              <a:rPr lang="sl-SI" dirty="0" smtClean="0"/>
              <a:t>UMC Ljubljana</a:t>
            </a:r>
          </a:p>
          <a:p>
            <a:r>
              <a:rPr lang="sl-SI" dirty="0" err="1" smtClean="0"/>
              <a:t>Faculty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Medicine, </a:t>
            </a:r>
            <a:r>
              <a:rPr lang="sl-SI" dirty="0" err="1"/>
              <a:t>U</a:t>
            </a:r>
            <a:r>
              <a:rPr lang="sl-SI" dirty="0" err="1" smtClean="0"/>
              <a:t>niversity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Ljubljana</a:t>
            </a:r>
          </a:p>
          <a:p>
            <a:r>
              <a:rPr lang="sl-SI" dirty="0" err="1" smtClean="0"/>
              <a:t>Slovenia</a:t>
            </a:r>
            <a:endParaRPr lang="en-GB" dirty="0"/>
          </a:p>
        </p:txBody>
      </p:sp>
      <p:pic>
        <p:nvPicPr>
          <p:cNvPr id="5" name="Picture 2" descr="C:\Users\infek86\Pictures\Documents\ESGAP\PGEC 2016\logo ukc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98123"/>
            <a:ext cx="3275856" cy="73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72200" y="5157192"/>
            <a:ext cx="2393332" cy="1196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149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AMS Interventions in Hospitals</a:t>
            </a:r>
            <a:br>
              <a:rPr lang="en-GB" b="1" dirty="0" smtClean="0"/>
            </a:br>
            <a:r>
              <a:rPr lang="en-GB" b="1" dirty="0" smtClean="0"/>
              <a:t>Are They Effective?</a:t>
            </a:r>
            <a:endParaRPr lang="en-GB" b="1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0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AMS </a:t>
            </a:r>
            <a:r>
              <a:rPr lang="sl-SI" dirty="0" err="1"/>
              <a:t>S</a:t>
            </a:r>
            <a:r>
              <a:rPr lang="sl-SI" dirty="0" err="1" smtClean="0"/>
              <a:t>tudies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sl-SI" b="1" dirty="0" smtClean="0"/>
              <a:t>Can </a:t>
            </a:r>
            <a:r>
              <a:rPr lang="sl-SI" b="1" dirty="0" err="1" smtClean="0"/>
              <a:t>we</a:t>
            </a:r>
            <a:r>
              <a:rPr lang="sl-SI" b="1" dirty="0" smtClean="0"/>
              <a:t> </a:t>
            </a:r>
            <a:r>
              <a:rPr lang="sl-SI" b="1" dirty="0" err="1" smtClean="0"/>
              <a:t>learn</a:t>
            </a:r>
            <a:r>
              <a:rPr lang="sl-SI" b="1" dirty="0" smtClean="0"/>
              <a:t> </a:t>
            </a:r>
            <a:r>
              <a:rPr lang="sl-SI" b="1" dirty="0" err="1" smtClean="0"/>
              <a:t>anything</a:t>
            </a:r>
            <a:r>
              <a:rPr lang="sl-SI" b="1" dirty="0" smtClean="0"/>
              <a:t> from </a:t>
            </a:r>
            <a:r>
              <a:rPr lang="sl-SI" b="1" dirty="0" err="1" smtClean="0"/>
              <a:t>the</a:t>
            </a:r>
            <a:r>
              <a:rPr lang="sl-SI" b="1" dirty="0" smtClean="0"/>
              <a:t> </a:t>
            </a:r>
            <a:r>
              <a:rPr lang="sl-SI" b="1" dirty="0" err="1" smtClean="0"/>
              <a:t>studies</a:t>
            </a:r>
            <a:r>
              <a:rPr lang="sl-SI" b="1" dirty="0" smtClean="0"/>
              <a:t>:</a:t>
            </a:r>
          </a:p>
          <a:p>
            <a:endParaRPr lang="sl-SI" dirty="0" smtClean="0"/>
          </a:p>
          <a:p>
            <a:r>
              <a:rPr lang="sl-SI" i="1" dirty="0" err="1" smtClean="0"/>
              <a:t>Differences</a:t>
            </a:r>
            <a:r>
              <a:rPr lang="sl-SI" i="1" dirty="0" smtClean="0"/>
              <a:t> in </a:t>
            </a:r>
            <a:r>
              <a:rPr lang="sl-SI" i="1" dirty="0" err="1" smtClean="0"/>
              <a:t>antimicrobial</a:t>
            </a:r>
            <a:r>
              <a:rPr lang="sl-SI" i="1" dirty="0" smtClean="0"/>
              <a:t> </a:t>
            </a:r>
            <a:r>
              <a:rPr lang="sl-SI" i="1" dirty="0" err="1" smtClean="0"/>
              <a:t>resistance</a:t>
            </a:r>
            <a:endParaRPr lang="sl-SI" i="1" dirty="0" smtClean="0"/>
          </a:p>
          <a:p>
            <a:r>
              <a:rPr lang="sl-SI" i="1" dirty="0" err="1" smtClean="0"/>
              <a:t>Differences</a:t>
            </a:r>
            <a:r>
              <a:rPr lang="sl-SI" i="1" dirty="0" smtClean="0"/>
              <a:t> in </a:t>
            </a:r>
            <a:r>
              <a:rPr lang="sl-SI" i="1" dirty="0" err="1" smtClean="0"/>
              <a:t>healthcare</a:t>
            </a:r>
            <a:r>
              <a:rPr lang="sl-SI" i="1" dirty="0" smtClean="0"/>
              <a:t> </a:t>
            </a:r>
            <a:r>
              <a:rPr lang="sl-SI" i="1" dirty="0" err="1" smtClean="0"/>
              <a:t>systems</a:t>
            </a:r>
            <a:endParaRPr lang="sl-SI" i="1" dirty="0" smtClean="0"/>
          </a:p>
          <a:p>
            <a:r>
              <a:rPr lang="sl-SI" i="1" dirty="0" err="1" smtClean="0"/>
              <a:t>Different</a:t>
            </a:r>
            <a:r>
              <a:rPr lang="sl-SI" i="1" dirty="0" smtClean="0"/>
              <a:t> </a:t>
            </a:r>
            <a:r>
              <a:rPr lang="sl-SI" i="1" dirty="0" err="1" smtClean="0"/>
              <a:t>group</a:t>
            </a:r>
            <a:r>
              <a:rPr lang="sl-SI" i="1" dirty="0" smtClean="0"/>
              <a:t> </a:t>
            </a:r>
            <a:r>
              <a:rPr lang="sl-SI" i="1" dirty="0" err="1" smtClean="0"/>
              <a:t>of</a:t>
            </a:r>
            <a:r>
              <a:rPr lang="sl-SI" i="1" dirty="0" smtClean="0"/>
              <a:t> </a:t>
            </a:r>
            <a:r>
              <a:rPr lang="sl-SI" i="1" dirty="0" err="1" smtClean="0"/>
              <a:t>patients</a:t>
            </a:r>
            <a:endParaRPr lang="sl-SI" i="1" dirty="0" smtClean="0"/>
          </a:p>
          <a:p>
            <a:r>
              <a:rPr lang="sl-SI" i="1" dirty="0" err="1" smtClean="0"/>
              <a:t>Other</a:t>
            </a:r>
            <a:r>
              <a:rPr lang="sl-SI" i="1" dirty="0" smtClean="0"/>
              <a:t> </a:t>
            </a:r>
            <a:r>
              <a:rPr lang="sl-SI" i="1" dirty="0" err="1" smtClean="0"/>
              <a:t>interventions</a:t>
            </a:r>
            <a:r>
              <a:rPr lang="sl-SI" i="1" dirty="0" smtClean="0"/>
              <a:t> </a:t>
            </a:r>
            <a:r>
              <a:rPr lang="sl-SI" i="1" dirty="0" err="1" smtClean="0"/>
              <a:t>that</a:t>
            </a:r>
            <a:r>
              <a:rPr lang="sl-SI" i="1" dirty="0" smtClean="0"/>
              <a:t> </a:t>
            </a:r>
            <a:r>
              <a:rPr lang="sl-SI" i="1" dirty="0" err="1" smtClean="0"/>
              <a:t>target</a:t>
            </a:r>
            <a:r>
              <a:rPr lang="sl-SI" i="1" dirty="0" smtClean="0"/>
              <a:t> </a:t>
            </a:r>
            <a:r>
              <a:rPr lang="sl-SI" i="1" dirty="0" err="1" smtClean="0"/>
              <a:t>the</a:t>
            </a:r>
            <a:r>
              <a:rPr lang="sl-SI" i="1" dirty="0" smtClean="0"/>
              <a:t> same </a:t>
            </a:r>
            <a:r>
              <a:rPr lang="sl-SI" i="1" dirty="0" err="1" smtClean="0"/>
              <a:t>goal</a:t>
            </a:r>
            <a:r>
              <a:rPr lang="sl-SI" i="1" dirty="0" smtClean="0"/>
              <a:t> (IC)</a:t>
            </a:r>
          </a:p>
          <a:p>
            <a:r>
              <a:rPr lang="sl-SI" i="1" dirty="0" err="1" smtClean="0"/>
              <a:t>Different</a:t>
            </a:r>
            <a:r>
              <a:rPr lang="sl-SI" i="1" dirty="0" smtClean="0"/>
              <a:t> </a:t>
            </a:r>
            <a:r>
              <a:rPr lang="sl-SI" i="1" dirty="0" err="1" smtClean="0"/>
              <a:t>sociocultural</a:t>
            </a:r>
            <a:r>
              <a:rPr lang="sl-SI" i="1" dirty="0" smtClean="0"/>
              <a:t> </a:t>
            </a:r>
            <a:r>
              <a:rPr lang="sl-SI" i="1" dirty="0" err="1" smtClean="0"/>
              <a:t>environment</a:t>
            </a:r>
            <a:endParaRPr lang="sl-SI" i="1" dirty="0" smtClean="0"/>
          </a:p>
          <a:p>
            <a:r>
              <a:rPr lang="sl-SI" i="1" dirty="0" smtClean="0"/>
              <a:t>….</a:t>
            </a:r>
          </a:p>
          <a:p>
            <a:endParaRPr lang="sl-SI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0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dirty="0" smtClean="0"/>
              <a:t>The Efficacy of AMS </a:t>
            </a:r>
            <a:br>
              <a:rPr lang="en-GB" sz="2800" b="1" dirty="0" smtClean="0"/>
            </a:br>
            <a:r>
              <a:rPr lang="en-GB" sz="2800" b="1" dirty="0" smtClean="0"/>
              <a:t>Interventions in Hospitals</a:t>
            </a:r>
            <a:endParaRPr lang="en-GB" sz="28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2337123"/>
          </a:xfrm>
        </p:spPr>
        <p:txBody>
          <a:bodyPr>
            <a:normAutofit/>
          </a:bodyPr>
          <a:lstStyle/>
          <a:p>
            <a:r>
              <a:rPr lang="en-GB" sz="1800" b="1" dirty="0" smtClean="0"/>
              <a:t>Better compliance to antibiotic prescribing policy </a:t>
            </a:r>
            <a:r>
              <a:rPr lang="en-GB" sz="1200" i="1" dirty="0" smtClean="0"/>
              <a:t>(high certainty evidence)</a:t>
            </a:r>
          </a:p>
          <a:p>
            <a:r>
              <a:rPr lang="en-GB" sz="1800" b="1" dirty="0" smtClean="0"/>
              <a:t>The duration of antibiotic treatment decreased by 1.95 days </a:t>
            </a:r>
            <a:r>
              <a:rPr lang="en-GB" sz="1200" b="1" i="1" dirty="0" smtClean="0"/>
              <a:t>(high certainty evidence)</a:t>
            </a:r>
          </a:p>
          <a:p>
            <a:r>
              <a:rPr lang="en-GB" sz="1800" b="1" dirty="0" smtClean="0"/>
              <a:t>Reduced length of stay by 1.12 days </a:t>
            </a:r>
            <a:r>
              <a:rPr lang="en-GB" sz="1200" i="1" dirty="0" smtClean="0"/>
              <a:t>(moderate certainty evidence)</a:t>
            </a:r>
          </a:p>
          <a:p>
            <a:r>
              <a:rPr lang="en-GB" sz="1800" b="1" dirty="0" smtClean="0"/>
              <a:t>reduced </a:t>
            </a:r>
            <a:r>
              <a:rPr lang="en-GB" sz="1800" b="1" i="1" dirty="0" smtClean="0"/>
              <a:t>Clostridium difficile </a:t>
            </a:r>
            <a:r>
              <a:rPr lang="en-GB" sz="1800" b="1" dirty="0" smtClean="0"/>
              <a:t>infections </a:t>
            </a:r>
            <a:r>
              <a:rPr lang="en-GB" sz="1200" i="1" dirty="0" smtClean="0"/>
              <a:t>(low certainty evidence)</a:t>
            </a:r>
          </a:p>
          <a:p>
            <a:r>
              <a:rPr lang="en-GB" sz="1800" b="1" dirty="0" smtClean="0"/>
              <a:t>It was not possible to assess the microbial outcome of changed antimicrobial policy</a:t>
            </a:r>
            <a:endParaRPr lang="en-GB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7"/>
            <a:ext cx="4765923" cy="254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2771800" y="5517232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Mortality remained unchanged </a:t>
            </a:r>
            <a:r>
              <a:rPr lang="en-GB" sz="1200" i="1" dirty="0" smtClean="0"/>
              <a:t>(moderate certainty evidence)</a:t>
            </a:r>
          </a:p>
          <a:p>
            <a:r>
              <a:rPr lang="en-GB" b="1" dirty="0" smtClean="0"/>
              <a:t>Delayed treatment and negative professional culture </a:t>
            </a:r>
            <a:r>
              <a:rPr lang="en-GB" sz="1200" i="1" dirty="0" smtClean="0"/>
              <a:t>(low certainty evidence)</a:t>
            </a:r>
            <a:endParaRPr lang="en-GB" sz="1200" i="1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251520" y="2116547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0" dirty="0">
              <a:solidFill>
                <a:srgbClr val="00B050"/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2272945" y="4631806"/>
            <a:ext cx="1847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8000" dirty="0">
              <a:solidFill>
                <a:srgbClr val="FF000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2771800" y="51479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err="1" smtClean="0">
                <a:solidFill>
                  <a:srgbClr val="FF0000"/>
                </a:solidFill>
              </a:rPr>
              <a:t>Risks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467544" y="2116547"/>
            <a:ext cx="3744416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sz="1400" dirty="0" err="1" smtClean="0"/>
              <a:t>The</a:t>
            </a:r>
            <a:r>
              <a:rPr lang="sl-SI" sz="1400" dirty="0" smtClean="0"/>
              <a:t> </a:t>
            </a:r>
            <a:r>
              <a:rPr lang="sl-SI" sz="1400" dirty="0" err="1" smtClean="0"/>
              <a:t>Review</a:t>
            </a:r>
            <a:r>
              <a:rPr lang="sl-SI" sz="1400" dirty="0" smtClean="0"/>
              <a:t> </a:t>
            </a:r>
            <a:r>
              <a:rPr lang="sl-SI" sz="1400" dirty="0" err="1" smtClean="0"/>
              <a:t>includes</a:t>
            </a:r>
            <a:r>
              <a:rPr lang="sl-SI" sz="1400" dirty="0" smtClean="0"/>
              <a:t> </a:t>
            </a:r>
            <a:r>
              <a:rPr lang="sl-SI" sz="1400" dirty="0" err="1" smtClean="0"/>
              <a:t>studies</a:t>
            </a:r>
            <a:r>
              <a:rPr lang="sl-SI" sz="1400" dirty="0" smtClean="0"/>
              <a:t> from 1947 to 2015</a:t>
            </a:r>
            <a:endParaRPr lang="en-GB" sz="1400" dirty="0"/>
          </a:p>
        </p:txBody>
      </p:sp>
      <p:sp>
        <p:nvSpPr>
          <p:cNvPr id="9" name="Pravokotnik 8"/>
          <p:cNvSpPr/>
          <p:nvPr/>
        </p:nvSpPr>
        <p:spPr>
          <a:xfrm>
            <a:off x="683568" y="6396335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l-SI" dirty="0" err="1"/>
              <a:t>Davey</a:t>
            </a:r>
            <a:r>
              <a:rPr lang="sl-SI" dirty="0"/>
              <a:t> P, </a:t>
            </a:r>
            <a:r>
              <a:rPr lang="sl-SI" dirty="0" err="1"/>
              <a:t>et</a:t>
            </a:r>
            <a:r>
              <a:rPr lang="sl-SI" dirty="0"/>
              <a:t> </a:t>
            </a:r>
            <a:r>
              <a:rPr lang="sl-SI" dirty="0" err="1"/>
              <a:t>al</a:t>
            </a:r>
            <a:r>
              <a:rPr lang="sl-SI" dirty="0"/>
              <a:t>. </a:t>
            </a:r>
            <a:r>
              <a:rPr lang="en-GB" dirty="0"/>
              <a:t>Cochrane Database </a:t>
            </a:r>
            <a:r>
              <a:rPr lang="en-GB" dirty="0" err="1"/>
              <a:t>Syst</a:t>
            </a:r>
            <a:r>
              <a:rPr lang="en-GB" dirty="0"/>
              <a:t> Rev 2017, Issue 2. Art. No.: </a:t>
            </a:r>
            <a:r>
              <a:rPr lang="en-GB" dirty="0" smtClean="0"/>
              <a:t>CD003543</a:t>
            </a:r>
            <a:r>
              <a:rPr lang="sl-SI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err="1" smtClean="0">
                <a:solidFill>
                  <a:srgbClr val="FF0000"/>
                </a:solidFill>
              </a:rPr>
              <a:t>The</a:t>
            </a:r>
            <a:r>
              <a:rPr lang="sl-SI" sz="3200" b="1" dirty="0" smtClean="0">
                <a:solidFill>
                  <a:srgbClr val="FF0000"/>
                </a:solidFill>
              </a:rPr>
              <a:t> </a:t>
            </a:r>
            <a:r>
              <a:rPr lang="sl-SI" sz="3200" b="1" dirty="0" err="1" smtClean="0">
                <a:solidFill>
                  <a:srgbClr val="FF0000"/>
                </a:solidFill>
              </a:rPr>
              <a:t>Efficacy</a:t>
            </a:r>
            <a:r>
              <a:rPr lang="sl-SI" sz="3200" b="1" dirty="0" smtClean="0">
                <a:solidFill>
                  <a:srgbClr val="FF0000"/>
                </a:solidFill>
              </a:rPr>
              <a:t> </a:t>
            </a:r>
            <a:r>
              <a:rPr lang="sl-SI" sz="3200" b="1" dirty="0" err="1" smtClean="0">
                <a:solidFill>
                  <a:srgbClr val="FF0000"/>
                </a:solidFill>
              </a:rPr>
              <a:t>of</a:t>
            </a:r>
            <a:r>
              <a:rPr lang="sl-SI" sz="3200" b="1" dirty="0" smtClean="0">
                <a:solidFill>
                  <a:srgbClr val="FF0000"/>
                </a:solidFill>
              </a:rPr>
              <a:t> AMS </a:t>
            </a:r>
            <a:r>
              <a:rPr lang="sl-SI" sz="3200" b="1" dirty="0" err="1" smtClean="0">
                <a:solidFill>
                  <a:srgbClr val="FF0000"/>
                </a:solidFill>
              </a:rPr>
              <a:t>Interventions</a:t>
            </a:r>
            <a:r>
              <a:rPr lang="sl-SI" sz="3200" b="1" dirty="0" smtClean="0">
                <a:solidFill>
                  <a:srgbClr val="FF0000"/>
                </a:solidFill>
              </a:rPr>
              <a:t> </a:t>
            </a:r>
            <a:r>
              <a:rPr lang="sl-SI" sz="3200" b="1" dirty="0" err="1" smtClean="0">
                <a:solidFill>
                  <a:srgbClr val="FF0000"/>
                </a:solidFill>
              </a:rPr>
              <a:t>by</a:t>
            </a:r>
            <a:r>
              <a:rPr lang="sl-SI" sz="3200" b="1" dirty="0" smtClean="0">
                <a:solidFill>
                  <a:srgbClr val="FF0000"/>
                </a:solidFill>
              </a:rPr>
              <a:t> </a:t>
            </a:r>
            <a:r>
              <a:rPr lang="sl-SI" sz="3200" b="1" dirty="0" err="1" smtClean="0">
                <a:solidFill>
                  <a:srgbClr val="FF0000"/>
                </a:solidFill>
              </a:rPr>
              <a:t>Type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Enablement and restriction increase the compliance with AMS </a:t>
            </a:r>
            <a:r>
              <a:rPr lang="sl-SI" smtClean="0"/>
              <a:t>policies</a:t>
            </a:r>
            <a:r>
              <a:rPr lang="en-GB" smtClean="0"/>
              <a:t>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Enablement increases the effect of restriction.</a:t>
            </a:r>
          </a:p>
          <a:p>
            <a:endParaRPr lang="en-GB" dirty="0" smtClean="0"/>
          </a:p>
          <a:p>
            <a:r>
              <a:rPr lang="en-GB" dirty="0" smtClean="0"/>
              <a:t>Enablement with feed-back is probably more effective than enablement alone. </a:t>
            </a:r>
            <a:endParaRPr lang="en-GB" dirty="0"/>
          </a:p>
        </p:txBody>
      </p:sp>
      <p:sp>
        <p:nvSpPr>
          <p:cNvPr id="4" name="Pravokotnik 3"/>
          <p:cNvSpPr/>
          <p:nvPr/>
        </p:nvSpPr>
        <p:spPr>
          <a:xfrm>
            <a:off x="1403648" y="6172826"/>
            <a:ext cx="7452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l-SI" dirty="0" err="1"/>
              <a:t>Davey</a:t>
            </a:r>
            <a:r>
              <a:rPr lang="sl-SI" dirty="0"/>
              <a:t> P, </a:t>
            </a:r>
            <a:r>
              <a:rPr lang="sl-SI" dirty="0" err="1"/>
              <a:t>et</a:t>
            </a:r>
            <a:r>
              <a:rPr lang="sl-SI" dirty="0"/>
              <a:t> </a:t>
            </a:r>
            <a:r>
              <a:rPr lang="sl-SI" dirty="0" err="1"/>
              <a:t>al</a:t>
            </a:r>
            <a:r>
              <a:rPr lang="sl-SI" dirty="0"/>
              <a:t>. </a:t>
            </a:r>
            <a:r>
              <a:rPr lang="en-GB" dirty="0"/>
              <a:t>Cochrane Database </a:t>
            </a:r>
            <a:r>
              <a:rPr lang="en-GB" dirty="0" err="1"/>
              <a:t>Syst</a:t>
            </a:r>
            <a:r>
              <a:rPr lang="en-GB" dirty="0"/>
              <a:t> Rev 2017, Issue 2. Art. No.: CD003543</a:t>
            </a:r>
            <a:r>
              <a:rPr lang="sl-SI" dirty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59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/>
              <a:t>AMS </a:t>
            </a:r>
            <a:r>
              <a:rPr lang="sl-SI" b="1" dirty="0" err="1" smtClean="0"/>
              <a:t>Interventions</a:t>
            </a: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err="1" smtClean="0"/>
              <a:t>Which</a:t>
            </a:r>
            <a:r>
              <a:rPr lang="sl-SI" b="1" dirty="0" smtClean="0"/>
              <a:t> </a:t>
            </a:r>
            <a:r>
              <a:rPr lang="sl-SI" b="1" dirty="0" err="1" smtClean="0"/>
              <a:t>Intervention</a:t>
            </a:r>
            <a:r>
              <a:rPr lang="sl-SI" b="1" dirty="0" smtClean="0"/>
              <a:t>?</a:t>
            </a:r>
            <a:endParaRPr lang="en-GB" b="1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6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23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Do </a:t>
            </a:r>
            <a:r>
              <a:rPr lang="en-GB" sz="3600" b="1" dirty="0">
                <a:solidFill>
                  <a:srgbClr val="FF0000"/>
                </a:solidFill>
              </a:rPr>
              <a:t>the AS Objectives Have an Impact on AS Goals? </a:t>
            </a:r>
            <a:r>
              <a:rPr lang="en-GB" sz="3600" b="1" dirty="0" smtClean="0">
                <a:solidFill>
                  <a:srgbClr val="FF0000"/>
                </a:solidFill>
              </a:rPr>
              <a:t>(</a:t>
            </a:r>
            <a:r>
              <a:rPr lang="sl-SI" sz="3600" b="1" dirty="0" err="1" smtClean="0">
                <a:solidFill>
                  <a:srgbClr val="FF0000"/>
                </a:solidFill>
              </a:rPr>
              <a:t>Which</a:t>
            </a:r>
            <a:r>
              <a:rPr lang="sl-SI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smtClean="0">
                <a:solidFill>
                  <a:srgbClr val="FF0000"/>
                </a:solidFill>
              </a:rPr>
              <a:t>Objectives </a:t>
            </a:r>
            <a:r>
              <a:rPr lang="en-GB" sz="3600" b="1" dirty="0">
                <a:solidFill>
                  <a:srgbClr val="FF0000"/>
                </a:solidFill>
              </a:rPr>
              <a:t>Really Matter?) 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334960" y="2204864"/>
            <a:ext cx="4320480" cy="36933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b="1" dirty="0" smtClean="0"/>
              <a:t>empirical </a:t>
            </a:r>
            <a:r>
              <a:rPr lang="en-GB" sz="2400" b="1" dirty="0"/>
              <a:t>therapy according to guidelines </a:t>
            </a: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b="1" dirty="0" smtClean="0"/>
              <a:t>de-escalation </a:t>
            </a:r>
            <a:r>
              <a:rPr lang="en-GB" sz="2400" b="1" dirty="0"/>
              <a:t>of therapy </a:t>
            </a: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b="1" dirty="0" smtClean="0"/>
              <a:t>switching </a:t>
            </a:r>
            <a:r>
              <a:rPr lang="en-GB" sz="2400" b="1" dirty="0"/>
              <a:t>from intravenous to oral treatment </a:t>
            </a: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b="1" dirty="0" smtClean="0"/>
              <a:t>therapeutic </a:t>
            </a:r>
            <a:r>
              <a:rPr lang="en-GB" sz="2400" b="1" dirty="0"/>
              <a:t>drug monitoring </a:t>
            </a: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b="1" dirty="0" smtClean="0"/>
              <a:t>use </a:t>
            </a:r>
            <a:r>
              <a:rPr lang="en-GB" sz="2400" b="1" dirty="0"/>
              <a:t>of a list of restricted antibiotics </a:t>
            </a: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b="1" dirty="0" smtClean="0"/>
              <a:t>bedside </a:t>
            </a:r>
            <a:r>
              <a:rPr lang="en-GB" sz="2400" b="1" dirty="0"/>
              <a:t>consultations </a:t>
            </a:r>
            <a:endParaRPr lang="en-GB" sz="2400" dirty="0"/>
          </a:p>
          <a:p>
            <a:endParaRPr lang="en-GB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724128" y="3212976"/>
            <a:ext cx="2987824" cy="181588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Clinical outcomes</a:t>
            </a:r>
          </a:p>
          <a:p>
            <a:r>
              <a:rPr lang="en-GB" sz="2800" b="1" dirty="0"/>
              <a:t>Adverse events</a:t>
            </a:r>
          </a:p>
          <a:p>
            <a:r>
              <a:rPr lang="en-GB" sz="2800" b="1" dirty="0"/>
              <a:t>Costs</a:t>
            </a:r>
          </a:p>
          <a:p>
            <a:r>
              <a:rPr lang="en-GB" sz="2800" b="1" dirty="0"/>
              <a:t>Resistance rates</a:t>
            </a:r>
          </a:p>
        </p:txBody>
      </p:sp>
      <p:cxnSp>
        <p:nvCxnSpPr>
          <p:cNvPr id="7" name="Raven puščični povezovalnik 6"/>
          <p:cNvCxnSpPr/>
          <p:nvPr/>
        </p:nvCxnSpPr>
        <p:spPr>
          <a:xfrm>
            <a:off x="4788024" y="4120917"/>
            <a:ext cx="79208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0" y="6186800"/>
            <a:ext cx="275844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5292080" y="5867405"/>
            <a:ext cx="3708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err="1" smtClean="0"/>
              <a:t>Current</a:t>
            </a:r>
            <a:r>
              <a:rPr lang="sl-SI" sz="1400" dirty="0" smtClean="0"/>
              <a:t> evidence on </a:t>
            </a:r>
            <a:r>
              <a:rPr lang="sl-SI" sz="1400" dirty="0" err="1" smtClean="0"/>
              <a:t>hospital</a:t>
            </a:r>
            <a:r>
              <a:rPr lang="sl-SI" sz="1400" dirty="0" smtClean="0"/>
              <a:t>  AMS </a:t>
            </a:r>
            <a:r>
              <a:rPr lang="sl-SI" sz="1400" dirty="0" err="1" smtClean="0"/>
              <a:t>objectives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955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74848" y="3068960"/>
            <a:ext cx="8229600" cy="3805820"/>
          </a:xfrm>
        </p:spPr>
        <p:txBody>
          <a:bodyPr/>
          <a:lstStyle/>
          <a:p>
            <a:pPr marL="0" indent="0">
              <a:buNone/>
            </a:pPr>
            <a:r>
              <a:rPr lang="sl-SI" b="1" dirty="0" err="1" smtClean="0"/>
              <a:t>Strong</a:t>
            </a:r>
            <a:r>
              <a:rPr lang="sl-SI" b="1" dirty="0" smtClean="0"/>
              <a:t> </a:t>
            </a:r>
            <a:r>
              <a:rPr lang="sl-SI" b="1" dirty="0" err="1" smtClean="0"/>
              <a:t>recommendations</a:t>
            </a:r>
            <a:r>
              <a:rPr lang="sl-SI" b="1" dirty="0" smtClean="0"/>
              <a:t> </a:t>
            </a:r>
            <a:r>
              <a:rPr lang="sl-SI" sz="2000" b="1" dirty="0" smtClean="0"/>
              <a:t>(</a:t>
            </a:r>
            <a:r>
              <a:rPr lang="sl-SI" sz="2000" b="1" dirty="0" err="1" smtClean="0"/>
              <a:t>all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moderate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level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of</a:t>
            </a:r>
            <a:r>
              <a:rPr lang="sl-SI" sz="2000" b="1" dirty="0" smtClean="0"/>
              <a:t> evidence)</a:t>
            </a:r>
          </a:p>
          <a:p>
            <a:pPr marL="0" indent="0">
              <a:buNone/>
            </a:pPr>
            <a:endParaRPr lang="sl-SI" sz="2000" b="1" dirty="0" smtClean="0"/>
          </a:p>
          <a:p>
            <a:pPr marL="0" indent="0">
              <a:buNone/>
            </a:pPr>
            <a:r>
              <a:rPr lang="en-GB" sz="2000" b="1" dirty="0" smtClean="0"/>
              <a:t>Preauthorisation/prospective audit and </a:t>
            </a:r>
            <a:r>
              <a:rPr lang="en-GB" sz="2000" b="1" dirty="0" err="1" smtClean="0"/>
              <a:t>feeback</a:t>
            </a: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Reduced use of antibiotics associated with </a:t>
            </a:r>
            <a:r>
              <a:rPr lang="en-GB" sz="2000" b="1" i="1" dirty="0" smtClean="0"/>
              <a:t>Clostridium difficile</a:t>
            </a:r>
            <a:r>
              <a:rPr lang="en-GB" sz="2000" b="1" dirty="0" smtClean="0"/>
              <a:t> infections</a:t>
            </a:r>
          </a:p>
          <a:p>
            <a:pPr marL="0" indent="0">
              <a:buNone/>
            </a:pPr>
            <a:r>
              <a:rPr lang="en-GB" sz="2000" b="1" dirty="0" smtClean="0"/>
              <a:t>Increased use of oral antibiotics</a:t>
            </a:r>
          </a:p>
          <a:p>
            <a:pPr marL="0" indent="0">
              <a:buNone/>
            </a:pPr>
            <a:r>
              <a:rPr lang="en-GB" sz="2000" b="1" dirty="0" smtClean="0"/>
              <a:t>Shortest effective duration of antimicrobial therapy</a:t>
            </a:r>
          </a:p>
          <a:p>
            <a:pPr marL="0" indent="0">
              <a:buNone/>
            </a:pPr>
            <a:r>
              <a:rPr lang="en-GB" sz="2000" b="1" dirty="0" smtClean="0"/>
              <a:t>PK optimization of aminoglycoside therapy</a:t>
            </a:r>
            <a:endParaRPr lang="en-GB" sz="2000" b="1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2987824" y="60932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dirty="0" err="1" smtClean="0"/>
              <a:t>Barlam</a:t>
            </a:r>
            <a:r>
              <a:rPr lang="sl-SI" dirty="0" smtClean="0"/>
              <a:t> TF, </a:t>
            </a:r>
            <a:r>
              <a:rPr lang="sl-SI" dirty="0" err="1" smtClean="0"/>
              <a:t>et</a:t>
            </a:r>
            <a:r>
              <a:rPr lang="sl-SI" dirty="0" smtClean="0"/>
              <a:t> </a:t>
            </a:r>
            <a:r>
              <a:rPr lang="sl-SI" dirty="0" err="1" smtClean="0"/>
              <a:t>al</a:t>
            </a:r>
            <a:r>
              <a:rPr lang="sl-SI" dirty="0" smtClean="0"/>
              <a:t>. </a:t>
            </a:r>
            <a:r>
              <a:rPr lang="pt-BR" dirty="0" smtClean="0"/>
              <a:t>Clin Infect Dis </a:t>
            </a:r>
            <a:r>
              <a:rPr lang="pt-BR" dirty="0"/>
              <a:t>2016;62(10):e51–e77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32656"/>
            <a:ext cx="90297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54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3200" b="1" dirty="0" err="1" smtClean="0"/>
              <a:t>Preprescriptional</a:t>
            </a:r>
            <a:r>
              <a:rPr lang="sl-SI" sz="3200" b="1" dirty="0" smtClean="0"/>
              <a:t> </a:t>
            </a:r>
            <a:r>
              <a:rPr lang="sl-SI" sz="3200" b="1" dirty="0" err="1"/>
              <a:t>R</a:t>
            </a:r>
            <a:r>
              <a:rPr lang="sl-SI" sz="3200" b="1" dirty="0" err="1" smtClean="0"/>
              <a:t>estrictions</a:t>
            </a:r>
            <a:r>
              <a:rPr lang="sl-SI" sz="3200" b="1" dirty="0" smtClean="0"/>
              <a:t> or </a:t>
            </a:r>
            <a:r>
              <a:rPr lang="sl-SI" sz="3200" b="1" dirty="0" err="1"/>
              <a:t>P</a:t>
            </a:r>
            <a:r>
              <a:rPr lang="sl-SI" sz="3200" b="1" dirty="0" err="1" smtClean="0"/>
              <a:t>rospective</a:t>
            </a:r>
            <a:r>
              <a:rPr lang="sl-SI" sz="3200" b="1" dirty="0" smtClean="0"/>
              <a:t> </a:t>
            </a:r>
            <a:r>
              <a:rPr lang="sl-SI" sz="3200" b="1" dirty="0" err="1"/>
              <a:t>A</a:t>
            </a:r>
            <a:r>
              <a:rPr lang="sl-SI" sz="3200" b="1" dirty="0" err="1" smtClean="0"/>
              <a:t>udit</a:t>
            </a:r>
            <a:r>
              <a:rPr lang="sl-SI" sz="3200" b="1" dirty="0" smtClean="0"/>
              <a:t> and </a:t>
            </a:r>
            <a:r>
              <a:rPr lang="sl-SI" sz="3200" b="1" dirty="0" err="1"/>
              <a:t>F</a:t>
            </a:r>
            <a:r>
              <a:rPr lang="sl-SI" sz="3200" b="1" dirty="0" err="1" smtClean="0"/>
              <a:t>eed</a:t>
            </a:r>
            <a:r>
              <a:rPr lang="sl-SI" sz="3200" b="1" dirty="0" smtClean="0"/>
              <a:t>-back</a:t>
            </a:r>
            <a:endParaRPr lang="en-GB" sz="3200" b="1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1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sz="2700" b="1" dirty="0" err="1">
                <a:solidFill>
                  <a:srgbClr val="FF0000"/>
                </a:solidFill>
              </a:rPr>
              <a:t>Preprescription</a:t>
            </a:r>
            <a:r>
              <a:rPr lang="sl-SI" sz="2700" b="1" dirty="0">
                <a:solidFill>
                  <a:srgbClr val="FF0000"/>
                </a:solidFill>
              </a:rPr>
              <a:t> </a:t>
            </a:r>
            <a:r>
              <a:rPr lang="sl-SI" sz="2700" b="1" dirty="0" err="1">
                <a:solidFill>
                  <a:srgbClr val="FF0000"/>
                </a:solidFill>
              </a:rPr>
              <a:t>A</a:t>
            </a:r>
            <a:r>
              <a:rPr lang="sl-SI" sz="2700" b="1" dirty="0" err="1" smtClean="0">
                <a:solidFill>
                  <a:srgbClr val="FF0000"/>
                </a:solidFill>
              </a:rPr>
              <a:t>uthorisation</a:t>
            </a:r>
            <a:r>
              <a:rPr lang="sl-SI" sz="2700" b="1" dirty="0"/>
              <a:t>: </a:t>
            </a:r>
            <a:r>
              <a:rPr lang="sl-SI" sz="2700" b="1" dirty="0" err="1"/>
              <a:t>the</a:t>
            </a:r>
            <a:r>
              <a:rPr lang="sl-SI" sz="2700" b="1" dirty="0"/>
              <a:t> </a:t>
            </a:r>
            <a:r>
              <a:rPr lang="sl-SI" sz="2700" b="1" dirty="0" err="1"/>
              <a:t>prescriber</a:t>
            </a:r>
            <a:r>
              <a:rPr lang="sl-SI" sz="2700" b="1" dirty="0"/>
              <a:t> </a:t>
            </a:r>
            <a:r>
              <a:rPr lang="sl-SI" sz="2700" b="1" dirty="0" err="1"/>
              <a:t>seeks</a:t>
            </a:r>
            <a:r>
              <a:rPr lang="sl-SI" sz="2700" b="1" dirty="0"/>
              <a:t> </a:t>
            </a:r>
            <a:r>
              <a:rPr lang="sl-SI" sz="2700" b="1" dirty="0" err="1"/>
              <a:t>input</a:t>
            </a:r>
            <a:r>
              <a:rPr lang="sl-SI" sz="2700" b="1" dirty="0"/>
              <a:t> from </a:t>
            </a:r>
            <a:r>
              <a:rPr lang="sl-SI" sz="2700" b="1" dirty="0" err="1"/>
              <a:t>an</a:t>
            </a:r>
            <a:r>
              <a:rPr lang="sl-SI" sz="2700" b="1" dirty="0"/>
              <a:t> </a:t>
            </a:r>
            <a:r>
              <a:rPr lang="sl-SI" sz="2700" b="1" dirty="0" err="1"/>
              <a:t>expert</a:t>
            </a:r>
            <a:r>
              <a:rPr lang="sl-SI" sz="2700" b="1" dirty="0"/>
              <a:t> (AMS </a:t>
            </a:r>
            <a:r>
              <a:rPr lang="sl-SI" sz="2700" b="1" dirty="0" err="1"/>
              <a:t>team</a:t>
            </a:r>
            <a:r>
              <a:rPr lang="sl-SI" sz="2700" b="1" dirty="0"/>
              <a:t>) </a:t>
            </a:r>
            <a:r>
              <a:rPr lang="sl-SI" sz="2700" b="1" dirty="0" err="1"/>
              <a:t>before</a:t>
            </a:r>
            <a:r>
              <a:rPr lang="sl-SI" sz="2700" b="1" dirty="0"/>
              <a:t> </a:t>
            </a:r>
            <a:r>
              <a:rPr lang="sl-SI" sz="2700" b="1" dirty="0" err="1"/>
              <a:t>prescribing</a:t>
            </a:r>
            <a:r>
              <a:rPr lang="sl-SI" sz="2700" b="1" dirty="0"/>
              <a:t> </a:t>
            </a:r>
            <a:r>
              <a:rPr lang="sl-SI" sz="2700" b="1" dirty="0" err="1"/>
              <a:t>an</a:t>
            </a:r>
            <a:r>
              <a:rPr lang="sl-SI" sz="2700" b="1" dirty="0"/>
              <a:t> </a:t>
            </a:r>
            <a:r>
              <a:rPr lang="sl-SI" sz="2700" b="1" dirty="0" err="1"/>
              <a:t>antibiotic</a:t>
            </a:r>
            <a:r>
              <a:rPr lang="sl-SI" sz="2700" b="1" dirty="0"/>
              <a:t>.</a:t>
            </a:r>
            <a:r>
              <a:rPr lang="sl-SI" dirty="0"/>
              <a:t/>
            </a:r>
            <a:br>
              <a:rPr lang="sl-SI" dirty="0"/>
            </a:br>
            <a:endParaRPr lang="en-GB" dirty="0"/>
          </a:p>
        </p:txBody>
      </p:sp>
      <p:sp>
        <p:nvSpPr>
          <p:cNvPr id="5" name="Ograda vsebine 4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l-SI" sz="3800" b="1" dirty="0" err="1" smtClean="0">
                <a:solidFill>
                  <a:srgbClr val="00B050"/>
                </a:solidFill>
              </a:rPr>
              <a:t>Advantages</a:t>
            </a:r>
            <a:endParaRPr lang="sl-SI" sz="3800" b="1" dirty="0" smtClean="0">
              <a:solidFill>
                <a:srgbClr val="00B050"/>
              </a:solidFill>
            </a:endParaRPr>
          </a:p>
          <a:p>
            <a:endParaRPr lang="sl-SI" b="1" dirty="0" smtClean="0"/>
          </a:p>
          <a:p>
            <a:r>
              <a:rPr lang="en-GB" b="1" dirty="0" smtClean="0"/>
              <a:t>Reduces initiation of unnecessary/ inappropriate antibiotics</a:t>
            </a:r>
          </a:p>
          <a:p>
            <a:endParaRPr lang="en-GB" b="1" dirty="0" smtClean="0"/>
          </a:p>
          <a:p>
            <a:r>
              <a:rPr lang="en-GB" b="1" dirty="0" smtClean="0"/>
              <a:t>Optimizes empiric choices and influences downstream use</a:t>
            </a:r>
          </a:p>
          <a:p>
            <a:endParaRPr lang="en-GB" b="1" dirty="0" smtClean="0"/>
          </a:p>
          <a:p>
            <a:r>
              <a:rPr lang="en-GB" b="1" dirty="0" smtClean="0"/>
              <a:t>Prompts review of clinical data/prior cultures at the time of initiation of therapy</a:t>
            </a:r>
          </a:p>
          <a:p>
            <a:endParaRPr lang="en-GB" b="1" dirty="0" smtClean="0"/>
          </a:p>
          <a:p>
            <a:r>
              <a:rPr lang="en-GB" b="1" dirty="0" smtClean="0"/>
              <a:t>Decreases antibiotic costs, including those due to high-cost agents</a:t>
            </a:r>
          </a:p>
          <a:p>
            <a:endParaRPr lang="en-GB" b="1" dirty="0" smtClean="0"/>
          </a:p>
          <a:p>
            <a:r>
              <a:rPr lang="en-GB" b="1" dirty="0" smtClean="0"/>
              <a:t>Provides mechanism for rapid response to antibiotic shortages </a:t>
            </a:r>
          </a:p>
          <a:p>
            <a:endParaRPr lang="en-GB" b="1" dirty="0" smtClean="0"/>
          </a:p>
          <a:p>
            <a:r>
              <a:rPr lang="en-GB" b="1" dirty="0" smtClean="0"/>
              <a:t>Direct control over antibiotic use</a:t>
            </a:r>
            <a:endParaRPr lang="en-GB" b="1" dirty="0"/>
          </a:p>
        </p:txBody>
      </p:sp>
      <p:sp>
        <p:nvSpPr>
          <p:cNvPr id="6" name="Ograda vsebine 5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l-SI" sz="3800" b="1" dirty="0" err="1" smtClean="0">
                <a:solidFill>
                  <a:srgbClr val="FF0000"/>
                </a:solidFill>
              </a:rPr>
              <a:t>Disadvantages</a:t>
            </a:r>
            <a:endParaRPr lang="sl-SI" sz="3800" b="1" dirty="0" smtClean="0">
              <a:solidFill>
                <a:srgbClr val="FF0000"/>
              </a:solidFill>
            </a:endParaRPr>
          </a:p>
          <a:p>
            <a:endParaRPr lang="sl-SI" b="1" dirty="0" smtClean="0"/>
          </a:p>
          <a:p>
            <a:r>
              <a:rPr lang="en-GB" b="1" dirty="0" smtClean="0"/>
              <a:t>Impacts use of restricted agents only</a:t>
            </a:r>
          </a:p>
          <a:p>
            <a:endParaRPr lang="en-GB" b="1" dirty="0" smtClean="0"/>
          </a:p>
          <a:p>
            <a:r>
              <a:rPr lang="en-GB" b="1" dirty="0" smtClean="0"/>
              <a:t>Addresses empiric use to a much greater degree than downstream use</a:t>
            </a:r>
          </a:p>
          <a:p>
            <a:endParaRPr lang="en-GB" b="1" dirty="0" smtClean="0"/>
          </a:p>
          <a:p>
            <a:r>
              <a:rPr lang="en-GB" b="1" dirty="0" smtClean="0"/>
              <a:t>Loss of prescriber autonomy</a:t>
            </a:r>
          </a:p>
          <a:p>
            <a:endParaRPr lang="en-GB" b="1" dirty="0" smtClean="0"/>
          </a:p>
          <a:p>
            <a:r>
              <a:rPr lang="en-GB" b="1" dirty="0" smtClean="0"/>
              <a:t>May delay therapy</a:t>
            </a:r>
          </a:p>
          <a:p>
            <a:endParaRPr lang="en-GB" b="1" dirty="0" smtClean="0"/>
          </a:p>
          <a:p>
            <a:r>
              <a:rPr lang="en-GB" b="1" dirty="0" smtClean="0"/>
              <a:t>Effectiveness depends on skill of approver</a:t>
            </a:r>
          </a:p>
          <a:p>
            <a:endParaRPr lang="en-GB" b="1" dirty="0" smtClean="0"/>
          </a:p>
          <a:p>
            <a:r>
              <a:rPr lang="en-GB" b="1" dirty="0" smtClean="0"/>
              <a:t>Real-time resource intensive </a:t>
            </a:r>
          </a:p>
          <a:p>
            <a:endParaRPr lang="en-GB" b="1" dirty="0" smtClean="0"/>
          </a:p>
          <a:p>
            <a:r>
              <a:rPr lang="en-GB" b="1" dirty="0" smtClean="0"/>
              <a:t>Potential for manipulation of system (</a:t>
            </a:r>
            <a:r>
              <a:rPr lang="en-GB" b="1" dirty="0" err="1" smtClean="0"/>
              <a:t>eg</a:t>
            </a:r>
            <a:r>
              <a:rPr lang="en-GB" b="1" dirty="0" smtClean="0"/>
              <a:t>, presenting request in a biased manner to gain approval) </a:t>
            </a:r>
          </a:p>
          <a:p>
            <a:endParaRPr lang="en-GB" b="1" dirty="0" smtClean="0"/>
          </a:p>
          <a:p>
            <a:r>
              <a:rPr lang="en-GB" b="1" dirty="0" smtClean="0"/>
              <a:t>May simply shift to other antibiotic agents and select for different antibiotic-resistance patterns</a:t>
            </a:r>
            <a:endParaRPr lang="en-GB" b="1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4644008" y="6165304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200" b="1" dirty="0" err="1" smtClean="0"/>
              <a:t>Tamma</a:t>
            </a:r>
            <a:r>
              <a:rPr lang="sl-SI" sz="1200" b="1" dirty="0" smtClean="0"/>
              <a:t> PD, </a:t>
            </a:r>
            <a:r>
              <a:rPr lang="sl-SI" sz="1200" b="1" dirty="0" err="1" smtClean="0"/>
              <a:t>et</a:t>
            </a:r>
            <a:r>
              <a:rPr lang="sl-SI" sz="1200" b="1" dirty="0" smtClean="0"/>
              <a:t> </a:t>
            </a:r>
            <a:r>
              <a:rPr lang="sl-SI" sz="1200" b="1" dirty="0" err="1" smtClean="0"/>
              <a:t>al</a:t>
            </a:r>
            <a:r>
              <a:rPr lang="sl-SI" sz="1200" b="1" dirty="0" smtClean="0"/>
              <a:t>. </a:t>
            </a:r>
            <a:r>
              <a:rPr lang="sl-SI" sz="1200" b="1" dirty="0" err="1" smtClean="0"/>
              <a:t>Clin</a:t>
            </a:r>
            <a:r>
              <a:rPr lang="sl-SI" sz="1200" b="1" dirty="0" smtClean="0"/>
              <a:t> </a:t>
            </a:r>
            <a:r>
              <a:rPr lang="sl-SI" sz="1200" b="1" dirty="0" err="1" smtClean="0"/>
              <a:t>Infect</a:t>
            </a:r>
            <a:r>
              <a:rPr lang="sl-SI" sz="1200" b="1" dirty="0" smtClean="0"/>
              <a:t> </a:t>
            </a:r>
            <a:r>
              <a:rPr lang="sl-SI" sz="1200" b="1" dirty="0" err="1" smtClean="0"/>
              <a:t>Dis</a:t>
            </a:r>
            <a:r>
              <a:rPr lang="sl-SI" sz="1200" b="1" dirty="0" smtClean="0"/>
              <a:t> </a:t>
            </a:r>
            <a:r>
              <a:rPr lang="en-GB" sz="1200" b="1" dirty="0"/>
              <a:t>2017;64(5):</a:t>
            </a:r>
            <a:r>
              <a:rPr lang="en-GB" sz="1200" b="1" dirty="0" smtClean="0"/>
              <a:t>537–43</a:t>
            </a:r>
            <a:r>
              <a:rPr lang="sl-SI" sz="1200" b="1" dirty="0" smtClean="0"/>
              <a:t>.  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74294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Prospective audit (</a:t>
            </a:r>
            <a:r>
              <a:rPr lang="en-GB" sz="2000" b="1" dirty="0" err="1">
                <a:solidFill>
                  <a:srgbClr val="FF0000"/>
                </a:solidFill>
              </a:rPr>
              <a:t>postprescriptional</a:t>
            </a:r>
            <a:r>
              <a:rPr lang="en-GB" sz="2000" b="1" dirty="0">
                <a:solidFill>
                  <a:srgbClr val="FF0000"/>
                </a:solidFill>
              </a:rPr>
              <a:t> review) and feedback</a:t>
            </a:r>
            <a:r>
              <a:rPr lang="en-GB" sz="2000" b="1" dirty="0"/>
              <a:t>: prescriber decides on antimicrobial therapy himself, the AMS team intervenes </a:t>
            </a:r>
            <a:r>
              <a:rPr lang="en-GB" sz="2000" b="1" dirty="0" err="1" smtClean="0"/>
              <a:t>afer</a:t>
            </a:r>
            <a:r>
              <a:rPr lang="en-GB" sz="2000" b="1" dirty="0" smtClean="0"/>
              <a:t> </a:t>
            </a:r>
            <a:r>
              <a:rPr lang="en-GB" sz="2000" b="1" dirty="0"/>
              <a:t>48 to 72 hours: adjustment, </a:t>
            </a:r>
            <a:r>
              <a:rPr lang="en-GB" sz="2000" b="1" dirty="0" smtClean="0"/>
              <a:t>discontinuation</a:t>
            </a:r>
            <a:r>
              <a:rPr lang="en-GB" sz="2000" b="1" dirty="0"/>
              <a:t>…</a:t>
            </a:r>
            <a:br>
              <a:rPr lang="en-GB" sz="2000" b="1" dirty="0"/>
            </a:br>
            <a:endParaRPr lang="en-GB" sz="2000" b="1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l-SI" b="1" dirty="0" err="1" smtClean="0">
                <a:solidFill>
                  <a:srgbClr val="00B050"/>
                </a:solidFill>
              </a:rPr>
              <a:t>Advantages</a:t>
            </a:r>
            <a:endParaRPr lang="sl-SI" b="1" dirty="0" smtClean="0">
              <a:solidFill>
                <a:srgbClr val="00B050"/>
              </a:solidFill>
            </a:endParaRPr>
          </a:p>
          <a:p>
            <a:endParaRPr lang="sl-SI" b="1" dirty="0" smtClean="0"/>
          </a:p>
          <a:p>
            <a:r>
              <a:rPr lang="en-GB" b="1" dirty="0" smtClean="0"/>
              <a:t>Can increase visibility of antimicrobial stewardship program and build collegial relationships</a:t>
            </a:r>
          </a:p>
          <a:p>
            <a:endParaRPr lang="en-GB" b="1" dirty="0" smtClean="0"/>
          </a:p>
          <a:p>
            <a:r>
              <a:rPr lang="en-GB" b="1" dirty="0" smtClean="0"/>
              <a:t>More clinical data available for recommendations, enhancing uptake by prescribers</a:t>
            </a:r>
          </a:p>
          <a:p>
            <a:endParaRPr lang="en-GB" b="1" dirty="0" smtClean="0"/>
          </a:p>
          <a:p>
            <a:r>
              <a:rPr lang="en-GB" b="1" dirty="0" smtClean="0"/>
              <a:t>Greater flexibility in timing of recommendations</a:t>
            </a:r>
          </a:p>
          <a:p>
            <a:endParaRPr lang="en-GB" b="1" dirty="0" smtClean="0"/>
          </a:p>
          <a:p>
            <a:r>
              <a:rPr lang="en-GB" b="1" dirty="0" smtClean="0"/>
              <a:t>Can be done on less than daily basis if resources are limited</a:t>
            </a:r>
          </a:p>
          <a:p>
            <a:endParaRPr lang="en-GB" b="1" dirty="0" smtClean="0"/>
          </a:p>
          <a:p>
            <a:r>
              <a:rPr lang="en-GB" b="1" dirty="0" smtClean="0"/>
              <a:t>Provides educational benefit to clinicians</a:t>
            </a:r>
          </a:p>
          <a:p>
            <a:endParaRPr lang="en-GB" b="1" dirty="0" smtClean="0"/>
          </a:p>
          <a:p>
            <a:r>
              <a:rPr lang="en-GB" b="1" dirty="0" smtClean="0"/>
              <a:t>Prescriber autonomy maintained</a:t>
            </a:r>
          </a:p>
          <a:p>
            <a:endParaRPr lang="en-GB" b="1" dirty="0" smtClean="0"/>
          </a:p>
          <a:p>
            <a:r>
              <a:rPr lang="en-GB" b="1" dirty="0" smtClean="0"/>
              <a:t>Can address de-escalation of antibiotics and duration of therapy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l-SI" b="1" dirty="0" err="1" smtClean="0">
                <a:solidFill>
                  <a:srgbClr val="FF0000"/>
                </a:solidFill>
              </a:rPr>
              <a:t>Disadvantages</a:t>
            </a:r>
            <a:endParaRPr lang="sl-SI" b="1" dirty="0" smtClean="0">
              <a:solidFill>
                <a:srgbClr val="FF0000"/>
              </a:solidFill>
            </a:endParaRPr>
          </a:p>
          <a:p>
            <a:endParaRPr lang="sl-SI" b="1" dirty="0" smtClean="0"/>
          </a:p>
          <a:p>
            <a:r>
              <a:rPr lang="en-GB" b="1" dirty="0" smtClean="0"/>
              <a:t>Compliance voluntary</a:t>
            </a:r>
          </a:p>
          <a:p>
            <a:endParaRPr lang="en-GB" b="1" dirty="0" smtClean="0"/>
          </a:p>
          <a:p>
            <a:r>
              <a:rPr lang="en-GB" b="1" dirty="0" smtClean="0"/>
              <a:t>Typically </a:t>
            </a:r>
            <a:r>
              <a:rPr lang="en-GB" b="1" dirty="0" err="1" smtClean="0"/>
              <a:t>labor-intensive</a:t>
            </a:r>
            <a:endParaRPr lang="en-GB" b="1" dirty="0" smtClean="0"/>
          </a:p>
          <a:p>
            <a:endParaRPr lang="en-GB" b="1" dirty="0" smtClean="0"/>
          </a:p>
          <a:p>
            <a:r>
              <a:rPr lang="en-GB" b="1" dirty="0" smtClean="0"/>
              <a:t>Success depends on delivery method of feedback to prescribers</a:t>
            </a:r>
          </a:p>
          <a:p>
            <a:endParaRPr lang="en-GB" b="1" dirty="0" smtClean="0"/>
          </a:p>
          <a:p>
            <a:r>
              <a:rPr lang="en-GB" b="1" dirty="0" smtClean="0"/>
              <a:t>Prescribers may be reluctant to change therapy if patient is doing well</a:t>
            </a:r>
          </a:p>
          <a:p>
            <a:endParaRPr lang="en-GB" b="1" dirty="0" smtClean="0"/>
          </a:p>
          <a:p>
            <a:r>
              <a:rPr lang="en-GB" b="1" dirty="0" smtClean="0"/>
              <a:t>Identification of interventions may require information technology support and/or purchase of computerized surveillance systems</a:t>
            </a:r>
          </a:p>
          <a:p>
            <a:endParaRPr lang="en-GB" b="1" dirty="0" smtClean="0"/>
          </a:p>
          <a:p>
            <a:r>
              <a:rPr lang="en-GB" b="1" dirty="0" smtClean="0"/>
              <a:t>May take longer to achieve reductions in targeted antibiotic use</a:t>
            </a:r>
            <a:endParaRPr lang="en-GB" b="1" dirty="0"/>
          </a:p>
        </p:txBody>
      </p:sp>
      <p:sp>
        <p:nvSpPr>
          <p:cNvPr id="5" name="Pravokotnik 4"/>
          <p:cNvSpPr/>
          <p:nvPr/>
        </p:nvSpPr>
        <p:spPr>
          <a:xfrm>
            <a:off x="4211960" y="594928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sl-SI" sz="1200" dirty="0" err="1"/>
              <a:t>Tamma</a:t>
            </a:r>
            <a:r>
              <a:rPr lang="sl-SI" sz="1200" dirty="0"/>
              <a:t> PD, </a:t>
            </a:r>
            <a:r>
              <a:rPr lang="sl-SI" sz="1200" dirty="0" err="1"/>
              <a:t>et</a:t>
            </a:r>
            <a:r>
              <a:rPr lang="sl-SI" sz="1200" dirty="0"/>
              <a:t> </a:t>
            </a:r>
            <a:r>
              <a:rPr lang="sl-SI" sz="1200" dirty="0" err="1"/>
              <a:t>al</a:t>
            </a:r>
            <a:r>
              <a:rPr lang="sl-SI" sz="1200" dirty="0"/>
              <a:t>. </a:t>
            </a:r>
            <a:r>
              <a:rPr lang="sl-SI" sz="1200" dirty="0" err="1"/>
              <a:t>Clin</a:t>
            </a:r>
            <a:r>
              <a:rPr lang="sl-SI" sz="1200" dirty="0"/>
              <a:t> </a:t>
            </a:r>
            <a:r>
              <a:rPr lang="sl-SI" sz="1200" dirty="0" err="1"/>
              <a:t>Infect</a:t>
            </a:r>
            <a:r>
              <a:rPr lang="sl-SI" sz="1200" dirty="0"/>
              <a:t> </a:t>
            </a:r>
            <a:r>
              <a:rPr lang="sl-SI" sz="1200" dirty="0" err="1"/>
              <a:t>Dis</a:t>
            </a:r>
            <a:r>
              <a:rPr lang="sl-SI" sz="1200" dirty="0"/>
              <a:t> </a:t>
            </a:r>
            <a:r>
              <a:rPr lang="en-GB" sz="1200" dirty="0"/>
              <a:t>2017;64(5):537–43</a:t>
            </a:r>
            <a:r>
              <a:rPr lang="sl-SI" sz="1200" dirty="0"/>
              <a:t>. 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3126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3356992"/>
            <a:ext cx="8229600" cy="2259842"/>
          </a:xfrm>
        </p:spPr>
        <p:txBody>
          <a:bodyPr>
            <a:normAutofit/>
          </a:bodyPr>
          <a:lstStyle/>
          <a:p>
            <a:r>
              <a:rPr lang="en-GB" i="1" dirty="0" smtClean="0"/>
              <a:t>33 </a:t>
            </a:r>
            <a:r>
              <a:rPr lang="en-GB" i="1" dirty="0"/>
              <a:t>110 (28 480–38 430) attributable </a:t>
            </a:r>
            <a:r>
              <a:rPr lang="en-GB" i="1" dirty="0" smtClean="0"/>
              <a:t>deaths</a:t>
            </a:r>
            <a:endParaRPr lang="sl-SI" i="1" dirty="0" smtClean="0"/>
          </a:p>
          <a:p>
            <a:pPr marL="0" indent="0" algn="r">
              <a:buNone/>
            </a:pPr>
            <a:r>
              <a:rPr lang="sl-SI" sz="2400" dirty="0" smtClean="0">
                <a:solidFill>
                  <a:srgbClr val="FF0000"/>
                </a:solidFill>
              </a:rPr>
              <a:t>(25,100 in 2007 = + 32%!!!)</a:t>
            </a:r>
          </a:p>
          <a:p>
            <a:endParaRPr lang="sl-SI" i="1" dirty="0" smtClean="0"/>
          </a:p>
          <a:p>
            <a:r>
              <a:rPr lang="sv-SE" i="1" dirty="0"/>
              <a:t>170 (150–192) </a:t>
            </a:r>
            <a:r>
              <a:rPr lang="sv-SE" i="1" dirty="0" smtClean="0"/>
              <a:t>DALYs</a:t>
            </a:r>
            <a:r>
              <a:rPr lang="sl-SI" i="1" dirty="0" smtClean="0"/>
              <a:t>*</a:t>
            </a:r>
            <a:r>
              <a:rPr lang="sv-SE" i="1" dirty="0" smtClean="0"/>
              <a:t> </a:t>
            </a:r>
            <a:r>
              <a:rPr lang="sv-SE" i="1" dirty="0"/>
              <a:t>per 100 000 </a:t>
            </a:r>
            <a:r>
              <a:rPr lang="sv-SE" i="1" dirty="0" smtClean="0"/>
              <a:t>population</a:t>
            </a:r>
            <a:endParaRPr lang="en-GB" i="1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395536" y="580526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*DALY, </a:t>
            </a:r>
            <a:r>
              <a:rPr lang="sl-SI" dirty="0" err="1" smtClean="0"/>
              <a:t>disability</a:t>
            </a:r>
            <a:r>
              <a:rPr lang="sl-SI" dirty="0" smtClean="0"/>
              <a:t>-</a:t>
            </a:r>
            <a:r>
              <a:rPr lang="sl-SI" dirty="0" err="1" smtClean="0"/>
              <a:t>adjusted</a:t>
            </a:r>
            <a:r>
              <a:rPr lang="sl-SI" dirty="0" smtClean="0"/>
              <a:t> </a:t>
            </a:r>
            <a:r>
              <a:rPr lang="sl-SI" dirty="0" err="1" smtClean="0"/>
              <a:t>life</a:t>
            </a:r>
            <a:r>
              <a:rPr lang="sl-SI" dirty="0" smtClean="0"/>
              <a:t>-</a:t>
            </a:r>
            <a:r>
              <a:rPr lang="sl-SI" dirty="0" err="1" smtClean="0"/>
              <a:t>years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08" y="620688"/>
            <a:ext cx="81534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395536" y="617459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Lancet ID 2018. </a:t>
            </a:r>
            <a:r>
              <a:rPr lang="en-GB" sz="1400" dirty="0"/>
              <a:t>Published </a:t>
            </a:r>
            <a:r>
              <a:rPr lang="en-GB" sz="1400" dirty="0" smtClean="0"/>
              <a:t>Online</a:t>
            </a:r>
            <a:r>
              <a:rPr lang="sl-SI" sz="1400" dirty="0" smtClean="0"/>
              <a:t> </a:t>
            </a:r>
            <a:r>
              <a:rPr lang="en-GB" sz="1400" dirty="0" smtClean="0"/>
              <a:t>November </a:t>
            </a:r>
            <a:r>
              <a:rPr lang="en-GB" sz="1400" dirty="0"/>
              <a:t>5, </a:t>
            </a:r>
            <a:r>
              <a:rPr lang="en-GB" sz="1400" dirty="0" smtClean="0"/>
              <a:t>2018</a:t>
            </a:r>
            <a:r>
              <a:rPr lang="sl-SI" sz="1400" dirty="0" smtClean="0"/>
              <a:t> </a:t>
            </a:r>
            <a:r>
              <a:rPr lang="en-GB" sz="1400" dirty="0" smtClean="0">
                <a:hlinkClick r:id="rId3"/>
              </a:rPr>
              <a:t>http</a:t>
            </a:r>
            <a:r>
              <a:rPr lang="en-GB" sz="1400" dirty="0">
                <a:hlinkClick r:id="rId3"/>
              </a:rPr>
              <a:t>://</a:t>
            </a:r>
            <a:r>
              <a:rPr lang="en-GB" sz="1400" dirty="0" smtClean="0">
                <a:hlinkClick r:id="rId3"/>
              </a:rPr>
              <a:t>dx.doi.org/10.1016/S1473-3099(18)30605-4</a:t>
            </a:r>
            <a:endParaRPr lang="sl-SI" sz="1400" dirty="0" smtClean="0"/>
          </a:p>
          <a:p>
            <a:r>
              <a:rPr lang="sl-SI" sz="1400" dirty="0" smtClean="0"/>
              <a:t>ECDC, EMEA. </a:t>
            </a:r>
            <a:r>
              <a:rPr lang="en-GB" sz="1400" dirty="0"/>
              <a:t>EMEA doc. ref. </a:t>
            </a:r>
            <a:r>
              <a:rPr lang="en-GB" sz="1400" dirty="0" smtClean="0"/>
              <a:t>EMEA/576176/2009</a:t>
            </a:r>
            <a:r>
              <a:rPr lang="sl-SI" sz="1400" dirty="0" smtClean="0"/>
              <a:t>, </a:t>
            </a:r>
            <a:r>
              <a:rPr lang="en-GB" sz="1400" dirty="0" smtClean="0"/>
              <a:t>Stockholm</a:t>
            </a:r>
            <a:r>
              <a:rPr lang="en-GB" sz="1400" dirty="0"/>
              <a:t>, September 2009</a:t>
            </a:r>
          </a:p>
        </p:txBody>
      </p:sp>
    </p:spTree>
    <p:extLst>
      <p:ext uri="{BB962C8B-B14F-4D97-AF65-F5344CB8AC3E}">
        <p14:creationId xmlns:p14="http://schemas.microsoft.com/office/powerpoint/2010/main" val="210839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74236"/>
            <a:ext cx="8229600" cy="1143000"/>
          </a:xfrm>
        </p:spPr>
        <p:txBody>
          <a:bodyPr>
            <a:normAutofit/>
          </a:bodyPr>
          <a:lstStyle/>
          <a:p>
            <a:r>
              <a:rPr lang="sl-SI" sz="4000" b="1" dirty="0" err="1" smtClean="0">
                <a:solidFill>
                  <a:srgbClr val="FF0000"/>
                </a:solidFill>
              </a:rPr>
              <a:t>Which</a:t>
            </a:r>
            <a:r>
              <a:rPr lang="sl-SI" sz="4000" b="1" dirty="0" smtClean="0">
                <a:solidFill>
                  <a:srgbClr val="FF0000"/>
                </a:solidFill>
              </a:rPr>
              <a:t> </a:t>
            </a:r>
            <a:r>
              <a:rPr lang="sl-SI" sz="4000" b="1" dirty="0" err="1" smtClean="0">
                <a:solidFill>
                  <a:srgbClr val="FF0000"/>
                </a:solidFill>
              </a:rPr>
              <a:t>Intervention</a:t>
            </a:r>
            <a:r>
              <a:rPr lang="sl-SI" sz="4000" b="1" dirty="0" smtClean="0">
                <a:solidFill>
                  <a:srgbClr val="FF0000"/>
                </a:solidFill>
              </a:rPr>
              <a:t> to </a:t>
            </a:r>
            <a:r>
              <a:rPr lang="sl-SI" sz="4000" b="1" dirty="0" err="1" smtClean="0">
                <a:solidFill>
                  <a:srgbClr val="FF0000"/>
                </a:solidFill>
              </a:rPr>
              <a:t>Choose</a:t>
            </a:r>
            <a:r>
              <a:rPr lang="sl-SI" sz="4000" b="1" dirty="0" smtClean="0">
                <a:solidFill>
                  <a:srgbClr val="FF0000"/>
                </a:solidFill>
              </a:rPr>
              <a:t>?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b="1" dirty="0" smtClean="0">
                <a:solidFill>
                  <a:srgbClr val="FF0000"/>
                </a:solidFill>
              </a:rPr>
              <a:t>A </a:t>
            </a:r>
            <a:r>
              <a:rPr lang="sl-SI" sz="2000" b="1" dirty="0" err="1" smtClean="0">
                <a:solidFill>
                  <a:srgbClr val="FF0000"/>
                </a:solidFill>
              </a:rPr>
              <a:t>recent</a:t>
            </a:r>
            <a:r>
              <a:rPr lang="sl-SI" sz="2000" b="1" dirty="0" smtClean="0">
                <a:solidFill>
                  <a:srgbClr val="FF0000"/>
                </a:solidFill>
              </a:rPr>
              <a:t> </a:t>
            </a:r>
            <a:r>
              <a:rPr lang="sl-SI" sz="2000" b="1" dirty="0" err="1" smtClean="0">
                <a:solidFill>
                  <a:srgbClr val="FF0000"/>
                </a:solidFill>
              </a:rPr>
              <a:t>comparison</a:t>
            </a:r>
            <a:r>
              <a:rPr lang="sl-SI" sz="2000" b="1" dirty="0" smtClean="0">
                <a:solidFill>
                  <a:srgbClr val="FF0000"/>
                </a:solidFill>
              </a:rPr>
              <a:t> in a </a:t>
            </a:r>
            <a:r>
              <a:rPr lang="sl-SI" sz="2000" b="1" dirty="0" err="1" smtClean="0">
                <a:solidFill>
                  <a:srgbClr val="FF0000"/>
                </a:solidFill>
              </a:rPr>
              <a:t>crossover</a:t>
            </a:r>
            <a:r>
              <a:rPr lang="sl-SI" sz="2000" b="1" dirty="0" smtClean="0">
                <a:solidFill>
                  <a:srgbClr val="FF0000"/>
                </a:solidFill>
              </a:rPr>
              <a:t> </a:t>
            </a:r>
            <a:r>
              <a:rPr lang="sl-SI" sz="2000" b="1" dirty="0" err="1" smtClean="0">
                <a:solidFill>
                  <a:srgbClr val="FF0000"/>
                </a:solidFill>
              </a:rPr>
              <a:t>study</a:t>
            </a:r>
            <a:r>
              <a:rPr lang="sl-SI" sz="2000" b="1" dirty="0" smtClean="0">
                <a:solidFill>
                  <a:srgbClr val="FF0000"/>
                </a:solidFill>
              </a:rPr>
              <a:t> </a:t>
            </a:r>
            <a:r>
              <a:rPr lang="sl-SI" sz="2000" b="1" dirty="0" err="1" smtClean="0">
                <a:solidFill>
                  <a:srgbClr val="FF0000"/>
                </a:solidFill>
              </a:rPr>
              <a:t>showed</a:t>
            </a:r>
            <a:r>
              <a:rPr lang="sl-SI" sz="2000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sl-SI" sz="2000" b="1" dirty="0" smtClean="0"/>
          </a:p>
          <a:p>
            <a:pPr>
              <a:buFontTx/>
              <a:buChar char="-"/>
            </a:pPr>
            <a:r>
              <a:rPr lang="sl-SI" sz="2000" b="1" dirty="0" err="1"/>
              <a:t>I</a:t>
            </a:r>
            <a:r>
              <a:rPr lang="sl-SI" sz="2000" b="1" dirty="0" err="1" smtClean="0"/>
              <a:t>mproved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adherence</a:t>
            </a:r>
            <a:r>
              <a:rPr lang="sl-SI" sz="2000" b="1" dirty="0" smtClean="0"/>
              <a:t> to </a:t>
            </a:r>
            <a:r>
              <a:rPr lang="sl-SI" sz="2000" b="1" dirty="0" err="1" smtClean="0"/>
              <a:t>guidelines</a:t>
            </a:r>
            <a:r>
              <a:rPr lang="sl-SI" sz="2000" b="1" dirty="0" smtClean="0"/>
              <a:t> in </a:t>
            </a:r>
            <a:r>
              <a:rPr lang="sl-SI" sz="2000" b="1" dirty="0" err="1" smtClean="0"/>
              <a:t>prospective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audit</a:t>
            </a:r>
            <a:r>
              <a:rPr lang="sl-SI" sz="2000" b="1" dirty="0" smtClean="0"/>
              <a:t>/</a:t>
            </a:r>
            <a:r>
              <a:rPr lang="sl-SI" sz="2000" b="1" dirty="0" err="1" smtClean="0"/>
              <a:t>feedback</a:t>
            </a:r>
            <a:r>
              <a:rPr lang="sl-SI" sz="2000" b="1" dirty="0" smtClean="0"/>
              <a:t> on </a:t>
            </a:r>
            <a:r>
              <a:rPr lang="sl-SI" sz="2000" b="1" dirty="0" err="1"/>
              <a:t>day</a:t>
            </a:r>
            <a:r>
              <a:rPr lang="sl-SI" sz="2000" b="1" dirty="0"/>
              <a:t> 3 </a:t>
            </a:r>
            <a:endParaRPr lang="sl-SI" sz="2000" b="1" dirty="0" smtClean="0"/>
          </a:p>
          <a:p>
            <a:pPr>
              <a:buFontTx/>
              <a:buChar char="-"/>
            </a:pPr>
            <a:endParaRPr lang="sl-SI" sz="2000" b="1" dirty="0" smtClean="0"/>
          </a:p>
          <a:p>
            <a:pPr>
              <a:buFontTx/>
              <a:buChar char="-"/>
            </a:pPr>
            <a:r>
              <a:rPr lang="sl-SI" sz="2000" b="1" dirty="0" err="1" smtClean="0"/>
              <a:t>Lower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antibiotic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use</a:t>
            </a:r>
            <a:r>
              <a:rPr lang="sl-SI" sz="2000" b="1" dirty="0" smtClean="0"/>
              <a:t> in </a:t>
            </a:r>
            <a:r>
              <a:rPr lang="sl-SI" sz="2000" b="1" dirty="0" err="1" smtClean="0"/>
              <a:t>prospective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audit</a:t>
            </a:r>
            <a:r>
              <a:rPr lang="sl-SI" sz="2000" b="1" dirty="0" smtClean="0"/>
              <a:t>/</a:t>
            </a:r>
            <a:r>
              <a:rPr lang="sl-SI" sz="2000" b="1" dirty="0" err="1" smtClean="0"/>
              <a:t>feedback</a:t>
            </a:r>
            <a:endParaRPr lang="sl-SI" sz="2000" b="1" dirty="0" smtClean="0"/>
          </a:p>
          <a:p>
            <a:pPr>
              <a:buFontTx/>
              <a:buChar char="-"/>
            </a:pPr>
            <a:endParaRPr lang="sl-SI" sz="2000" b="1" dirty="0"/>
          </a:p>
          <a:p>
            <a:pPr>
              <a:buFontTx/>
              <a:buChar char="-"/>
            </a:pPr>
            <a:endParaRPr lang="sl-SI" sz="2000" b="1" dirty="0" smtClean="0"/>
          </a:p>
          <a:p>
            <a:pPr marL="0" indent="0">
              <a:buNone/>
            </a:pPr>
            <a:r>
              <a:rPr lang="sl-SI" sz="2000" b="1" dirty="0" smtClean="0"/>
              <a:t> </a:t>
            </a:r>
            <a:endParaRPr lang="en-GB" sz="2000" b="1" dirty="0"/>
          </a:p>
        </p:txBody>
      </p:sp>
      <p:sp>
        <p:nvSpPr>
          <p:cNvPr id="2" name="Ograda vsebine 1"/>
          <p:cNvSpPr>
            <a:spLocks noGrp="1"/>
          </p:cNvSpPr>
          <p:nvPr>
            <p:ph sz="half" idx="2"/>
          </p:nvPr>
        </p:nvSpPr>
        <p:spPr>
          <a:xfrm>
            <a:off x="4932040" y="2063703"/>
            <a:ext cx="3754760" cy="4062460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4572000" y="1205970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err="1" smtClean="0">
                <a:solidFill>
                  <a:srgbClr val="FF0000"/>
                </a:solidFill>
              </a:rPr>
              <a:t>Effective</a:t>
            </a:r>
            <a:r>
              <a:rPr lang="sl-SI" b="1" dirty="0" smtClean="0">
                <a:solidFill>
                  <a:srgbClr val="FF0000"/>
                </a:solidFill>
              </a:rPr>
              <a:t> </a:t>
            </a:r>
            <a:r>
              <a:rPr lang="sl-SI" b="1" dirty="0" err="1" smtClean="0">
                <a:solidFill>
                  <a:srgbClr val="FF0000"/>
                </a:solidFill>
              </a:rPr>
              <a:t>restriction</a:t>
            </a:r>
            <a:r>
              <a:rPr lang="sl-SI" b="1" dirty="0" smtClean="0">
                <a:solidFill>
                  <a:srgbClr val="FF0000"/>
                </a:solidFill>
              </a:rPr>
              <a:t> </a:t>
            </a:r>
            <a:r>
              <a:rPr lang="sl-SI" b="1" dirty="0" err="1" smtClean="0">
                <a:solidFill>
                  <a:srgbClr val="FF0000"/>
                </a:solidFill>
              </a:rPr>
              <a:t>of</a:t>
            </a:r>
            <a:r>
              <a:rPr lang="sl-SI" b="1" dirty="0" smtClean="0">
                <a:solidFill>
                  <a:srgbClr val="FF0000"/>
                </a:solidFill>
              </a:rPr>
              <a:t> </a:t>
            </a:r>
            <a:r>
              <a:rPr lang="sl-SI" b="1" dirty="0" err="1" smtClean="0">
                <a:solidFill>
                  <a:srgbClr val="FF0000"/>
                </a:solidFill>
              </a:rPr>
              <a:t>cephalosporins</a:t>
            </a:r>
            <a:r>
              <a:rPr lang="sl-SI" b="1" dirty="0" smtClean="0">
                <a:solidFill>
                  <a:srgbClr val="FF0000"/>
                </a:solidFill>
              </a:rPr>
              <a:t> (1</a:t>
            </a:r>
            <a:r>
              <a:rPr lang="sl-SI" b="1" baseline="30000" dirty="0" smtClean="0">
                <a:solidFill>
                  <a:srgbClr val="FF0000"/>
                </a:solidFill>
              </a:rPr>
              <a:t>st</a:t>
            </a:r>
            <a:r>
              <a:rPr lang="sl-SI" b="1" dirty="0" smtClean="0">
                <a:solidFill>
                  <a:srgbClr val="FF0000"/>
                </a:solidFill>
              </a:rPr>
              <a:t> </a:t>
            </a:r>
            <a:r>
              <a:rPr lang="sl-SI" b="1" dirty="0" err="1" smtClean="0">
                <a:solidFill>
                  <a:srgbClr val="FF0000"/>
                </a:solidFill>
              </a:rPr>
              <a:t>generation</a:t>
            </a:r>
            <a:r>
              <a:rPr lang="sl-SI" b="1" dirty="0" smtClean="0">
                <a:solidFill>
                  <a:srgbClr val="FF0000"/>
                </a:solidFill>
              </a:rPr>
              <a:t> </a:t>
            </a:r>
            <a:r>
              <a:rPr lang="sl-SI" b="1" dirty="0" err="1" smtClean="0">
                <a:solidFill>
                  <a:srgbClr val="FF0000"/>
                </a:solidFill>
              </a:rPr>
              <a:t>excluded</a:t>
            </a:r>
            <a:r>
              <a:rPr lang="sl-SI" b="1" dirty="0" smtClean="0">
                <a:solidFill>
                  <a:srgbClr val="FF0000"/>
                </a:solidFill>
              </a:rPr>
              <a:t>) </a:t>
            </a:r>
            <a:r>
              <a:rPr lang="sl-SI" b="1" dirty="0" err="1" smtClean="0">
                <a:solidFill>
                  <a:srgbClr val="FF0000"/>
                </a:solidFill>
              </a:rPr>
              <a:t>with</a:t>
            </a:r>
            <a:r>
              <a:rPr lang="sl-SI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sl-SI" b="1" dirty="0" err="1" smtClean="0">
                <a:solidFill>
                  <a:srgbClr val="FF0000"/>
                </a:solidFill>
              </a:rPr>
              <a:t>preprescriptional</a:t>
            </a:r>
            <a:r>
              <a:rPr lang="sl-SI" b="1" dirty="0" smtClean="0">
                <a:solidFill>
                  <a:srgbClr val="FF0000"/>
                </a:solidFill>
              </a:rPr>
              <a:t> </a:t>
            </a:r>
            <a:r>
              <a:rPr lang="sl-SI" b="1" dirty="0" err="1" smtClean="0">
                <a:solidFill>
                  <a:srgbClr val="FF0000"/>
                </a:solidFill>
              </a:rPr>
              <a:t>authorisation</a:t>
            </a:r>
            <a:r>
              <a:rPr lang="sl-SI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215516" y="5589240"/>
            <a:ext cx="4212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200" dirty="0" err="1" smtClean="0"/>
              <a:t>Tamma</a:t>
            </a:r>
            <a:r>
              <a:rPr lang="sl-SI" sz="1200" dirty="0" smtClean="0"/>
              <a:t> PD, </a:t>
            </a:r>
            <a:r>
              <a:rPr lang="sl-SI" sz="1200" dirty="0" err="1" smtClean="0"/>
              <a:t>et</a:t>
            </a:r>
            <a:r>
              <a:rPr lang="sl-SI" sz="1200" dirty="0" smtClean="0"/>
              <a:t> </a:t>
            </a:r>
            <a:r>
              <a:rPr lang="sl-SI" sz="1200" dirty="0" err="1" smtClean="0"/>
              <a:t>al</a:t>
            </a:r>
            <a:r>
              <a:rPr lang="sl-SI" sz="1200" dirty="0" smtClean="0"/>
              <a:t>. </a:t>
            </a:r>
            <a:r>
              <a:rPr lang="en-GB" sz="1200" dirty="0" err="1" smtClean="0"/>
              <a:t>Clin</a:t>
            </a:r>
            <a:r>
              <a:rPr lang="en-GB" sz="1200" dirty="0" smtClean="0"/>
              <a:t> Infect Dis </a:t>
            </a:r>
            <a:r>
              <a:rPr lang="en-GB" sz="1200" dirty="0"/>
              <a:t>2017;64(5):537–43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1979712" y="6493327"/>
            <a:ext cx="655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200" dirty="0" smtClean="0"/>
              <a:t>Nadrah K, </a:t>
            </a:r>
            <a:r>
              <a:rPr lang="sl-SI" sz="1200" dirty="0" err="1" smtClean="0"/>
              <a:t>et</a:t>
            </a:r>
            <a:r>
              <a:rPr lang="sl-SI" sz="1200" dirty="0" smtClean="0"/>
              <a:t> </a:t>
            </a:r>
            <a:r>
              <a:rPr lang="sl-SI" sz="1200" dirty="0" err="1" smtClean="0"/>
              <a:t>al</a:t>
            </a:r>
            <a:r>
              <a:rPr lang="sl-SI" sz="1200" dirty="0" smtClean="0"/>
              <a:t>. J </a:t>
            </a:r>
            <a:r>
              <a:rPr lang="sl-SI" sz="1200" dirty="0" err="1" smtClean="0"/>
              <a:t>Chemother</a:t>
            </a:r>
            <a:r>
              <a:rPr lang="sl-SI" sz="1200" dirty="0"/>
              <a:t> 2018; DOI: </a:t>
            </a:r>
            <a:r>
              <a:rPr lang="sl-SI" sz="1200" dirty="0" err="1"/>
              <a:t>10.1080/1120009X.2018.1434917</a:t>
            </a:r>
            <a:r>
              <a:rPr lang="sl-SI" sz="1200" dirty="0"/>
              <a:t> </a:t>
            </a:r>
            <a:endParaRPr lang="en-GB" sz="1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3703"/>
            <a:ext cx="3031469" cy="438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85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/>
              <a:t>De-</a:t>
            </a:r>
            <a:r>
              <a:rPr lang="sl-SI" b="1" dirty="0" err="1" smtClean="0"/>
              <a:t>escalation</a:t>
            </a:r>
            <a:endParaRPr lang="en-GB" b="1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05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The Theoretical Concept of De-escalation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411840" cy="341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1115616" y="1412776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Timely broad-spectrum antibiotic </a:t>
            </a:r>
            <a:r>
              <a:rPr lang="en-GB" b="1" dirty="0" smtClean="0"/>
              <a:t>treatment</a:t>
            </a:r>
            <a:endParaRPr lang="en-GB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300192" y="1412776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Narrower spectrum adapted to the isolate and its susceptibility</a:t>
            </a:r>
            <a:endParaRPr lang="en-GB" b="1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3203848" y="2060848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err="1"/>
              <a:t>p</a:t>
            </a:r>
            <a:r>
              <a:rPr lang="sl-SI" b="1" dirty="0" err="1" smtClean="0"/>
              <a:t>athogen</a:t>
            </a:r>
            <a:r>
              <a:rPr lang="sl-SI" b="1" dirty="0" smtClean="0"/>
              <a:t> </a:t>
            </a:r>
            <a:r>
              <a:rPr lang="sl-SI" b="1" dirty="0" err="1" smtClean="0"/>
              <a:t>isolation</a:t>
            </a:r>
            <a:endParaRPr lang="sl-SI" b="1" dirty="0" smtClean="0"/>
          </a:p>
          <a:p>
            <a:r>
              <a:rPr lang="en-GB" b="1" dirty="0"/>
              <a:t>(exclusion of a pathogen)</a:t>
            </a:r>
          </a:p>
          <a:p>
            <a:endParaRPr lang="en-GB" b="1" dirty="0"/>
          </a:p>
        </p:txBody>
      </p:sp>
      <p:cxnSp>
        <p:nvCxnSpPr>
          <p:cNvPr id="9" name="Raven povezovalnik 8"/>
          <p:cNvCxnSpPr/>
          <p:nvPr/>
        </p:nvCxnSpPr>
        <p:spPr>
          <a:xfrm>
            <a:off x="2627784" y="2245514"/>
            <a:ext cx="5760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>
            <a:off x="5220072" y="2245514"/>
            <a:ext cx="86409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jeZBesedilom 11"/>
          <p:cNvSpPr txBox="1"/>
          <p:nvPr/>
        </p:nvSpPr>
        <p:spPr>
          <a:xfrm>
            <a:off x="611560" y="4437112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Successful control of infection (morbidity, mortality)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6156176" y="4437112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Limited antibiotic selection pressure</a:t>
            </a:r>
          </a:p>
          <a:p>
            <a:r>
              <a:rPr lang="en-GB" b="1" dirty="0" smtClean="0"/>
              <a:t>(Lower antibiotic cost)</a:t>
            </a:r>
          </a:p>
          <a:p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251520" y="5826749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err="1" smtClean="0">
                <a:solidFill>
                  <a:srgbClr val="FF0000"/>
                </a:solidFill>
              </a:rPr>
              <a:t>Individual</a:t>
            </a:r>
            <a:r>
              <a:rPr lang="sl-SI" sz="2000" b="1" dirty="0" smtClean="0">
                <a:solidFill>
                  <a:srgbClr val="FF0000"/>
                </a:solidFill>
              </a:rPr>
              <a:t> </a:t>
            </a:r>
            <a:r>
              <a:rPr lang="sl-SI" sz="2000" b="1" dirty="0" err="1" smtClean="0">
                <a:solidFill>
                  <a:srgbClr val="FF0000"/>
                </a:solidFill>
              </a:rPr>
              <a:t>patient</a:t>
            </a:r>
            <a:r>
              <a:rPr lang="sl-SI" sz="2000" b="1" dirty="0" smtClean="0">
                <a:solidFill>
                  <a:srgbClr val="FF0000"/>
                </a:solidFill>
              </a:rPr>
              <a:t> </a:t>
            </a:r>
            <a:r>
              <a:rPr lang="sl-SI" sz="2000" b="1" dirty="0" err="1" smtClean="0">
                <a:solidFill>
                  <a:srgbClr val="FF0000"/>
                </a:solidFill>
              </a:rPr>
              <a:t>benefit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4860032" y="5642082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Societal benefit: safeguarding the activity of empirical treatment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9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De-escalation: current state of evidence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16301" y="1196752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sl-SI" dirty="0" smtClean="0"/>
          </a:p>
          <a:p>
            <a:r>
              <a:rPr lang="en-GB" b="1" dirty="0" smtClean="0"/>
              <a:t>Very few data and unconvincing effect on antimicrobial resistance.</a:t>
            </a:r>
          </a:p>
          <a:p>
            <a:endParaRPr lang="en-GB" b="1" dirty="0" smtClean="0"/>
          </a:p>
          <a:p>
            <a:r>
              <a:rPr lang="en-GB" b="1" dirty="0" smtClean="0"/>
              <a:t>No effect on </a:t>
            </a:r>
            <a:r>
              <a:rPr lang="en-GB" b="1" i="1" dirty="0" smtClean="0"/>
              <a:t>Clostridium difficile</a:t>
            </a:r>
            <a:r>
              <a:rPr lang="en-GB" b="1" dirty="0" smtClean="0"/>
              <a:t> infections.</a:t>
            </a:r>
          </a:p>
          <a:p>
            <a:endParaRPr lang="en-GB" b="1" dirty="0" smtClean="0"/>
          </a:p>
          <a:p>
            <a:r>
              <a:rPr lang="en-GB" b="1" dirty="0" smtClean="0"/>
              <a:t>Lower mortality in observational studies and controversial results of randomized controlled trials.</a:t>
            </a:r>
          </a:p>
          <a:p>
            <a:endParaRPr lang="en-GB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539552" y="5517232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Paul M, et al. </a:t>
            </a:r>
            <a:r>
              <a:rPr lang="en-GB" sz="1200" dirty="0" err="1"/>
              <a:t>Clin</a:t>
            </a:r>
            <a:r>
              <a:rPr lang="en-GB" sz="1200" dirty="0"/>
              <a:t> </a:t>
            </a:r>
            <a:r>
              <a:rPr lang="en-GB" sz="1200" dirty="0" err="1"/>
              <a:t>Microbiol</a:t>
            </a:r>
            <a:r>
              <a:rPr lang="en-GB" sz="1200" dirty="0"/>
              <a:t> Infect 2016;22:960e967., </a:t>
            </a:r>
            <a:r>
              <a:rPr lang="en-GB" sz="1200" dirty="0" err="1"/>
              <a:t>Ohji</a:t>
            </a:r>
            <a:r>
              <a:rPr lang="en-GB" sz="1200" dirty="0"/>
              <a:t> G, et al. </a:t>
            </a:r>
            <a:r>
              <a:rPr lang="en-GB" sz="1200" dirty="0" err="1"/>
              <a:t>Int</a:t>
            </a:r>
            <a:r>
              <a:rPr lang="en-GB" sz="1200" dirty="0"/>
              <a:t> J Infect Dis 2016;49:71–9., </a:t>
            </a:r>
            <a:r>
              <a:rPr lang="en-GB" sz="1200" dirty="0" err="1"/>
              <a:t>Guo</a:t>
            </a:r>
            <a:r>
              <a:rPr lang="en-GB" sz="1200" dirty="0"/>
              <a:t> Y, et al. Heart Lung 2016;45:454e459. Gutiérrez-</a:t>
            </a:r>
            <a:r>
              <a:rPr lang="en-GB" sz="1200" dirty="0" err="1"/>
              <a:t>Pizarraya</a:t>
            </a:r>
            <a:r>
              <a:rPr lang="en-GB" sz="1200" dirty="0"/>
              <a:t> A, et al. Expert Rev </a:t>
            </a:r>
            <a:r>
              <a:rPr lang="en-GB" sz="1200" dirty="0" err="1"/>
              <a:t>Clin</a:t>
            </a:r>
            <a:r>
              <a:rPr lang="en-GB" sz="1200" dirty="0"/>
              <a:t> </a:t>
            </a:r>
            <a:r>
              <a:rPr lang="en-GB" sz="1200" dirty="0" err="1"/>
              <a:t>Pharmacol</a:t>
            </a:r>
            <a:r>
              <a:rPr lang="en-GB" sz="1200" dirty="0"/>
              <a:t> 2017. DOI: 10.1080/17512433.2017.1293520., </a:t>
            </a:r>
            <a:r>
              <a:rPr lang="en-GB" sz="1200" dirty="0" err="1"/>
              <a:t>Tabah</a:t>
            </a:r>
            <a:r>
              <a:rPr lang="en-GB" sz="1200" dirty="0"/>
              <a:t> A, et al. </a:t>
            </a:r>
            <a:r>
              <a:rPr lang="en-GB" sz="1200" dirty="0" err="1"/>
              <a:t>Clin</a:t>
            </a:r>
            <a:r>
              <a:rPr lang="en-GB" sz="1200" dirty="0"/>
              <a:t> Infect Dis 2016;62:1009–17</a:t>
            </a:r>
            <a:r>
              <a:rPr lang="en-GB" sz="1200" dirty="0" smtClean="0"/>
              <a:t>.</a:t>
            </a:r>
            <a:r>
              <a:rPr lang="sl-SI" sz="1200" dirty="0" smtClean="0"/>
              <a:t>, </a:t>
            </a:r>
            <a:r>
              <a:rPr lang="da-DK" sz="1200" dirty="0"/>
              <a:t>Snyder M, et al. OFID 2017. DOI: 10.1093/ofid/ofx226., Viasus D, et al. J Antimicrob Chemother 2017;72:547–53., Leon M, et al. Intensive Care Med 2014;40:1399–408., Bohan JG, et al. OFID 2016. doi: 10.1093/ofid/ofw244</a:t>
            </a:r>
            <a:r>
              <a:rPr lang="da-DK" sz="1200" dirty="0" smtClean="0"/>
              <a:t>.</a:t>
            </a:r>
            <a:r>
              <a:rPr lang="sl-SI" sz="1200" dirty="0"/>
              <a:t>, </a:t>
            </a:r>
            <a:r>
              <a:rPr lang="sl-SI" sz="1200" dirty="0" err="1"/>
              <a:t>Rattanaumpawan</a:t>
            </a:r>
            <a:r>
              <a:rPr lang="sl-SI" sz="1200" dirty="0"/>
              <a:t> P, </a:t>
            </a:r>
            <a:r>
              <a:rPr lang="sl-SI" sz="1200" dirty="0" err="1"/>
              <a:t>et</a:t>
            </a:r>
            <a:r>
              <a:rPr lang="sl-SI" sz="1200" dirty="0"/>
              <a:t> </a:t>
            </a:r>
            <a:r>
              <a:rPr lang="sl-SI" sz="1200" dirty="0" err="1"/>
              <a:t>al</a:t>
            </a:r>
            <a:r>
              <a:rPr lang="sl-SI" sz="1200" dirty="0"/>
              <a:t>. BMC </a:t>
            </a:r>
            <a:r>
              <a:rPr lang="sl-SI" sz="1200" dirty="0" err="1"/>
              <a:t>Infect</a:t>
            </a:r>
            <a:r>
              <a:rPr lang="sl-SI" sz="1200" dirty="0"/>
              <a:t> </a:t>
            </a:r>
            <a:r>
              <a:rPr lang="sl-SI" sz="1200" dirty="0" err="1"/>
              <a:t>Dis</a:t>
            </a:r>
            <a:r>
              <a:rPr lang="sl-SI" sz="1200" dirty="0"/>
              <a:t> 2017;17:183., </a:t>
            </a:r>
            <a:r>
              <a:rPr lang="sl-SI" sz="1200" dirty="0" err="1"/>
              <a:t>Falguera</a:t>
            </a:r>
            <a:r>
              <a:rPr lang="sl-SI" sz="1200" dirty="0"/>
              <a:t> M, </a:t>
            </a:r>
            <a:r>
              <a:rPr lang="sl-SI" sz="1200" dirty="0" err="1"/>
              <a:t>et</a:t>
            </a:r>
            <a:r>
              <a:rPr lang="sl-SI" sz="1200" dirty="0"/>
              <a:t> </a:t>
            </a:r>
            <a:r>
              <a:rPr lang="sl-SI" sz="1200" dirty="0" err="1"/>
              <a:t>al</a:t>
            </a:r>
            <a:r>
              <a:rPr lang="sl-SI" sz="1200" dirty="0"/>
              <a:t>. </a:t>
            </a:r>
            <a:r>
              <a:rPr lang="sl-SI" sz="1200" dirty="0" err="1"/>
              <a:t>Thorax</a:t>
            </a:r>
            <a:r>
              <a:rPr lang="sl-SI" sz="1200" dirty="0"/>
              <a:t> 2010;65:101e106., </a:t>
            </a:r>
            <a:r>
              <a:rPr lang="sl-SI" sz="1200" dirty="0" err="1"/>
              <a:t>Xiao</a:t>
            </a:r>
            <a:r>
              <a:rPr lang="sl-SI" sz="1200" dirty="0"/>
              <a:t> B, </a:t>
            </a:r>
            <a:r>
              <a:rPr lang="sl-SI" sz="1200" dirty="0" err="1"/>
              <a:t>et</a:t>
            </a:r>
            <a:r>
              <a:rPr lang="sl-SI" sz="1200" dirty="0"/>
              <a:t> </a:t>
            </a:r>
            <a:r>
              <a:rPr lang="sl-SI" sz="1200" dirty="0" err="1"/>
              <a:t>al</a:t>
            </a:r>
            <a:r>
              <a:rPr lang="sl-SI" sz="1200" dirty="0"/>
              <a:t>. </a:t>
            </a:r>
            <a:r>
              <a:rPr lang="sl-SI" sz="1200" dirty="0" err="1"/>
              <a:t>Exper</a:t>
            </a:r>
            <a:r>
              <a:rPr lang="sl-SI" sz="1200" dirty="0"/>
              <a:t> </a:t>
            </a:r>
            <a:r>
              <a:rPr lang="sl-SI" sz="1200" dirty="0" err="1"/>
              <a:t>Ther</a:t>
            </a:r>
            <a:r>
              <a:rPr lang="sl-SI" sz="1200" dirty="0"/>
              <a:t> Med 2017;13:1485-89., </a:t>
            </a:r>
            <a:r>
              <a:rPr lang="sl-SI" sz="1200" dirty="0" err="1"/>
              <a:t>Kim</a:t>
            </a:r>
            <a:r>
              <a:rPr lang="sl-SI" sz="1200" dirty="0"/>
              <a:t> JW, </a:t>
            </a:r>
            <a:r>
              <a:rPr lang="sl-SI" sz="1200" dirty="0" err="1"/>
              <a:t>et</a:t>
            </a:r>
            <a:r>
              <a:rPr lang="sl-SI" sz="1200" dirty="0"/>
              <a:t> </a:t>
            </a:r>
            <a:r>
              <a:rPr lang="sl-SI" sz="1200" dirty="0" err="1"/>
              <a:t>al</a:t>
            </a:r>
            <a:r>
              <a:rPr lang="sl-SI" sz="1200" dirty="0"/>
              <a:t>. </a:t>
            </a:r>
            <a:r>
              <a:rPr lang="sl-SI" sz="1200" dirty="0" err="1"/>
              <a:t>Critical</a:t>
            </a:r>
            <a:r>
              <a:rPr lang="sl-SI" sz="1200" dirty="0"/>
              <a:t> </a:t>
            </a:r>
            <a:r>
              <a:rPr lang="sl-SI" sz="1200" dirty="0" err="1"/>
              <a:t>Care</a:t>
            </a:r>
            <a:r>
              <a:rPr lang="sl-SI" sz="1200" dirty="0"/>
              <a:t> 2012, 16:R28. </a:t>
            </a:r>
            <a:r>
              <a:rPr lang="da-DK" sz="1200" dirty="0" smtClean="0"/>
              <a:t> </a:t>
            </a:r>
            <a:endParaRPr lang="da-DK" sz="1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18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sl-SI" sz="2400" b="1" dirty="0" err="1" smtClean="0">
                <a:solidFill>
                  <a:srgbClr val="FF0000"/>
                </a:solidFill>
              </a:rPr>
              <a:t>Controversies</a:t>
            </a:r>
            <a:r>
              <a:rPr lang="sl-SI" sz="2400" b="1" dirty="0" smtClean="0">
                <a:solidFill>
                  <a:srgbClr val="FF0000"/>
                </a:solidFill>
              </a:rPr>
              <a:t>!</a:t>
            </a:r>
            <a:br>
              <a:rPr lang="sl-SI" sz="2400" b="1" dirty="0" smtClean="0">
                <a:solidFill>
                  <a:srgbClr val="FF0000"/>
                </a:solidFill>
              </a:rPr>
            </a:br>
            <a:r>
              <a:rPr lang="en-GB" sz="2800" b="1" dirty="0" smtClean="0">
                <a:solidFill>
                  <a:srgbClr val="FF0000"/>
                </a:solidFill>
              </a:rPr>
              <a:t>Practical Tips for Safe (and Effective) De-escalation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55000" lnSpcReduction="20000"/>
          </a:bodyPr>
          <a:lstStyle/>
          <a:p>
            <a:r>
              <a:rPr lang="en-GB" b="1" dirty="0" smtClean="0"/>
              <a:t>Consider de-escalation when there is high impact of empirical treatment and high need to preserve its efficacy.</a:t>
            </a:r>
          </a:p>
          <a:p>
            <a:endParaRPr lang="en-GB" b="1" dirty="0" smtClean="0"/>
          </a:p>
          <a:p>
            <a:r>
              <a:rPr lang="en-GB" b="1" dirty="0" smtClean="0"/>
              <a:t>Consider de-escalation when second antibiotic therapy with lower resistance selection potential with respect to the setting is available.</a:t>
            </a:r>
          </a:p>
          <a:p>
            <a:endParaRPr lang="en-GB" b="1" dirty="0" smtClean="0"/>
          </a:p>
          <a:p>
            <a:r>
              <a:rPr lang="en-GB" b="1" dirty="0" smtClean="0"/>
              <a:t>Make proper clinical diagnosis of infection.</a:t>
            </a:r>
          </a:p>
          <a:p>
            <a:endParaRPr lang="en-GB" b="1" dirty="0" smtClean="0"/>
          </a:p>
          <a:p>
            <a:r>
              <a:rPr lang="en-GB" b="1" dirty="0" smtClean="0"/>
              <a:t>Assure relevant microbiological diagnostics.</a:t>
            </a:r>
          </a:p>
          <a:p>
            <a:endParaRPr lang="en-GB" b="1" dirty="0" smtClean="0"/>
          </a:p>
          <a:p>
            <a:r>
              <a:rPr lang="en-GB" b="1" dirty="0" smtClean="0"/>
              <a:t>Use rapid diagnostics to accelerate the de-escalation and shorten the exposure to first antibiotic.</a:t>
            </a:r>
          </a:p>
          <a:p>
            <a:endParaRPr lang="en-GB" b="1" dirty="0" smtClean="0"/>
          </a:p>
          <a:p>
            <a:r>
              <a:rPr lang="en-GB" b="1" dirty="0" smtClean="0"/>
              <a:t>Second antibiotic therapy should be given in a dose that attains the PK/PD target and the therapeutic concentration in the tissue.</a:t>
            </a:r>
          </a:p>
          <a:p>
            <a:endParaRPr lang="en-GB" b="1" dirty="0" smtClean="0"/>
          </a:p>
          <a:p>
            <a:r>
              <a:rPr lang="en-GB" b="1" dirty="0" smtClean="0"/>
              <a:t>If possible: discontinuation of an antibiotic is more effective than de-escalation.</a:t>
            </a:r>
          </a:p>
          <a:p>
            <a:endParaRPr lang="en-GB" b="1" dirty="0"/>
          </a:p>
        </p:txBody>
      </p:sp>
      <p:sp>
        <p:nvSpPr>
          <p:cNvPr id="4" name="Pravokotnik 3"/>
          <p:cNvSpPr/>
          <p:nvPr/>
        </p:nvSpPr>
        <p:spPr>
          <a:xfrm>
            <a:off x="539552" y="5949280"/>
            <a:ext cx="8136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err="1"/>
              <a:t>Giantsou</a:t>
            </a:r>
            <a:r>
              <a:rPr lang="en-GB" sz="1100" dirty="0"/>
              <a:t> E, et al. Intensive Care Med 2007; 33:1533–40., </a:t>
            </a:r>
            <a:r>
              <a:rPr lang="en-GB" sz="1100" dirty="0" err="1"/>
              <a:t>Tabah</a:t>
            </a:r>
            <a:r>
              <a:rPr lang="en-GB" sz="1100" dirty="0"/>
              <a:t> A, et al. </a:t>
            </a:r>
            <a:r>
              <a:rPr lang="en-GB" sz="1100" dirty="0" err="1"/>
              <a:t>Clin</a:t>
            </a:r>
            <a:r>
              <a:rPr lang="en-GB" sz="1100" dirty="0"/>
              <a:t> Infect Dis 2016;62:1009–17., Paul M, et al. </a:t>
            </a:r>
            <a:r>
              <a:rPr lang="en-GB" sz="1100" dirty="0" err="1"/>
              <a:t>Clin</a:t>
            </a:r>
            <a:r>
              <a:rPr lang="en-GB" sz="1100" dirty="0"/>
              <a:t> </a:t>
            </a:r>
            <a:r>
              <a:rPr lang="en-GB" sz="1100" dirty="0" err="1"/>
              <a:t>Microbiol</a:t>
            </a:r>
            <a:r>
              <a:rPr lang="en-GB" sz="1100" dirty="0"/>
              <a:t> Infect 2016;22:960e967, Xiao B, et al. </a:t>
            </a:r>
            <a:r>
              <a:rPr lang="en-GB" sz="1100" dirty="0" err="1"/>
              <a:t>Exper</a:t>
            </a:r>
            <a:r>
              <a:rPr lang="en-GB" sz="1100" dirty="0"/>
              <a:t> </a:t>
            </a:r>
            <a:r>
              <a:rPr lang="en-GB" sz="1100" dirty="0" err="1"/>
              <a:t>Ther</a:t>
            </a:r>
            <a:r>
              <a:rPr lang="en-GB" sz="1100" dirty="0"/>
              <a:t> Med 2017;13:1485-89, </a:t>
            </a:r>
            <a:r>
              <a:rPr lang="en-GB" sz="1100" dirty="0" err="1"/>
              <a:t>Carlier</a:t>
            </a:r>
            <a:r>
              <a:rPr lang="en-GB" sz="1100" dirty="0"/>
              <a:t> M, et al. </a:t>
            </a:r>
            <a:r>
              <a:rPr lang="en-GB" sz="1100" dirty="0" err="1"/>
              <a:t>Antimicrob</a:t>
            </a:r>
            <a:r>
              <a:rPr lang="en-GB" sz="1100" dirty="0"/>
              <a:t> Agents </a:t>
            </a:r>
            <a:r>
              <a:rPr lang="en-GB" sz="1100" dirty="0" err="1"/>
              <a:t>Chemother</a:t>
            </a:r>
            <a:r>
              <a:rPr lang="en-GB" sz="1100" dirty="0"/>
              <a:t> 59:4689 –94</a:t>
            </a:r>
          </a:p>
        </p:txBody>
      </p:sp>
    </p:spTree>
    <p:extLst>
      <p:ext uri="{BB962C8B-B14F-4D97-AF65-F5344CB8AC3E}">
        <p14:creationId xmlns:p14="http://schemas.microsoft.com/office/powerpoint/2010/main" val="152166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685800" y="2257425"/>
            <a:ext cx="7772400" cy="1470025"/>
          </a:xfrm>
        </p:spPr>
        <p:txBody>
          <a:bodyPr>
            <a:normAutofit/>
          </a:bodyPr>
          <a:lstStyle/>
          <a:p>
            <a:r>
              <a:rPr lang="sl-SI" sz="3600" b="1" dirty="0" err="1" smtClean="0"/>
              <a:t>Duration</a:t>
            </a:r>
            <a:r>
              <a:rPr lang="sl-SI" sz="3600" b="1" dirty="0" smtClean="0"/>
              <a:t> </a:t>
            </a:r>
            <a:r>
              <a:rPr lang="sl-SI" sz="3600" b="1" dirty="0" err="1" smtClean="0"/>
              <a:t>of</a:t>
            </a:r>
            <a:r>
              <a:rPr lang="sl-SI" sz="3600" b="1" dirty="0" smtClean="0"/>
              <a:t> </a:t>
            </a:r>
            <a:r>
              <a:rPr lang="sl-SI" sz="3600" b="1" dirty="0" err="1" smtClean="0"/>
              <a:t>Antimicrobial</a:t>
            </a:r>
            <a:r>
              <a:rPr lang="sl-SI" sz="3600" b="1" dirty="0" smtClean="0"/>
              <a:t> </a:t>
            </a:r>
            <a:r>
              <a:rPr lang="sl-SI" sz="3600" b="1" dirty="0" err="1" smtClean="0"/>
              <a:t>Treatment</a:t>
            </a:r>
            <a:endParaRPr lang="en-GB" sz="3600" b="1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645024"/>
            <a:ext cx="25717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27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The Differences between the Shortest Recommended (SR) and Recommended (R) Duration in the ESCMID Survey</a:t>
            </a:r>
            <a:endParaRPr lang="en-GB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34020"/>
              </p:ext>
            </p:extLst>
          </p:nvPr>
        </p:nvGraphicFramePr>
        <p:xfrm>
          <a:off x="467544" y="1484784"/>
          <a:ext cx="8229600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9056"/>
                <a:gridCol w="792088"/>
                <a:gridCol w="1018456"/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Syndrome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Patient with acute cholangitis, successfully and rapidly treated by endoscopic biliary drainage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Patient with diffuse peritonitis (after surgery with an early adequate source control)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Outpatient with an uncomplicated pneumonia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Patient presenting an acute exacerbation of a severe COPD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Patient presenting an uncomplicated catheter-related </a:t>
                      </a:r>
                      <a:r>
                        <a:rPr lang="en-GB" i="1" noProof="0" dirty="0" smtClean="0"/>
                        <a:t>Staphylococcus aureus </a:t>
                      </a:r>
                      <a:r>
                        <a:rPr lang="en-GB" noProof="0" dirty="0" smtClean="0"/>
                        <a:t>bacteraemia (without endocarditis and with early removal of the catheter), after negative blood cultures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Patient presenting a diabetic foot infection, with bone infection, not eligible for surgery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42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An adult with an uncomplicated</a:t>
                      </a:r>
                    </a:p>
                    <a:p>
                      <a:r>
                        <a:rPr lang="en-GB" noProof="0" dirty="0" smtClean="0"/>
                        <a:t>bacterial maxillary sinusitis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ravokotnik 4"/>
          <p:cNvSpPr/>
          <p:nvPr/>
        </p:nvSpPr>
        <p:spPr>
          <a:xfrm>
            <a:off x="4139952" y="645333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200" dirty="0"/>
              <a:t>Macheda G et al, J </a:t>
            </a:r>
            <a:r>
              <a:rPr lang="en-GB" sz="1200" dirty="0" err="1"/>
              <a:t>Antimicrob</a:t>
            </a:r>
            <a:r>
              <a:rPr lang="en-GB" sz="1200" dirty="0"/>
              <a:t> </a:t>
            </a:r>
            <a:r>
              <a:rPr lang="en-GB" sz="1200" dirty="0" err="1"/>
              <a:t>Chemother</a:t>
            </a:r>
            <a:r>
              <a:rPr lang="en-GB" sz="1200" dirty="0"/>
              <a:t> 2018; 73: 1084–90</a:t>
            </a:r>
            <a:r>
              <a:rPr lang="sl-SI" sz="1200" dirty="0"/>
              <a:t>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436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 smtClean="0">
                <a:solidFill>
                  <a:srgbClr val="FF0000"/>
                </a:solidFill>
              </a:rPr>
              <a:t>The</a:t>
            </a:r>
            <a:r>
              <a:rPr lang="sl-SI" b="1" dirty="0" smtClean="0">
                <a:solidFill>
                  <a:srgbClr val="FF0000"/>
                </a:solidFill>
              </a:rPr>
              <a:t> Team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490" y="1687671"/>
            <a:ext cx="5875020" cy="435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93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000" b="1" dirty="0" smtClean="0">
                <a:solidFill>
                  <a:srgbClr val="FF0000"/>
                </a:solidFill>
              </a:rPr>
              <a:t>Skills of an ID </a:t>
            </a:r>
            <a:r>
              <a:rPr lang="sl-SI" sz="2000" b="1" dirty="0" smtClean="0">
                <a:solidFill>
                  <a:srgbClr val="FF0000"/>
                </a:solidFill>
              </a:rPr>
              <a:t>P</a:t>
            </a:r>
            <a:r>
              <a:rPr lang="en-GB" sz="2000" b="1" dirty="0" err="1" smtClean="0">
                <a:solidFill>
                  <a:srgbClr val="FF0000"/>
                </a:solidFill>
              </a:rPr>
              <a:t>hysician</a:t>
            </a:r>
            <a:r>
              <a:rPr lang="en-GB" sz="2000" b="1" dirty="0" smtClean="0">
                <a:solidFill>
                  <a:srgbClr val="FF0000"/>
                </a:solidFill>
              </a:rPr>
              <a:t> as the Antimicrobial Stewardship Programme Leader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64211"/>
            <a:ext cx="6758694" cy="482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3779912" y="630932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Ostrowsky</a:t>
            </a:r>
            <a:r>
              <a:rPr lang="sl-SI" dirty="0" smtClean="0"/>
              <a:t> B, </a:t>
            </a:r>
            <a:r>
              <a:rPr lang="sl-SI" dirty="0" err="1" smtClean="0"/>
              <a:t>et</a:t>
            </a:r>
            <a:r>
              <a:rPr lang="sl-SI" dirty="0" smtClean="0"/>
              <a:t> </a:t>
            </a:r>
            <a:r>
              <a:rPr lang="sl-SI" dirty="0" err="1" smtClean="0"/>
              <a:t>al</a:t>
            </a:r>
            <a:r>
              <a:rPr lang="sl-SI" dirty="0" smtClean="0"/>
              <a:t>. </a:t>
            </a:r>
            <a:r>
              <a:rPr lang="sl-SI" dirty="0" err="1" smtClean="0"/>
              <a:t>Clin</a:t>
            </a:r>
            <a:r>
              <a:rPr lang="sl-SI" dirty="0" smtClean="0"/>
              <a:t> </a:t>
            </a:r>
            <a:r>
              <a:rPr lang="sl-SI" dirty="0" err="1" smtClean="0"/>
              <a:t>Infect</a:t>
            </a:r>
            <a:r>
              <a:rPr lang="sl-SI" dirty="0" smtClean="0"/>
              <a:t> </a:t>
            </a:r>
            <a:r>
              <a:rPr lang="sl-SI" dirty="0" err="1" smtClean="0"/>
              <a:t>Dis</a:t>
            </a:r>
            <a:r>
              <a:rPr lang="sl-SI" dirty="0" smtClean="0"/>
              <a:t> 2018; 66:995-1003.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28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6"/>
            <a:ext cx="8496944" cy="639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17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l-SI" sz="2400" b="1" dirty="0" smtClean="0"/>
              <a:t>Cost – </a:t>
            </a:r>
            <a:r>
              <a:rPr lang="sl-SI" sz="2400" b="1" dirty="0" err="1" smtClean="0"/>
              <a:t>effectiveness</a:t>
            </a:r>
            <a:r>
              <a:rPr lang="sl-SI" sz="2400" b="1" dirty="0" smtClean="0"/>
              <a:t> od </a:t>
            </a:r>
            <a:r>
              <a:rPr lang="sl-SI" sz="2400" b="1" dirty="0" err="1" smtClean="0"/>
              <a:t>interventions</a:t>
            </a:r>
            <a:r>
              <a:rPr lang="sl-SI" sz="2400" b="1" dirty="0" smtClean="0"/>
              <a:t> to </a:t>
            </a:r>
            <a:r>
              <a:rPr lang="sl-SI" sz="2400" b="1" dirty="0" err="1" smtClean="0"/>
              <a:t>control</a:t>
            </a:r>
            <a:r>
              <a:rPr lang="sl-SI" sz="2400" b="1" dirty="0" smtClean="0"/>
              <a:t> </a:t>
            </a:r>
            <a:r>
              <a:rPr lang="sl-SI" sz="2400" b="1" dirty="0" err="1" smtClean="0"/>
              <a:t>antimicrobial</a:t>
            </a:r>
            <a:r>
              <a:rPr lang="sl-SI" sz="2400" b="1" dirty="0" smtClean="0"/>
              <a:t> </a:t>
            </a:r>
            <a:r>
              <a:rPr lang="sl-SI" sz="2400" b="1" dirty="0" err="1" smtClean="0"/>
              <a:t>resistance</a:t>
            </a:r>
            <a:endParaRPr lang="en-GB" sz="2400" b="1" dirty="0"/>
          </a:p>
        </p:txBody>
      </p:sp>
      <p:pic>
        <p:nvPicPr>
          <p:cNvPr id="3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7703" y="1484784"/>
            <a:ext cx="6697979" cy="350519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1415" y="5157188"/>
            <a:ext cx="3994592" cy="14617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jeZBesedilom 3"/>
          <p:cNvSpPr txBox="1"/>
          <p:nvPr/>
        </p:nvSpPr>
        <p:spPr>
          <a:xfrm>
            <a:off x="5148062" y="6093296"/>
            <a:ext cx="3744413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12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Presented</a:t>
            </a:r>
            <a:r>
              <a:rPr lang="sl-SI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at </a:t>
            </a:r>
            <a:r>
              <a:rPr lang="sl-SI" sz="12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the</a:t>
            </a:r>
            <a:r>
              <a:rPr lang="sl-SI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WAAD </a:t>
            </a:r>
            <a:r>
              <a:rPr lang="sl-SI" sz="12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Meeting</a:t>
            </a:r>
            <a:r>
              <a:rPr lang="sl-SI" sz="1200" b="0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sl-SI" sz="1200" b="0" i="0" u="none" strike="noStrike" kern="1200" cap="none" spc="0" dirty="0" err="1" smtClean="0">
                <a:solidFill>
                  <a:srgbClr val="000000"/>
                </a:solidFill>
                <a:uFillTx/>
                <a:latin typeface="Calibri"/>
              </a:rPr>
              <a:t>organized</a:t>
            </a:r>
            <a:r>
              <a:rPr lang="sl-SI" sz="1200" b="0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sl-SI" sz="1200" b="0" i="0" u="none" strike="noStrike" kern="1200" cap="none" spc="0" dirty="0" err="1" smtClean="0">
                <a:solidFill>
                  <a:srgbClr val="000000"/>
                </a:solidFill>
                <a:uFillTx/>
                <a:latin typeface="Calibri"/>
              </a:rPr>
              <a:t>by</a:t>
            </a:r>
            <a:r>
              <a:rPr lang="sl-SI" sz="1200" b="0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</a:rPr>
              <a:t> WHO, IPH, and </a:t>
            </a:r>
            <a:r>
              <a:rPr lang="sl-SI" sz="1200" b="0" i="0" u="none" strike="noStrike" kern="1200" cap="none" spc="0" dirty="0" err="1" smtClean="0">
                <a:solidFill>
                  <a:srgbClr val="000000"/>
                </a:solidFill>
                <a:uFillTx/>
                <a:latin typeface="Calibri"/>
              </a:rPr>
              <a:t>MoH</a:t>
            </a:r>
            <a:r>
              <a:rPr lang="sl-SI" sz="1200" b="0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</a:rPr>
              <a:t> in Ljubljana, 15 November 2018.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034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/>
          </a:bodyPr>
          <a:lstStyle/>
          <a:p>
            <a:r>
              <a:rPr lang="sl-SI" sz="2800" b="1" dirty="0" err="1" smtClean="0">
                <a:solidFill>
                  <a:srgbClr val="FF0000"/>
                </a:solidFill>
              </a:rPr>
              <a:t>Recommended</a:t>
            </a:r>
            <a:r>
              <a:rPr lang="sl-SI" sz="2800" b="1" dirty="0" smtClean="0">
                <a:solidFill>
                  <a:srgbClr val="FF0000"/>
                </a:solidFill>
              </a:rPr>
              <a:t> </a:t>
            </a:r>
            <a:r>
              <a:rPr lang="sl-SI" sz="2800" b="1" dirty="0" err="1" smtClean="0">
                <a:solidFill>
                  <a:srgbClr val="FF0000"/>
                </a:solidFill>
              </a:rPr>
              <a:t>Staffing</a:t>
            </a:r>
            <a:r>
              <a:rPr lang="sl-SI" sz="2800" b="1" dirty="0" smtClean="0">
                <a:solidFill>
                  <a:srgbClr val="FF0000"/>
                </a:solidFill>
              </a:rPr>
              <a:t> </a:t>
            </a:r>
            <a:r>
              <a:rPr lang="sl-SI" sz="2800" b="1" dirty="0" err="1" smtClean="0">
                <a:solidFill>
                  <a:srgbClr val="FF0000"/>
                </a:solidFill>
              </a:rPr>
              <a:t>for</a:t>
            </a:r>
            <a:r>
              <a:rPr lang="sl-SI" sz="2800" b="1" dirty="0" smtClean="0">
                <a:solidFill>
                  <a:srgbClr val="FF0000"/>
                </a:solidFill>
              </a:rPr>
              <a:t> AMS </a:t>
            </a:r>
            <a:r>
              <a:rPr lang="sl-SI" sz="2800" b="1" dirty="0" err="1" smtClean="0">
                <a:solidFill>
                  <a:srgbClr val="FF0000"/>
                </a:solidFill>
              </a:rPr>
              <a:t>Programmes</a:t>
            </a:r>
            <a:r>
              <a:rPr lang="sl-SI" sz="2800" b="1" dirty="0" smtClean="0">
                <a:solidFill>
                  <a:srgbClr val="FF0000"/>
                </a:solidFill>
              </a:rPr>
              <a:t> in </a:t>
            </a:r>
            <a:r>
              <a:rPr lang="sl-SI" sz="2800" b="1" dirty="0" err="1" smtClean="0">
                <a:solidFill>
                  <a:srgbClr val="FF0000"/>
                </a:solidFill>
              </a:rPr>
              <a:t>Hospitals</a:t>
            </a:r>
            <a:endParaRPr lang="en-GB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705079"/>
              </p:ext>
            </p:extLst>
          </p:nvPr>
        </p:nvGraphicFramePr>
        <p:xfrm>
          <a:off x="467544" y="1340768"/>
          <a:ext cx="8229600" cy="506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96"/>
                <a:gridCol w="6851104"/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Country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Australia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Minimum: 4 FTE per 1000 acute-care beds</a:t>
                      </a:r>
                    </a:p>
                    <a:p>
                      <a:r>
                        <a:rPr lang="en-GB" sz="1400" noProof="0" dirty="0" smtClean="0"/>
                        <a:t>(0.1 FTE of a lead physician and 0.3 FTE of a senior pharmacist/100</a:t>
                      </a:r>
                      <a:r>
                        <a:rPr lang="en-GB" sz="1400" baseline="0" noProof="0" dirty="0" smtClean="0"/>
                        <a:t> beds)</a:t>
                      </a:r>
                      <a:endParaRPr lang="en-GB" sz="14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Austria and Germany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Minimum:</a:t>
                      </a:r>
                      <a:r>
                        <a:rPr lang="en-GB" baseline="0" noProof="0" dirty="0" smtClean="0"/>
                        <a:t> 2 FTE per 1000 acute-care beds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Canada 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Minimum: 4.9 FTE per 1000 acute-care beds</a:t>
                      </a:r>
                    </a:p>
                    <a:p>
                      <a:r>
                        <a:rPr lang="en-GB" sz="1200" noProof="0" dirty="0" smtClean="0"/>
                        <a:t>(Physician: 1 FTE,</a:t>
                      </a:r>
                      <a:r>
                        <a:rPr lang="en-GB" sz="1200" baseline="0" noProof="0" dirty="0" smtClean="0"/>
                        <a:t> pharmacists 3 FTE + coordinator 0.5 FT + data manager 0.4 FTE per 1000 beds)</a:t>
                      </a:r>
                      <a:endParaRPr lang="en-GB" sz="12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France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Optimal: 3.6 FTE ID specialist + 2.5 FTE pharmacist + 0.6 FTE microbiologist per 1000 acute-care beds (=6.7 FTE)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The Netherlands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Initiation phase: Optimal standard</a:t>
                      </a:r>
                      <a:r>
                        <a:rPr lang="en-GB" baseline="0" noProof="0" dirty="0" smtClean="0"/>
                        <a:t> </a:t>
                      </a:r>
                      <a:endParaRPr lang="en-GB" noProof="0" dirty="0" smtClean="0"/>
                    </a:p>
                    <a:p>
                      <a:r>
                        <a:rPr lang="en-GB" noProof="0" dirty="0" smtClean="0"/>
                        <a:t>Hospital &lt;300 beds: 100 hours one time + 0.87 FTE per year</a:t>
                      </a:r>
                    </a:p>
                    <a:p>
                      <a:r>
                        <a:rPr lang="en-GB" noProof="0" dirty="0" smtClean="0"/>
                        <a:t>Hospital 300-750 beds: 100 hours one time + 1.2 FTE per year</a:t>
                      </a:r>
                    </a:p>
                    <a:p>
                      <a:r>
                        <a:rPr lang="en-GB" noProof="0" dirty="0" smtClean="0"/>
                        <a:t>Hospital &gt;750 beds: 100 hours one time + 1.53 FTE per year</a:t>
                      </a:r>
                    </a:p>
                    <a:p>
                      <a:r>
                        <a:rPr lang="en-GB" noProof="0" dirty="0" smtClean="0"/>
                        <a:t>Consolidation phase: Minimum standards</a:t>
                      </a:r>
                    </a:p>
                    <a:p>
                      <a:r>
                        <a:rPr lang="en-GB" noProof="0" dirty="0" smtClean="0"/>
                        <a:t>Hospital &lt;300 beds: 1.25 FTE per year</a:t>
                      </a:r>
                    </a:p>
                    <a:p>
                      <a:r>
                        <a:rPr lang="en-GB" noProof="0" dirty="0" smtClean="0"/>
                        <a:t>Hospital 300-750 beds: 2.14 FTE per year</a:t>
                      </a:r>
                    </a:p>
                    <a:p>
                      <a:r>
                        <a:rPr lang="en-GB" noProof="0" dirty="0" smtClean="0"/>
                        <a:t>Hospital &gt;750 beds: 3.0 FTE per year</a:t>
                      </a:r>
                      <a:endParaRPr lang="en-GB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3059832" y="652534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dirty="0" smtClean="0"/>
              <a:t>Pulcini C, </a:t>
            </a:r>
            <a:r>
              <a:rPr lang="sl-SI" dirty="0" err="1" smtClean="0"/>
              <a:t>et</a:t>
            </a:r>
            <a:r>
              <a:rPr lang="sl-SI" dirty="0" smtClean="0"/>
              <a:t> </a:t>
            </a:r>
            <a:r>
              <a:rPr lang="sl-SI" dirty="0" err="1" smtClean="0"/>
              <a:t>al</a:t>
            </a:r>
            <a:r>
              <a:rPr lang="sl-SI" dirty="0" smtClean="0"/>
              <a:t>. </a:t>
            </a:r>
            <a:r>
              <a:rPr lang="en-GB" dirty="0" err="1" smtClean="0"/>
              <a:t>Clin</a:t>
            </a:r>
            <a:r>
              <a:rPr lang="en-GB" dirty="0" smtClean="0"/>
              <a:t> </a:t>
            </a:r>
            <a:r>
              <a:rPr lang="en-GB" dirty="0" err="1" smtClean="0"/>
              <a:t>Microbio</a:t>
            </a:r>
            <a:r>
              <a:rPr lang="sl-SI" dirty="0" smtClean="0"/>
              <a:t>l</a:t>
            </a:r>
            <a:r>
              <a:rPr lang="en-GB" dirty="0" smtClean="0"/>
              <a:t> Infect </a:t>
            </a:r>
            <a:r>
              <a:rPr lang="sl-SI" dirty="0" smtClean="0"/>
              <a:t>2017;</a:t>
            </a:r>
            <a:r>
              <a:rPr lang="en-GB" dirty="0" smtClean="0"/>
              <a:t>23</a:t>
            </a:r>
            <a:r>
              <a:rPr lang="sl-SI" dirty="0" smtClean="0"/>
              <a:t>:</a:t>
            </a:r>
            <a:r>
              <a:rPr lang="en-GB" dirty="0" smtClean="0"/>
              <a:t>785e787</a:t>
            </a:r>
            <a:r>
              <a:rPr lang="sl-SI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69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/>
              <a:t>Education</a:t>
            </a:r>
            <a:endParaRPr lang="en-GB" b="1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26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FF0000"/>
                </a:solidFill>
              </a:rPr>
              <a:t>IDSA &amp; SHEA </a:t>
            </a:r>
            <a:r>
              <a:rPr lang="sl-SI" sz="3200" b="1" dirty="0" err="1" smtClean="0">
                <a:solidFill>
                  <a:srgbClr val="FF0000"/>
                </a:solidFill>
              </a:rPr>
              <a:t>Guidelines</a:t>
            </a:r>
            <a:r>
              <a:rPr lang="sl-SI" sz="3200" b="1" dirty="0" smtClean="0">
                <a:solidFill>
                  <a:srgbClr val="FF0000"/>
                </a:solidFill>
              </a:rPr>
              <a:t> </a:t>
            </a:r>
            <a:r>
              <a:rPr lang="sl-SI" sz="3200" b="1" dirty="0" err="1" smtClean="0">
                <a:solidFill>
                  <a:srgbClr val="FF0000"/>
                </a:solidFill>
              </a:rPr>
              <a:t>for</a:t>
            </a:r>
            <a:r>
              <a:rPr lang="sl-SI" sz="3200" b="1" dirty="0" smtClean="0">
                <a:solidFill>
                  <a:srgbClr val="FF0000"/>
                </a:solidFill>
              </a:rPr>
              <a:t> </a:t>
            </a:r>
            <a:r>
              <a:rPr lang="sl-SI" sz="3200" b="1" dirty="0" err="1" smtClean="0">
                <a:solidFill>
                  <a:srgbClr val="FF0000"/>
                </a:solidFill>
              </a:rPr>
              <a:t>Implementation</a:t>
            </a:r>
            <a:r>
              <a:rPr lang="sl-SI" sz="3200" b="1" dirty="0" smtClean="0">
                <a:solidFill>
                  <a:srgbClr val="FF0000"/>
                </a:solidFill>
              </a:rPr>
              <a:t> </a:t>
            </a:r>
            <a:r>
              <a:rPr lang="sl-SI" sz="3200" b="1" dirty="0" err="1" smtClean="0">
                <a:solidFill>
                  <a:srgbClr val="FF0000"/>
                </a:solidFill>
              </a:rPr>
              <a:t>of</a:t>
            </a:r>
            <a:r>
              <a:rPr lang="sl-SI" sz="3200" b="1" dirty="0" smtClean="0">
                <a:solidFill>
                  <a:srgbClr val="FF0000"/>
                </a:solidFill>
              </a:rPr>
              <a:t> </a:t>
            </a:r>
            <a:r>
              <a:rPr lang="sl-SI" sz="3200" b="1" dirty="0" err="1" smtClean="0">
                <a:solidFill>
                  <a:srgbClr val="FF0000"/>
                </a:solidFill>
              </a:rPr>
              <a:t>Antimicrobial</a:t>
            </a:r>
            <a:r>
              <a:rPr lang="sl-SI" sz="3200" b="1" dirty="0" smtClean="0">
                <a:solidFill>
                  <a:srgbClr val="FF0000"/>
                </a:solidFill>
              </a:rPr>
              <a:t> </a:t>
            </a:r>
            <a:r>
              <a:rPr lang="sl-SI" sz="3200" b="1" dirty="0" err="1" smtClean="0">
                <a:solidFill>
                  <a:srgbClr val="FF0000"/>
                </a:solidFill>
              </a:rPr>
              <a:t>Stewardship</a:t>
            </a:r>
            <a:r>
              <a:rPr lang="sl-SI" sz="3200" b="1" dirty="0" smtClean="0">
                <a:solidFill>
                  <a:srgbClr val="FF0000"/>
                </a:solidFill>
              </a:rPr>
              <a:t> in </a:t>
            </a:r>
            <a:r>
              <a:rPr lang="sl-SI" sz="3200" b="1" dirty="0" err="1" smtClean="0">
                <a:solidFill>
                  <a:srgbClr val="FF0000"/>
                </a:solidFill>
              </a:rPr>
              <a:t>Hospitals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4" name="Ograda besedila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2007</a:t>
            </a:r>
            <a:endParaRPr lang="en-GB" dirty="0"/>
          </a:p>
        </p:txBody>
      </p:sp>
      <p:sp>
        <p:nvSpPr>
          <p:cNvPr id="6" name="Ograda besedila 5"/>
          <p:cNvSpPr>
            <a:spLocks noGrp="1"/>
          </p:cNvSpPr>
          <p:nvPr>
            <p:ph type="body" sz="quarter" idx="3"/>
          </p:nvPr>
        </p:nvSpPr>
        <p:spPr>
          <a:xfrm>
            <a:off x="4788024" y="1628800"/>
            <a:ext cx="4041775" cy="639762"/>
          </a:xfrm>
        </p:spPr>
        <p:txBody>
          <a:bodyPr/>
          <a:lstStyle/>
          <a:p>
            <a:r>
              <a:rPr lang="sl-SI" dirty="0" smtClean="0"/>
              <a:t>2016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558" y="2492896"/>
            <a:ext cx="511322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age result for smešk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7112"/>
            <a:ext cx="2304256" cy="229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infek86\AppData\Local\Microsoft\Windows\Temporary Internet Files\Content.IE5\0LZZZ3XF\nicubunu-Emoticons-Worried-fac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690" y="4673547"/>
            <a:ext cx="1924606" cy="192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251520" y="242088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Education</a:t>
            </a:r>
            <a:r>
              <a:rPr lang="sl-SI" dirty="0" smtClean="0"/>
              <a:t> is </a:t>
            </a:r>
            <a:r>
              <a:rPr lang="sl-SI" dirty="0" err="1" smtClean="0"/>
              <a:t>essential</a:t>
            </a:r>
            <a:r>
              <a:rPr lang="sl-SI" dirty="0" smtClean="0"/>
              <a:t>!</a:t>
            </a:r>
          </a:p>
          <a:p>
            <a:r>
              <a:rPr lang="sl-SI" dirty="0" smtClean="0"/>
              <a:t>(</a:t>
            </a:r>
            <a:r>
              <a:rPr lang="sl-SI" dirty="0" err="1" smtClean="0"/>
              <a:t>strong</a:t>
            </a:r>
            <a:r>
              <a:rPr lang="sl-SI" dirty="0" smtClean="0"/>
              <a:t> </a:t>
            </a:r>
            <a:r>
              <a:rPr lang="sl-SI" dirty="0" err="1" smtClean="0"/>
              <a:t>recommendation</a:t>
            </a:r>
            <a:r>
              <a:rPr lang="sl-SI" dirty="0" smtClean="0"/>
              <a:t>, </a:t>
            </a:r>
            <a:r>
              <a:rPr lang="sl-SI" dirty="0" err="1" smtClean="0"/>
              <a:t>low</a:t>
            </a:r>
            <a:r>
              <a:rPr lang="sl-SI" dirty="0" smtClean="0"/>
              <a:t> </a:t>
            </a:r>
            <a:r>
              <a:rPr lang="sl-SI" dirty="0" err="1" smtClean="0"/>
              <a:t>level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evidence)</a:t>
            </a:r>
            <a:endParaRPr lang="en-GB" dirty="0"/>
          </a:p>
        </p:txBody>
      </p:sp>
      <p:sp>
        <p:nvSpPr>
          <p:cNvPr id="5" name="Ograda vsebin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96384" y="6525344"/>
            <a:ext cx="7427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err="1" smtClean="0"/>
              <a:t>Dellit</a:t>
            </a:r>
            <a:r>
              <a:rPr lang="sl-SI" sz="1200" dirty="0" smtClean="0"/>
              <a:t> TH, </a:t>
            </a:r>
            <a:r>
              <a:rPr lang="sl-SI" sz="1200" dirty="0" err="1" smtClean="0"/>
              <a:t>et</a:t>
            </a:r>
            <a:r>
              <a:rPr lang="sl-SI" sz="1200" dirty="0" smtClean="0"/>
              <a:t> </a:t>
            </a:r>
            <a:r>
              <a:rPr lang="sl-SI" sz="1200" dirty="0" err="1" smtClean="0"/>
              <a:t>al</a:t>
            </a:r>
            <a:r>
              <a:rPr lang="sl-SI" sz="1200" dirty="0" smtClean="0"/>
              <a:t>.</a:t>
            </a:r>
            <a:r>
              <a:rPr lang="en-GB" sz="1200" dirty="0"/>
              <a:t> </a:t>
            </a:r>
            <a:r>
              <a:rPr lang="en-GB" sz="1200" dirty="0" err="1" smtClean="0"/>
              <a:t>Clin</a:t>
            </a:r>
            <a:r>
              <a:rPr lang="en-GB" sz="1200" dirty="0" smtClean="0"/>
              <a:t> Infect Dis </a:t>
            </a:r>
            <a:r>
              <a:rPr lang="en-GB" sz="1200" dirty="0"/>
              <a:t>2007; </a:t>
            </a:r>
            <a:r>
              <a:rPr lang="en-GB" sz="1200" dirty="0" smtClean="0"/>
              <a:t>44:159–77</a:t>
            </a:r>
            <a:r>
              <a:rPr lang="sl-SI" sz="1200" dirty="0" smtClean="0"/>
              <a:t>. ,  </a:t>
            </a:r>
            <a:r>
              <a:rPr lang="sl-SI" sz="1200" dirty="0" err="1" smtClean="0"/>
              <a:t>Barlam</a:t>
            </a:r>
            <a:r>
              <a:rPr lang="sl-SI" sz="1200" dirty="0" smtClean="0"/>
              <a:t> TF, </a:t>
            </a:r>
            <a:r>
              <a:rPr lang="sl-SI" sz="1200" dirty="0" err="1" smtClean="0"/>
              <a:t>et</a:t>
            </a:r>
            <a:r>
              <a:rPr lang="sl-SI" sz="1200" dirty="0" smtClean="0"/>
              <a:t> </a:t>
            </a:r>
            <a:r>
              <a:rPr lang="sl-SI" sz="1200" dirty="0" err="1" smtClean="0"/>
              <a:t>al</a:t>
            </a:r>
            <a:r>
              <a:rPr lang="sl-SI" sz="1200" dirty="0" smtClean="0"/>
              <a:t>. </a:t>
            </a:r>
            <a:r>
              <a:rPr lang="pt-BR" sz="1200" dirty="0" smtClean="0"/>
              <a:t>Clin Infect Dis</a:t>
            </a:r>
            <a:r>
              <a:rPr lang="sl-SI" sz="1200" dirty="0" smtClean="0"/>
              <a:t> </a:t>
            </a:r>
            <a:r>
              <a:rPr lang="pt-BR" sz="1200" dirty="0" smtClean="0"/>
              <a:t>2016;62(10</a:t>
            </a:r>
            <a:r>
              <a:rPr lang="pt-BR" sz="1200" dirty="0"/>
              <a:t>):e51–e77</a:t>
            </a:r>
            <a:r>
              <a:rPr lang="sl-SI" sz="1200" dirty="0" smtClean="0"/>
              <a:t>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00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 err="1" smtClean="0">
                <a:solidFill>
                  <a:srgbClr val="FF0000"/>
                </a:solidFill>
              </a:rPr>
              <a:t>What</a:t>
            </a:r>
            <a:r>
              <a:rPr lang="sl-SI" sz="2800" b="1" dirty="0" smtClean="0">
                <a:solidFill>
                  <a:srgbClr val="FF0000"/>
                </a:solidFill>
              </a:rPr>
              <a:t> </a:t>
            </a:r>
            <a:r>
              <a:rPr lang="sl-SI" sz="2800" b="1" dirty="0" err="1" smtClean="0">
                <a:solidFill>
                  <a:srgbClr val="FF0000"/>
                </a:solidFill>
              </a:rPr>
              <a:t>Type</a:t>
            </a:r>
            <a:r>
              <a:rPr lang="sl-SI" sz="2800" b="1" dirty="0" smtClean="0">
                <a:solidFill>
                  <a:srgbClr val="FF0000"/>
                </a:solidFill>
              </a:rPr>
              <a:t> </a:t>
            </a:r>
            <a:r>
              <a:rPr lang="sl-SI" sz="2800" b="1" dirty="0" err="1" smtClean="0">
                <a:solidFill>
                  <a:srgbClr val="FF0000"/>
                </a:solidFill>
              </a:rPr>
              <a:t>of</a:t>
            </a:r>
            <a:r>
              <a:rPr lang="sl-SI" sz="2800" b="1" dirty="0" smtClean="0">
                <a:solidFill>
                  <a:srgbClr val="FF0000"/>
                </a:solidFill>
              </a:rPr>
              <a:t> </a:t>
            </a:r>
            <a:r>
              <a:rPr lang="sl-SI" sz="2800" b="1" dirty="0" err="1" smtClean="0">
                <a:solidFill>
                  <a:srgbClr val="FF0000"/>
                </a:solidFill>
              </a:rPr>
              <a:t>Education</a:t>
            </a:r>
            <a:r>
              <a:rPr lang="sl-SI" sz="2800" b="1" dirty="0" smtClean="0">
                <a:solidFill>
                  <a:srgbClr val="FF0000"/>
                </a:solidFill>
              </a:rPr>
              <a:t> in AMS is  Most </a:t>
            </a:r>
            <a:r>
              <a:rPr lang="sl-SI" sz="2800" b="1" dirty="0" err="1" smtClean="0">
                <a:solidFill>
                  <a:srgbClr val="FF0000"/>
                </a:solidFill>
              </a:rPr>
              <a:t>Successful</a:t>
            </a:r>
            <a:r>
              <a:rPr lang="sl-SI" sz="2800" b="1" dirty="0">
                <a:solidFill>
                  <a:srgbClr val="FF0000"/>
                </a:solidFill>
              </a:rPr>
              <a:t>?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85000" lnSpcReduction="10000"/>
          </a:bodyPr>
          <a:lstStyle/>
          <a:p>
            <a:r>
              <a:rPr lang="sl-SI" b="1" dirty="0" err="1" smtClean="0"/>
              <a:t>Systematic</a:t>
            </a:r>
            <a:r>
              <a:rPr lang="sl-SI" b="1" dirty="0" smtClean="0"/>
              <a:t> </a:t>
            </a:r>
            <a:r>
              <a:rPr lang="sl-SI" b="1" dirty="0" err="1" smtClean="0"/>
              <a:t>review</a:t>
            </a:r>
            <a:r>
              <a:rPr lang="sl-SI" b="1" dirty="0" smtClean="0"/>
              <a:t> </a:t>
            </a:r>
            <a:r>
              <a:rPr lang="sl-SI" b="1" dirty="0" err="1" smtClean="0"/>
              <a:t>of</a:t>
            </a:r>
            <a:r>
              <a:rPr lang="sl-SI" b="1" dirty="0" smtClean="0"/>
              <a:t> 28 </a:t>
            </a:r>
            <a:r>
              <a:rPr lang="sl-SI" b="1" dirty="0" err="1" smtClean="0"/>
              <a:t>RTCs</a:t>
            </a:r>
            <a:endParaRPr lang="sl-SI" b="1" dirty="0" smtClean="0"/>
          </a:p>
          <a:p>
            <a:endParaRPr lang="sl-SI" b="1" dirty="0"/>
          </a:p>
          <a:p>
            <a:r>
              <a:rPr lang="sl-SI" b="1" dirty="0" err="1" smtClean="0"/>
              <a:t>Antibiotic</a:t>
            </a:r>
            <a:r>
              <a:rPr lang="sl-SI" b="1" dirty="0" smtClean="0"/>
              <a:t> </a:t>
            </a:r>
            <a:r>
              <a:rPr lang="sl-SI" b="1" dirty="0" err="1" smtClean="0"/>
              <a:t>prescription</a:t>
            </a:r>
            <a:r>
              <a:rPr lang="sl-SI" b="1" dirty="0" smtClean="0"/>
              <a:t> </a:t>
            </a:r>
            <a:r>
              <a:rPr lang="sl-SI" b="1" dirty="0" err="1" smtClean="0"/>
              <a:t>decreased</a:t>
            </a:r>
            <a:r>
              <a:rPr lang="sl-SI" b="1" dirty="0" smtClean="0"/>
              <a:t> </a:t>
            </a:r>
            <a:r>
              <a:rPr lang="sl-SI" b="1" dirty="0" err="1" smtClean="0"/>
              <a:t>by</a:t>
            </a:r>
            <a:r>
              <a:rPr lang="sl-SI" b="1" dirty="0" smtClean="0"/>
              <a:t> 9 to 52%</a:t>
            </a:r>
          </a:p>
          <a:p>
            <a:endParaRPr lang="sl-SI" b="1" dirty="0"/>
          </a:p>
          <a:p>
            <a:r>
              <a:rPr lang="sl-SI" b="1" dirty="0" err="1" smtClean="0"/>
              <a:t>Innapropriate</a:t>
            </a:r>
            <a:r>
              <a:rPr lang="sl-SI" b="1" dirty="0" smtClean="0"/>
              <a:t> </a:t>
            </a:r>
            <a:r>
              <a:rPr lang="sl-SI" b="1" dirty="0" err="1" smtClean="0"/>
              <a:t>prescriptions</a:t>
            </a:r>
            <a:r>
              <a:rPr lang="sl-SI" b="1" dirty="0" smtClean="0"/>
              <a:t> </a:t>
            </a:r>
            <a:r>
              <a:rPr lang="sl-SI" b="1" dirty="0" err="1" smtClean="0"/>
              <a:t>decreased</a:t>
            </a:r>
            <a:r>
              <a:rPr lang="sl-SI" b="1" dirty="0" smtClean="0"/>
              <a:t> </a:t>
            </a:r>
            <a:r>
              <a:rPr lang="sl-SI" b="1" dirty="0" err="1" smtClean="0"/>
              <a:t>by</a:t>
            </a:r>
            <a:r>
              <a:rPr lang="sl-SI" b="1" dirty="0" smtClean="0"/>
              <a:t> 41% on </a:t>
            </a:r>
            <a:r>
              <a:rPr lang="sl-SI" b="1" dirty="0" err="1" smtClean="0"/>
              <a:t>average</a:t>
            </a:r>
            <a:r>
              <a:rPr lang="sl-SI" b="1" dirty="0" smtClean="0"/>
              <a:t> </a:t>
            </a:r>
          </a:p>
          <a:p>
            <a:endParaRPr lang="sl-SI" b="1" dirty="0"/>
          </a:p>
          <a:p>
            <a:r>
              <a:rPr lang="sl-SI" b="1" dirty="0" err="1" smtClean="0"/>
              <a:t>Small</a:t>
            </a:r>
            <a:r>
              <a:rPr lang="sl-SI" b="1" dirty="0" smtClean="0"/>
              <a:t> </a:t>
            </a:r>
            <a:r>
              <a:rPr lang="sl-SI" b="1" dirty="0" err="1" smtClean="0"/>
              <a:t>group</a:t>
            </a:r>
            <a:r>
              <a:rPr lang="sl-SI" b="1" dirty="0" smtClean="0"/>
              <a:t> </a:t>
            </a:r>
            <a:r>
              <a:rPr lang="sl-SI" b="1" dirty="0" err="1" smtClean="0"/>
              <a:t>education</a:t>
            </a:r>
            <a:r>
              <a:rPr lang="sl-SI" b="1" dirty="0" smtClean="0"/>
              <a:t> </a:t>
            </a:r>
            <a:r>
              <a:rPr lang="sl-SI" b="1" dirty="0" err="1" smtClean="0"/>
              <a:t>seems</a:t>
            </a:r>
            <a:r>
              <a:rPr lang="sl-SI" b="1" dirty="0" smtClean="0"/>
              <a:t> to most </a:t>
            </a:r>
            <a:r>
              <a:rPr lang="sl-SI" b="1" dirty="0" err="1" smtClean="0"/>
              <a:t>effective</a:t>
            </a:r>
            <a:r>
              <a:rPr lang="sl-SI" b="1" dirty="0" smtClean="0"/>
              <a:t> (52%) </a:t>
            </a:r>
            <a:r>
              <a:rPr lang="sl-SI" b="1" dirty="0" err="1" smtClean="0"/>
              <a:t>followed</a:t>
            </a:r>
            <a:r>
              <a:rPr lang="sl-SI" b="1" dirty="0" smtClean="0"/>
              <a:t> </a:t>
            </a:r>
            <a:r>
              <a:rPr lang="sl-SI" b="1" dirty="0" err="1" smtClean="0"/>
              <a:t>guidelines</a:t>
            </a:r>
            <a:r>
              <a:rPr lang="sl-SI" b="1" dirty="0" smtClean="0"/>
              <a:t> and </a:t>
            </a:r>
            <a:r>
              <a:rPr lang="sl-SI" b="1" dirty="0" err="1" smtClean="0"/>
              <a:t>leaflets</a:t>
            </a:r>
            <a:r>
              <a:rPr lang="sl-SI" b="1" dirty="0" smtClean="0"/>
              <a:t> (42%)</a:t>
            </a:r>
            <a:endParaRPr lang="en-GB" b="1" dirty="0"/>
          </a:p>
        </p:txBody>
      </p:sp>
      <p:sp>
        <p:nvSpPr>
          <p:cNvPr id="5" name="Ograda vsebine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GB"/>
          </a:p>
        </p:txBody>
      </p:sp>
      <p:sp>
        <p:nvSpPr>
          <p:cNvPr id="4" name="PoljeZBesedilom 3"/>
          <p:cNvSpPr txBox="1"/>
          <p:nvPr/>
        </p:nvSpPr>
        <p:spPr>
          <a:xfrm>
            <a:off x="2987824" y="623731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Lee</a:t>
            </a:r>
            <a:r>
              <a:rPr lang="sl-SI" dirty="0" smtClean="0"/>
              <a:t> CR, </a:t>
            </a:r>
            <a:r>
              <a:rPr lang="sl-SI" dirty="0" err="1" smtClean="0"/>
              <a:t>et</a:t>
            </a:r>
            <a:r>
              <a:rPr lang="sl-SI" dirty="0" smtClean="0"/>
              <a:t> </a:t>
            </a:r>
            <a:r>
              <a:rPr lang="sl-SI" dirty="0" err="1" smtClean="0"/>
              <a:t>al</a:t>
            </a:r>
            <a:r>
              <a:rPr lang="sl-SI" dirty="0" smtClean="0"/>
              <a:t>. Biomed Res </a:t>
            </a:r>
            <a:r>
              <a:rPr lang="sl-SI" dirty="0" err="1" smtClean="0"/>
              <a:t>Int</a:t>
            </a:r>
            <a:r>
              <a:rPr lang="sl-SI" dirty="0"/>
              <a:t> 2015; </a:t>
            </a:r>
            <a:r>
              <a:rPr lang="sl-SI" dirty="0" err="1"/>
              <a:t>Article</a:t>
            </a:r>
            <a:r>
              <a:rPr lang="sl-SI" dirty="0"/>
              <a:t> ID 214021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224" y="2636912"/>
            <a:ext cx="369722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8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quarter" idx="11"/>
          </p:nvPr>
        </p:nvSpPr>
        <p:spPr>
          <a:xfrm>
            <a:off x="308372" y="5974996"/>
            <a:ext cx="4170759" cy="169277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79512" y="76200"/>
            <a:ext cx="8496944" cy="86576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Competencies in antimicrobial </a:t>
            </a:r>
            <a:r>
              <a:rPr lang="en-GB" dirty="0" smtClean="0">
                <a:solidFill>
                  <a:srgbClr val="FF0000"/>
                </a:solidFill>
              </a:rPr>
              <a:t>prescribing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and </a:t>
            </a:r>
            <a:r>
              <a:rPr lang="en-GB" dirty="0">
                <a:solidFill>
                  <a:srgbClr val="FF0000"/>
                </a:solidFill>
              </a:rPr>
              <a:t>AMS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13"/>
          </p:nvPr>
        </p:nvSpPr>
        <p:spPr>
          <a:xfrm>
            <a:off x="308372" y="1052737"/>
            <a:ext cx="8615363" cy="4908328"/>
          </a:xfrm>
        </p:spPr>
        <p:txBody>
          <a:bodyPr/>
          <a:lstStyle/>
          <a:p>
            <a:pPr marL="0" indent="0">
              <a:buNone/>
            </a:pPr>
            <a:r>
              <a:rPr lang="en-GB" i="1" dirty="0"/>
              <a:t>Competency is the ability to do something successfully or efficiently. </a:t>
            </a:r>
            <a:br>
              <a:rPr lang="en-GB" i="1" dirty="0"/>
            </a:br>
            <a:r>
              <a:rPr lang="en-GB" i="1" dirty="0"/>
              <a:t>It is a combination of knowledge, skills, motives and personal traits.</a:t>
            </a:r>
          </a:p>
          <a:p>
            <a:endParaRPr lang="en-GB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28651" y="3184431"/>
            <a:ext cx="7845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ESCMID Generic Competencies in </a:t>
            </a:r>
            <a:br>
              <a:rPr lang="en-GB" sz="2400" b="1" dirty="0"/>
            </a:br>
            <a:r>
              <a:rPr lang="en-GB" sz="2400" b="1" dirty="0"/>
              <a:t>Antimicrobial Prescribing and AMS</a:t>
            </a:r>
          </a:p>
        </p:txBody>
      </p:sp>
      <p:sp>
        <p:nvSpPr>
          <p:cNvPr id="8" name="Ograda besedila 7"/>
          <p:cNvSpPr>
            <a:spLocks noGrp="1"/>
          </p:cNvSpPr>
          <p:nvPr>
            <p:ph type="body" sz="quarter" idx="12"/>
          </p:nvPr>
        </p:nvSpPr>
        <p:spPr>
          <a:xfrm>
            <a:off x="6119139" y="5814185"/>
            <a:ext cx="2804622" cy="338554"/>
          </a:xfrm>
        </p:spPr>
        <p:txBody>
          <a:bodyPr/>
          <a:lstStyle/>
          <a:p>
            <a:endParaRPr lang="sl-SI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2" y="2708920"/>
            <a:ext cx="8191820" cy="331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jeZBesedilom 8"/>
          <p:cNvSpPr txBox="1"/>
          <p:nvPr/>
        </p:nvSpPr>
        <p:spPr>
          <a:xfrm>
            <a:off x="467544" y="638132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err="1" smtClean="0">
                <a:solidFill>
                  <a:srgbClr val="FF0000"/>
                </a:solidFill>
              </a:rPr>
              <a:t>What</a:t>
            </a:r>
            <a:r>
              <a:rPr lang="sl-SI" b="1" dirty="0" smtClean="0">
                <a:solidFill>
                  <a:srgbClr val="FF0000"/>
                </a:solidFill>
              </a:rPr>
              <a:t> </a:t>
            </a:r>
            <a:r>
              <a:rPr lang="sl-SI" b="1" dirty="0" err="1" smtClean="0">
                <a:solidFill>
                  <a:srgbClr val="FF0000"/>
                </a:solidFill>
              </a:rPr>
              <a:t>every</a:t>
            </a:r>
            <a:r>
              <a:rPr lang="sl-SI" b="1" dirty="0" smtClean="0">
                <a:solidFill>
                  <a:srgbClr val="FF0000"/>
                </a:solidFill>
              </a:rPr>
              <a:t> </a:t>
            </a:r>
            <a:r>
              <a:rPr lang="sl-SI" b="1" dirty="0" err="1" smtClean="0">
                <a:solidFill>
                  <a:srgbClr val="FF0000"/>
                </a:solidFill>
              </a:rPr>
              <a:t>independent</a:t>
            </a:r>
            <a:r>
              <a:rPr lang="sl-SI" b="1" dirty="0" smtClean="0">
                <a:solidFill>
                  <a:srgbClr val="FF0000"/>
                </a:solidFill>
              </a:rPr>
              <a:t> </a:t>
            </a:r>
            <a:r>
              <a:rPr lang="sl-SI" b="1" dirty="0" err="1" smtClean="0">
                <a:solidFill>
                  <a:srgbClr val="FF0000"/>
                </a:solidFill>
              </a:rPr>
              <a:t>antibiotic</a:t>
            </a:r>
            <a:r>
              <a:rPr lang="sl-SI" b="1" dirty="0" smtClean="0">
                <a:solidFill>
                  <a:srgbClr val="FF0000"/>
                </a:solidFill>
              </a:rPr>
              <a:t> </a:t>
            </a:r>
            <a:r>
              <a:rPr lang="sl-SI" b="1" dirty="0" err="1" smtClean="0">
                <a:solidFill>
                  <a:srgbClr val="FF0000"/>
                </a:solidFill>
              </a:rPr>
              <a:t>prescriber</a:t>
            </a:r>
            <a:r>
              <a:rPr lang="sl-SI" b="1" dirty="0" smtClean="0">
                <a:solidFill>
                  <a:srgbClr val="FF0000"/>
                </a:solidFill>
              </a:rPr>
              <a:t> </a:t>
            </a:r>
            <a:r>
              <a:rPr lang="sl-SI" b="1" dirty="0" err="1" smtClean="0">
                <a:solidFill>
                  <a:srgbClr val="FF0000"/>
                </a:solidFill>
              </a:rPr>
              <a:t>should</a:t>
            </a:r>
            <a:r>
              <a:rPr lang="sl-SI" b="1" dirty="0" smtClean="0">
                <a:solidFill>
                  <a:srgbClr val="FF0000"/>
                </a:solidFill>
              </a:rPr>
              <a:t> </a:t>
            </a:r>
            <a:r>
              <a:rPr lang="sl-SI" b="1" dirty="0" err="1" smtClean="0">
                <a:solidFill>
                  <a:srgbClr val="FF0000"/>
                </a:solidFill>
              </a:rPr>
              <a:t>know</a:t>
            </a:r>
            <a:r>
              <a:rPr lang="sl-SI" b="1" dirty="0" smtClean="0">
                <a:solidFill>
                  <a:srgbClr val="FF0000"/>
                </a:solidFill>
              </a:rPr>
              <a:t> and </a:t>
            </a:r>
            <a:r>
              <a:rPr lang="sl-SI" b="1" dirty="0" err="1" smtClean="0">
                <a:solidFill>
                  <a:srgbClr val="FF0000"/>
                </a:solidFill>
              </a:rPr>
              <a:t>practice</a:t>
            </a:r>
            <a:r>
              <a:rPr lang="sl-SI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0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89B347EB-B868-4F0D-B1F2-D550D0DA1E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7429391" cy="865762"/>
          </a:xfrm>
        </p:spPr>
        <p:txBody>
          <a:bodyPr>
            <a:normAutofit/>
          </a:bodyPr>
          <a:lstStyle/>
          <a:p>
            <a:r>
              <a:rPr lang="sl-SI" sz="3600" dirty="0" err="1">
                <a:solidFill>
                  <a:srgbClr val="FF0000"/>
                </a:solidFill>
              </a:rPr>
              <a:t>Barriers</a:t>
            </a:r>
            <a:r>
              <a:rPr lang="sl-SI" sz="3600" dirty="0">
                <a:solidFill>
                  <a:srgbClr val="FF0000"/>
                </a:solidFill>
              </a:rPr>
              <a:t> and </a:t>
            </a:r>
            <a:r>
              <a:rPr lang="sl-SI" sz="3600" dirty="0" err="1" smtClean="0">
                <a:solidFill>
                  <a:srgbClr val="FF0000"/>
                </a:solidFill>
              </a:rPr>
              <a:t>Facilitators</a:t>
            </a:r>
            <a:r>
              <a:rPr lang="sl-SI" sz="3600" dirty="0" smtClean="0">
                <a:solidFill>
                  <a:srgbClr val="FF0000"/>
                </a:solidFill>
              </a:rPr>
              <a:t> </a:t>
            </a:r>
            <a:r>
              <a:rPr lang="sl-SI" sz="3600" dirty="0" err="1" smtClean="0">
                <a:solidFill>
                  <a:srgbClr val="FF0000"/>
                </a:solidFill>
              </a:rPr>
              <a:t>of</a:t>
            </a:r>
            <a:r>
              <a:rPr lang="sl-SI" sz="3600" dirty="0" smtClean="0">
                <a:solidFill>
                  <a:srgbClr val="FF0000"/>
                </a:solidFill>
              </a:rPr>
              <a:t> AMS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4" name="Ograda besedila 3"/>
          <p:cNvSpPr>
            <a:spLocks noGrp="1"/>
          </p:cNvSpPr>
          <p:nvPr>
            <p:ph type="body" sz="quarter" idx="12"/>
          </p:nvPr>
        </p:nvSpPr>
        <p:spPr>
          <a:xfrm>
            <a:off x="5436096" y="5814185"/>
            <a:ext cx="3487665" cy="338554"/>
          </a:xfrm>
        </p:spPr>
        <p:txBody>
          <a:bodyPr/>
          <a:lstStyle/>
          <a:p>
            <a:r>
              <a:rPr lang="sl-SI" dirty="0"/>
              <a:t>Monnier A, </a:t>
            </a:r>
            <a:r>
              <a:rPr lang="sl-SI" i="1" dirty="0"/>
              <a:t>et al</a:t>
            </a:r>
            <a:r>
              <a:rPr lang="sl-SI" dirty="0"/>
              <a:t>. </a:t>
            </a:r>
            <a:r>
              <a:rPr lang="en-US" dirty="0"/>
              <a:t>Poster </a:t>
            </a:r>
            <a:r>
              <a:rPr lang="sl-SI" dirty="0"/>
              <a:t>P1713</a:t>
            </a:r>
            <a:r>
              <a:rPr lang="en-US" dirty="0"/>
              <a:t>, presented at </a:t>
            </a:r>
            <a:r>
              <a:rPr lang="sl-SI" dirty="0"/>
              <a:t>ECCMID</a:t>
            </a:r>
            <a:r>
              <a:rPr lang="en-US" dirty="0"/>
              <a:t> </a:t>
            </a:r>
            <a:r>
              <a:rPr lang="sl-SI" dirty="0"/>
              <a:t>2018. </a:t>
            </a:r>
            <a:endParaRPr lang="en-GB" dirty="0"/>
          </a:p>
        </p:txBody>
      </p:sp>
      <p:sp>
        <p:nvSpPr>
          <p:cNvPr id="5" name="Ograda vsebine 4"/>
          <p:cNvSpPr>
            <a:spLocks noGrp="1"/>
          </p:cNvSpPr>
          <p:nvPr>
            <p:ph sz="quarter" idx="13"/>
          </p:nvPr>
        </p:nvSpPr>
        <p:spPr>
          <a:xfrm>
            <a:off x="323528" y="1556792"/>
            <a:ext cx="8615363" cy="4594225"/>
          </a:xfrm>
        </p:spPr>
        <p:txBody>
          <a:bodyPr/>
          <a:lstStyle/>
          <a:p>
            <a:r>
              <a:rPr lang="en-GB" dirty="0"/>
              <a:t>Scientific </a:t>
            </a:r>
            <a:r>
              <a:rPr lang="en-GB" sz="2000" dirty="0"/>
              <a:t>(e.g., uncertainty of future medical needs)</a:t>
            </a:r>
          </a:p>
          <a:p>
            <a:r>
              <a:rPr lang="en-GB" dirty="0"/>
              <a:t>Economic</a:t>
            </a:r>
            <a:r>
              <a:rPr lang="en-GB" sz="2000" dirty="0"/>
              <a:t> (e.g., lack of financial incentives)</a:t>
            </a:r>
            <a:endParaRPr lang="sl-SI" sz="2000" dirty="0"/>
          </a:p>
          <a:p>
            <a:r>
              <a:rPr lang="en-GB" dirty="0"/>
              <a:t>Regulatory </a:t>
            </a:r>
            <a:r>
              <a:rPr lang="en-GB" sz="2000" dirty="0"/>
              <a:t>(e.g., regulatory harmonisation)</a:t>
            </a:r>
            <a:endParaRPr lang="sl-SI" sz="2000" dirty="0"/>
          </a:p>
          <a:p>
            <a:r>
              <a:rPr lang="en-GB" dirty="0"/>
              <a:t>Ethical </a:t>
            </a:r>
            <a:r>
              <a:rPr lang="en-GB" sz="2000" dirty="0"/>
              <a:t>(e.g.,</a:t>
            </a:r>
            <a:r>
              <a:rPr lang="sl-SI" sz="2000" dirty="0"/>
              <a:t> </a:t>
            </a:r>
            <a:r>
              <a:rPr lang="en-GB" sz="2000" dirty="0"/>
              <a:t>responsibility for future generations)</a:t>
            </a:r>
            <a:endParaRPr lang="sl-SI" sz="2000" dirty="0"/>
          </a:p>
          <a:p>
            <a:r>
              <a:rPr lang="en-GB" dirty="0"/>
              <a:t>Societal </a:t>
            </a:r>
            <a:r>
              <a:rPr lang="en-GB" sz="2000" dirty="0"/>
              <a:t>(e.g., ‘invisibility’ of antibacterial resistance)</a:t>
            </a:r>
          </a:p>
          <a:p>
            <a:r>
              <a:rPr lang="en-GB" dirty="0"/>
              <a:t>Political </a:t>
            </a:r>
            <a:r>
              <a:rPr lang="en-GB" sz="2000" dirty="0"/>
              <a:t>(e.g., changing political environment)</a:t>
            </a:r>
            <a:endParaRPr lang="sl-SI" sz="2000" dirty="0"/>
          </a:p>
          <a:p>
            <a:r>
              <a:rPr lang="en-GB" dirty="0"/>
              <a:t>Professional practice challenges </a:t>
            </a:r>
            <a:r>
              <a:rPr lang="en-GB" sz="2000" dirty="0"/>
              <a:t>(e.g., alternatives to</a:t>
            </a:r>
            <a:r>
              <a:rPr lang="sl-SI" sz="2000" dirty="0"/>
              <a:t> </a:t>
            </a:r>
            <a:r>
              <a:rPr lang="en-GB" sz="2000" dirty="0"/>
              <a:t>antibiotics)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9EA2BA2-5EED-4CA6-90FF-5262E1E76E9F}"/>
              </a:ext>
            </a:extLst>
          </p:cNvPr>
          <p:cNvSpPr txBox="1"/>
          <p:nvPr/>
        </p:nvSpPr>
        <p:spPr>
          <a:xfrm>
            <a:off x="9799721" y="4439653"/>
            <a:ext cx="223787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88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755626"/>
          </a:xfrm>
        </p:spPr>
        <p:txBody>
          <a:bodyPr>
            <a:normAutofit fontScale="90000"/>
          </a:bodyPr>
          <a:lstStyle/>
          <a:p>
            <a:r>
              <a:rPr lang="sl-SI" b="1" dirty="0" err="1" smtClean="0">
                <a:solidFill>
                  <a:srgbClr val="FF0000"/>
                </a:solidFill>
              </a:rPr>
              <a:t>Sociocultural</a:t>
            </a:r>
            <a:r>
              <a:rPr lang="sl-SI" b="1" dirty="0" smtClean="0">
                <a:solidFill>
                  <a:srgbClr val="FF0000"/>
                </a:solidFill>
              </a:rPr>
              <a:t> </a:t>
            </a:r>
            <a:r>
              <a:rPr lang="sl-SI" b="1" dirty="0" err="1" smtClean="0">
                <a:solidFill>
                  <a:srgbClr val="FF0000"/>
                </a:solidFill>
              </a:rPr>
              <a:t>aspect</a:t>
            </a:r>
            <a:r>
              <a:rPr lang="sl-SI" b="1" dirty="0" smtClean="0">
                <a:solidFill>
                  <a:srgbClr val="FF0000"/>
                </a:solidFill>
              </a:rPr>
              <a:t/>
            </a:r>
            <a:br>
              <a:rPr lang="sl-SI" b="1" dirty="0" smtClean="0">
                <a:solidFill>
                  <a:srgbClr val="FF0000"/>
                </a:solidFill>
              </a:rPr>
            </a:br>
            <a:r>
              <a:rPr lang="sl-SI" b="1" dirty="0" smtClean="0">
                <a:solidFill>
                  <a:srgbClr val="FF0000"/>
                </a:solidFill>
              </a:rPr>
              <a:t/>
            </a:r>
            <a:br>
              <a:rPr lang="sl-SI" b="1" dirty="0" smtClean="0">
                <a:solidFill>
                  <a:srgbClr val="FF0000"/>
                </a:solidFill>
              </a:rPr>
            </a:br>
            <a:r>
              <a:rPr lang="sl-SI" b="1" dirty="0" err="1" smtClean="0">
                <a:solidFill>
                  <a:srgbClr val="FF0000"/>
                </a:solidFill>
              </a:rPr>
              <a:t>Regulatory</a:t>
            </a:r>
            <a:r>
              <a:rPr lang="sl-SI" b="1" dirty="0" smtClean="0">
                <a:solidFill>
                  <a:srgbClr val="FF0000"/>
                </a:solidFill>
              </a:rPr>
              <a:t> </a:t>
            </a:r>
            <a:r>
              <a:rPr lang="sl-SI" b="1" dirty="0" err="1" smtClean="0">
                <a:solidFill>
                  <a:srgbClr val="FF0000"/>
                </a:solidFill>
              </a:rPr>
              <a:t>aspect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Podnaslov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54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besedila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08372" y="76200"/>
            <a:ext cx="8440092" cy="1192560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Sociocultural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sl-SI" dirty="0" err="1">
                <a:solidFill>
                  <a:srgbClr val="FF0000"/>
                </a:solidFill>
              </a:rPr>
              <a:t>imensions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of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sl-SI" dirty="0">
                <a:solidFill>
                  <a:srgbClr val="FF0000"/>
                </a:solidFill>
              </a:rPr>
              <a:t>ntibiotic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sl-SI" dirty="0">
                <a:solidFill>
                  <a:srgbClr val="FF0000"/>
                </a:solidFill>
              </a:rPr>
              <a:t>rescribing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Ograda besedila 3"/>
          <p:cNvSpPr>
            <a:spLocks noGrp="1"/>
          </p:cNvSpPr>
          <p:nvPr>
            <p:ph type="body" sz="quarter" idx="12"/>
          </p:nvPr>
        </p:nvSpPr>
        <p:spPr>
          <a:xfrm>
            <a:off x="2267744" y="6093296"/>
            <a:ext cx="6621046" cy="677108"/>
          </a:xfrm>
        </p:spPr>
        <p:txBody>
          <a:bodyPr/>
          <a:lstStyle/>
          <a:p>
            <a:r>
              <a:rPr lang="en-GB" dirty="0"/>
              <a:t>1. Hulscher M, </a:t>
            </a:r>
            <a:r>
              <a:rPr lang="en-GB" i="1" dirty="0"/>
              <a:t>et al. Lancet Infect Dis</a:t>
            </a:r>
            <a:r>
              <a:rPr lang="en-GB" dirty="0"/>
              <a:t>. 2010;10(3):</a:t>
            </a:r>
            <a:r>
              <a:rPr lang="en-GB" dirty="0" smtClean="0"/>
              <a:t>167–75</a:t>
            </a:r>
            <a:r>
              <a:rPr lang="sl-SI" dirty="0" smtClean="0"/>
              <a:t>,  </a:t>
            </a:r>
            <a:endParaRPr lang="en-GB" dirty="0"/>
          </a:p>
          <a:p>
            <a:r>
              <a:rPr lang="en-GB" dirty="0"/>
              <a:t>2. Deschepper R, </a:t>
            </a:r>
            <a:r>
              <a:rPr lang="en-GB" i="1" dirty="0"/>
              <a:t>et al. BMC Health Serv Res</a:t>
            </a:r>
            <a:r>
              <a:rPr lang="en-GB" dirty="0"/>
              <a:t>. 2008;8:123;</a:t>
            </a:r>
          </a:p>
          <a:p>
            <a:r>
              <a:rPr lang="en-GB" dirty="0"/>
              <a:t>3. Borg M. </a:t>
            </a:r>
            <a:r>
              <a:rPr lang="en-GB" i="1" dirty="0"/>
              <a:t>J Antimicrob Chemother</a:t>
            </a:r>
            <a:r>
              <a:rPr lang="en-GB" dirty="0"/>
              <a:t>. 2012;67(3):763–7;</a:t>
            </a:r>
          </a:p>
          <a:p>
            <a:r>
              <a:rPr lang="en-GB" dirty="0"/>
              <a:t>4. Borg M. </a:t>
            </a:r>
            <a:r>
              <a:rPr lang="en-GB" i="1" dirty="0"/>
              <a:t>J Antimicrob Chemother. </a:t>
            </a:r>
            <a:r>
              <a:rPr lang="en-GB" dirty="0"/>
              <a:t>2014;69(4):1142–4.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GB" sz="2400" dirty="0"/>
              <a:t>Differences in antibiotic use between EU countries can be explained with sociocultural dimensions</a:t>
            </a:r>
            <a:r>
              <a:rPr lang="en-GB" sz="2400" baseline="30000" dirty="0"/>
              <a:t>1</a:t>
            </a:r>
          </a:p>
          <a:p>
            <a:endParaRPr lang="sl-SI" sz="2400" dirty="0" smtClean="0"/>
          </a:p>
          <a:p>
            <a:r>
              <a:rPr lang="en-GB" sz="2400" dirty="0" smtClean="0"/>
              <a:t>Differences </a:t>
            </a:r>
            <a:r>
              <a:rPr lang="en-GB" sz="2400" dirty="0"/>
              <a:t>in outpatient antibiotic use can be explained by power distance, uncertainty avoidance, hierarchy, masculinity and religion</a:t>
            </a:r>
            <a:r>
              <a:rPr lang="en-GB" sz="2400" baseline="30000" dirty="0"/>
              <a:t>2</a:t>
            </a:r>
          </a:p>
          <a:p>
            <a:endParaRPr lang="sl-SI" sz="2400" dirty="0" smtClean="0"/>
          </a:p>
          <a:p>
            <a:r>
              <a:rPr lang="en-GB" sz="2400" dirty="0" smtClean="0"/>
              <a:t>Differences </a:t>
            </a:r>
            <a:r>
              <a:rPr lang="en-GB" sz="2400" dirty="0"/>
              <a:t>in antibiotic use for cold, flu and sore throat identified by Eurobarometer are concordant with uncertainty avoidance and masculinity in the society</a:t>
            </a:r>
            <a:r>
              <a:rPr lang="en-GB" sz="2400" baseline="30000" dirty="0"/>
              <a:t>3</a:t>
            </a:r>
          </a:p>
          <a:p>
            <a:endParaRPr lang="sl-SI" sz="2400" dirty="0" smtClean="0"/>
          </a:p>
          <a:p>
            <a:r>
              <a:rPr lang="en-GB" sz="2400" dirty="0" smtClean="0"/>
              <a:t>Frequency </a:t>
            </a:r>
            <a:r>
              <a:rPr lang="en-GB" sz="2400" dirty="0"/>
              <a:t>of prolonging antibiotic surgical prophylaxis beyond 24 hours is concordant with uncertainty avoidance</a:t>
            </a:r>
            <a:r>
              <a:rPr lang="en-GB" sz="2400" baseline="30000" dirty="0"/>
              <a:t>4</a:t>
            </a:r>
            <a:r>
              <a:rPr lang="en-GB" sz="2400" dirty="0"/>
              <a:t>   </a:t>
            </a:r>
          </a:p>
          <a:p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3D4251B-95B8-454A-A337-B54F7C31FECB}"/>
              </a:ext>
            </a:extLst>
          </p:cNvPr>
          <p:cNvSpPr txBox="1"/>
          <p:nvPr/>
        </p:nvSpPr>
        <p:spPr>
          <a:xfrm>
            <a:off x="9829800" y="3930317"/>
            <a:ext cx="451058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76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26432" y="332656"/>
            <a:ext cx="7429391" cy="86576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Legal framework for AMS in </a:t>
            </a:r>
            <a:r>
              <a:rPr lang="en-GB" dirty="0" smtClean="0">
                <a:solidFill>
                  <a:schemeClr val="tx1"/>
                </a:solidFill>
              </a:rPr>
              <a:t>Europe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br>
              <a:rPr lang="sl-SI" dirty="0" smtClean="0">
                <a:solidFill>
                  <a:schemeClr val="tx1"/>
                </a:solidFill>
              </a:rPr>
            </a:br>
            <a:r>
              <a:rPr lang="sl-SI" sz="1800" b="0" dirty="0" smtClean="0">
                <a:solidFill>
                  <a:schemeClr val="tx1"/>
                </a:solidFill>
              </a:rPr>
              <a:t>(An ESCMID/ESGAP </a:t>
            </a:r>
            <a:r>
              <a:rPr lang="sl-SI" sz="1800" b="0" dirty="0" err="1" smtClean="0">
                <a:solidFill>
                  <a:schemeClr val="tx1"/>
                </a:solidFill>
              </a:rPr>
              <a:t>survey</a:t>
            </a:r>
            <a:r>
              <a:rPr lang="sl-SI" sz="1800" b="0" dirty="0" smtClean="0">
                <a:solidFill>
                  <a:schemeClr val="tx1"/>
                </a:solidFill>
              </a:rPr>
              <a:t>)</a:t>
            </a:r>
            <a:r>
              <a:rPr lang="en-GB" sz="1800" b="0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b="0" dirty="0">
                <a:solidFill>
                  <a:schemeClr val="tx1"/>
                </a:solidFill>
              </a:rPr>
              <a:t>25 countries and two Italian regions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525982" y="5983461"/>
            <a:ext cx="5397779" cy="169277"/>
          </a:xfrm>
        </p:spPr>
        <p:txBody>
          <a:bodyPr/>
          <a:lstStyle/>
          <a:p>
            <a:r>
              <a:rPr lang="en-GB" dirty="0"/>
              <a:t>Beović B, </a:t>
            </a:r>
            <a:r>
              <a:rPr lang="en-GB" i="1" dirty="0"/>
              <a:t>et al. Int J Antimicrob Agents.</a:t>
            </a:r>
            <a:r>
              <a:rPr lang="en-GB" dirty="0"/>
              <a:t> 2018. [Epub ahead of print].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693915"/>
              </p:ext>
            </p:extLst>
          </p:nvPr>
        </p:nvGraphicFramePr>
        <p:xfrm>
          <a:off x="708166" y="1494048"/>
          <a:ext cx="5904656" cy="406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grada besedila 1">
            <a:extLst>
              <a:ext uri="{FF2B5EF4-FFF2-40B4-BE49-F238E27FC236}">
                <a16:creationId xmlns="" xmlns:a16="http://schemas.microsoft.com/office/drawing/2014/main" id="{4BBB8064-6A74-44BD-8AD0-066F0FAB2B19}"/>
              </a:ext>
            </a:extLst>
          </p:cNvPr>
          <p:cNvSpPr txBox="1">
            <a:spLocks/>
          </p:cNvSpPr>
          <p:nvPr/>
        </p:nvSpPr>
        <p:spPr>
          <a:xfrm>
            <a:off x="345112" y="5991924"/>
            <a:ext cx="2804622" cy="15234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1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AMS, antimicrobial stewardship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A5320F5-9C11-45BF-8EC9-2AEA630120F8}"/>
              </a:ext>
            </a:extLst>
          </p:cNvPr>
          <p:cNvSpPr txBox="1"/>
          <p:nvPr/>
        </p:nvSpPr>
        <p:spPr>
          <a:xfrm>
            <a:off x="9529010" y="4331369"/>
            <a:ext cx="241834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Beovic/p5/line 43-51</a:t>
            </a:r>
          </a:p>
          <a:p>
            <a:endParaRPr lang="en-GB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683568" y="555788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No </a:t>
            </a:r>
            <a:r>
              <a:rPr lang="sl-SI" dirty="0" err="1" smtClean="0"/>
              <a:t>regulations</a:t>
            </a:r>
            <a:r>
              <a:rPr lang="sl-SI" dirty="0" smtClean="0"/>
              <a:t>/</a:t>
            </a:r>
            <a:r>
              <a:rPr lang="sl-SI" dirty="0" err="1" smtClean="0"/>
              <a:t>strategy</a:t>
            </a:r>
            <a:r>
              <a:rPr lang="sl-SI" dirty="0" smtClean="0"/>
              <a:t>/</a:t>
            </a:r>
            <a:r>
              <a:rPr lang="sl-SI" dirty="0" err="1" smtClean="0"/>
              <a:t>action</a:t>
            </a:r>
            <a:r>
              <a:rPr lang="sl-SI" dirty="0" smtClean="0"/>
              <a:t> plan </a:t>
            </a:r>
            <a:r>
              <a:rPr lang="sl-SI" dirty="0" err="1" smtClean="0"/>
              <a:t>adopted</a:t>
            </a:r>
            <a:r>
              <a:rPr lang="sl-SI" dirty="0" smtClean="0"/>
              <a:t> </a:t>
            </a:r>
            <a:r>
              <a:rPr lang="sl-SI" dirty="0" err="1" smtClean="0"/>
              <a:t>by</a:t>
            </a:r>
            <a:r>
              <a:rPr lang="sl-SI" dirty="0" smtClean="0"/>
              <a:t> </a:t>
            </a:r>
            <a:r>
              <a:rPr lang="sl-SI" dirty="0" err="1" smtClean="0"/>
              <a:t>ministry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health</a:t>
            </a:r>
            <a:r>
              <a:rPr lang="sl-SI" dirty="0" smtClean="0"/>
              <a:t> in 5 </a:t>
            </a:r>
            <a:r>
              <a:rPr lang="sl-SI" dirty="0" err="1" smtClean="0"/>
              <a:t>countries</a:t>
            </a:r>
            <a:r>
              <a:rPr lang="sl-SI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65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 smtClean="0">
                <a:solidFill>
                  <a:srgbClr val="FF0000"/>
                </a:solidFill>
              </a:rPr>
              <a:t>Conclusion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AMS interventions increase the adherence to guidelines in improve the quality of antimicrobial prescribing.</a:t>
            </a:r>
          </a:p>
          <a:p>
            <a:endParaRPr lang="en-GB" dirty="0" smtClean="0"/>
          </a:p>
          <a:p>
            <a:r>
              <a:rPr lang="en-GB" dirty="0" smtClean="0"/>
              <a:t>The multidisciplinary team, preferably led by infectious diseases specialist, should have the authority and should be compensated for the time dedicated to AMS.</a:t>
            </a:r>
          </a:p>
          <a:p>
            <a:endParaRPr lang="en-GB" dirty="0" smtClean="0"/>
          </a:p>
          <a:p>
            <a:r>
              <a:rPr lang="sl-SI" dirty="0" err="1" smtClean="0"/>
              <a:t>Carefully</a:t>
            </a:r>
            <a:r>
              <a:rPr lang="sl-SI" dirty="0" smtClean="0"/>
              <a:t> </a:t>
            </a:r>
            <a:r>
              <a:rPr lang="sl-SI" dirty="0" err="1" smtClean="0"/>
              <a:t>chosen</a:t>
            </a:r>
            <a:r>
              <a:rPr lang="sl-SI" dirty="0" smtClean="0"/>
              <a:t> </a:t>
            </a:r>
            <a:r>
              <a:rPr lang="sl-SI" dirty="0" err="1" smtClean="0"/>
              <a:t>interventions</a:t>
            </a:r>
            <a:r>
              <a:rPr lang="sl-SI" dirty="0" smtClean="0"/>
              <a:t> </a:t>
            </a:r>
            <a:r>
              <a:rPr lang="sl-SI" dirty="0" err="1" smtClean="0"/>
              <a:t>should</a:t>
            </a:r>
            <a:r>
              <a:rPr lang="sl-SI" dirty="0" smtClean="0"/>
              <a:t> take </a:t>
            </a:r>
            <a:r>
              <a:rPr lang="sl-SI" dirty="0" err="1" smtClean="0"/>
              <a:t>into</a:t>
            </a:r>
            <a:r>
              <a:rPr lang="sl-SI" dirty="0" smtClean="0"/>
              <a:t> </a:t>
            </a:r>
            <a:r>
              <a:rPr lang="sl-SI" dirty="0" err="1" smtClean="0"/>
              <a:t>account</a:t>
            </a:r>
            <a:r>
              <a:rPr lang="sl-SI" dirty="0" smtClean="0"/>
              <a:t> </a:t>
            </a:r>
            <a:r>
              <a:rPr lang="sl-SI" dirty="0" err="1" smtClean="0"/>
              <a:t>sociocultural</a:t>
            </a:r>
            <a:r>
              <a:rPr lang="sl-SI" dirty="0" smtClean="0"/>
              <a:t> </a:t>
            </a:r>
            <a:r>
              <a:rPr lang="sl-SI" dirty="0" err="1" smtClean="0"/>
              <a:t>characteristics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setting</a:t>
            </a:r>
            <a:r>
              <a:rPr lang="en-GB" dirty="0" smtClean="0"/>
              <a:t>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7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IDSA/SHEA: 1</a:t>
            </a:r>
            <a:r>
              <a:rPr lang="sl-SI" b="1" dirty="0" smtClean="0">
                <a:solidFill>
                  <a:srgbClr val="FF0000"/>
                </a:solidFill>
              </a:rPr>
              <a:t>997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93" y="1484784"/>
            <a:ext cx="8229600" cy="221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7045478" cy="147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4067944" y="5877272"/>
            <a:ext cx="4503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Shlaes</a:t>
            </a:r>
            <a:r>
              <a:rPr lang="en-US" dirty="0" smtClean="0"/>
              <a:t> D, </a:t>
            </a:r>
            <a:r>
              <a:rPr lang="en-US" i="1" dirty="0" smtClean="0"/>
              <a:t>et al. </a:t>
            </a:r>
            <a:r>
              <a:rPr lang="sl-SI" i="1" dirty="0" err="1" smtClean="0"/>
              <a:t>Clin</a:t>
            </a:r>
            <a:r>
              <a:rPr lang="sl-SI" i="1" dirty="0" smtClean="0"/>
              <a:t> </a:t>
            </a:r>
            <a:r>
              <a:rPr lang="sl-SI" i="1" dirty="0" err="1" smtClean="0"/>
              <a:t>Infect</a:t>
            </a:r>
            <a:r>
              <a:rPr lang="sl-SI" i="1" dirty="0" smtClean="0"/>
              <a:t> </a:t>
            </a:r>
            <a:r>
              <a:rPr lang="sl-SI" i="1" dirty="0" err="1" smtClean="0"/>
              <a:t>Dis</a:t>
            </a:r>
            <a:r>
              <a:rPr lang="en-GB" i="1" dirty="0" smtClean="0"/>
              <a:t>.</a:t>
            </a:r>
            <a:r>
              <a:rPr lang="sl-SI" i="1" dirty="0" smtClean="0"/>
              <a:t> </a:t>
            </a:r>
            <a:r>
              <a:rPr lang="sl-SI" dirty="0" smtClean="0"/>
              <a:t>1997;25:584–99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36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Definitions of AMS: </a:t>
            </a:r>
            <a:r>
              <a:rPr lang="sl-SI" b="1" dirty="0" smtClean="0">
                <a:solidFill>
                  <a:srgbClr val="FF0000"/>
                </a:solidFill>
              </a:rPr>
              <a:t>201</a:t>
            </a:r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sl-SI" b="1" dirty="0" smtClean="0">
                <a:solidFill>
                  <a:srgbClr val="FF0000"/>
                </a:solidFill>
              </a:rPr>
              <a:t>–201</a:t>
            </a:r>
            <a:r>
              <a:rPr lang="en-US" b="1" dirty="0" smtClean="0">
                <a:solidFill>
                  <a:srgbClr val="FF0000"/>
                </a:solidFill>
              </a:rPr>
              <a:t>8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smtClean="0"/>
              <a:t>ESGAP:</a:t>
            </a:r>
            <a:r>
              <a:rPr lang="en-GB" baseline="30000" dirty="0" smtClean="0"/>
              <a:t>1</a:t>
            </a:r>
            <a:r>
              <a:rPr lang="en-GB" dirty="0" smtClean="0"/>
              <a:t> </a:t>
            </a:r>
            <a:r>
              <a:rPr lang="en-GB" i="1" dirty="0" smtClean="0"/>
              <a:t>A set of actions or a programme aimed at ensuring responsible antibiotic use</a:t>
            </a:r>
            <a:r>
              <a:rPr lang="sl-SI" i="1" dirty="0" smtClean="0"/>
              <a:t>.</a:t>
            </a:r>
            <a:endParaRPr lang="en-GB" i="1" dirty="0" smtClean="0"/>
          </a:p>
          <a:p>
            <a:endParaRPr lang="en-GB" dirty="0" smtClean="0"/>
          </a:p>
          <a:p>
            <a:r>
              <a:rPr lang="en-GB" b="1" dirty="0" smtClean="0"/>
              <a:t>IDSA/SHEA:</a:t>
            </a:r>
            <a:r>
              <a:rPr lang="en-GB" baseline="30000" dirty="0" smtClean="0"/>
              <a:t>2</a:t>
            </a:r>
            <a:r>
              <a:rPr lang="en-GB" dirty="0" smtClean="0"/>
              <a:t> </a:t>
            </a:r>
            <a:r>
              <a:rPr lang="en-GB" i="1" dirty="0" smtClean="0"/>
              <a:t>Coordinated interventions designed to improve and measure the appropriate use of antimicrobials by promoting the selection of the optimal antimicrobial drug regimen, dose, duration of therapy, and route of administration</a:t>
            </a:r>
            <a:r>
              <a:rPr lang="sl-SI" i="1" dirty="0" smtClean="0"/>
              <a:t>.</a:t>
            </a:r>
            <a:endParaRPr lang="en-GB" i="1" dirty="0" smtClean="0"/>
          </a:p>
          <a:p>
            <a:endParaRPr lang="en-GB" dirty="0" smtClean="0"/>
          </a:p>
          <a:p>
            <a:r>
              <a:rPr lang="en-GB" b="1" dirty="0" smtClean="0"/>
              <a:t>WHO:</a:t>
            </a:r>
            <a:r>
              <a:rPr lang="en-GB" baseline="30000" dirty="0" smtClean="0"/>
              <a:t>3</a:t>
            </a:r>
            <a:r>
              <a:rPr lang="en-GB" dirty="0" smtClean="0"/>
              <a:t> </a:t>
            </a:r>
            <a:r>
              <a:rPr lang="en-GB" i="1" dirty="0" smtClean="0"/>
              <a:t>Interventions designed to optimise use of antibiotics</a:t>
            </a:r>
            <a:r>
              <a:rPr lang="sl-SI" i="1" dirty="0" smtClean="0"/>
              <a:t>.</a:t>
            </a:r>
            <a:endParaRPr lang="en-GB" i="1" dirty="0" smtClean="0"/>
          </a:p>
          <a:p>
            <a:endParaRPr lang="en-GB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067944" y="6021288"/>
            <a:ext cx="4508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1. </a:t>
            </a:r>
            <a:r>
              <a:rPr lang="sl-SI" sz="1200" dirty="0" smtClean="0"/>
              <a:t>D</a:t>
            </a:r>
            <a:r>
              <a:rPr lang="en-GB" sz="1200" dirty="0" err="1" smtClean="0"/>
              <a:t>yar</a:t>
            </a:r>
            <a:r>
              <a:rPr lang="en-GB" sz="1200" dirty="0" smtClean="0"/>
              <a:t> OJ, et al. </a:t>
            </a:r>
            <a:r>
              <a:rPr lang="en-GB" sz="1200" dirty="0" err="1" smtClean="0"/>
              <a:t>Clin</a:t>
            </a:r>
            <a:r>
              <a:rPr lang="en-GB" sz="1200" dirty="0" smtClean="0"/>
              <a:t> </a:t>
            </a:r>
            <a:r>
              <a:rPr lang="en-GB" sz="1200" dirty="0" err="1" smtClean="0"/>
              <a:t>Microbiol</a:t>
            </a:r>
            <a:r>
              <a:rPr lang="en-GB" sz="1200" dirty="0" smtClean="0"/>
              <a:t> Infect. 2017;23(11):793–98;</a:t>
            </a:r>
            <a:endParaRPr lang="sl-SI" sz="1200" dirty="0" smtClean="0"/>
          </a:p>
          <a:p>
            <a:r>
              <a:rPr lang="en-US" sz="1200" dirty="0" smtClean="0"/>
              <a:t>2. Fischer N</a:t>
            </a:r>
            <a:r>
              <a:rPr lang="sl-SI" sz="1200" dirty="0" smtClean="0"/>
              <a:t>, </a:t>
            </a:r>
            <a:r>
              <a:rPr lang="sl-SI" sz="1200" dirty="0" err="1" smtClean="0"/>
              <a:t>et</a:t>
            </a:r>
            <a:r>
              <a:rPr lang="sl-SI" sz="1200" dirty="0" smtClean="0"/>
              <a:t> </a:t>
            </a:r>
            <a:r>
              <a:rPr lang="sl-SI" sz="1200" dirty="0" err="1" smtClean="0"/>
              <a:t>al</a:t>
            </a:r>
            <a:r>
              <a:rPr lang="sl-SI" sz="1200" dirty="0" smtClean="0"/>
              <a:t>. </a:t>
            </a:r>
            <a:r>
              <a:rPr lang="en-GB" sz="1200" dirty="0" smtClean="0"/>
              <a:t>Infect Control </a:t>
            </a:r>
            <a:r>
              <a:rPr lang="en-GB" sz="1200" dirty="0" err="1" smtClean="0"/>
              <a:t>Hosp</a:t>
            </a:r>
            <a:r>
              <a:rPr lang="en-GB" sz="1200" dirty="0" smtClean="0"/>
              <a:t> </a:t>
            </a:r>
            <a:r>
              <a:rPr lang="en-GB" sz="1200" dirty="0" err="1" smtClean="0"/>
              <a:t>Epidemiol</a:t>
            </a:r>
            <a:r>
              <a:rPr lang="en-GB" sz="1200" dirty="0" smtClean="0"/>
              <a:t>. 2012;33(4):322–27;</a:t>
            </a:r>
            <a:endParaRPr lang="sl-SI" sz="1200" dirty="0" smtClean="0"/>
          </a:p>
          <a:p>
            <a:r>
              <a:rPr lang="en-US" sz="1200" dirty="0" smtClean="0"/>
              <a:t>3. Van </a:t>
            </a:r>
            <a:r>
              <a:rPr lang="en-US" sz="1200" dirty="0" err="1" smtClean="0"/>
              <a:t>Dijck</a:t>
            </a:r>
            <a:r>
              <a:rPr lang="en-US" sz="1200" dirty="0" smtClean="0"/>
              <a:t> C, et al. </a:t>
            </a:r>
            <a:r>
              <a:rPr lang="en-GB" sz="1200" dirty="0" smtClean="0"/>
              <a:t>Bull World Health Organ. 2018;96:266–80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41819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Why do we need AMS?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b="1" dirty="0" smtClean="0"/>
              <a:t>A </a:t>
            </a:r>
            <a:r>
              <a:rPr lang="sl-SI" b="1" dirty="0" err="1" smtClean="0"/>
              <a:t>few</a:t>
            </a:r>
            <a:r>
              <a:rPr lang="sl-SI" b="1" dirty="0" smtClean="0"/>
              <a:t> </a:t>
            </a:r>
            <a:r>
              <a:rPr lang="sl-SI" b="1" dirty="0" err="1" smtClean="0"/>
              <a:t>simple</a:t>
            </a:r>
            <a:r>
              <a:rPr lang="sl-SI" b="1" dirty="0" smtClean="0"/>
              <a:t> </a:t>
            </a:r>
            <a:r>
              <a:rPr lang="sl-SI" b="1" dirty="0" err="1" smtClean="0"/>
              <a:t>facts</a:t>
            </a:r>
            <a:r>
              <a:rPr lang="sl-SI" b="1" dirty="0" smtClean="0"/>
              <a:t>:</a:t>
            </a:r>
          </a:p>
          <a:p>
            <a:r>
              <a:rPr lang="en-GB" dirty="0" smtClean="0"/>
              <a:t>Antibiotics cause antimicrobial resistance</a:t>
            </a:r>
            <a:r>
              <a:rPr lang="en-GB" baseline="30000" dirty="0" smtClean="0"/>
              <a:t>1,2</a:t>
            </a:r>
          </a:p>
          <a:p>
            <a:r>
              <a:rPr lang="en-GB" dirty="0" smtClean="0"/>
              <a:t>Antibiotic resistance decreases efficacy of antibiotics</a:t>
            </a:r>
            <a:r>
              <a:rPr lang="en-GB" baseline="30000" dirty="0" smtClean="0"/>
              <a:t>1</a:t>
            </a:r>
          </a:p>
          <a:p>
            <a:r>
              <a:rPr lang="en-GB" dirty="0" smtClean="0"/>
              <a:t>There are very few new antibiotics that are effective against resistant bacteria</a:t>
            </a:r>
            <a:r>
              <a:rPr lang="en-GB" baseline="30000" dirty="0" smtClean="0"/>
              <a:t>1,2</a:t>
            </a:r>
          </a:p>
          <a:p>
            <a:r>
              <a:rPr lang="en-GB" dirty="0" smtClean="0"/>
              <a:t>Antibiotics can prescribed by virtually all practising physicians,</a:t>
            </a:r>
            <a:r>
              <a:rPr lang="sl-SI" dirty="0" smtClean="0"/>
              <a:t> </a:t>
            </a:r>
            <a:r>
              <a:rPr lang="en-GB" dirty="0" smtClean="0"/>
              <a:t>regardless of speciality</a:t>
            </a:r>
            <a:r>
              <a:rPr lang="en-GB" baseline="30000" dirty="0" smtClean="0"/>
              <a:t>1</a:t>
            </a:r>
          </a:p>
          <a:p>
            <a:r>
              <a:rPr lang="en-GB" dirty="0" smtClean="0"/>
              <a:t>Education on antibiotic resistance</a:t>
            </a:r>
            <a:r>
              <a:rPr lang="en-GB" baseline="30000" dirty="0" smtClean="0"/>
              <a:t>1,2</a:t>
            </a:r>
            <a:r>
              <a:rPr lang="en-GB" dirty="0" smtClean="0"/>
              <a:t> and prescribing</a:t>
            </a:r>
            <a:r>
              <a:rPr lang="en-GB" baseline="30000" dirty="0" smtClean="0"/>
              <a:t>2</a:t>
            </a:r>
            <a:r>
              <a:rPr lang="en-GB" dirty="0" smtClean="0"/>
              <a:t> is deficient </a:t>
            </a:r>
          </a:p>
          <a:p>
            <a:endParaRPr lang="en-GB" dirty="0"/>
          </a:p>
        </p:txBody>
      </p:sp>
      <p:sp>
        <p:nvSpPr>
          <p:cNvPr id="4" name="Pravokotnik 3"/>
          <p:cNvSpPr/>
          <p:nvPr/>
        </p:nvSpPr>
        <p:spPr>
          <a:xfrm>
            <a:off x="2483768" y="5896492"/>
            <a:ext cx="63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100" dirty="0" err="1" smtClean="0"/>
              <a:t>1.Global</a:t>
            </a:r>
            <a:r>
              <a:rPr lang="sl-SI" sz="1200" dirty="0" smtClean="0"/>
              <a:t> </a:t>
            </a:r>
            <a:r>
              <a:rPr lang="sl-SI" sz="1200" dirty="0" err="1" smtClean="0"/>
              <a:t>Action</a:t>
            </a:r>
            <a:r>
              <a:rPr lang="sl-SI" sz="1200" dirty="0" smtClean="0"/>
              <a:t> Plan on </a:t>
            </a:r>
            <a:r>
              <a:rPr lang="sl-SI" sz="1200" dirty="0" err="1" smtClean="0"/>
              <a:t>Antimicrobial</a:t>
            </a:r>
            <a:r>
              <a:rPr lang="sl-SI" sz="1200" dirty="0" smtClean="0"/>
              <a:t> </a:t>
            </a:r>
            <a:r>
              <a:rPr lang="sl-SI" sz="1200" dirty="0" err="1" smtClean="0"/>
              <a:t>Resistance</a:t>
            </a:r>
            <a:r>
              <a:rPr lang="sl-SI" sz="1200" dirty="0" smtClean="0"/>
              <a:t>. </a:t>
            </a:r>
            <a:r>
              <a:rPr lang="sl-SI" sz="1200" dirty="0" err="1" smtClean="0"/>
              <a:t>World</a:t>
            </a:r>
            <a:r>
              <a:rPr lang="sl-SI" sz="1200" dirty="0" smtClean="0"/>
              <a:t> </a:t>
            </a:r>
            <a:r>
              <a:rPr lang="sl-SI" sz="1200" dirty="0" err="1" smtClean="0"/>
              <a:t>Health</a:t>
            </a:r>
            <a:r>
              <a:rPr lang="sl-SI" sz="1200" dirty="0" smtClean="0"/>
              <a:t> </a:t>
            </a:r>
            <a:r>
              <a:rPr lang="sl-SI" sz="1200" dirty="0" err="1" smtClean="0"/>
              <a:t>Organization</a:t>
            </a:r>
            <a:r>
              <a:rPr lang="sl-SI" sz="1200" dirty="0" smtClean="0"/>
              <a:t> 2015 http://www.who.int/antimicrobial-resistance/publications/global-action-plan/en/</a:t>
            </a:r>
            <a:r>
              <a:rPr lang="en-GB" sz="1200" dirty="0" smtClean="0"/>
              <a:t> [Last accessed September 2018].</a:t>
            </a:r>
            <a:r>
              <a:rPr lang="sl-SI" sz="1200" dirty="0" smtClean="0"/>
              <a:t>, </a:t>
            </a:r>
            <a:r>
              <a:rPr lang="en-US" sz="1200" dirty="0" smtClean="0"/>
              <a:t>2. </a:t>
            </a:r>
            <a:r>
              <a:rPr lang="sl-SI" sz="1200" dirty="0" smtClean="0"/>
              <a:t>Pulcini C</a:t>
            </a:r>
            <a:r>
              <a:rPr lang="en-US" sz="1200" dirty="0" smtClean="0"/>
              <a:t>, </a:t>
            </a:r>
            <a:r>
              <a:rPr lang="sl-SI" sz="1200" dirty="0" smtClean="0"/>
              <a:t>Gyssens IC. Virulence; 2013:4</a:t>
            </a:r>
            <a:r>
              <a:rPr lang="en-US" sz="1200" dirty="0" smtClean="0"/>
              <a:t>(</a:t>
            </a:r>
            <a:r>
              <a:rPr lang="sl-SI" sz="1200" dirty="0" smtClean="0"/>
              <a:t>2</a:t>
            </a:r>
            <a:r>
              <a:rPr lang="en-US" sz="1200" dirty="0" smtClean="0"/>
              <a:t>):</a:t>
            </a:r>
            <a:r>
              <a:rPr lang="sl-SI" sz="1200" dirty="0" smtClean="0"/>
              <a:t>192–202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7018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5060"/>
            <a:ext cx="8640960" cy="433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4127" cy="234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35531"/>
            <a:ext cx="3895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96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5060"/>
            <a:ext cx="8640960" cy="433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4127" cy="234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35531"/>
            <a:ext cx="3895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aven puščični povezovalnik 3"/>
          <p:cNvCxnSpPr/>
          <p:nvPr/>
        </p:nvCxnSpPr>
        <p:spPr>
          <a:xfrm flipV="1">
            <a:off x="5580112" y="5877272"/>
            <a:ext cx="288032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en puščični povezovalnik 5"/>
          <p:cNvCxnSpPr/>
          <p:nvPr/>
        </p:nvCxnSpPr>
        <p:spPr>
          <a:xfrm>
            <a:off x="3347864" y="2852936"/>
            <a:ext cx="504056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39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Key factors contributing to</a:t>
            </a:r>
            <a:r>
              <a:rPr lang="sl-SI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</a:rPr>
              <a:t>antimicrobial misuse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b="1" dirty="0" err="1" smtClean="0"/>
              <a:t>Diagnostic</a:t>
            </a:r>
            <a:r>
              <a:rPr lang="sl-SI" b="1" dirty="0" smtClean="0"/>
              <a:t> </a:t>
            </a:r>
            <a:r>
              <a:rPr lang="sl-SI" b="1" dirty="0" err="1" smtClean="0"/>
              <a:t>uncertainty</a:t>
            </a:r>
            <a:endParaRPr lang="en-US" b="1" dirty="0" smtClean="0"/>
          </a:p>
          <a:p>
            <a:pPr lvl="1"/>
            <a:r>
              <a:rPr lang="en-US" i="1" dirty="0" smtClean="0"/>
              <a:t>Is there a bacterial infection in this wound?</a:t>
            </a:r>
            <a:endParaRPr lang="sl-SI" i="1" dirty="0" smtClean="0"/>
          </a:p>
          <a:p>
            <a:r>
              <a:rPr lang="sl-SI" b="1" dirty="0" err="1" smtClean="0"/>
              <a:t>Clinician</a:t>
            </a:r>
            <a:r>
              <a:rPr lang="sl-SI" b="1" dirty="0" smtClean="0"/>
              <a:t> ignorance</a:t>
            </a:r>
            <a:endParaRPr lang="en-US" b="1" dirty="0" smtClean="0"/>
          </a:p>
          <a:p>
            <a:pPr lvl="1"/>
            <a:r>
              <a:rPr lang="en-US" i="1" dirty="0" smtClean="0"/>
              <a:t>When to treat with antibiotics</a:t>
            </a:r>
            <a:endParaRPr lang="sl-SI" i="1" dirty="0" smtClean="0"/>
          </a:p>
          <a:p>
            <a:r>
              <a:rPr lang="sl-SI" b="1" dirty="0" err="1" smtClean="0"/>
              <a:t>Clinician</a:t>
            </a:r>
            <a:r>
              <a:rPr lang="sl-SI" b="1" dirty="0" smtClean="0"/>
              <a:t> </a:t>
            </a:r>
            <a:r>
              <a:rPr lang="sl-SI" b="1" dirty="0" err="1" smtClean="0"/>
              <a:t>fear</a:t>
            </a:r>
            <a:endParaRPr lang="en-US" b="1" dirty="0" smtClean="0"/>
          </a:p>
          <a:p>
            <a:pPr lvl="1"/>
            <a:r>
              <a:rPr lang="en-US" i="1" dirty="0" smtClean="0"/>
              <a:t>Of failing to treat properly, or of having a bad outcome</a:t>
            </a:r>
            <a:endParaRPr lang="sl-SI" i="1" dirty="0" smtClean="0"/>
          </a:p>
          <a:p>
            <a:r>
              <a:rPr lang="sl-SI" b="1" dirty="0" err="1" smtClean="0"/>
              <a:t>Patient</a:t>
            </a:r>
            <a:r>
              <a:rPr lang="sl-SI" b="1" dirty="0" smtClean="0"/>
              <a:t> </a:t>
            </a:r>
            <a:r>
              <a:rPr lang="sl-SI" b="1" dirty="0" err="1" smtClean="0"/>
              <a:t>demand</a:t>
            </a:r>
            <a:r>
              <a:rPr lang="en-US" b="1" dirty="0" smtClean="0"/>
              <a:t>s</a:t>
            </a:r>
          </a:p>
          <a:p>
            <a:pPr lvl="1"/>
            <a:r>
              <a:rPr lang="en-US" i="1" dirty="0" smtClean="0"/>
              <a:t>For unnecessary antibiotic therapy</a:t>
            </a:r>
            <a:endParaRPr lang="en-GB" i="1" dirty="0" smtClean="0"/>
          </a:p>
          <a:p>
            <a:endParaRPr lang="en-GB" dirty="0"/>
          </a:p>
        </p:txBody>
      </p:sp>
      <p:sp>
        <p:nvSpPr>
          <p:cNvPr id="4" name="Pravokotnik 3"/>
          <p:cNvSpPr/>
          <p:nvPr/>
        </p:nvSpPr>
        <p:spPr>
          <a:xfrm>
            <a:off x="4139952" y="623731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sl-SI" sz="1200" dirty="0" err="1" smtClean="0"/>
              <a:t>Lipsky</a:t>
            </a:r>
            <a:r>
              <a:rPr lang="sl-SI" sz="1200" dirty="0" smtClean="0"/>
              <a:t> B, </a:t>
            </a:r>
            <a:r>
              <a:rPr lang="sl-SI" sz="1200" i="1" dirty="0" err="1" smtClean="0"/>
              <a:t>et</a:t>
            </a:r>
            <a:r>
              <a:rPr lang="sl-SI" sz="1200" i="1" dirty="0" smtClean="0"/>
              <a:t> </a:t>
            </a:r>
            <a:r>
              <a:rPr lang="sl-SI" sz="1200" i="1" dirty="0" err="1" smtClean="0"/>
              <a:t>al</a:t>
            </a:r>
            <a:r>
              <a:rPr lang="sl-SI" sz="1200" i="1" dirty="0" smtClean="0"/>
              <a:t>.</a:t>
            </a:r>
            <a:r>
              <a:rPr lang="en-US" sz="1200" i="1" dirty="0" smtClean="0"/>
              <a:t> </a:t>
            </a:r>
            <a:r>
              <a:rPr lang="sl-SI" sz="1200" i="1" dirty="0" smtClean="0"/>
              <a:t>J </a:t>
            </a:r>
            <a:r>
              <a:rPr lang="en-GB" sz="1200" i="1" dirty="0" err="1" smtClean="0"/>
              <a:t>Antimicrob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Chemother</a:t>
            </a:r>
            <a:r>
              <a:rPr lang="en-GB" sz="1200" i="1" dirty="0" smtClean="0"/>
              <a:t>. </a:t>
            </a:r>
            <a:r>
              <a:rPr lang="en-GB" sz="1200" dirty="0" smtClean="0"/>
              <a:t>2016;71(11):3026–35</a:t>
            </a:r>
            <a:r>
              <a:rPr lang="sl-SI" sz="1200" dirty="0" smtClean="0"/>
              <a:t>.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05781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2319</Words>
  <Application>Microsoft Office PowerPoint</Application>
  <PresentationFormat>Diaprojekcija na zaslonu (4:3)</PresentationFormat>
  <Paragraphs>312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39</vt:i4>
      </vt:variant>
    </vt:vector>
  </HeadingPairs>
  <TitlesOfParts>
    <vt:vector size="40" baseType="lpstr">
      <vt:lpstr>Officeova tema</vt:lpstr>
      <vt:lpstr>Što je to upravljanje antimikrobnim lijekovima i kojim metodama se može provesti? </vt:lpstr>
      <vt:lpstr>PowerPointova predstavitev</vt:lpstr>
      <vt:lpstr>Cost – effectiveness od interventions to control antimicrobial resistance</vt:lpstr>
      <vt:lpstr>IDSA/SHEA: 1997</vt:lpstr>
      <vt:lpstr>Definitions of AMS: 2012–2018</vt:lpstr>
      <vt:lpstr>Why do we need AMS?</vt:lpstr>
      <vt:lpstr>PowerPointova predstavitev</vt:lpstr>
      <vt:lpstr>PowerPointova predstavitev</vt:lpstr>
      <vt:lpstr>Key factors contributing to antimicrobial misuse</vt:lpstr>
      <vt:lpstr>AMS Interventions in Hospitals Are They Effective?</vt:lpstr>
      <vt:lpstr>AMS Studies</vt:lpstr>
      <vt:lpstr>The Efficacy of AMS  Interventions in Hospitals</vt:lpstr>
      <vt:lpstr>The Efficacy of AMS Interventions by Type</vt:lpstr>
      <vt:lpstr>AMS Interventions Which Intervention?</vt:lpstr>
      <vt:lpstr>Do the AS Objectives Have an Impact on AS Goals? (Which Objectives Really Matter?) </vt:lpstr>
      <vt:lpstr>PowerPointova predstavitev</vt:lpstr>
      <vt:lpstr>Preprescriptional Restrictions or Prospective Audit and Feed-back</vt:lpstr>
      <vt:lpstr>Preprescription Authorisation: the prescriber seeks input from an expert (AMS team) before prescribing an antibiotic. </vt:lpstr>
      <vt:lpstr>Prospective audit (postprescriptional review) and feedback: prescriber decides on antimicrobial therapy himself, the AMS team intervenes afer 48 to 72 hours: adjustment, discontinuation… </vt:lpstr>
      <vt:lpstr>Which Intervention to Choose?</vt:lpstr>
      <vt:lpstr>De-escalation</vt:lpstr>
      <vt:lpstr>The Theoretical Concept of De-escalation</vt:lpstr>
      <vt:lpstr>De-escalation: current state of evidence</vt:lpstr>
      <vt:lpstr>Controversies! Practical Tips for Safe (and Effective) De-escalation</vt:lpstr>
      <vt:lpstr>Duration of Antimicrobial Treatment</vt:lpstr>
      <vt:lpstr>The Differences between the Shortest Recommended (SR) and Recommended (R) Duration in the ESCMID Survey</vt:lpstr>
      <vt:lpstr>The Team</vt:lpstr>
      <vt:lpstr>Skills of an ID Physician as the Antimicrobial Stewardship Programme Leader</vt:lpstr>
      <vt:lpstr>PowerPointova predstavitev</vt:lpstr>
      <vt:lpstr>Recommended Staffing for AMS Programmes in Hospitals</vt:lpstr>
      <vt:lpstr>Education</vt:lpstr>
      <vt:lpstr>IDSA &amp; SHEA Guidelines for Implementation of Antimicrobial Stewardship in Hospitals</vt:lpstr>
      <vt:lpstr>What Type of Education in AMS is  Most Successful?</vt:lpstr>
      <vt:lpstr>Competencies in antimicrobial prescribing and AMS</vt:lpstr>
      <vt:lpstr>Barriers and Facilitators of AMS</vt:lpstr>
      <vt:lpstr>Sociocultural aspect  Regulatory aspect</vt:lpstr>
      <vt:lpstr>Sociocultural dimensions of antibiotic prescribing</vt:lpstr>
      <vt:lpstr>Legal framework for AMS in Europe  (An ESCMID/ESGAP survey)  25 countries and two Italian regions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examples of elements of AMS programmes in hospitals: structure elements and the interventions</dc:title>
  <dc:creator>kc</dc:creator>
  <cp:lastModifiedBy>kc</cp:lastModifiedBy>
  <cp:revision>89</cp:revision>
  <dcterms:created xsi:type="dcterms:W3CDTF">2018-05-03T08:13:59Z</dcterms:created>
  <dcterms:modified xsi:type="dcterms:W3CDTF">2018-12-07T09:39:20Z</dcterms:modified>
</cp:coreProperties>
</file>