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0"/>
  </p:notesMasterIdLst>
  <p:sldIdLst>
    <p:sldId id="257" r:id="rId4"/>
    <p:sldId id="721" r:id="rId5"/>
    <p:sldId id="259" r:id="rId6"/>
    <p:sldId id="260" r:id="rId7"/>
    <p:sldId id="265" r:id="rId8"/>
    <p:sldId id="266" r:id="rId9"/>
    <p:sldId id="267" r:id="rId10"/>
    <p:sldId id="636" r:id="rId11"/>
    <p:sldId id="634" r:id="rId12"/>
    <p:sldId id="720" r:id="rId13"/>
    <p:sldId id="723" r:id="rId14"/>
    <p:sldId id="726" r:id="rId15"/>
    <p:sldId id="641" r:id="rId16"/>
    <p:sldId id="262" r:id="rId17"/>
    <p:sldId id="638" r:id="rId18"/>
    <p:sldId id="72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566" y="-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orisnik\My%20Documents\-medijan%20antibiot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sz="2400">
                <a:solidFill>
                  <a:srgbClr val="FFFF00"/>
                </a:solidFill>
              </a:rPr>
              <a:t>Potrošnja rezervnih antibiotika (1.mj.2016.-7.mj.2017.)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8459426946631781E-2"/>
          <c:y val="0.15574542953418463"/>
          <c:w val="0.92492935258093056"/>
          <c:h val="0.51026356230148151"/>
        </c:manualLayout>
      </c:layout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Postotak pacijenata liječenih rezervnim antibiotikom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00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Sheet3!$A$2:$A$19</c:f>
              <c:strCache>
                <c:ptCount val="18"/>
                <c:pt idx="0">
                  <c:v>1.(2016.)</c:v>
                </c:pt>
                <c:pt idx="1">
                  <c:v>2.(2016.)</c:v>
                </c:pt>
                <c:pt idx="2">
                  <c:v>3.(2016.)</c:v>
                </c:pt>
                <c:pt idx="3">
                  <c:v>4.(2016.)</c:v>
                </c:pt>
                <c:pt idx="4">
                  <c:v>5.(2016.)</c:v>
                </c:pt>
                <c:pt idx="5">
                  <c:v>6.(2016.)</c:v>
                </c:pt>
                <c:pt idx="6">
                  <c:v>7.(2016.)</c:v>
                </c:pt>
                <c:pt idx="7">
                  <c:v>8.(2016.)</c:v>
                </c:pt>
                <c:pt idx="8">
                  <c:v>9.(2016.)</c:v>
                </c:pt>
                <c:pt idx="9">
                  <c:v>10.(2016.)</c:v>
                </c:pt>
                <c:pt idx="10">
                  <c:v>11.(2016.)</c:v>
                </c:pt>
                <c:pt idx="11">
                  <c:v>1.(2017.)</c:v>
                </c:pt>
                <c:pt idx="12">
                  <c:v>2.(2017.)</c:v>
                </c:pt>
                <c:pt idx="13">
                  <c:v>3.(2017.)</c:v>
                </c:pt>
                <c:pt idx="14">
                  <c:v>4.(2017.)</c:v>
                </c:pt>
                <c:pt idx="15">
                  <c:v>5.(2017.)</c:v>
                </c:pt>
                <c:pt idx="16">
                  <c:v>6.(2017.)</c:v>
                </c:pt>
                <c:pt idx="17">
                  <c:v>7.(2017.)</c:v>
                </c:pt>
              </c:strCache>
            </c:strRef>
          </c:cat>
          <c:val>
            <c:numRef>
              <c:f>Sheet3!$B$2:$B$19</c:f>
              <c:numCache>
                <c:formatCode>#,##0.00</c:formatCode>
                <c:ptCount val="18"/>
                <c:pt idx="0">
                  <c:v>10.88</c:v>
                </c:pt>
                <c:pt idx="1">
                  <c:v>10.93</c:v>
                </c:pt>
                <c:pt idx="2">
                  <c:v>7.8199999999999985</c:v>
                </c:pt>
                <c:pt idx="3">
                  <c:v>11.4</c:v>
                </c:pt>
                <c:pt idx="4">
                  <c:v>11.42</c:v>
                </c:pt>
                <c:pt idx="5">
                  <c:v>10.39</c:v>
                </c:pt>
                <c:pt idx="6">
                  <c:v>11.84</c:v>
                </c:pt>
                <c:pt idx="7">
                  <c:v>11.33</c:v>
                </c:pt>
                <c:pt idx="8">
                  <c:v>8.08</c:v>
                </c:pt>
                <c:pt idx="9">
                  <c:v>10.06</c:v>
                </c:pt>
                <c:pt idx="10">
                  <c:v>7.3599999999999985</c:v>
                </c:pt>
                <c:pt idx="11" formatCode="General">
                  <c:v>12.18</c:v>
                </c:pt>
                <c:pt idx="12" formatCode="General">
                  <c:v>10.98</c:v>
                </c:pt>
                <c:pt idx="13" formatCode="General">
                  <c:v>8.11</c:v>
                </c:pt>
                <c:pt idx="14" formatCode="General">
                  <c:v>8.9</c:v>
                </c:pt>
                <c:pt idx="15" formatCode="General">
                  <c:v>9.5400000000000009</c:v>
                </c:pt>
                <c:pt idx="16" formatCode="General">
                  <c:v>7.1199999999999966</c:v>
                </c:pt>
                <c:pt idx="17" formatCode="General">
                  <c:v>9.51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9A-41EC-9366-6B08840279D3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Medijan -Postotak pacijenata liječenih rezervnim antibiotikom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Sheet3!$A$2:$A$19</c:f>
              <c:strCache>
                <c:ptCount val="18"/>
                <c:pt idx="0">
                  <c:v>1.(2016.)</c:v>
                </c:pt>
                <c:pt idx="1">
                  <c:v>2.(2016.)</c:v>
                </c:pt>
                <c:pt idx="2">
                  <c:v>3.(2016.)</c:v>
                </c:pt>
                <c:pt idx="3">
                  <c:v>4.(2016.)</c:v>
                </c:pt>
                <c:pt idx="4">
                  <c:v>5.(2016.)</c:v>
                </c:pt>
                <c:pt idx="5">
                  <c:v>6.(2016.)</c:v>
                </c:pt>
                <c:pt idx="6">
                  <c:v>7.(2016.)</c:v>
                </c:pt>
                <c:pt idx="7">
                  <c:v>8.(2016.)</c:v>
                </c:pt>
                <c:pt idx="8">
                  <c:v>9.(2016.)</c:v>
                </c:pt>
                <c:pt idx="9">
                  <c:v>10.(2016.)</c:v>
                </c:pt>
                <c:pt idx="10">
                  <c:v>11.(2016.)</c:v>
                </c:pt>
                <c:pt idx="11">
                  <c:v>1.(2017.)</c:v>
                </c:pt>
                <c:pt idx="12">
                  <c:v>2.(2017.)</c:v>
                </c:pt>
                <c:pt idx="13">
                  <c:v>3.(2017.)</c:v>
                </c:pt>
                <c:pt idx="14">
                  <c:v>4.(2017.)</c:v>
                </c:pt>
                <c:pt idx="15">
                  <c:v>5.(2017.)</c:v>
                </c:pt>
                <c:pt idx="16">
                  <c:v>6.(2017.)</c:v>
                </c:pt>
                <c:pt idx="17">
                  <c:v>7.(2017.)</c:v>
                </c:pt>
              </c:strCache>
            </c:strRef>
          </c:cat>
          <c:val>
            <c:numRef>
              <c:f>Sheet3!$C$2:$C$19</c:f>
              <c:numCache>
                <c:formatCode>#,##0.00</c:formatCode>
                <c:ptCount val="18"/>
                <c:pt idx="0">
                  <c:v>9.57</c:v>
                </c:pt>
                <c:pt idx="1">
                  <c:v>9.57</c:v>
                </c:pt>
                <c:pt idx="2">
                  <c:v>9.57</c:v>
                </c:pt>
                <c:pt idx="3">
                  <c:v>7.91</c:v>
                </c:pt>
                <c:pt idx="4">
                  <c:v>7.91</c:v>
                </c:pt>
                <c:pt idx="5">
                  <c:v>7.91</c:v>
                </c:pt>
                <c:pt idx="6">
                  <c:v>7.91</c:v>
                </c:pt>
                <c:pt idx="7">
                  <c:v>7.91</c:v>
                </c:pt>
                <c:pt idx="8">
                  <c:v>7.91</c:v>
                </c:pt>
                <c:pt idx="9">
                  <c:v>7.91</c:v>
                </c:pt>
                <c:pt idx="10">
                  <c:v>7.91</c:v>
                </c:pt>
                <c:pt idx="11" formatCode="General">
                  <c:v>7.91</c:v>
                </c:pt>
                <c:pt idx="12" formatCode="General">
                  <c:v>7.91</c:v>
                </c:pt>
                <c:pt idx="13" formatCode="General">
                  <c:v>7.91</c:v>
                </c:pt>
                <c:pt idx="14" formatCode="General">
                  <c:v>7.91</c:v>
                </c:pt>
                <c:pt idx="15" formatCode="General">
                  <c:v>7.91</c:v>
                </c:pt>
                <c:pt idx="16" formatCode="General">
                  <c:v>7.91</c:v>
                </c:pt>
                <c:pt idx="17" formatCode="General">
                  <c:v>7.91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9A-41EC-9366-6B0884027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38432"/>
        <c:axId val="204870016"/>
      </c:lineChart>
      <c:catAx>
        <c:axId val="203938432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FF00"/>
                </a:solidFill>
              </a:defRPr>
            </a:pPr>
            <a:endParaRPr lang="sr-Latn-RS"/>
          </a:p>
        </c:txPr>
        <c:crossAx val="204870016"/>
        <c:crosses val="autoZero"/>
        <c:auto val="1"/>
        <c:lblAlgn val="ctr"/>
        <c:lblOffset val="100"/>
        <c:noMultiLvlLbl val="0"/>
      </c:catAx>
      <c:valAx>
        <c:axId val="20487001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endParaRPr lang="sr-Latn-RS"/>
          </a:p>
        </c:txPr>
        <c:crossAx val="203938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487423447069112E-2"/>
          <c:y val="0.81280939236065863"/>
          <c:w val="0.85702504374453559"/>
          <c:h val="0.17607949490806291"/>
        </c:manualLayout>
      </c:layout>
      <c:overlay val="0"/>
      <c:txPr>
        <a:bodyPr/>
        <a:lstStyle/>
        <a:p>
          <a:pPr>
            <a:defRPr sz="2000">
              <a:solidFill>
                <a:srgbClr val="FFFF00"/>
              </a:solidFill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0.77344</cdr:x>
      <cdr:y>0.8125</cdr:y>
    </cdr:from>
    <cdr:to>
      <cdr:x>0.92188</cdr:x>
      <cdr:y>0.88542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072330" y="5572139"/>
          <a:ext cx="1357322" cy="50006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sr-Latn-CS" sz="1800" b="1" dirty="0">
              <a:solidFill>
                <a:srgbClr val="FFFF00"/>
              </a:solidFill>
            </a:rPr>
            <a:t>ŠIBENIK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0.1</cdr:x>
      <cdr:y>0.05208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0"/>
          <a:ext cx="914400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3891A7"/>
        </a:solidFill>
        <a:ln xmlns:a="http://schemas.openxmlformats.org/drawingml/2006/main" w="25400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sr-Latn-CS"/>
        </a:p>
      </cdr:txBody>
    </cdr:sp>
  </cdr:relSizeAnchor>
  <cdr:relSizeAnchor xmlns:cdr="http://schemas.openxmlformats.org/drawingml/2006/chartDrawing">
    <cdr:from>
      <cdr:x>0.88282</cdr:x>
      <cdr:y>0.90625</cdr:y>
    </cdr:from>
    <cdr:to>
      <cdr:x>0.98282</cdr:x>
      <cdr:y>0.96875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8072462" y="6215081"/>
          <a:ext cx="914400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sr-Latn-CS" sz="1800" b="1" dirty="0">
              <a:solidFill>
                <a:srgbClr val="FFFF00"/>
              </a:solidFill>
            </a:rPr>
            <a:t>HR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D4580-6CB1-4B68-B202-3F91AE4B7AA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B20AE-ADEC-471A-86CF-80043380F3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5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4358-F362-415E-8F6C-F354DE181773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3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9B2CC-F334-422A-A9D0-83F84CA80CEB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05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Koliko košta promjena koju je neka mjera donijela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B20AE-ADEC-471A-86CF-80043380F31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A0AE796-CAF2-420E-BAF8-4DF4156BA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AC84B18D-E550-4A26-8609-A126E0E2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439BDC3-4F7D-4663-9ECC-EFB44F65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93983D6-DA4D-4033-9608-F6123BEC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67AAC3A-B769-4732-B5CB-4666EED7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23E3539-3AC5-4C82-8410-78E1DD39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35C48976-2317-44E2-8492-0369E43EB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70044C7-302E-401B-B6FF-B1D1899D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D5CB3A28-AFBB-47B6-875A-B017FA55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FFBE8E7F-A21B-471B-B54A-682C7BEE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3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5690EBA2-1B5C-443E-A051-F04500C5E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555DCBDE-E73A-4B49-A72D-FB396CFDB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1E2366D-468A-4801-9565-4D5A201D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7FCEB8B-A1FC-4CD6-9C40-CB10846A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947E0B9-0792-4C40-B090-C09B7D84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7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hzzo_podloge.jpg">
            <a:extLst>
              <a:ext uri="{FF2B5EF4-FFF2-40B4-BE49-F238E27FC236}">
                <a16:creationId xmlns="" xmlns:a16="http://schemas.microsoft.com/office/drawing/2014/main" id="{B08B7D4C-95B7-4D4D-81AB-BFDDCFF61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zzo_PPT_footer">
            <a:extLst>
              <a:ext uri="{FF2B5EF4-FFF2-40B4-BE49-F238E27FC236}">
                <a16:creationId xmlns="" xmlns:a16="http://schemas.microsoft.com/office/drawing/2014/main" id="{829EF456-5EC0-4718-8BA5-3E2AB1A5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2525"/>
            <a:ext cx="1219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D1330B6-E1BB-43FD-8BD4-92467E9E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88913"/>
            <a:ext cx="20224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TEB logo">
            <a:extLst>
              <a:ext uri="{FF2B5EF4-FFF2-40B4-BE49-F238E27FC236}">
                <a16:creationId xmlns="" xmlns:a16="http://schemas.microsoft.com/office/drawing/2014/main" id="{17736DA0-596A-4F30-BD74-A03E47C3AB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hr-HR" noProof="0"/>
              <a:t>Uredite stil naslova matrice</a:t>
            </a:r>
            <a:endParaRPr lang="en-US" noProof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noProof="0"/>
              <a:t>Uredite stil podnaslova matrice</a:t>
            </a:r>
            <a:endParaRPr lang="en-US" noProof="0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621522B8-8E21-4E74-832E-F09853CD8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DADA-55B2-4DB9-8785-2280769D1791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874424A-5FDA-4E59-9120-3556F2342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85C115A7-A94A-4F23-854E-5CA876686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8EE4-F9DF-49D3-9B53-46377FA3FA8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009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5146993-966D-470E-8B1A-228A5A9B7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9EBD-2A5D-4E88-B010-96D6BC0D6F8D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C473B17-F7AF-49ED-83AA-26E72204A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C93ED3FD-7A4C-40F7-8831-1ACB30D76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9DF75-5377-4215-AD77-53341A8D9BA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277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DDB0CCC-F132-4697-B740-F6B7AB376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9721-073F-4FFD-AB36-9BCEF6896F03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3ABC4C4-79F5-493F-B58F-A336520FD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19AB096B-99AE-49FC-9306-3E8F18B50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AD7F-E4C2-46D9-8DD2-FD54C8AC994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580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9432DC-2F76-4778-8D8E-3EDC327D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97BB-6A91-4988-BC3C-62827C16B4C6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63B9223-354F-4E8E-86C2-A169C0D3B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855B2157-A9B1-4032-8796-9B4CAC800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62914-C918-4B09-90B9-9220E9CD09C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3154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10D2182D-B2D3-442A-9C9B-497FB3FF3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3BF1-9D1D-466E-88B4-B503EA5701D0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AC2F5CFE-FB24-43CF-A583-287818D67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E007B78F-1B34-4498-A393-E8357276A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A729-5D42-4B9A-AAFD-7C1E1819C90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515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36D369E-3C77-4D23-98BF-D6A2ACC27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0572E-37BC-4669-B6B9-906A19AE06B5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7CCBC86-4C6B-44E5-B566-4AC163821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57E5F872-0C9B-4B2C-9E63-E48DE8890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49AAB-1362-4274-9FC1-1A2EA3CED41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81781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E66E388C-68B2-4C11-AE59-CD9A9F6C2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D518-E899-410B-86B0-C7307AF0B734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AFEB3874-7CCE-4C32-A7D1-89CA8472E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A397322E-68BC-4DE5-9089-329A892C0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C974-EEE4-4E49-9627-BFE8CED176F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908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1C75792-7D64-4926-9234-C5546ACDF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13FA-2E85-4F3E-9F21-469D0C3E3496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ABEEFE-3B22-4383-AAF2-A448C9F7D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25AC342-2EFC-4773-A5BF-1CD551E1F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78AD-A527-406F-AC4C-5BD54201325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0282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D01495E-D789-4FF8-A29F-B796697F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E58C1F6-82EB-4418-AEAB-2A5FE9E6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D7D1136-5C67-43B2-B2C2-94DF6889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6D0E616-75D8-475B-8E72-CD4D6AC5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F9B159B-0020-402D-A066-F6CED48B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5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108DCA-01F3-453A-97CB-F0B53761B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F247-6B8C-4227-ACE8-41BA2C671FF5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FC283C6-5AC5-47E3-8482-F7A59CBC1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9AC7FFDF-E926-4ED3-ABBB-2512D84E6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17BA-B41C-40DB-BEB7-66262612AD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981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FBFC12B-01CF-4D6B-9824-A7A52A572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EFAC-7996-486C-AE42-15E2C7473612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75B9FC1-37A5-4939-849D-EFFE259A9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0721DC8E-E996-4443-A624-5A859A4AE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4582-FF43-4019-B8BE-6F010CA179F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1545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7224FED-B936-4DED-B20B-87E270D3B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46DF-E02F-4F81-89E7-2B8FC87962CD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AC6142A-8BFB-4F4A-8F20-C4F034CEF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D689A451-74D6-40C7-9C38-F4A06720B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E18B-0AE1-4EB6-B3A8-A7DC105940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50658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40A53BA-3AC9-4D61-AD4B-B83D6744B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778B-884E-4BD8-8261-632B2A8D118C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861B87B-9918-4FA4-8357-02774CEBB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867A10ED-612B-41A0-9D7B-8A26CEED5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37E6-FBAA-427F-A4C0-126A06A58E1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01871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F9ADFA-16DD-45C4-B556-94780D87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500F-8A4D-4282-87DD-82529027576D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C080F0-BF7E-4183-8C9F-6E9625D0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D2A14C-9800-4F31-A337-F54B8535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18F4-91F7-4A20-A041-97EA1CC8979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2473479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2F766D-5DBC-4128-83B6-F50E8254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9052-B9ED-45FA-953B-BD9578A29F92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5647D5-7FFF-4059-B4F2-935B05AA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EBF0EC-8A65-44A0-9D83-C95757B8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F0E4-1DBD-4513-B619-D24914DDA6C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112714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71BB01-1E48-4CF6-AF01-BF560EDE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74D3-6699-48BE-A3D5-322954330D3A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ADBDB3-B218-402C-A93B-186905B8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E8C1F6-2F4D-4A17-AAD7-0CEACBAE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77DC-09CC-45C1-9F3A-400DE7F2D13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4478848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0015180-AD93-4EF9-B0C5-3CE403A8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AD00-FC24-4553-93C9-F4726F255FDD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7ABB3DA-2911-4F1A-A28D-15402804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BB282B6-FD62-4DF6-8BFF-5B6ED764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CFC9-E5C2-47A5-AB6D-0C63E2EA477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2454060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52C9289-1D48-47B9-A3DD-6199A1AE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E9A1-8F4E-4CC1-A437-C6F9C41CACEF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983FBDE-330B-43A0-9BF2-9D1C7DEA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54869E3-BC60-407B-BBB1-DCE745EA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E290-32E4-4846-A16F-A5658B53811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6849977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387D51C-2EB2-40D6-B351-5B4E0A7F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C695-733E-4570-9356-20D9C153965F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2F694127-6A9D-49E1-8366-C3D8D32B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F4AE883-B7ED-4A9B-AF88-756A2671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1712-0810-4578-AF77-0953386CBF3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47575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0E4AF47-6C90-41AC-89BC-2E094CED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07F1B927-A3F2-4A1E-B7B9-DDC30BC6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E03FFC5-324C-4C50-905C-65ADDE8F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FCC0382D-676C-40CA-9C6D-DC58465D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83922FA-1CE6-451A-A9E8-5C808F15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94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B69CB17-3783-450B-954C-2CEF2543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6782-CFC4-470F-BBE7-E184EF500E08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16A0AE4-DDED-4B73-B425-CFD781B1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DEE4F62-AF9D-4A73-B305-77E87672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1882-DC9E-43EE-96DB-32F199ABBA0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212847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CE2F4B7-1684-4D02-B31F-EAFD6098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FF95-4497-40FA-934D-9B0997AD3AAE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E9B5FB5-16C9-4C3A-B65D-ABF26E85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ED5C65C-985C-49C4-AD95-D175080C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FCE0-1C9A-4FDC-9333-CA5BFDA2F28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0200486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EAAA153-CCDF-4F37-B4C8-6212C768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C146-67D6-4F5F-B436-6CFD2A669EDB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AC468F6-FC02-4EB7-A336-DF3E6B48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CCC38A1-3826-4567-98E7-DB68856B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7DB5-62FC-4E97-91C2-008A66A23D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1445706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48E91-EDEC-4AAA-933E-CA43BBD2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AAD6-DC51-4310-A519-EC4056903CB8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28BC21-CC4F-4E4C-83E4-A6A98750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8F62F9-187A-410C-A432-1C14C59E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2D86-7378-4C4C-8DF2-0F71C71953A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352044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86F72C-A3FC-474C-91AF-6F863939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73F6-1640-4011-A458-B47F6AD28185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ED114A-A4C2-431E-AEA1-3A822188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F0B341-4936-4C81-9CAA-B82E0D7C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8FC5-B64D-4B05-9347-44305F8355B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080035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0CFA43F-8196-4C09-BD4B-6029D7E2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67153B2-2628-4F10-9677-D7D15C3C4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9C8F5EDB-3C38-44E8-B305-A931933B7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1F1AFA48-BBB5-4D63-A2BD-ED3D52CA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B8962950-2ECD-42C0-856B-6F6B9D26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96C4D1E7-D877-433F-867F-5F213CB5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9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25977C7-4B91-44F7-A60C-091112E6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5EC0AA4-BF9A-4ED9-9AFA-5BCDB7251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07C60072-5D8D-495B-95E2-6280CCF99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80206CB6-D365-4236-B423-C604337D7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FB6A6DE1-8756-43D5-983D-B337E2610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EBD4AC0F-4174-466D-91D4-D1A8531E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DDCE04E1-ECBE-43D6-B8BD-77BBC3E1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2B565E84-0F29-4FA4-A597-111F42D9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7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3769F5F-104F-4DC0-A07C-9A9D5842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CDEB3E42-1DB3-4485-AE22-475D4950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6C7D7B68-CC58-4410-838E-20C28B50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1A7B10B-0B0C-4B04-A783-C5F13836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4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013E6E06-208A-4B37-BAB6-A17FAE6C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6B3011AD-0B86-4F6B-B53D-E02523FB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8371DC7F-85A4-4943-B198-83F6E163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3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F2E50A9-3CE0-4C94-8B46-80861D49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0379AB3-6CE0-4DE4-97EE-FCFAAECF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05C8FD11-0BDA-4DFB-9FC5-D33408ECA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18FDD65-0952-4A89-841C-6594FC19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ADE9069F-0A73-49FA-A057-927BDAD0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AA11AA60-50AD-44DA-9B46-F3BE93EC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0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20405C3-EC1E-463D-AD7F-91EF2292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137C9E14-AA0F-4B7B-8704-393225F7C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CCC5CA39-8016-46CE-8ABB-6D419710D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5026BA9-51C8-4D5D-B2D8-A5467A4F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B3DE0213-A821-4181-A2B8-EF2B2BF1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518947A3-3EBF-41B6-9ED2-91CEF4DD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6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5B45B350-CE0F-4EFB-85CD-D5324610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2C6348CE-7734-4CBB-A9B6-24B5AFDD8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D4B2AB5-9786-4D32-A5D9-2988732D2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CEBF-C3AC-4955-81BD-F5CAF677372E}" type="datetimeFigureOut">
              <a:rPr lang="en-GB" smtClean="0"/>
              <a:pPr/>
              <a:t>23/12/2018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F94BD36-14F7-4469-958D-DFDC67FD0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6178A6DE-BC5F-4D62-A736-D7326FBF0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256D5-D83B-469B-A7EA-393427F19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95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01EC431-8738-4392-AE72-0188F5A58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33400"/>
            <a:ext cx="1028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A5D81F8A-F7AB-4B39-A5CE-2F90A249B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109728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pic>
        <p:nvPicPr>
          <p:cNvPr id="1028" name="Picture 2">
            <a:extLst>
              <a:ext uri="{FF2B5EF4-FFF2-40B4-BE49-F238E27FC236}">
                <a16:creationId xmlns="" xmlns:a16="http://schemas.microsoft.com/office/drawing/2014/main" id="{32C05AE3-63D5-453D-BEA4-5765F15F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908050"/>
            <a:ext cx="920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 descr="hzzo_PPT_footer">
            <a:extLst>
              <a:ext uri="{FF2B5EF4-FFF2-40B4-BE49-F238E27FC236}">
                <a16:creationId xmlns="" xmlns:a16="http://schemas.microsoft.com/office/drawing/2014/main" id="{D070FC81-2ED5-495A-AB92-C89F2BE8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2525"/>
            <a:ext cx="1219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10D3B9AD-01C9-472E-A524-54F9F7B47F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0" y="6237288"/>
            <a:ext cx="1536700" cy="620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0547C06-463F-4E3D-BBF5-27E66ADB086F}" type="datetime1">
              <a:rPr lang="hr-HR"/>
              <a:pPr>
                <a:defRPr/>
              </a:pPr>
              <a:t>23.12.2018.</a:t>
            </a:fld>
            <a:endParaRPr lang="hr-HR"/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5210240F-1CAD-41BE-BA27-C7644A78D3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0950" y="6237288"/>
            <a:ext cx="6913563" cy="620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36E1D8F5-8F97-43A0-8BE7-DE0934FDDF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0" y="6237288"/>
            <a:ext cx="477838" cy="620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0BD98F-B6C0-4AE5-94FE-7B1C173AA44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6360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anose="05000000000000000000" pitchFamily="2" charset="2"/>
        <a:buChar char="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anose="05000000000000000000" pitchFamily="2" charset="2"/>
        <a:buChar char="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anose="05000000000000000000" pitchFamily="2" charset="2"/>
        <a:buChar char="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5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F61145A5-FC06-4F3B-9AE7-DF7590410E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0513DC89-B251-4339-9258-E652C217D6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E3B324-0EEA-4CCF-AE23-35B5A9934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416FF9-8870-4DDA-A61F-EEF82111F376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640F53-421F-4FDB-92AC-C499496D3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F0ED6E-0329-43F0-B9D7-9091EB939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E6B8E7-4D47-4FA1-AF4C-89AFC13770F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1942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E6DC446-A916-4428-B728-76C6DA6F0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2408141"/>
          </a:xfrm>
        </p:spPr>
        <p:txBody>
          <a:bodyPr>
            <a:normAutofit/>
          </a:bodyPr>
          <a:lstStyle/>
          <a:p>
            <a:r>
              <a:rPr lang="en-AU" sz="4800" b="1" dirty="0"/>
              <a:t>What are the effects of antimicrobial stewardship programmes – </a:t>
            </a:r>
            <a:br>
              <a:rPr lang="en-AU" sz="4800" b="1" dirty="0"/>
            </a:br>
            <a:r>
              <a:rPr lang="en-AU" sz="4800" b="1" dirty="0"/>
              <a:t>cost-reduction and much more?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B06C37CE-B20F-413C-AD1C-E80ADBF5A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3399"/>
            <a:ext cx="9144000" cy="1411357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Marija Santini</a:t>
            </a:r>
            <a:endParaRPr lang="hr-HR" dirty="0"/>
          </a:p>
          <a:p>
            <a:r>
              <a:rPr lang="en-GB" dirty="0"/>
              <a:t>University Hospital for Infectious Diseases </a:t>
            </a:r>
            <a:endParaRPr lang="hr-HR" dirty="0"/>
          </a:p>
          <a:p>
            <a:r>
              <a:rPr lang="en-GB" dirty="0"/>
              <a:t>“Dr Fran Mihaljevic” </a:t>
            </a:r>
            <a:endParaRPr lang="hr-HR" dirty="0"/>
          </a:p>
          <a:p>
            <a:r>
              <a:rPr lang="hr-HR" dirty="0"/>
              <a:t>Zagreb</a:t>
            </a:r>
          </a:p>
          <a:p>
            <a:r>
              <a:rPr lang="hr-HR" sz="4000" dirty="0"/>
              <a:t>Zagreb, 7.12.2018.</a:t>
            </a:r>
            <a:endParaRPr lang="en-GB" sz="4000" dirty="0"/>
          </a:p>
          <a:p>
            <a:endParaRPr lang="en-GB" dirty="0"/>
          </a:p>
        </p:txBody>
      </p:sp>
      <p:pic>
        <p:nvPicPr>
          <p:cNvPr id="4" name="Picture 6" descr="HDIB_logotip_NOVO_ENG.eps">
            <a:extLst>
              <a:ext uri="{FF2B5EF4-FFF2-40B4-BE49-F238E27FC236}">
                <a16:creationId xmlns="" xmlns:a16="http://schemas.microsoft.com/office/drawing/2014/main" id="{0778BA64-754A-46B9-99D2-4C51F3DB31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85"/>
          <a:stretch/>
        </p:blipFill>
        <p:spPr>
          <a:xfrm>
            <a:off x="152400" y="250763"/>
            <a:ext cx="718452" cy="708774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4486BBE4-957B-44BA-BAEB-CF4320064E1F}"/>
              </a:ext>
            </a:extLst>
          </p:cNvPr>
          <p:cNvSpPr txBox="1"/>
          <p:nvPr/>
        </p:nvSpPr>
        <p:spPr>
          <a:xfrm>
            <a:off x="897128" y="312762"/>
            <a:ext cx="3751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Calibri"/>
              </a:rPr>
              <a:t>Croatian Society for Infectious Diseases </a:t>
            </a:r>
          </a:p>
          <a:p>
            <a:r>
              <a:rPr lang="en-US" sz="1600" dirty="0">
                <a:solidFill>
                  <a:srgbClr val="000000"/>
                </a:solidFill>
                <a:cs typeface="Calibri"/>
              </a:rPr>
              <a:t>of the Croatian Medical Association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2A5CB467-B214-4688-A61D-94DA269B0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2566" y="207963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6DEF9DCC-3FA0-4ABB-B2A9-7717EB4A8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5960608"/>
            <a:ext cx="11022495" cy="689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879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E3448820-98F5-4DBD-AF6E-221C607AC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01170"/>
              </p:ext>
            </p:extLst>
          </p:nvPr>
        </p:nvGraphicFramePr>
        <p:xfrm>
          <a:off x="1524000" y="2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0B50A6E1-1166-4B84-A9C3-1A434BCEAA1C}"/>
              </a:ext>
            </a:extLst>
          </p:cNvPr>
          <p:cNvSpPr txBox="1"/>
          <p:nvPr/>
        </p:nvSpPr>
        <p:spPr>
          <a:xfrm>
            <a:off x="0" y="6580999"/>
            <a:ext cx="3873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C</a:t>
            </a:r>
            <a:r>
              <a:rPr lang="en-US" sz="1200" dirty="0" err="1">
                <a:solidFill>
                  <a:schemeClr val="bg1"/>
                </a:solidFill>
              </a:rPr>
              <a:t>ourtesy</a:t>
            </a:r>
            <a:r>
              <a:rPr lang="en-US" sz="1200" dirty="0">
                <a:solidFill>
                  <a:schemeClr val="bg1"/>
                </a:solidFill>
              </a:rPr>
              <a:t> of Dr. </a:t>
            </a:r>
            <a:r>
              <a:rPr lang="en-US" sz="1200" dirty="0" err="1">
                <a:solidFill>
                  <a:schemeClr val="bg1"/>
                </a:solidFill>
              </a:rPr>
              <a:t>Bla</a:t>
            </a:r>
            <a:r>
              <a:rPr lang="hr-HR" sz="1200" dirty="0" err="1">
                <a:solidFill>
                  <a:schemeClr val="bg1"/>
                </a:solidFill>
              </a:rPr>
              <a:t>ša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Bilić</a:t>
            </a:r>
            <a:r>
              <a:rPr lang="en-US" sz="1200" dirty="0">
                <a:solidFill>
                  <a:schemeClr val="bg1"/>
                </a:solidFill>
              </a:rPr>
              <a:t>, General Hospital </a:t>
            </a:r>
            <a:r>
              <a:rPr lang="en-US" sz="1200" dirty="0" err="1">
                <a:solidFill>
                  <a:schemeClr val="bg1"/>
                </a:solidFill>
              </a:rPr>
              <a:t>Šibenik</a:t>
            </a:r>
            <a:r>
              <a:rPr lang="hr-HR" sz="1200" dirty="0">
                <a:solidFill>
                  <a:schemeClr val="bg1"/>
                </a:solidFill>
              </a:rPr>
              <a:t>, Croatia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1E22BDE-C4AE-4F00-A020-372523CE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the effects of antimicrobial stewardship programmes</a:t>
            </a:r>
            <a:r>
              <a:rPr lang="hr-HR" dirty="0"/>
              <a:t>?</a:t>
            </a:r>
            <a:endParaRPr lang="en-GB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08BA15E-6F39-4584-AA3F-C34CE343C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AU" b="0" dirty="0"/>
              <a:t>Patient, physician and societal perspective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1BD5D65-0A41-4A54-9B1A-2FF0732D7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55000" lnSpcReduction="20000"/>
          </a:bodyPr>
          <a:lstStyle/>
          <a:p>
            <a:endParaRPr lang="en-AU" dirty="0"/>
          </a:p>
          <a:p>
            <a:r>
              <a:rPr lang="en-AU" sz="3600" dirty="0"/>
              <a:t>Decreased numbers of prescriptions for nonbacterial infections</a:t>
            </a:r>
          </a:p>
          <a:p>
            <a:r>
              <a:rPr lang="en-AU" sz="3600" dirty="0"/>
              <a:t>Proper management of known infections ('bug–drug' mismatches)</a:t>
            </a:r>
          </a:p>
          <a:p>
            <a:r>
              <a:rPr lang="en-AU" sz="3600" dirty="0"/>
              <a:t>Less adverse events </a:t>
            </a:r>
          </a:p>
          <a:p>
            <a:r>
              <a:rPr lang="en-AU" sz="3600" dirty="0"/>
              <a:t>Lower </a:t>
            </a:r>
            <a:r>
              <a:rPr lang="en-AU" sz="3600" i="1" dirty="0"/>
              <a:t>C. difficile </a:t>
            </a:r>
            <a:r>
              <a:rPr lang="en-AU" sz="3600" dirty="0"/>
              <a:t>incidence</a:t>
            </a:r>
            <a:endParaRPr lang="en-AU" sz="3600" i="1" dirty="0"/>
          </a:p>
          <a:p>
            <a:r>
              <a:rPr lang="en-AU" sz="3600" dirty="0"/>
              <a:t>Better guidelines adherence </a:t>
            </a:r>
          </a:p>
          <a:p>
            <a:r>
              <a:rPr lang="en-AU" sz="3600" dirty="0"/>
              <a:t>Shorter use of antibiotics</a:t>
            </a:r>
          </a:p>
          <a:p>
            <a:r>
              <a:rPr lang="en-AU" sz="3600" dirty="0"/>
              <a:t>Shorter hospitalization</a:t>
            </a:r>
          </a:p>
          <a:p>
            <a:r>
              <a:rPr lang="en-AU" sz="3600" dirty="0"/>
              <a:t>↓ resistance rate </a:t>
            </a:r>
          </a:p>
          <a:p>
            <a:r>
              <a:rPr lang="en-AU" sz="3600" dirty="0"/>
              <a:t>Responsibility for off-label antibiotic use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9F94870E-E453-4E43-BD29-F50CEFFE6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AU" b="0" dirty="0"/>
              <a:t>Authorities – decision-makers perspective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4D7D42EA-13BB-4609-B343-684A0B57C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1804167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AU"/>
          </a:p>
          <a:p>
            <a:r>
              <a:rPr lang="en-AU" sz="3600"/>
              <a:t>Cost-minimization</a:t>
            </a:r>
          </a:p>
          <a:p>
            <a:pPr marL="0" indent="0">
              <a:buNone/>
            </a:pPr>
            <a:endParaRPr lang="en-AU"/>
          </a:p>
        </p:txBody>
      </p:sp>
      <p:sp>
        <p:nvSpPr>
          <p:cNvPr id="8" name="Elipsa 7">
            <a:extLst>
              <a:ext uri="{FF2B5EF4-FFF2-40B4-BE49-F238E27FC236}">
                <a16:creationId xmlns="" xmlns:a16="http://schemas.microsoft.com/office/drawing/2014/main" id="{1B3E033A-6A82-498F-9A30-2CC549F96AFA}"/>
              </a:ext>
            </a:extLst>
          </p:cNvPr>
          <p:cNvSpPr/>
          <p:nvPr/>
        </p:nvSpPr>
        <p:spPr>
          <a:xfrm>
            <a:off x="6951170" y="4908332"/>
            <a:ext cx="3426371" cy="13453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/>
              <a:t>Patient</a:t>
            </a:r>
            <a:r>
              <a:rPr lang="hr-HR" b="1" dirty="0"/>
              <a:t> </a:t>
            </a:r>
            <a:r>
              <a:rPr lang="hr-HR" b="1" dirty="0" err="1"/>
              <a:t>safety</a:t>
            </a:r>
            <a:r>
              <a:rPr lang="hr-HR" b="1" dirty="0"/>
              <a:t>, </a:t>
            </a:r>
            <a:r>
              <a:rPr lang="hr-HR" b="1" dirty="0" err="1"/>
              <a:t>good</a:t>
            </a:r>
            <a:r>
              <a:rPr lang="hr-HR" b="1" dirty="0"/>
              <a:t> </a:t>
            </a:r>
            <a:r>
              <a:rPr lang="hr-HR" b="1" dirty="0" err="1"/>
              <a:t>clinical</a:t>
            </a:r>
            <a:r>
              <a:rPr lang="hr-HR" b="1" dirty="0"/>
              <a:t> </a:t>
            </a:r>
            <a:r>
              <a:rPr lang="hr-HR" b="1" dirty="0" err="1"/>
              <a:t>practice</a:t>
            </a:r>
            <a:r>
              <a:rPr lang="hr-HR" b="1" dirty="0"/>
              <a:t> &amp; </a:t>
            </a:r>
            <a:r>
              <a:rPr lang="hr-HR" b="1" dirty="0" err="1"/>
              <a:t>cost-optimization</a:t>
            </a:r>
            <a:r>
              <a:rPr lang="hr-HR" b="1" dirty="0"/>
              <a:t> </a:t>
            </a:r>
            <a:endParaRPr lang="en-GB" b="1" dirty="0"/>
          </a:p>
        </p:txBody>
      </p:sp>
      <p:sp>
        <p:nvSpPr>
          <p:cNvPr id="9" name="Strelica: desno 8">
            <a:extLst>
              <a:ext uri="{FF2B5EF4-FFF2-40B4-BE49-F238E27FC236}">
                <a16:creationId xmlns="" xmlns:a16="http://schemas.microsoft.com/office/drawing/2014/main" id="{0F94FC29-872E-4A53-9739-889F24BCCE14}"/>
              </a:ext>
            </a:extLst>
          </p:cNvPr>
          <p:cNvSpPr/>
          <p:nvPr/>
        </p:nvSpPr>
        <p:spPr>
          <a:xfrm>
            <a:off x="6096000" y="5176837"/>
            <a:ext cx="756745" cy="484632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elica: prema dolje 9">
            <a:extLst>
              <a:ext uri="{FF2B5EF4-FFF2-40B4-BE49-F238E27FC236}">
                <a16:creationId xmlns="" xmlns:a16="http://schemas.microsoft.com/office/drawing/2014/main" id="{237BA656-8621-4E43-84CD-9CECA2F02261}"/>
              </a:ext>
            </a:extLst>
          </p:cNvPr>
          <p:cNvSpPr/>
          <p:nvPr/>
        </p:nvSpPr>
        <p:spPr>
          <a:xfrm>
            <a:off x="8422039" y="4349174"/>
            <a:ext cx="484632" cy="493439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5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="" xmlns:a16="http://schemas.microsoft.com/office/drawing/2014/main" id="{A6E5C7D8-ED9D-42B6-BE63-5A66DDDC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But…</a:t>
            </a:r>
            <a:endParaRPr lang="en-GB" dirty="0"/>
          </a:p>
        </p:txBody>
      </p:sp>
      <p:sp>
        <p:nvSpPr>
          <p:cNvPr id="8" name="Rezervirano mjesto sadržaja 7">
            <a:extLst>
              <a:ext uri="{FF2B5EF4-FFF2-40B4-BE49-F238E27FC236}">
                <a16:creationId xmlns="" xmlns:a16="http://schemas.microsoft.com/office/drawing/2014/main" id="{524B1D03-4C89-41C5-B496-41146673B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487" y="1727270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Antimicrobial stewardship programmes are heterogenous</a:t>
            </a:r>
          </a:p>
          <a:p>
            <a:pPr lvl="1"/>
            <a:r>
              <a:rPr lang="en-AU" dirty="0"/>
              <a:t>Different methods</a:t>
            </a:r>
          </a:p>
          <a:p>
            <a:pPr lvl="1"/>
            <a:r>
              <a:rPr lang="en-AU" dirty="0"/>
              <a:t>Different teams</a:t>
            </a:r>
          </a:p>
          <a:p>
            <a:pPr lvl="1"/>
            <a:r>
              <a:rPr lang="en-AU" dirty="0"/>
              <a:t>Different settings (general ward, haematology, ICU, urology, outpatient, chronic care facilities...)</a:t>
            </a:r>
          </a:p>
          <a:p>
            <a:r>
              <a:rPr lang="en-AU" dirty="0"/>
              <a:t>Antimicrobial stewardship programmes depend on HCAI control measures</a:t>
            </a:r>
          </a:p>
          <a:p>
            <a:r>
              <a:rPr lang="en-AU" dirty="0"/>
              <a:t>Outcomes/effects are heterogenous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="" xmlns:a16="http://schemas.microsoft.com/office/drawing/2014/main" id="{0C832E47-BB3C-490E-BDD3-2363C636A3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43" y="1825625"/>
            <a:ext cx="6361044" cy="398876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C7306392-9FA0-4608-9BFE-759632935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5986463"/>
            <a:ext cx="2668656" cy="3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3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391139"/>
            <a:ext cx="10606083" cy="1247350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hr-HR" sz="4000" b="1" dirty="0"/>
              <a:t>H</a:t>
            </a:r>
            <a:r>
              <a:rPr lang="en-US" sz="4000" b="1" dirty="0"/>
              <a:t>ow to present</a:t>
            </a:r>
            <a:r>
              <a:rPr lang="hr-HR" sz="4000" b="1" dirty="0"/>
              <a:t> </a:t>
            </a:r>
            <a:r>
              <a:rPr lang="en-US" sz="4000" b="1" dirty="0"/>
              <a:t>jointly the costs and effects of different measures</a:t>
            </a:r>
            <a:r>
              <a:rPr lang="hr-HR" sz="4000" b="1" dirty="0"/>
              <a:t>?</a:t>
            </a:r>
            <a:endParaRPr sz="3733" b="1" dirty="0"/>
          </a:p>
        </p:txBody>
      </p:sp>
      <p:sp>
        <p:nvSpPr>
          <p:cNvPr id="3" name="object 3"/>
          <p:cNvSpPr txBox="1"/>
          <p:nvPr/>
        </p:nvSpPr>
        <p:spPr>
          <a:xfrm>
            <a:off x="714588" y="1632712"/>
            <a:ext cx="10494433" cy="19996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60767" marR="6773" indent="-243834">
              <a:spcBef>
                <a:spcPts val="133"/>
              </a:spcBef>
              <a:buClr>
                <a:srgbClr val="2CA1BE"/>
              </a:buClr>
              <a:buSzPct val="85416"/>
              <a:buFont typeface="Arial"/>
              <a:buChar char="•"/>
              <a:tabLst>
                <a:tab pos="260767" algn="l"/>
              </a:tabLst>
            </a:pPr>
            <a:r>
              <a:rPr lang="hr-HR" sz="3200" spc="-7" dirty="0" err="1">
                <a:latin typeface="Trebuchet MS"/>
                <a:cs typeface="Trebuchet MS"/>
              </a:rPr>
              <a:t>Cost-effectiveness</a:t>
            </a:r>
            <a:r>
              <a:rPr lang="hr-HR" sz="3200" spc="-7" dirty="0">
                <a:latin typeface="Trebuchet MS"/>
                <a:cs typeface="Trebuchet MS"/>
              </a:rPr>
              <a:t> </a:t>
            </a:r>
            <a:r>
              <a:rPr lang="hr-HR" sz="3200" spc="-7" dirty="0" err="1">
                <a:latin typeface="Trebuchet MS"/>
                <a:cs typeface="Trebuchet MS"/>
              </a:rPr>
              <a:t>Analysis</a:t>
            </a:r>
            <a:r>
              <a:rPr lang="hr-HR" sz="3200" spc="-7" dirty="0">
                <a:latin typeface="Trebuchet MS"/>
                <a:cs typeface="Trebuchet MS"/>
              </a:rPr>
              <a:t> (CEA)</a:t>
            </a:r>
          </a:p>
          <a:p>
            <a:pPr marL="260767" marR="6773" indent="-243834">
              <a:spcBef>
                <a:spcPts val="133"/>
              </a:spcBef>
              <a:buClr>
                <a:srgbClr val="2CA1BE"/>
              </a:buClr>
              <a:buSzPct val="85416"/>
              <a:buFont typeface="Arial"/>
              <a:buChar char="•"/>
              <a:tabLst>
                <a:tab pos="260767" algn="l"/>
              </a:tabLst>
            </a:pPr>
            <a:r>
              <a:rPr sz="3200" spc="-7" dirty="0">
                <a:latin typeface="Trebuchet MS"/>
                <a:cs typeface="Trebuchet MS"/>
              </a:rPr>
              <a:t>Change in costs and change in health benefits due to an  </a:t>
            </a:r>
            <a:r>
              <a:rPr sz="3200" spc="-13" dirty="0">
                <a:latin typeface="Trebuchet MS"/>
                <a:cs typeface="Trebuchet MS"/>
              </a:rPr>
              <a:t>intervention</a:t>
            </a:r>
            <a:endParaRPr lang="hr-HR" sz="4667" dirty="0">
              <a:latin typeface="Times New Roman"/>
              <a:cs typeface="Times New Roman"/>
            </a:endParaRPr>
          </a:p>
          <a:p>
            <a:pPr marL="260767" indent="-243834">
              <a:spcBef>
                <a:spcPts val="7"/>
              </a:spcBef>
              <a:buClr>
                <a:srgbClr val="2CA1BE"/>
              </a:buClr>
              <a:buSzPct val="85416"/>
              <a:buFont typeface="Arial"/>
              <a:buChar char="•"/>
              <a:tabLst>
                <a:tab pos="260767" algn="l"/>
              </a:tabLst>
            </a:pPr>
            <a:r>
              <a:rPr sz="3200" spc="-7" dirty="0">
                <a:latin typeface="Trebuchet MS"/>
                <a:cs typeface="Trebuchet MS"/>
              </a:rPr>
              <a:t>Incremental Cost </a:t>
            </a:r>
            <a:r>
              <a:rPr sz="3200" dirty="0">
                <a:latin typeface="Trebuchet MS"/>
                <a:cs typeface="Trebuchet MS"/>
              </a:rPr>
              <a:t>Effectiveness</a:t>
            </a:r>
            <a:r>
              <a:rPr sz="3200" spc="27" dirty="0">
                <a:latin typeface="Trebuchet MS"/>
                <a:cs typeface="Trebuchet MS"/>
              </a:rPr>
              <a:t> </a:t>
            </a:r>
            <a:r>
              <a:rPr sz="3200" spc="-7" dirty="0">
                <a:latin typeface="Trebuchet MS"/>
                <a:cs typeface="Trebuchet MS"/>
              </a:rPr>
              <a:t>Ratio(ICER)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434" y="4027086"/>
            <a:ext cx="33782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327" dirty="0">
                <a:latin typeface="Georgia"/>
                <a:cs typeface="Georgia"/>
              </a:rPr>
              <a:t>=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6047" y="4334256"/>
            <a:ext cx="2654300" cy="0"/>
          </a:xfrm>
          <a:custGeom>
            <a:avLst/>
            <a:gdLst/>
            <a:ahLst/>
            <a:cxnLst/>
            <a:rect l="l" t="t" r="r" b="b"/>
            <a:pathLst>
              <a:path w="1990725">
                <a:moveTo>
                  <a:pt x="0" y="0"/>
                </a:moveTo>
                <a:lnTo>
                  <a:pt x="1990343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701961" y="3719509"/>
            <a:ext cx="107188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207" dirty="0">
                <a:latin typeface="Georgia"/>
                <a:cs typeface="Georgia"/>
              </a:rPr>
              <a:t>Δ</a:t>
            </a:r>
            <a:r>
              <a:rPr sz="3200" spc="-187" dirty="0">
                <a:latin typeface="Georgia"/>
                <a:cs typeface="Georgia"/>
              </a:rPr>
              <a:t> </a:t>
            </a:r>
            <a:r>
              <a:rPr sz="3200" spc="-27" dirty="0">
                <a:latin typeface="Georgia"/>
                <a:cs typeface="Georgia"/>
              </a:rPr>
              <a:t>cost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9961" y="4299372"/>
            <a:ext cx="25992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213" dirty="0">
                <a:latin typeface="Georgia"/>
                <a:cs typeface="Georgia"/>
              </a:rPr>
              <a:t>Δ</a:t>
            </a:r>
            <a:r>
              <a:rPr sz="3200" spc="-120" dirty="0">
                <a:latin typeface="Georgia"/>
                <a:cs typeface="Georgia"/>
              </a:rPr>
              <a:t> </a:t>
            </a:r>
            <a:r>
              <a:rPr sz="3200" spc="-40" dirty="0">
                <a:latin typeface="Georgia"/>
                <a:cs typeface="Georgia"/>
              </a:rPr>
              <a:t>effectiveness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5433" y="4939114"/>
            <a:ext cx="289898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333" dirty="0">
                <a:latin typeface="Georgia"/>
                <a:cs typeface="Georgia"/>
              </a:rPr>
              <a:t>= </a:t>
            </a:r>
            <a:r>
              <a:rPr sz="3200" spc="-27" dirty="0">
                <a:latin typeface="Georgia"/>
                <a:cs typeface="Georgia"/>
              </a:rPr>
              <a:t>cost </a:t>
            </a:r>
            <a:r>
              <a:rPr sz="3200" spc="-13" dirty="0">
                <a:latin typeface="Georgia"/>
                <a:cs typeface="Georgia"/>
              </a:rPr>
              <a:t>per</a:t>
            </a:r>
            <a:r>
              <a:rPr sz="3200" spc="-440" dirty="0">
                <a:latin typeface="Georgia"/>
                <a:cs typeface="Georgia"/>
              </a:rPr>
              <a:t> </a:t>
            </a:r>
            <a:r>
              <a:rPr sz="3200" spc="-207" dirty="0">
                <a:latin typeface="Georgia"/>
                <a:cs typeface="Georgia"/>
              </a:rPr>
              <a:t>QALY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66679" y="15577"/>
            <a:ext cx="173567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1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67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5912" y="909321"/>
            <a:ext cx="160867" cy="4176607"/>
          </a:xfrm>
          <a:custGeom>
            <a:avLst/>
            <a:gdLst/>
            <a:ahLst/>
            <a:cxnLst/>
            <a:rect l="l" t="t" r="r" b="b"/>
            <a:pathLst>
              <a:path w="120650" h="3132454">
                <a:moveTo>
                  <a:pt x="14350" y="3014218"/>
                </a:moveTo>
                <a:lnTo>
                  <a:pt x="8254" y="3017774"/>
                </a:lnTo>
                <a:lnTo>
                  <a:pt x="2031" y="3021330"/>
                </a:lnTo>
                <a:lnTo>
                  <a:pt x="0" y="3029331"/>
                </a:lnTo>
                <a:lnTo>
                  <a:pt x="3555" y="3035554"/>
                </a:lnTo>
                <a:lnTo>
                  <a:pt x="60070" y="3132455"/>
                </a:lnTo>
                <a:lnTo>
                  <a:pt x="75107" y="3106674"/>
                </a:lnTo>
                <a:lnTo>
                  <a:pt x="47116" y="3106674"/>
                </a:lnTo>
                <a:lnTo>
                  <a:pt x="47116" y="3058831"/>
                </a:lnTo>
                <a:lnTo>
                  <a:pt x="25907" y="3022473"/>
                </a:lnTo>
                <a:lnTo>
                  <a:pt x="22351" y="3016250"/>
                </a:lnTo>
                <a:lnTo>
                  <a:pt x="14350" y="3014218"/>
                </a:lnTo>
                <a:close/>
              </a:path>
              <a:path w="120650" h="3132454">
                <a:moveTo>
                  <a:pt x="47116" y="3058831"/>
                </a:moveTo>
                <a:lnTo>
                  <a:pt x="47116" y="3106674"/>
                </a:lnTo>
                <a:lnTo>
                  <a:pt x="73025" y="3106674"/>
                </a:lnTo>
                <a:lnTo>
                  <a:pt x="73025" y="3100197"/>
                </a:lnTo>
                <a:lnTo>
                  <a:pt x="48894" y="3100197"/>
                </a:lnTo>
                <a:lnTo>
                  <a:pt x="60070" y="3081038"/>
                </a:lnTo>
                <a:lnTo>
                  <a:pt x="47116" y="3058831"/>
                </a:lnTo>
                <a:close/>
              </a:path>
              <a:path w="120650" h="3132454">
                <a:moveTo>
                  <a:pt x="105790" y="3014218"/>
                </a:moveTo>
                <a:lnTo>
                  <a:pt x="97789" y="3016250"/>
                </a:lnTo>
                <a:lnTo>
                  <a:pt x="94234" y="3022473"/>
                </a:lnTo>
                <a:lnTo>
                  <a:pt x="73025" y="3058831"/>
                </a:lnTo>
                <a:lnTo>
                  <a:pt x="73025" y="3106674"/>
                </a:lnTo>
                <a:lnTo>
                  <a:pt x="75107" y="3106674"/>
                </a:lnTo>
                <a:lnTo>
                  <a:pt x="116586" y="3035554"/>
                </a:lnTo>
                <a:lnTo>
                  <a:pt x="120141" y="3029331"/>
                </a:lnTo>
                <a:lnTo>
                  <a:pt x="118110" y="3021330"/>
                </a:lnTo>
                <a:lnTo>
                  <a:pt x="111887" y="3017774"/>
                </a:lnTo>
                <a:lnTo>
                  <a:pt x="105790" y="3014218"/>
                </a:lnTo>
                <a:close/>
              </a:path>
              <a:path w="120650" h="3132454">
                <a:moveTo>
                  <a:pt x="60070" y="3081038"/>
                </a:moveTo>
                <a:lnTo>
                  <a:pt x="48894" y="3100197"/>
                </a:lnTo>
                <a:lnTo>
                  <a:pt x="71247" y="3100197"/>
                </a:lnTo>
                <a:lnTo>
                  <a:pt x="60070" y="3081038"/>
                </a:lnTo>
                <a:close/>
              </a:path>
              <a:path w="120650" h="3132454">
                <a:moveTo>
                  <a:pt x="73025" y="3058831"/>
                </a:moveTo>
                <a:lnTo>
                  <a:pt x="60070" y="3081038"/>
                </a:lnTo>
                <a:lnTo>
                  <a:pt x="71247" y="3100197"/>
                </a:lnTo>
                <a:lnTo>
                  <a:pt x="73025" y="3100197"/>
                </a:lnTo>
                <a:lnTo>
                  <a:pt x="73025" y="3058831"/>
                </a:lnTo>
                <a:close/>
              </a:path>
              <a:path w="120650" h="3132454">
                <a:moveTo>
                  <a:pt x="60070" y="51289"/>
                </a:moveTo>
                <a:lnTo>
                  <a:pt x="47116" y="73496"/>
                </a:lnTo>
                <a:lnTo>
                  <a:pt x="47116" y="3058831"/>
                </a:lnTo>
                <a:lnTo>
                  <a:pt x="60070" y="3081038"/>
                </a:lnTo>
                <a:lnTo>
                  <a:pt x="73025" y="3058831"/>
                </a:lnTo>
                <a:lnTo>
                  <a:pt x="73025" y="73496"/>
                </a:lnTo>
                <a:lnTo>
                  <a:pt x="60070" y="51289"/>
                </a:lnTo>
                <a:close/>
              </a:path>
              <a:path w="120650" h="3132454">
                <a:moveTo>
                  <a:pt x="60070" y="0"/>
                </a:moveTo>
                <a:lnTo>
                  <a:pt x="0" y="102997"/>
                </a:lnTo>
                <a:lnTo>
                  <a:pt x="2031" y="110998"/>
                </a:lnTo>
                <a:lnTo>
                  <a:pt x="8254" y="114554"/>
                </a:lnTo>
                <a:lnTo>
                  <a:pt x="14350" y="118110"/>
                </a:lnTo>
                <a:lnTo>
                  <a:pt x="22351" y="116077"/>
                </a:lnTo>
                <a:lnTo>
                  <a:pt x="25907" y="109855"/>
                </a:lnTo>
                <a:lnTo>
                  <a:pt x="47116" y="73496"/>
                </a:lnTo>
                <a:lnTo>
                  <a:pt x="47116" y="25654"/>
                </a:lnTo>
                <a:lnTo>
                  <a:pt x="75033" y="25654"/>
                </a:lnTo>
                <a:lnTo>
                  <a:pt x="60070" y="0"/>
                </a:lnTo>
                <a:close/>
              </a:path>
              <a:path w="120650" h="3132454">
                <a:moveTo>
                  <a:pt x="75033" y="25654"/>
                </a:moveTo>
                <a:lnTo>
                  <a:pt x="73025" y="25654"/>
                </a:lnTo>
                <a:lnTo>
                  <a:pt x="73025" y="73496"/>
                </a:lnTo>
                <a:lnTo>
                  <a:pt x="94234" y="109855"/>
                </a:lnTo>
                <a:lnTo>
                  <a:pt x="97789" y="116077"/>
                </a:lnTo>
                <a:lnTo>
                  <a:pt x="105790" y="118110"/>
                </a:lnTo>
                <a:lnTo>
                  <a:pt x="111887" y="114554"/>
                </a:lnTo>
                <a:lnTo>
                  <a:pt x="118110" y="110998"/>
                </a:lnTo>
                <a:lnTo>
                  <a:pt x="120141" y="102997"/>
                </a:lnTo>
                <a:lnTo>
                  <a:pt x="75033" y="25654"/>
                </a:lnTo>
                <a:close/>
              </a:path>
              <a:path w="120650" h="3132454">
                <a:moveTo>
                  <a:pt x="73025" y="25654"/>
                </a:moveTo>
                <a:lnTo>
                  <a:pt x="47116" y="25654"/>
                </a:lnTo>
                <a:lnTo>
                  <a:pt x="47116" y="73496"/>
                </a:lnTo>
                <a:lnTo>
                  <a:pt x="60071" y="51289"/>
                </a:lnTo>
                <a:lnTo>
                  <a:pt x="48894" y="32131"/>
                </a:lnTo>
                <a:lnTo>
                  <a:pt x="73025" y="32131"/>
                </a:lnTo>
                <a:lnTo>
                  <a:pt x="73025" y="25654"/>
                </a:lnTo>
                <a:close/>
              </a:path>
              <a:path w="120650" h="3132454">
                <a:moveTo>
                  <a:pt x="73025" y="32131"/>
                </a:moveTo>
                <a:lnTo>
                  <a:pt x="71247" y="32131"/>
                </a:lnTo>
                <a:lnTo>
                  <a:pt x="60070" y="51289"/>
                </a:lnTo>
                <a:lnTo>
                  <a:pt x="73025" y="73496"/>
                </a:lnTo>
                <a:lnTo>
                  <a:pt x="73025" y="32131"/>
                </a:lnTo>
                <a:close/>
              </a:path>
              <a:path w="120650" h="3132454">
                <a:moveTo>
                  <a:pt x="71247" y="32131"/>
                </a:moveTo>
                <a:lnTo>
                  <a:pt x="48894" y="32131"/>
                </a:lnTo>
                <a:lnTo>
                  <a:pt x="60070" y="51289"/>
                </a:lnTo>
                <a:lnTo>
                  <a:pt x="71247" y="32131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827527" y="2849033"/>
            <a:ext cx="6337300" cy="160867"/>
          </a:xfrm>
          <a:custGeom>
            <a:avLst/>
            <a:gdLst/>
            <a:ahLst/>
            <a:cxnLst/>
            <a:rect l="l" t="t" r="r" b="b"/>
            <a:pathLst>
              <a:path w="4752975" h="120650">
                <a:moveTo>
                  <a:pt x="102997" y="0"/>
                </a:moveTo>
                <a:lnTo>
                  <a:pt x="0" y="60070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4" y="111887"/>
                </a:lnTo>
                <a:lnTo>
                  <a:pt x="118110" y="105791"/>
                </a:lnTo>
                <a:lnTo>
                  <a:pt x="116078" y="97789"/>
                </a:lnTo>
                <a:lnTo>
                  <a:pt x="109855" y="94233"/>
                </a:lnTo>
                <a:lnTo>
                  <a:pt x="73496" y="73025"/>
                </a:lnTo>
                <a:lnTo>
                  <a:pt x="25654" y="73025"/>
                </a:lnTo>
                <a:lnTo>
                  <a:pt x="25654" y="47117"/>
                </a:lnTo>
                <a:lnTo>
                  <a:pt x="73496" y="47117"/>
                </a:lnTo>
                <a:lnTo>
                  <a:pt x="109855" y="25907"/>
                </a:lnTo>
                <a:lnTo>
                  <a:pt x="116078" y="22351"/>
                </a:lnTo>
                <a:lnTo>
                  <a:pt x="118110" y="14350"/>
                </a:lnTo>
                <a:lnTo>
                  <a:pt x="114554" y="8255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4752975" h="120650">
                <a:moveTo>
                  <a:pt x="4701177" y="60070"/>
                </a:moveTo>
                <a:lnTo>
                  <a:pt x="4642611" y="94233"/>
                </a:lnTo>
                <a:lnTo>
                  <a:pt x="4636388" y="97789"/>
                </a:lnTo>
                <a:lnTo>
                  <a:pt x="4634357" y="105791"/>
                </a:lnTo>
                <a:lnTo>
                  <a:pt x="4637912" y="111887"/>
                </a:lnTo>
                <a:lnTo>
                  <a:pt x="4641596" y="118110"/>
                </a:lnTo>
                <a:lnTo>
                  <a:pt x="4649470" y="120142"/>
                </a:lnTo>
                <a:lnTo>
                  <a:pt x="4655693" y="116586"/>
                </a:lnTo>
                <a:lnTo>
                  <a:pt x="4730382" y="73025"/>
                </a:lnTo>
                <a:lnTo>
                  <a:pt x="4726939" y="73025"/>
                </a:lnTo>
                <a:lnTo>
                  <a:pt x="4726939" y="71247"/>
                </a:lnTo>
                <a:lnTo>
                  <a:pt x="4720335" y="71247"/>
                </a:lnTo>
                <a:lnTo>
                  <a:pt x="4701177" y="60070"/>
                </a:lnTo>
                <a:close/>
              </a:path>
              <a:path w="4752975" h="120650">
                <a:moveTo>
                  <a:pt x="73496" y="47117"/>
                </a:moveTo>
                <a:lnTo>
                  <a:pt x="25654" y="47117"/>
                </a:lnTo>
                <a:lnTo>
                  <a:pt x="25654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1" y="71247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4752975" h="120650">
                <a:moveTo>
                  <a:pt x="4678970" y="47117"/>
                </a:moveTo>
                <a:lnTo>
                  <a:pt x="73496" y="47117"/>
                </a:lnTo>
                <a:lnTo>
                  <a:pt x="51289" y="60070"/>
                </a:lnTo>
                <a:lnTo>
                  <a:pt x="73496" y="73025"/>
                </a:lnTo>
                <a:lnTo>
                  <a:pt x="4678970" y="73025"/>
                </a:lnTo>
                <a:lnTo>
                  <a:pt x="4701177" y="60070"/>
                </a:lnTo>
                <a:lnTo>
                  <a:pt x="4678970" y="47117"/>
                </a:lnTo>
                <a:close/>
              </a:path>
              <a:path w="4752975" h="120650">
                <a:moveTo>
                  <a:pt x="4730382" y="47117"/>
                </a:moveTo>
                <a:lnTo>
                  <a:pt x="4726939" y="47117"/>
                </a:lnTo>
                <a:lnTo>
                  <a:pt x="4726939" y="73025"/>
                </a:lnTo>
                <a:lnTo>
                  <a:pt x="4730382" y="73025"/>
                </a:lnTo>
                <a:lnTo>
                  <a:pt x="4752594" y="60070"/>
                </a:lnTo>
                <a:lnTo>
                  <a:pt x="4730382" y="47117"/>
                </a:lnTo>
                <a:close/>
              </a:path>
              <a:path w="4752975" h="120650">
                <a:moveTo>
                  <a:pt x="32131" y="48894"/>
                </a:moveTo>
                <a:lnTo>
                  <a:pt x="32131" y="71247"/>
                </a:lnTo>
                <a:lnTo>
                  <a:pt x="51289" y="60070"/>
                </a:lnTo>
                <a:lnTo>
                  <a:pt x="32131" y="48894"/>
                </a:lnTo>
                <a:close/>
              </a:path>
              <a:path w="4752975" h="120650">
                <a:moveTo>
                  <a:pt x="51289" y="60070"/>
                </a:moveTo>
                <a:lnTo>
                  <a:pt x="32131" y="71247"/>
                </a:lnTo>
                <a:lnTo>
                  <a:pt x="70448" y="71247"/>
                </a:lnTo>
                <a:lnTo>
                  <a:pt x="51289" y="60070"/>
                </a:lnTo>
                <a:close/>
              </a:path>
              <a:path w="4752975" h="120650">
                <a:moveTo>
                  <a:pt x="4720335" y="48894"/>
                </a:moveTo>
                <a:lnTo>
                  <a:pt x="4701177" y="60070"/>
                </a:lnTo>
                <a:lnTo>
                  <a:pt x="4720335" y="71247"/>
                </a:lnTo>
                <a:lnTo>
                  <a:pt x="4720335" y="48894"/>
                </a:lnTo>
                <a:close/>
              </a:path>
              <a:path w="4752975" h="120650">
                <a:moveTo>
                  <a:pt x="4726939" y="48894"/>
                </a:moveTo>
                <a:lnTo>
                  <a:pt x="4720335" y="48894"/>
                </a:lnTo>
                <a:lnTo>
                  <a:pt x="4720335" y="71247"/>
                </a:lnTo>
                <a:lnTo>
                  <a:pt x="4726939" y="71247"/>
                </a:lnTo>
                <a:lnTo>
                  <a:pt x="4726939" y="48894"/>
                </a:lnTo>
                <a:close/>
              </a:path>
              <a:path w="4752975" h="120650">
                <a:moveTo>
                  <a:pt x="70448" y="48894"/>
                </a:moveTo>
                <a:lnTo>
                  <a:pt x="32131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  <a:path w="4752975" h="120650">
                <a:moveTo>
                  <a:pt x="4649470" y="0"/>
                </a:moveTo>
                <a:lnTo>
                  <a:pt x="4641596" y="2031"/>
                </a:lnTo>
                <a:lnTo>
                  <a:pt x="4637912" y="8255"/>
                </a:lnTo>
                <a:lnTo>
                  <a:pt x="4634357" y="14350"/>
                </a:lnTo>
                <a:lnTo>
                  <a:pt x="4636388" y="22351"/>
                </a:lnTo>
                <a:lnTo>
                  <a:pt x="4642611" y="25907"/>
                </a:lnTo>
                <a:lnTo>
                  <a:pt x="4701177" y="60070"/>
                </a:lnTo>
                <a:lnTo>
                  <a:pt x="4720335" y="48894"/>
                </a:lnTo>
                <a:lnTo>
                  <a:pt x="4726939" y="48894"/>
                </a:lnTo>
                <a:lnTo>
                  <a:pt x="4726939" y="47117"/>
                </a:lnTo>
                <a:lnTo>
                  <a:pt x="4730382" y="47117"/>
                </a:lnTo>
                <a:lnTo>
                  <a:pt x="4655693" y="3556"/>
                </a:lnTo>
                <a:lnTo>
                  <a:pt x="464947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486532" y="2456709"/>
            <a:ext cx="962577" cy="82968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9455957" y="2477023"/>
            <a:ext cx="960497" cy="78899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33228" y="312513"/>
            <a:ext cx="856827" cy="674608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4267" spc="-80" dirty="0">
                <a:solidFill>
                  <a:srgbClr val="FF0000"/>
                </a:solidFill>
              </a:rPr>
              <a:t>$$$</a:t>
            </a:r>
            <a:endParaRPr sz="4267"/>
          </a:p>
        </p:txBody>
      </p:sp>
      <p:sp>
        <p:nvSpPr>
          <p:cNvPr id="7" name="object 7"/>
          <p:cNvSpPr txBox="1"/>
          <p:nvPr/>
        </p:nvSpPr>
        <p:spPr>
          <a:xfrm>
            <a:off x="5721435" y="5082167"/>
            <a:ext cx="412327" cy="9199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5867" spc="-107" dirty="0">
                <a:solidFill>
                  <a:srgbClr val="00AF50"/>
                </a:solidFill>
                <a:latin typeface="Trebuchet MS"/>
                <a:cs typeface="Trebuchet MS"/>
              </a:rPr>
              <a:t>$</a:t>
            </a:r>
            <a:endParaRPr sz="5867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9308" y="3301255"/>
            <a:ext cx="201591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Trebuchet MS"/>
                <a:cs typeface="Trebuchet MS"/>
              </a:rPr>
              <a:t>More</a:t>
            </a:r>
            <a:r>
              <a:rPr sz="2400" spc="-53" dirty="0">
                <a:latin typeface="Trebuchet MS"/>
                <a:cs typeface="Trebuchet MS"/>
              </a:rPr>
              <a:t> </a:t>
            </a:r>
            <a:r>
              <a:rPr sz="2400" spc="-13" dirty="0">
                <a:latin typeface="Trebuchet MS"/>
                <a:cs typeface="Trebuchet MS"/>
              </a:rPr>
              <a:t>Effective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0365" y="1017015"/>
            <a:ext cx="69680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Trebuchet MS"/>
                <a:cs typeface="Trebuchet MS"/>
              </a:rPr>
              <a:t>M</a:t>
            </a:r>
            <a:r>
              <a:rPr sz="2400" spc="-20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re</a:t>
            </a:r>
            <a:endParaRPr sz="2400">
              <a:latin typeface="Trebuchet MS"/>
              <a:cs typeface="Trebuchet MS"/>
            </a:endParaRPr>
          </a:p>
          <a:p>
            <a:pPr marL="16933"/>
            <a:r>
              <a:rPr sz="2400" spc="-7" dirty="0">
                <a:latin typeface="Trebuchet MS"/>
                <a:cs typeface="Trebuchet MS"/>
              </a:rPr>
              <a:t>Cost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321" y="3321980"/>
            <a:ext cx="19202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Trebuchet MS"/>
                <a:cs typeface="Trebuchet MS"/>
              </a:rPr>
              <a:t>Less</a:t>
            </a:r>
            <a:r>
              <a:rPr sz="2400" spc="-73" dirty="0">
                <a:latin typeface="Trebuchet MS"/>
                <a:cs typeface="Trebuchet MS"/>
              </a:rPr>
              <a:t> </a:t>
            </a:r>
            <a:r>
              <a:rPr sz="2400" spc="-13" dirty="0">
                <a:latin typeface="Trebuchet MS"/>
                <a:cs typeface="Trebuchet MS"/>
              </a:rPr>
              <a:t>effective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7271" y="5122807"/>
            <a:ext cx="16747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Trebuchet MS"/>
                <a:cs typeface="Trebuchet MS"/>
              </a:rPr>
              <a:t>Cost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-7" dirty="0">
                <a:latin typeface="Trebuchet MS"/>
                <a:cs typeface="Trebuchet MS"/>
              </a:rPr>
              <a:t>savings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4542" y="4246201"/>
            <a:ext cx="358817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Trebuchet MS"/>
                <a:cs typeface="Trebuchet MS"/>
              </a:rPr>
              <a:t>Cost savings </a:t>
            </a:r>
            <a:r>
              <a:rPr sz="2400" dirty="0">
                <a:latin typeface="Trebuchet MS"/>
                <a:cs typeface="Trebuchet MS"/>
              </a:rPr>
              <a:t>less</a:t>
            </a:r>
            <a:r>
              <a:rPr sz="2400" spc="-87" dirty="0">
                <a:latin typeface="Trebuchet MS"/>
                <a:cs typeface="Trebuchet MS"/>
              </a:rPr>
              <a:t> </a:t>
            </a:r>
            <a:r>
              <a:rPr sz="2400" spc="-13" dirty="0">
                <a:latin typeface="Trebuchet MS"/>
                <a:cs typeface="Trebuchet MS"/>
              </a:rPr>
              <a:t>effective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1713" y="1478212"/>
            <a:ext cx="408686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Trebuchet MS"/>
                <a:cs typeface="Trebuchet MS"/>
              </a:rPr>
              <a:t>More costly and less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3" dirty="0">
                <a:latin typeface="Trebuchet MS"/>
                <a:cs typeface="Trebuchet MS"/>
              </a:rPr>
              <a:t>effective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4105" y="1511977"/>
            <a:ext cx="42468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Trebuchet MS"/>
                <a:cs typeface="Trebuchet MS"/>
              </a:rPr>
              <a:t>More costly but more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3" dirty="0">
                <a:latin typeface="Trebuchet MS"/>
                <a:cs typeface="Trebuchet MS"/>
              </a:rPr>
              <a:t>effective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2476" y="4246201"/>
            <a:ext cx="43112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Trebuchet MS"/>
                <a:cs typeface="Trebuchet MS"/>
              </a:rPr>
              <a:t>More </a:t>
            </a:r>
            <a:r>
              <a:rPr sz="2400" spc="-13" dirty="0">
                <a:latin typeface="Trebuchet MS"/>
                <a:cs typeface="Trebuchet MS"/>
              </a:rPr>
              <a:t>effective </a:t>
            </a:r>
            <a:r>
              <a:rPr sz="2400" spc="-7" dirty="0">
                <a:latin typeface="Trebuchet MS"/>
                <a:cs typeface="Trebuchet MS"/>
              </a:rPr>
              <a:t>and cost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7" dirty="0">
                <a:latin typeface="Trebuchet MS"/>
                <a:cs typeface="Trebuchet MS"/>
              </a:rPr>
              <a:t>savings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22287" y="2056384"/>
            <a:ext cx="325119" cy="31089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6650736" y="2084832"/>
            <a:ext cx="219456" cy="20523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10266679" y="15577"/>
            <a:ext cx="173567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1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67">
              <a:latin typeface="Trebuchet MS"/>
              <a:cs typeface="Trebuchet MS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F46F4D96-B4B2-48E1-8F5B-BAE1959CA3C1}"/>
              </a:ext>
            </a:extLst>
          </p:cNvPr>
          <p:cNvSpPr txBox="1"/>
          <p:nvPr/>
        </p:nvSpPr>
        <p:spPr>
          <a:xfrm>
            <a:off x="0" y="6580999"/>
            <a:ext cx="573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C</a:t>
            </a:r>
            <a:r>
              <a:rPr lang="en-US" sz="1200" dirty="0" err="1"/>
              <a:t>ourtesy</a:t>
            </a:r>
            <a:r>
              <a:rPr lang="en-US" sz="1200" dirty="0"/>
              <a:t> of</a:t>
            </a:r>
            <a:r>
              <a:rPr lang="hr-HR" sz="1200" dirty="0"/>
              <a:t> </a:t>
            </a:r>
            <a:r>
              <a:rPr lang="en-US" sz="1200" dirty="0" err="1"/>
              <a:t>Sonali</a:t>
            </a:r>
            <a:r>
              <a:rPr lang="en-US" sz="1200" dirty="0"/>
              <a:t> Coulter, PhD, Queensland University of Technology, Brisbane, Australia</a:t>
            </a:r>
          </a:p>
          <a:p>
            <a:endParaRPr lang="en-GB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DCEF5AB-7843-4DA5-9ED4-2D21FBBA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CB72DE9-D359-45F6-9EF6-63105054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Antimicrobial stewardship programmes - measure of patient safety, good clinical practice and cost optimization</a:t>
            </a:r>
          </a:p>
          <a:p>
            <a:r>
              <a:rPr lang="en-AU" dirty="0"/>
              <a:t>The structures of antimicrobial stewardship programmes are diverse and the observed effects are diverse - standardization required (adapted to the state economic possibilities)</a:t>
            </a:r>
          </a:p>
          <a:p>
            <a:r>
              <a:rPr lang="en-AU" dirty="0"/>
              <a:t>Today, the cost-effectiveness analysis is increasingly emphasized</a:t>
            </a:r>
          </a:p>
        </p:txBody>
      </p:sp>
    </p:spTree>
    <p:extLst>
      <p:ext uri="{BB962C8B-B14F-4D97-AF65-F5344CB8AC3E}">
        <p14:creationId xmlns:p14="http://schemas.microsoft.com/office/powerpoint/2010/main" val="311550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C769F6A-5B7E-42F8-AA94-173D8258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Thanks</a:t>
            </a:r>
            <a:r>
              <a:rPr lang="hr-HR" dirty="0"/>
              <a:t> to…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0A1D79E-01FE-4A9A-9372-D4232AAC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altLang="en-US" kern="0" dirty="0">
                <a:solidFill>
                  <a:srgbClr val="000000"/>
                </a:solidFill>
              </a:rPr>
              <a:t>Vesna Mađarić, ID </a:t>
            </a:r>
            <a:r>
              <a:rPr lang="hr-HR" altLang="en-US" kern="0" dirty="0" err="1">
                <a:solidFill>
                  <a:srgbClr val="000000"/>
                </a:solidFill>
              </a:rPr>
              <a:t>specialist</a:t>
            </a:r>
            <a:r>
              <a:rPr lang="hr-HR" altLang="en-US" kern="0" dirty="0">
                <a:solidFill>
                  <a:srgbClr val="000000"/>
                </a:solidFill>
              </a:rPr>
              <a:t>, General </a:t>
            </a:r>
            <a:r>
              <a:rPr lang="hr-HR" altLang="en-US" kern="0" dirty="0" err="1">
                <a:solidFill>
                  <a:srgbClr val="000000"/>
                </a:solidFill>
              </a:rPr>
              <a:t>Hospital</a:t>
            </a:r>
            <a:r>
              <a:rPr lang="hr-HR" altLang="en-US" kern="0" dirty="0">
                <a:solidFill>
                  <a:srgbClr val="000000"/>
                </a:solidFill>
              </a:rPr>
              <a:t> Koprivnica, Croatia</a:t>
            </a:r>
          </a:p>
          <a:p>
            <a:r>
              <a:rPr lang="hr-HR" altLang="en-US" kern="0" dirty="0">
                <a:solidFill>
                  <a:srgbClr val="000000"/>
                </a:solidFill>
              </a:rPr>
              <a:t>Marina </a:t>
            </a:r>
            <a:r>
              <a:rPr lang="hr-HR" altLang="en-US" kern="0" dirty="0" err="1">
                <a:solidFill>
                  <a:srgbClr val="000000"/>
                </a:solidFill>
              </a:rPr>
              <a:t>Payer-Pal</a:t>
            </a:r>
            <a:r>
              <a:rPr lang="hr-HR" altLang="en-US" kern="0" dirty="0">
                <a:solidFill>
                  <a:srgbClr val="000000"/>
                </a:solidFill>
              </a:rPr>
              <a:t>, CM, Institute for </a:t>
            </a:r>
            <a:r>
              <a:rPr lang="hr-HR" altLang="en-US" kern="0" dirty="0" err="1">
                <a:solidFill>
                  <a:srgbClr val="000000"/>
                </a:solidFill>
              </a:rPr>
              <a:t>Public</a:t>
            </a:r>
            <a:r>
              <a:rPr lang="hr-HR" altLang="en-US" kern="0" dirty="0">
                <a:solidFill>
                  <a:srgbClr val="000000"/>
                </a:solidFill>
              </a:rPr>
              <a:t> Health </a:t>
            </a:r>
            <a:r>
              <a:rPr lang="hr-HR" altLang="en-US" kern="0" dirty="0" err="1">
                <a:solidFill>
                  <a:srgbClr val="000000"/>
                </a:solidFill>
              </a:rPr>
              <a:t>of</a:t>
            </a:r>
            <a:r>
              <a:rPr lang="hr-HR" altLang="en-US" kern="0" dirty="0">
                <a:solidFill>
                  <a:srgbClr val="000000"/>
                </a:solidFill>
              </a:rPr>
              <a:t> Međimurje </a:t>
            </a:r>
            <a:r>
              <a:rPr lang="hr-HR" altLang="en-US" kern="0" dirty="0" err="1">
                <a:solidFill>
                  <a:srgbClr val="000000"/>
                </a:solidFill>
              </a:rPr>
              <a:t>County</a:t>
            </a:r>
            <a:r>
              <a:rPr lang="hr-HR" altLang="en-US" kern="0" dirty="0">
                <a:solidFill>
                  <a:srgbClr val="000000"/>
                </a:solidFill>
              </a:rPr>
              <a:t>, Croatia</a:t>
            </a:r>
          </a:p>
          <a:p>
            <a:pPr lvl="1"/>
            <a:r>
              <a:rPr lang="hr-HR" altLang="en-US" kern="0" dirty="0" err="1">
                <a:solidFill>
                  <a:srgbClr val="000000"/>
                </a:solidFill>
              </a:rPr>
              <a:t>Committee</a:t>
            </a:r>
            <a:r>
              <a:rPr lang="hr-HR" altLang="en-US" kern="0" dirty="0">
                <a:solidFill>
                  <a:srgbClr val="000000"/>
                </a:solidFill>
              </a:rPr>
              <a:t> for </a:t>
            </a:r>
            <a:r>
              <a:rPr lang="hr-HR" altLang="en-US" kern="0" dirty="0" err="1">
                <a:solidFill>
                  <a:srgbClr val="000000"/>
                </a:solidFill>
              </a:rPr>
              <a:t>Antibiotic</a:t>
            </a:r>
            <a:r>
              <a:rPr lang="hr-HR" altLang="en-US" kern="0" dirty="0">
                <a:solidFill>
                  <a:srgbClr val="000000"/>
                </a:solidFill>
              </a:rPr>
              <a:t> </a:t>
            </a:r>
            <a:r>
              <a:rPr lang="hr-HR" altLang="en-US" kern="0" dirty="0" err="1">
                <a:solidFill>
                  <a:srgbClr val="000000"/>
                </a:solidFill>
              </a:rPr>
              <a:t>Resistance</a:t>
            </a:r>
            <a:r>
              <a:rPr lang="hr-HR" altLang="en-US" kern="0" dirty="0">
                <a:solidFill>
                  <a:srgbClr val="000000"/>
                </a:solidFill>
              </a:rPr>
              <a:t> </a:t>
            </a:r>
            <a:r>
              <a:rPr lang="hr-HR" altLang="en-US" kern="0" dirty="0" err="1">
                <a:solidFill>
                  <a:srgbClr val="000000"/>
                </a:solidFill>
              </a:rPr>
              <a:t>Surveillance</a:t>
            </a:r>
            <a:r>
              <a:rPr lang="hr-HR" altLang="en-US" kern="0" dirty="0">
                <a:solidFill>
                  <a:srgbClr val="000000"/>
                </a:solidFill>
              </a:rPr>
              <a:t> </a:t>
            </a:r>
            <a:r>
              <a:rPr lang="hr-HR" altLang="en-US" kern="0" dirty="0" err="1">
                <a:solidFill>
                  <a:srgbClr val="000000"/>
                </a:solidFill>
              </a:rPr>
              <a:t>in</a:t>
            </a:r>
            <a:r>
              <a:rPr lang="hr-HR" altLang="en-US" kern="0" dirty="0">
                <a:solidFill>
                  <a:srgbClr val="000000"/>
                </a:solidFill>
              </a:rPr>
              <a:t> Croatia </a:t>
            </a:r>
          </a:p>
          <a:p>
            <a:pPr lvl="1"/>
            <a:r>
              <a:rPr lang="en-US" altLang="en-US" kern="0" dirty="0">
                <a:solidFill>
                  <a:srgbClr val="000000"/>
                </a:solidFill>
              </a:rPr>
              <a:t>Intersectoral Coordination Mechanism for the Control of Antimicrobial Resistance (</a:t>
            </a:r>
            <a:r>
              <a:rPr lang="pl-PL" dirty="0"/>
              <a:t>Interdisciplinarna sekcija za kontrolu rezistencije na antibiotike – </a:t>
            </a:r>
            <a:r>
              <a:rPr lang="en-US" altLang="en-US" kern="0" dirty="0">
                <a:solidFill>
                  <a:srgbClr val="000000"/>
                </a:solidFill>
              </a:rPr>
              <a:t>ISK</a:t>
            </a:r>
            <a:r>
              <a:rPr lang="hr-HR" altLang="en-US" kern="0" dirty="0">
                <a:solidFill>
                  <a:srgbClr val="000000"/>
                </a:solidFill>
              </a:rPr>
              <a:t>RA)</a:t>
            </a:r>
          </a:p>
          <a:p>
            <a:pPr marL="457200" lvl="1" indent="0">
              <a:buNone/>
            </a:pPr>
            <a:endParaRPr lang="hr-HR" altLang="en-US" kern="0" dirty="0">
              <a:solidFill>
                <a:srgbClr val="000000"/>
              </a:solidFill>
            </a:endParaRPr>
          </a:p>
          <a:p>
            <a:r>
              <a:rPr lang="hr-HR" altLang="en-US" kern="0" dirty="0" err="1">
                <a:solidFill>
                  <a:srgbClr val="000000"/>
                </a:solidFill>
              </a:rPr>
              <a:t>Blanša</a:t>
            </a:r>
            <a:r>
              <a:rPr lang="hr-HR" altLang="en-US" kern="0" dirty="0">
                <a:solidFill>
                  <a:srgbClr val="000000"/>
                </a:solidFill>
              </a:rPr>
              <a:t> Bilić, ID </a:t>
            </a:r>
            <a:r>
              <a:rPr lang="hr-HR" altLang="en-US" kern="0" dirty="0" err="1">
                <a:solidFill>
                  <a:srgbClr val="000000"/>
                </a:solidFill>
              </a:rPr>
              <a:t>specialist</a:t>
            </a:r>
            <a:r>
              <a:rPr lang="hr-HR" altLang="en-US" kern="0" dirty="0">
                <a:solidFill>
                  <a:srgbClr val="000000"/>
                </a:solidFill>
              </a:rPr>
              <a:t>, General </a:t>
            </a:r>
            <a:r>
              <a:rPr lang="hr-HR" altLang="en-US" kern="0" dirty="0" err="1">
                <a:solidFill>
                  <a:srgbClr val="000000"/>
                </a:solidFill>
              </a:rPr>
              <a:t>Hospital</a:t>
            </a:r>
            <a:r>
              <a:rPr lang="hr-HR" altLang="en-US" kern="0" dirty="0">
                <a:solidFill>
                  <a:srgbClr val="000000"/>
                </a:solidFill>
              </a:rPr>
              <a:t> Šibenik, Croatia</a:t>
            </a:r>
          </a:p>
          <a:p>
            <a:endParaRPr lang="hr-HR" altLang="en-US" kern="0" dirty="0">
              <a:solidFill>
                <a:srgbClr val="000000"/>
              </a:solidFill>
            </a:endParaRPr>
          </a:p>
          <a:p>
            <a:r>
              <a:rPr lang="hr-HR" altLang="en-US" kern="0" dirty="0" err="1">
                <a:solidFill>
                  <a:srgbClr val="000000"/>
                </a:solidFill>
              </a:rPr>
              <a:t>Sonali</a:t>
            </a:r>
            <a:r>
              <a:rPr lang="hr-HR" altLang="en-US" kern="0" dirty="0">
                <a:solidFill>
                  <a:srgbClr val="000000"/>
                </a:solidFill>
              </a:rPr>
              <a:t> </a:t>
            </a:r>
            <a:r>
              <a:rPr lang="hr-HR" altLang="en-US" kern="0" dirty="0" err="1">
                <a:solidFill>
                  <a:srgbClr val="000000"/>
                </a:solidFill>
              </a:rPr>
              <a:t>Coulter</a:t>
            </a:r>
            <a:r>
              <a:rPr lang="hr-HR" altLang="en-US" kern="0" dirty="0">
                <a:solidFill>
                  <a:srgbClr val="000000"/>
                </a:solidFill>
              </a:rPr>
              <a:t>, </a:t>
            </a:r>
            <a:r>
              <a:rPr lang="hr-HR" altLang="en-US" kern="0" dirty="0" err="1">
                <a:solidFill>
                  <a:srgbClr val="000000"/>
                </a:solidFill>
              </a:rPr>
              <a:t>PhD</a:t>
            </a:r>
            <a:r>
              <a:rPr lang="hr-HR" altLang="en-US" kern="0" dirty="0">
                <a:solidFill>
                  <a:srgbClr val="000000"/>
                </a:solidFill>
              </a:rPr>
              <a:t>, </a:t>
            </a:r>
            <a:r>
              <a:rPr lang="hr-HR" altLang="en-US" kern="0" dirty="0" err="1">
                <a:solidFill>
                  <a:srgbClr val="000000"/>
                </a:solidFill>
              </a:rPr>
              <a:t>Queensland</a:t>
            </a:r>
            <a:r>
              <a:rPr lang="hr-HR" altLang="en-US" kern="0" dirty="0">
                <a:solidFill>
                  <a:srgbClr val="000000"/>
                </a:solidFill>
              </a:rPr>
              <a:t> University </a:t>
            </a:r>
            <a:r>
              <a:rPr lang="hr-HR" altLang="en-US" kern="0" dirty="0" err="1">
                <a:solidFill>
                  <a:srgbClr val="000000"/>
                </a:solidFill>
              </a:rPr>
              <a:t>of</a:t>
            </a:r>
            <a:r>
              <a:rPr lang="hr-HR" altLang="en-US" kern="0" dirty="0">
                <a:solidFill>
                  <a:srgbClr val="000000"/>
                </a:solidFill>
              </a:rPr>
              <a:t> Technology, </a:t>
            </a:r>
            <a:r>
              <a:rPr lang="hr-HR" altLang="en-US" kern="0" dirty="0" err="1">
                <a:solidFill>
                  <a:srgbClr val="000000"/>
                </a:solidFill>
              </a:rPr>
              <a:t>Brisbane</a:t>
            </a:r>
            <a:r>
              <a:rPr lang="hr-HR" altLang="en-US" kern="0" dirty="0">
                <a:solidFill>
                  <a:srgbClr val="000000"/>
                </a:solidFill>
              </a:rPr>
              <a:t>, Australia</a:t>
            </a:r>
          </a:p>
          <a:p>
            <a:pPr marL="0" indent="0">
              <a:buNone/>
            </a:pPr>
            <a:endParaRPr lang="hr-HR" altLang="en-US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altLang="en-US" kern="0" dirty="0">
              <a:solidFill>
                <a:srgbClr val="000000"/>
              </a:solidFill>
            </a:endParaRPr>
          </a:p>
          <a:p>
            <a:r>
              <a:rPr lang="hr-HR" kern="0" dirty="0">
                <a:solidFill>
                  <a:srgbClr val="000000"/>
                </a:solidFill>
              </a:rPr>
              <a:t>Silvija </a:t>
            </a:r>
            <a:r>
              <a:rPr lang="hr-HR" kern="0" dirty="0" err="1">
                <a:solidFill>
                  <a:srgbClr val="000000"/>
                </a:solidFill>
              </a:rPr>
              <a:t>Šoprek</a:t>
            </a:r>
            <a:r>
              <a:rPr lang="hr-HR" kern="0" dirty="0">
                <a:solidFill>
                  <a:srgbClr val="000000"/>
                </a:solidFill>
              </a:rPr>
              <a:t>, CM </a:t>
            </a:r>
            <a:r>
              <a:rPr lang="hr-HR" kern="0" dirty="0" err="1">
                <a:solidFill>
                  <a:srgbClr val="000000"/>
                </a:solidFill>
              </a:rPr>
              <a:t>specialist</a:t>
            </a:r>
            <a:r>
              <a:rPr lang="hr-HR" kern="0" dirty="0">
                <a:solidFill>
                  <a:srgbClr val="000000"/>
                </a:solidFill>
              </a:rPr>
              <a:t>, University </a:t>
            </a:r>
            <a:r>
              <a:rPr lang="hr-HR" kern="0" dirty="0" err="1">
                <a:solidFill>
                  <a:srgbClr val="000000"/>
                </a:solidFill>
              </a:rPr>
              <a:t>Hospital</a:t>
            </a:r>
            <a:r>
              <a:rPr lang="hr-HR" kern="0" dirty="0">
                <a:solidFill>
                  <a:srgbClr val="000000"/>
                </a:solidFill>
              </a:rPr>
              <a:t> for </a:t>
            </a:r>
            <a:r>
              <a:rPr lang="hr-HR" kern="0" dirty="0" err="1">
                <a:solidFill>
                  <a:srgbClr val="000000"/>
                </a:solidFill>
              </a:rPr>
              <a:t>Infectious</a:t>
            </a:r>
            <a:r>
              <a:rPr lang="hr-HR" kern="0" dirty="0">
                <a:solidFill>
                  <a:srgbClr val="000000"/>
                </a:solidFill>
              </a:rPr>
              <a:t> </a:t>
            </a:r>
            <a:r>
              <a:rPr lang="hr-HR" kern="0" dirty="0" err="1">
                <a:solidFill>
                  <a:srgbClr val="000000"/>
                </a:solidFill>
              </a:rPr>
              <a:t>Diseases</a:t>
            </a:r>
            <a:endParaRPr lang="hr-HR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kern="0" dirty="0">
              <a:solidFill>
                <a:srgbClr val="000000"/>
              </a:solidFill>
            </a:endParaRPr>
          </a:p>
          <a:p>
            <a:r>
              <a:rPr lang="hr-HR" kern="0" dirty="0">
                <a:solidFill>
                  <a:srgbClr val="000000"/>
                </a:solidFill>
              </a:rPr>
              <a:t>Arijana Pavelić, </a:t>
            </a:r>
            <a:r>
              <a:rPr lang="hr-HR" kern="0" dirty="0" err="1">
                <a:solidFill>
                  <a:srgbClr val="000000"/>
                </a:solidFill>
              </a:rPr>
              <a:t>professor</a:t>
            </a:r>
            <a:r>
              <a:rPr lang="hr-HR" kern="0" dirty="0">
                <a:solidFill>
                  <a:srgbClr val="000000"/>
                </a:solidFill>
              </a:rPr>
              <a:t>, </a:t>
            </a:r>
            <a:r>
              <a:rPr lang="hr-HR" kern="0" dirty="0" err="1">
                <a:solidFill>
                  <a:srgbClr val="000000"/>
                </a:solidFill>
              </a:rPr>
              <a:t>head</a:t>
            </a:r>
            <a:r>
              <a:rPr lang="hr-HR" kern="0" dirty="0">
                <a:solidFill>
                  <a:srgbClr val="000000"/>
                </a:solidFill>
              </a:rPr>
              <a:t> </a:t>
            </a:r>
            <a:r>
              <a:rPr lang="hr-HR" kern="0" dirty="0" err="1">
                <a:solidFill>
                  <a:srgbClr val="000000"/>
                </a:solidFill>
              </a:rPr>
              <a:t>of</a:t>
            </a:r>
            <a:r>
              <a:rPr lang="hr-HR" kern="0" dirty="0">
                <a:solidFill>
                  <a:srgbClr val="000000"/>
                </a:solidFill>
              </a:rPr>
              <a:t> </a:t>
            </a:r>
            <a:r>
              <a:rPr lang="hr-HR" kern="0" dirty="0" err="1">
                <a:solidFill>
                  <a:srgbClr val="000000"/>
                </a:solidFill>
              </a:rPr>
              <a:t>the</a:t>
            </a:r>
            <a:r>
              <a:rPr lang="hr-HR" kern="0" dirty="0">
                <a:solidFill>
                  <a:srgbClr val="000000"/>
                </a:solidFill>
              </a:rPr>
              <a:t> </a:t>
            </a:r>
            <a:r>
              <a:rPr lang="hr-HR" kern="0" dirty="0" err="1">
                <a:solidFill>
                  <a:srgbClr val="000000"/>
                </a:solidFill>
              </a:rPr>
              <a:t>library</a:t>
            </a:r>
            <a:r>
              <a:rPr lang="hr-HR" kern="0" dirty="0">
                <a:solidFill>
                  <a:srgbClr val="000000"/>
                </a:solidFill>
              </a:rPr>
              <a:t>, University </a:t>
            </a:r>
            <a:r>
              <a:rPr lang="hr-HR" kern="0" dirty="0" err="1">
                <a:solidFill>
                  <a:srgbClr val="000000"/>
                </a:solidFill>
              </a:rPr>
              <a:t>Hospital</a:t>
            </a:r>
            <a:r>
              <a:rPr lang="hr-HR" kern="0" dirty="0">
                <a:solidFill>
                  <a:srgbClr val="000000"/>
                </a:solidFill>
              </a:rPr>
              <a:t> for </a:t>
            </a:r>
            <a:r>
              <a:rPr lang="hr-HR" kern="0" dirty="0" err="1">
                <a:solidFill>
                  <a:srgbClr val="000000"/>
                </a:solidFill>
              </a:rPr>
              <a:t>Infectious</a:t>
            </a:r>
            <a:r>
              <a:rPr lang="hr-HR" kern="0" dirty="0">
                <a:solidFill>
                  <a:srgbClr val="000000"/>
                </a:solidFill>
              </a:rPr>
              <a:t> </a:t>
            </a:r>
            <a:r>
              <a:rPr lang="hr-HR" kern="0" dirty="0" err="1">
                <a:solidFill>
                  <a:srgbClr val="000000"/>
                </a:solidFill>
              </a:rPr>
              <a:t>Diseases</a:t>
            </a:r>
            <a:r>
              <a:rPr lang="hr-HR" kern="0" dirty="0">
                <a:solidFill>
                  <a:srgbClr val="000000"/>
                </a:solidFill>
              </a:rPr>
              <a:t>, Zagreb, Croatia</a:t>
            </a:r>
          </a:p>
          <a:p>
            <a:r>
              <a:rPr lang="hr-HR" kern="0" dirty="0">
                <a:solidFill>
                  <a:srgbClr val="000000"/>
                </a:solidFill>
              </a:rPr>
              <a:t>Jasminka </a:t>
            </a:r>
            <a:r>
              <a:rPr lang="hr-HR" kern="0" dirty="0" err="1">
                <a:solidFill>
                  <a:srgbClr val="000000"/>
                </a:solidFill>
              </a:rPr>
              <a:t>Blaha</a:t>
            </a:r>
            <a:r>
              <a:rPr lang="hr-HR" kern="0" dirty="0">
                <a:solidFill>
                  <a:srgbClr val="000000"/>
                </a:solidFill>
              </a:rPr>
              <a:t>, </a:t>
            </a:r>
            <a:r>
              <a:rPr lang="hr-HR" kern="0" dirty="0" err="1">
                <a:solidFill>
                  <a:srgbClr val="000000"/>
                </a:solidFill>
              </a:rPr>
              <a:t>administrative</a:t>
            </a:r>
            <a:r>
              <a:rPr lang="hr-HR" kern="0" dirty="0">
                <a:solidFill>
                  <a:srgbClr val="000000"/>
                </a:solidFill>
              </a:rPr>
              <a:t> </a:t>
            </a:r>
            <a:r>
              <a:rPr lang="hr-HR" kern="0" dirty="0" err="1">
                <a:solidFill>
                  <a:srgbClr val="000000"/>
                </a:solidFill>
              </a:rPr>
              <a:t>secretary</a:t>
            </a:r>
            <a:r>
              <a:rPr lang="hr-HR" kern="0" dirty="0">
                <a:solidFill>
                  <a:srgbClr val="000000"/>
                </a:solidFill>
              </a:rPr>
              <a:t>, </a:t>
            </a:r>
            <a:r>
              <a:rPr lang="en-AU" dirty="0"/>
              <a:t>Croatian </a:t>
            </a:r>
            <a:r>
              <a:rPr lang="en-AU" dirty="0">
                <a:solidFill>
                  <a:srgbClr val="000000"/>
                </a:solidFill>
                <a:cs typeface="Calibri"/>
              </a:rPr>
              <a:t>Society for Infectious Diseases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77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55C7891-187F-4A6C-80C1-BC18602F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Antimicrobial stewardship </a:t>
            </a:r>
            <a:r>
              <a:rPr lang="hr-HR" dirty="0"/>
              <a:t>(AMS) </a:t>
            </a:r>
            <a:r>
              <a:rPr lang="en-AU" dirty="0"/>
              <a:t>programme - what is an adequate Croatian term?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="" xmlns:a16="http://schemas.microsoft.com/office/drawing/2014/main" id="{ADB9F2EE-0B36-452C-9F71-0E1E8BCE30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03" y="2146885"/>
            <a:ext cx="5476931" cy="3014585"/>
          </a:xfrm>
          <a:prstGeom prst="rect">
            <a:avLst/>
          </a:prstGeom>
        </p:spPr>
      </p:pic>
      <p:pic>
        <p:nvPicPr>
          <p:cNvPr id="10" name="Rezervirano mjesto sadržaja 9">
            <a:extLst>
              <a:ext uri="{FF2B5EF4-FFF2-40B4-BE49-F238E27FC236}">
                <a16:creationId xmlns="" xmlns:a16="http://schemas.microsoft.com/office/drawing/2014/main" id="{DC490AD6-F495-4969-9C4F-A658B6F9A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9" y="2100254"/>
            <a:ext cx="5476931" cy="310784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599A881F-1A7D-4F78-B5C9-78D56DD3E10E}"/>
              </a:ext>
            </a:extLst>
          </p:cNvPr>
          <p:cNvSpPr txBox="1"/>
          <p:nvPr/>
        </p:nvSpPr>
        <p:spPr>
          <a:xfrm>
            <a:off x="2039007" y="5985979"/>
            <a:ext cx="8681545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hr-HR" sz="2400" b="1" dirty="0"/>
              <a:t>Upravljanje, </a:t>
            </a:r>
            <a:r>
              <a:rPr lang="hr-HR" sz="2400" dirty="0"/>
              <a:t>rukovođenje, nadzor, vođenje, kontrola, poboljšanje primjene…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701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C115235-7B4E-499B-8887-616C91A2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Antimicrobial stewardship </a:t>
            </a:r>
            <a:r>
              <a:rPr lang="en-AU" dirty="0" err="1"/>
              <a:t>programm</a:t>
            </a:r>
            <a:r>
              <a:rPr lang="hr-HR" dirty="0"/>
              <a:t>e – </a:t>
            </a:r>
            <a:r>
              <a:rPr lang="hr-HR" dirty="0" err="1"/>
              <a:t>why</a:t>
            </a:r>
            <a:r>
              <a:rPr lang="hr-HR" dirty="0"/>
              <a:t>?</a:t>
            </a:r>
            <a:endParaRPr lang="en-AU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6F97A3A-2BD4-4CE3-80DF-1C703D969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529" y="1825625"/>
            <a:ext cx="6192079" cy="4351338"/>
          </a:xfrm>
        </p:spPr>
        <p:txBody>
          <a:bodyPr>
            <a:normAutofit/>
          </a:bodyPr>
          <a:lstStyle/>
          <a:p>
            <a:r>
              <a:rPr lang="en-AU" i="1" dirty="0"/>
              <a:t>Acinetobacter </a:t>
            </a:r>
            <a:r>
              <a:rPr lang="en-AU" i="1" dirty="0" err="1"/>
              <a:t>baumannii</a:t>
            </a:r>
            <a:r>
              <a:rPr lang="en-AU" i="1" dirty="0"/>
              <a:t> – ↑</a:t>
            </a:r>
            <a:r>
              <a:rPr lang="en-AU" dirty="0"/>
              <a:t>carbapenem resistant &gt;80%</a:t>
            </a:r>
            <a:endParaRPr lang="en-AU" i="1" dirty="0"/>
          </a:p>
          <a:p>
            <a:r>
              <a:rPr lang="en-AU" i="1" dirty="0"/>
              <a:t>Klebsiella pneumoniae – ↑ </a:t>
            </a:r>
            <a:r>
              <a:rPr lang="en-AU" dirty="0"/>
              <a:t>ESBL 30%, carbapenemase producing</a:t>
            </a:r>
            <a:r>
              <a:rPr lang="hr-HR" dirty="0"/>
              <a:t>…</a:t>
            </a:r>
            <a:r>
              <a:rPr lang="en-AU" dirty="0"/>
              <a:t> </a:t>
            </a:r>
          </a:p>
          <a:p>
            <a:r>
              <a:rPr lang="en-AU" i="1" dirty="0"/>
              <a:t>Pseudomonas aeruginosa – </a:t>
            </a:r>
            <a:r>
              <a:rPr lang="en-AU" dirty="0"/>
              <a:t>carbapenem resistant 15-30%</a:t>
            </a:r>
            <a:endParaRPr lang="en-AU" i="1" dirty="0"/>
          </a:p>
          <a:p>
            <a:r>
              <a:rPr lang="en-AU" i="1" dirty="0"/>
              <a:t>Enterococcus faecium – ↑</a:t>
            </a:r>
            <a:r>
              <a:rPr lang="en-AU" dirty="0"/>
              <a:t>VRE 18%</a:t>
            </a:r>
          </a:p>
          <a:p>
            <a:r>
              <a:rPr lang="en-AU" i="1" dirty="0"/>
              <a:t>Staphylococcus aureus – ↑ </a:t>
            </a:r>
            <a:r>
              <a:rPr lang="en-AU" dirty="0"/>
              <a:t>MRSA 16%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="" xmlns:a16="http://schemas.microsoft.com/office/drawing/2014/main" id="{19D422D7-3771-471B-8901-76AB254E5E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5" y="2543502"/>
            <a:ext cx="5496911" cy="275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DB0CAB94-F4BA-46F3-BC04-1DBD2715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65" y="5915353"/>
            <a:ext cx="10787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400" kern="0" dirty="0" err="1">
                <a:solidFill>
                  <a:srgbClr val="000000"/>
                </a:solidFill>
              </a:rPr>
              <a:t>Annual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Reports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the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Committee</a:t>
            </a:r>
            <a:r>
              <a:rPr lang="hr-HR" altLang="en-US" sz="1400" kern="0" dirty="0">
                <a:solidFill>
                  <a:srgbClr val="000000"/>
                </a:solidFill>
              </a:rPr>
              <a:t> for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Antibiotic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Resistance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Surveillance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in</a:t>
            </a:r>
            <a:r>
              <a:rPr lang="hr-HR" altLang="en-US" sz="1400" kern="0" dirty="0">
                <a:solidFill>
                  <a:srgbClr val="000000"/>
                </a:solidFill>
              </a:rPr>
              <a:t> Croatia, Croatian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Academy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Medical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Sciences</a:t>
            </a:r>
            <a:r>
              <a:rPr lang="hr-HR" altLang="en-US" sz="1400" kern="0" dirty="0">
                <a:solidFill>
                  <a:srgbClr val="000000"/>
                </a:solidFill>
              </a:rPr>
              <a:t>, 31 – </a:t>
            </a:r>
            <a:r>
              <a:rPr lang="en-US" altLang="en-US" sz="1400" kern="0" dirty="0">
                <a:solidFill>
                  <a:srgbClr val="000000"/>
                </a:solidFill>
              </a:rPr>
              <a:t>4</a:t>
            </a:r>
            <a:r>
              <a:rPr lang="hr-HR" altLang="en-US" sz="1400" kern="0" dirty="0">
                <a:solidFill>
                  <a:srgbClr val="000000"/>
                </a:solidFill>
              </a:rPr>
              <a:t>0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centers</a:t>
            </a:r>
            <a:r>
              <a:rPr lang="hr-HR" altLang="en-US" sz="1400" kern="0" dirty="0">
                <a:solidFill>
                  <a:srgbClr val="000000"/>
                </a:solidFill>
              </a:rPr>
              <a:t> (90%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400" kern="0" dirty="0">
                <a:solidFill>
                  <a:srgbClr val="000000"/>
                </a:solidFill>
              </a:rPr>
              <a:t> </a:t>
            </a:r>
            <a:r>
              <a:rPr lang="hr-HR" altLang="en-US" sz="1400" kern="0" dirty="0" err="1">
                <a:solidFill>
                  <a:srgbClr val="000000"/>
                </a:solidFill>
              </a:rPr>
              <a:t>population</a:t>
            </a:r>
            <a:r>
              <a:rPr lang="hr-HR" altLang="en-US" sz="1400" kern="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381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2423DC2-E7DA-4C25-8E15-F3BCA96F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Antimicrobial </a:t>
            </a:r>
            <a:r>
              <a:rPr lang="en-GB" dirty="0" err="1"/>
              <a:t>stewardshi</a:t>
            </a:r>
            <a:r>
              <a:rPr lang="hr-HR" dirty="0"/>
              <a:t>p </a:t>
            </a:r>
            <a:r>
              <a:rPr lang="hr-HR" dirty="0" err="1"/>
              <a:t>programme</a:t>
            </a:r>
            <a:r>
              <a:rPr lang="hr-HR" dirty="0"/>
              <a:t>…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62EB17F-DCA5-48F7-A1A6-A9B4789B5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May, 2018 </a:t>
            </a:r>
          </a:p>
          <a:p>
            <a:pPr lvl="1"/>
            <a:r>
              <a:rPr lang="en-AU" dirty="0"/>
              <a:t>Croatian </a:t>
            </a:r>
            <a:r>
              <a:rPr lang="en-AU" dirty="0">
                <a:solidFill>
                  <a:srgbClr val="000000"/>
                </a:solidFill>
                <a:cs typeface="Calibri"/>
              </a:rPr>
              <a:t>Society for Infectious Diseases </a:t>
            </a:r>
            <a:r>
              <a:rPr lang="en-AU" dirty="0"/>
              <a:t>an official </a:t>
            </a:r>
            <a:endParaRPr lang="hr-HR" dirty="0"/>
          </a:p>
          <a:p>
            <a:pPr lvl="2"/>
            <a:r>
              <a:rPr lang="en-AU" dirty="0"/>
              <a:t>attempt to introduce the AMS into the Health Care Act, coming into force on 1 January 2019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47E01E5-82B6-4EBA-AB22-08BCF9941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2" y="1500808"/>
            <a:ext cx="4303645" cy="528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68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749FFCA4-609E-4E21-ADC0-F740020F9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30" y="5006900"/>
            <a:ext cx="999831" cy="79864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AED0A4AD-35E4-4115-9201-5B2002F0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08" y="1577234"/>
            <a:ext cx="53463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000" dirty="0" err="1">
                <a:solidFill>
                  <a:srgbClr val="002060"/>
                </a:solidFill>
              </a:rPr>
              <a:t>Hospital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consumption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of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antibiotics</a:t>
            </a:r>
            <a:endParaRPr lang="hr-HR" sz="3000" dirty="0">
              <a:solidFill>
                <a:srgbClr val="002060"/>
              </a:solidFill>
            </a:endParaRPr>
          </a:p>
          <a:p>
            <a:r>
              <a:rPr lang="hr-HR" sz="3000" dirty="0">
                <a:solidFill>
                  <a:srgbClr val="002060"/>
                </a:solidFill>
              </a:rPr>
              <a:t>ATC J01DH – </a:t>
            </a:r>
            <a:r>
              <a:rPr lang="hr-HR" sz="3000" dirty="0" err="1">
                <a:solidFill>
                  <a:srgbClr val="FF0000"/>
                </a:solidFill>
              </a:rPr>
              <a:t>carbapenems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03F55B82-C3FE-4E44-871A-0529AD070C78}"/>
              </a:ext>
            </a:extLst>
          </p:cNvPr>
          <p:cNvSpPr txBox="1"/>
          <p:nvPr/>
        </p:nvSpPr>
        <p:spPr>
          <a:xfrm>
            <a:off x="5639272" y="645789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="" xmlns:a16="http://schemas.microsoft.com/office/drawing/2014/main" id="{7541FF7D-BFEF-4211-AE9F-41D332E537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9039" y="1648678"/>
            <a:ext cx="5913362" cy="4374926"/>
            <a:chOff x="385" y="901"/>
            <a:chExt cx="3813" cy="2821"/>
          </a:xfrm>
        </p:grpSpPr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3F33BE6B-0DCA-4D87-961E-1A77863B04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901"/>
              <a:ext cx="3813" cy="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3317" name="Picture 5">
              <a:extLst>
                <a:ext uri="{FF2B5EF4-FFF2-40B4-BE49-F238E27FC236}">
                  <a16:creationId xmlns="" xmlns:a16="http://schemas.microsoft.com/office/drawing/2014/main" id="{6C89DBE9-8D04-4E0A-88FA-99B8C5D4F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01"/>
              <a:ext cx="3818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28E145-DEC6-406D-81D9-182A667A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Croatia need AMS programmes?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5897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C</a:t>
            </a:r>
            <a:r>
              <a:rPr lang="en-US" sz="1200" dirty="0" err="1"/>
              <a:t>ourtesy</a:t>
            </a:r>
            <a:r>
              <a:rPr lang="en-US" sz="1200" dirty="0"/>
              <a:t> of </a:t>
            </a:r>
            <a:r>
              <a:rPr lang="hr-HR" sz="1200" dirty="0"/>
              <a:t>Prim. Marina </a:t>
            </a:r>
            <a:r>
              <a:rPr lang="hr-HR" sz="1200" dirty="0" err="1"/>
              <a:t>Payer-Pal</a:t>
            </a:r>
            <a:r>
              <a:rPr lang="hr-HR" sz="1200" dirty="0"/>
              <a:t>,</a:t>
            </a:r>
            <a:r>
              <a:rPr lang="hr-HR" altLang="en-US" sz="12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200" kern="0" dirty="0">
                <a:solidFill>
                  <a:srgbClr val="000000"/>
                </a:solidFill>
              </a:rPr>
              <a:t> Health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2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200" kern="0" dirty="0">
                <a:solidFill>
                  <a:srgbClr val="000000"/>
                </a:solidFill>
              </a:rPr>
              <a:t>, Croatia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297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749FFCA4-609E-4E21-ADC0-F740020F9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72" y="5025964"/>
            <a:ext cx="999831" cy="79864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123EFB18-0ACE-4DA6-A1DF-E1A71C06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125" y="1574980"/>
            <a:ext cx="47705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000" dirty="0" err="1">
                <a:solidFill>
                  <a:srgbClr val="002060"/>
                </a:solidFill>
              </a:rPr>
              <a:t>Hospital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consumption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of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antibiotics</a:t>
            </a:r>
            <a:endParaRPr lang="hr-HR" sz="3000" dirty="0">
              <a:solidFill>
                <a:srgbClr val="002060"/>
              </a:solidFill>
            </a:endParaRPr>
          </a:p>
          <a:p>
            <a:r>
              <a:rPr lang="hr-HR" sz="3000" dirty="0">
                <a:solidFill>
                  <a:srgbClr val="002060"/>
                </a:solidFill>
              </a:rPr>
              <a:t>ATC J01XA – </a:t>
            </a:r>
            <a:r>
              <a:rPr lang="hr-HR" sz="3000" dirty="0" err="1">
                <a:solidFill>
                  <a:srgbClr val="FF0000"/>
                </a:solidFill>
              </a:rPr>
              <a:t>vancomycin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AEEC2623-D51E-40E5-9334-C8CCC5A349D5}"/>
              </a:ext>
            </a:extLst>
          </p:cNvPr>
          <p:cNvSpPr txBox="1"/>
          <p:nvPr/>
        </p:nvSpPr>
        <p:spPr>
          <a:xfrm>
            <a:off x="5546508" y="629282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3250C836-BE4A-4E4D-8E15-61D011BA00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1576291"/>
            <a:ext cx="6197477" cy="4437161"/>
            <a:chOff x="750" y="635"/>
            <a:chExt cx="4260" cy="3050"/>
          </a:xfrm>
        </p:grpSpPr>
        <p:sp>
          <p:nvSpPr>
            <p:cNvPr id="11" name="AutoShape 3">
              <a:extLst>
                <a:ext uri="{FF2B5EF4-FFF2-40B4-BE49-F238E27FC236}">
                  <a16:creationId xmlns="" xmlns:a16="http://schemas.microsoft.com/office/drawing/2014/main" id="{1230EB8B-5732-4BEA-A2BD-831C5CF746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0" y="635"/>
              <a:ext cx="4260" cy="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0245" name="Picture 5">
              <a:extLst>
                <a:ext uri="{FF2B5EF4-FFF2-40B4-BE49-F238E27FC236}">
                  <a16:creationId xmlns="" xmlns:a16="http://schemas.microsoft.com/office/drawing/2014/main" id="{A200AAEF-2480-4272-A5DB-1BF31929B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635"/>
              <a:ext cx="4266" cy="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BFC477C-59E3-4C38-809B-17E35F95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Croatia need AMS programmes?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F7F9D17A-5689-44DE-836E-BE6E2A3A3832}"/>
              </a:ext>
            </a:extLst>
          </p:cNvPr>
          <p:cNvSpPr txBox="1"/>
          <p:nvPr/>
        </p:nvSpPr>
        <p:spPr>
          <a:xfrm>
            <a:off x="0" y="6580999"/>
            <a:ext cx="5897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C</a:t>
            </a:r>
            <a:r>
              <a:rPr lang="en-US" sz="1200" dirty="0" err="1"/>
              <a:t>ourtesy</a:t>
            </a:r>
            <a:r>
              <a:rPr lang="en-US" sz="1200" dirty="0"/>
              <a:t> of </a:t>
            </a:r>
            <a:r>
              <a:rPr lang="hr-HR" sz="1200" dirty="0"/>
              <a:t>Prim. Marina </a:t>
            </a:r>
            <a:r>
              <a:rPr lang="hr-HR" sz="1200" dirty="0" err="1"/>
              <a:t>Payer-Pal</a:t>
            </a:r>
            <a:r>
              <a:rPr lang="hr-HR" sz="1200" dirty="0"/>
              <a:t>,</a:t>
            </a:r>
            <a:r>
              <a:rPr lang="hr-HR" altLang="en-US" sz="12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200" kern="0" dirty="0">
                <a:solidFill>
                  <a:srgbClr val="000000"/>
                </a:solidFill>
              </a:rPr>
              <a:t> Health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2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200" kern="0" dirty="0">
                <a:solidFill>
                  <a:srgbClr val="000000"/>
                </a:solidFill>
              </a:rPr>
              <a:t>, Croatia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9513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749FFCA4-609E-4E21-ADC0-F740020F9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69" y="5111416"/>
            <a:ext cx="999831" cy="79864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A619683E-8060-4EB8-8878-5BC15163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294" y="1682448"/>
            <a:ext cx="57147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000" dirty="0" err="1">
                <a:solidFill>
                  <a:srgbClr val="002060"/>
                </a:solidFill>
              </a:rPr>
              <a:t>Hospital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consumption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of</a:t>
            </a:r>
            <a:r>
              <a:rPr lang="hr-HR" sz="3000" dirty="0">
                <a:solidFill>
                  <a:srgbClr val="002060"/>
                </a:solidFill>
              </a:rPr>
              <a:t> </a:t>
            </a:r>
            <a:r>
              <a:rPr lang="hr-HR" sz="3000" dirty="0" err="1">
                <a:solidFill>
                  <a:srgbClr val="002060"/>
                </a:solidFill>
              </a:rPr>
              <a:t>antibiotics</a:t>
            </a:r>
            <a:endParaRPr lang="hr-HR" sz="3000" dirty="0">
              <a:solidFill>
                <a:srgbClr val="002060"/>
              </a:solidFill>
            </a:endParaRPr>
          </a:p>
          <a:p>
            <a:r>
              <a:rPr lang="hr-HR" sz="3000" dirty="0">
                <a:solidFill>
                  <a:srgbClr val="002060"/>
                </a:solidFill>
              </a:rPr>
              <a:t>	ATC J01XB – </a:t>
            </a:r>
            <a:r>
              <a:rPr lang="hr-HR" sz="3000" dirty="0" err="1">
                <a:solidFill>
                  <a:srgbClr val="FF0000"/>
                </a:solidFill>
              </a:rPr>
              <a:t>colistin</a:t>
            </a:r>
            <a:endParaRPr lang="hr-HR" sz="2800" dirty="0">
              <a:solidFill>
                <a:srgbClr val="FF0000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="" xmlns:a16="http://schemas.microsoft.com/office/drawing/2014/main" id="{007CAD7D-2406-4DF8-9443-488FCFE1BB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0510" y="1690688"/>
            <a:ext cx="5850419" cy="4265587"/>
            <a:chOff x="750" y="607"/>
            <a:chExt cx="4260" cy="3106"/>
          </a:xfrm>
        </p:grpSpPr>
        <p:sp>
          <p:nvSpPr>
            <p:cNvPr id="10" name="AutoShape 3">
              <a:extLst>
                <a:ext uri="{FF2B5EF4-FFF2-40B4-BE49-F238E27FC236}">
                  <a16:creationId xmlns="" xmlns:a16="http://schemas.microsoft.com/office/drawing/2014/main" id="{249716CA-90F1-438C-8477-28D98619F0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0" y="607"/>
              <a:ext cx="4260" cy="3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9221" name="Picture 5">
              <a:extLst>
                <a:ext uri="{FF2B5EF4-FFF2-40B4-BE49-F238E27FC236}">
                  <a16:creationId xmlns="" xmlns:a16="http://schemas.microsoft.com/office/drawing/2014/main" id="{3105F0B3-2E59-4073-8CC2-C25765CBD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607"/>
              <a:ext cx="4266" cy="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B403BFF9-C7D0-4DD3-BF1B-D1A0CEA5C503}"/>
              </a:ext>
            </a:extLst>
          </p:cNvPr>
          <p:cNvSpPr txBox="1"/>
          <p:nvPr/>
        </p:nvSpPr>
        <p:spPr>
          <a:xfrm>
            <a:off x="5496812" y="629282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B4CE915-3E4B-4840-93C3-10FB7DAD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Croatia need AMS programmes?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4B9F6BDA-595E-4042-A3E0-7B61B36DBFB1}"/>
              </a:ext>
            </a:extLst>
          </p:cNvPr>
          <p:cNvSpPr txBox="1"/>
          <p:nvPr/>
        </p:nvSpPr>
        <p:spPr>
          <a:xfrm>
            <a:off x="0" y="6580999"/>
            <a:ext cx="5897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C</a:t>
            </a:r>
            <a:r>
              <a:rPr lang="en-US" sz="1200" dirty="0" err="1"/>
              <a:t>ourtesy</a:t>
            </a:r>
            <a:r>
              <a:rPr lang="en-US" sz="1200" dirty="0"/>
              <a:t> of </a:t>
            </a:r>
            <a:r>
              <a:rPr lang="hr-HR" sz="1200" dirty="0"/>
              <a:t>Prim. Marina </a:t>
            </a:r>
            <a:r>
              <a:rPr lang="hr-HR" sz="1200" dirty="0" err="1"/>
              <a:t>Payer-Pal</a:t>
            </a:r>
            <a:r>
              <a:rPr lang="hr-HR" sz="1200" dirty="0"/>
              <a:t>,</a:t>
            </a:r>
            <a:r>
              <a:rPr lang="hr-HR" altLang="en-US" sz="12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200" kern="0" dirty="0">
                <a:solidFill>
                  <a:srgbClr val="000000"/>
                </a:solidFill>
              </a:rPr>
              <a:t> Health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2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2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200" kern="0" dirty="0">
                <a:solidFill>
                  <a:srgbClr val="000000"/>
                </a:solidFill>
              </a:rPr>
              <a:t>, Croatia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022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0BCA4FB-A5FE-41C1-AFEF-2020A839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forgotten facts about antibiotics and some questions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952C770-F7EE-476C-90D7-DE84113F5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en-AU" dirty="0"/>
              <a:t>Antibiotics are still powerful</a:t>
            </a:r>
          </a:p>
          <a:p>
            <a:pPr lvl="1"/>
            <a:r>
              <a:rPr lang="en-AU" dirty="0"/>
              <a:t>The only medication that can stop lethal illness</a:t>
            </a:r>
          </a:p>
          <a:p>
            <a:pPr lvl="1"/>
            <a:r>
              <a:rPr lang="en-AU" dirty="0"/>
              <a:t>The only medication that has an effect on the individual and on the community</a:t>
            </a:r>
          </a:p>
          <a:p>
            <a:r>
              <a:rPr lang="en-AU" dirty="0"/>
              <a:t>Are we dealing with antibiotics carefully enough?</a:t>
            </a:r>
          </a:p>
          <a:p>
            <a:r>
              <a:rPr lang="en-AU" dirty="0"/>
              <a:t>Should antibiotics be a general good?</a:t>
            </a:r>
          </a:p>
        </p:txBody>
      </p:sp>
    </p:spTree>
    <p:extLst>
      <p:ext uri="{BB962C8B-B14F-4D97-AF65-F5344CB8AC3E}">
        <p14:creationId xmlns:p14="http://schemas.microsoft.com/office/powerpoint/2010/main" val="10688391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="" xmlns:a16="http://schemas.microsoft.com/office/drawing/2014/main" id="{9E7DB1FF-F856-41D9-A163-A8D9BCC64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19113"/>
            <a:ext cx="10287000" cy="1143000"/>
          </a:xfrm>
        </p:spPr>
        <p:txBody>
          <a:bodyPr/>
          <a:lstStyle/>
          <a:p>
            <a:endParaRPr lang="hr-HR" altLang="sr-Latn-RS" dirty="0"/>
          </a:p>
        </p:txBody>
      </p:sp>
      <p:sp>
        <p:nvSpPr>
          <p:cNvPr id="18435" name="Rezervirano mjesto sadržaja 3">
            <a:extLst>
              <a:ext uri="{FF2B5EF4-FFF2-40B4-BE49-F238E27FC236}">
                <a16:creationId xmlns="" xmlns:a16="http://schemas.microsoft.com/office/drawing/2014/main" id="{5120598B-1B5B-4B69-B1ED-FC7F6CB1BB3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1662113"/>
            <a:ext cx="5749925" cy="44148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altLang="sr-Latn-RS" sz="2400" b="1" dirty="0"/>
              <a:t>Hospital Quality Indicators (QI)</a:t>
            </a:r>
          </a:p>
          <a:p>
            <a:endParaRPr lang="en-AU" altLang="sr-Latn-R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altLang="sr-Latn-RS" sz="2000" dirty="0"/>
              <a:t>measure quality of the health services provided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sr-Latn-RS" sz="2000" dirty="0"/>
              <a:t>allow mutual hospital comparison 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altLang="sr-Latn-RS" sz="1600" dirty="0"/>
              <a:t>quality of health care provided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altLang="sr-Latn-RS" sz="1600" dirty="0"/>
              <a:t>progress in achieving better quality of health care</a:t>
            </a:r>
          </a:p>
          <a:p>
            <a:pPr>
              <a:buFont typeface="Wingdings" panose="05000000000000000000" pitchFamily="2" charset="2"/>
              <a:buNone/>
            </a:pPr>
            <a:endParaRPr lang="en-AU" altLang="sr-Latn-RS" sz="2400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DD32889F-DC01-45F9-AB3F-9D996079451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92838" y="1662113"/>
            <a:ext cx="5999162" cy="4654550"/>
          </a:xfrm>
        </p:spPr>
        <p:txBody>
          <a:bodyPr/>
          <a:lstStyle/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Broj </a:t>
            </a:r>
            <a:r>
              <a:rPr lang="hr-HR" sz="1000" dirty="0" err="1"/>
              <a:t>rehospitalizacija</a:t>
            </a:r>
            <a:r>
              <a:rPr lang="hr-HR" sz="1000" dirty="0"/>
              <a:t> unutar 30 dana od otpusta bez obzira na dijagnozu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Opća stopa smrtnosti 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Stopa smrtnosti zbog akutnog infarkta </a:t>
            </a:r>
            <a:r>
              <a:rPr lang="hr-HR" sz="1000" dirty="0" err="1"/>
              <a:t>miokarda</a:t>
            </a:r>
            <a:endParaRPr lang="hr-HR" sz="1000" dirty="0"/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Stopa smrtnosti zbog moždanog inzulta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liječenja u dnevnoj bolnici 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prijema kroz hitni prijem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Prosječna duljina boravka u bolnici zbog akutnog </a:t>
            </a:r>
            <a:r>
              <a:rPr lang="hr-HR" sz="1000" dirty="0" err="1"/>
              <a:t>pankreatitisa</a:t>
            </a:r>
            <a:r>
              <a:rPr lang="hr-HR" sz="1000" dirty="0"/>
              <a:t> – MKB-10: K85.-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Prosječna duljina boravka u bolnici zbog akutnog infarkta </a:t>
            </a:r>
            <a:r>
              <a:rPr lang="hr-HR" sz="1000" dirty="0" err="1"/>
              <a:t>miokarda</a:t>
            </a:r>
            <a:r>
              <a:rPr lang="hr-HR" sz="1000" dirty="0"/>
              <a:t>- MKB-10: I21.-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Prosječna duljina boravka u bolnici zbog inzulta - MKB-10: I63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Prosječna duljina boravka zbog carskog reza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Prosječna duljina boravka u bolnici zbog </a:t>
            </a:r>
            <a:r>
              <a:rPr lang="hr-HR" sz="1000" dirty="0" err="1"/>
              <a:t>hernioplastike</a:t>
            </a:r>
            <a:r>
              <a:rPr lang="hr-HR" sz="1000" dirty="0"/>
              <a:t> </a:t>
            </a:r>
            <a:r>
              <a:rPr lang="hr-HR" sz="1000" dirty="0" err="1"/>
              <a:t>ingvinalne</a:t>
            </a:r>
            <a:r>
              <a:rPr lang="hr-HR" sz="1000" dirty="0"/>
              <a:t> hernije- MKB-10: K40.9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pacijenata liječenih rezervnim antibiotikom - % od </a:t>
            </a:r>
            <a:r>
              <a:rPr lang="hr-HR" sz="1000" dirty="0" err="1"/>
              <a:t>patients</a:t>
            </a:r>
            <a:r>
              <a:rPr lang="hr-HR" sz="1000" dirty="0"/>
              <a:t> </a:t>
            </a:r>
            <a:r>
              <a:rPr lang="hr-HR" sz="1000" dirty="0" err="1"/>
              <a:t>treated</a:t>
            </a:r>
            <a:r>
              <a:rPr lang="hr-HR" sz="1000" dirty="0"/>
              <a:t> </a:t>
            </a:r>
            <a:r>
              <a:rPr lang="hr-HR" sz="1000" dirty="0" err="1"/>
              <a:t>by</a:t>
            </a:r>
            <a:r>
              <a:rPr lang="hr-HR" sz="1000" dirty="0"/>
              <a:t> </a:t>
            </a:r>
            <a:r>
              <a:rPr lang="hr-HR" sz="1000" dirty="0" err="1"/>
              <a:t>the</a:t>
            </a:r>
            <a:r>
              <a:rPr lang="hr-HR" sz="1000" dirty="0"/>
              <a:t> </a:t>
            </a:r>
            <a:r>
              <a:rPr lang="hr-HR" sz="1000" dirty="0" err="1"/>
              <a:t>reserve</a:t>
            </a:r>
            <a:r>
              <a:rPr lang="hr-HR" sz="1000" dirty="0"/>
              <a:t> </a:t>
            </a:r>
            <a:r>
              <a:rPr lang="hr-HR" sz="1000" dirty="0" err="1"/>
              <a:t>group</a:t>
            </a:r>
            <a:r>
              <a:rPr lang="hr-HR" sz="1000" dirty="0"/>
              <a:t> </a:t>
            </a:r>
            <a:r>
              <a:rPr lang="hr-HR" sz="1000" dirty="0" err="1"/>
              <a:t>antibiotics</a:t>
            </a:r>
            <a:endParaRPr lang="hr-HR" sz="1000" dirty="0"/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prijema zbog astme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prijema  zbog kronične opstruktivne plućne bolesti (KOPB)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prijema zbog dijabetesa 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prijema zbog hipertenzije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slučajeva jednodnevne kirurgije zbog </a:t>
            </a:r>
            <a:r>
              <a:rPr lang="hr-HR" sz="1000" dirty="0" err="1"/>
              <a:t>hernioplastike</a:t>
            </a:r>
            <a:r>
              <a:rPr lang="hr-HR" sz="1000" dirty="0"/>
              <a:t> </a:t>
            </a:r>
            <a:r>
              <a:rPr lang="hr-HR" sz="1000" dirty="0" err="1"/>
              <a:t>ingvinalne</a:t>
            </a:r>
            <a:r>
              <a:rPr lang="hr-HR" sz="1000" dirty="0"/>
              <a:t> hernije  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slučajeva jednodnevne kirurgije zbog operacije katarakte 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slučajeva jednodnevne kirurgije zbog operacije </a:t>
            </a:r>
            <a:r>
              <a:rPr lang="hr-HR" sz="1000" dirty="0" err="1"/>
              <a:t>adenoidektomija</a:t>
            </a:r>
            <a:r>
              <a:rPr lang="hr-HR" sz="1000" dirty="0"/>
              <a:t>/tonzilektomija 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slučajeva jednodnevne kirurgije zbog </a:t>
            </a:r>
            <a:r>
              <a:rPr lang="hr-HR" sz="1000" dirty="0" err="1"/>
              <a:t>transuretralne</a:t>
            </a:r>
            <a:r>
              <a:rPr lang="hr-HR" sz="1000" dirty="0"/>
              <a:t> resekcije prostate (TURP) 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hr-HR" sz="1000" dirty="0"/>
              <a:t>Postotak slučajeva jednodnevne kirurgije zbog </a:t>
            </a:r>
            <a:r>
              <a:rPr lang="hr-HR" sz="1000" dirty="0" err="1"/>
              <a:t>laparoskopske</a:t>
            </a:r>
            <a:r>
              <a:rPr lang="hr-HR" sz="1000" dirty="0"/>
              <a:t> </a:t>
            </a:r>
            <a:r>
              <a:rPr lang="hr-HR" sz="1000" dirty="0" err="1"/>
              <a:t>kolecistektomije</a:t>
            </a:r>
            <a:endParaRPr lang="hr-HR" sz="1000" dirty="0"/>
          </a:p>
          <a:p>
            <a:pPr marL="0" indent="0">
              <a:lnSpc>
                <a:spcPct val="114000"/>
              </a:lnSpc>
              <a:buFont typeface="Wingdings" panose="05000000000000000000" pitchFamily="2" charset="2"/>
              <a:buNone/>
              <a:defRPr/>
            </a:pPr>
            <a:endParaRPr lang="hr-HR" sz="800" dirty="0">
              <a:solidFill>
                <a:srgbClr val="8C027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buFont typeface="Wingdings" panose="05000000000000000000" pitchFamily="2" charset="2"/>
              <a:buNone/>
              <a:defRPr/>
            </a:pPr>
            <a:endParaRPr lang="hr-HR" sz="800" dirty="0">
              <a:solidFill>
                <a:srgbClr val="8C027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aobljeni pravokutnik 6">
            <a:extLst>
              <a:ext uri="{FF2B5EF4-FFF2-40B4-BE49-F238E27FC236}">
                <a16:creationId xmlns="" xmlns:a16="http://schemas.microsoft.com/office/drawing/2014/main" id="{B96AB0E4-305E-4EA0-83A0-4B8E81ECBB30}"/>
              </a:ext>
            </a:extLst>
          </p:cNvPr>
          <p:cNvSpPr/>
          <p:nvPr/>
        </p:nvSpPr>
        <p:spPr>
          <a:xfrm>
            <a:off x="5937250" y="1552575"/>
            <a:ext cx="6088063" cy="4643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692B70A8-C8F4-4C2D-87ED-EF9438EB76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4388A-0C78-4390-BA0B-76297A21A29C}" type="datetime1">
              <a:rPr kumimoji="0" lang="hr-H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23.12.2018.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E97F2CCC-6601-4894-BE40-9BD46F4BBDA4}"/>
              </a:ext>
            </a:extLst>
          </p:cNvPr>
          <p:cNvSpPr/>
          <p:nvPr/>
        </p:nvSpPr>
        <p:spPr>
          <a:xfrm>
            <a:off x="6096000" y="3935896"/>
            <a:ext cx="5929313" cy="377687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ZZO_Design_Template_Novi_Logo">
  <a:themeElements>
    <a:clrScheme name="HZZO_Design_Template_Novi_Logo 10">
      <a:dk1>
        <a:srgbClr val="000000"/>
      </a:dk1>
      <a:lt1>
        <a:srgbClr val="FFFFFF"/>
      </a:lt1>
      <a:dk2>
        <a:srgbClr val="800080"/>
      </a:dk2>
      <a:lt2>
        <a:srgbClr val="EEECE1"/>
      </a:lt2>
      <a:accent1>
        <a:srgbClr val="800080"/>
      </a:accent1>
      <a:accent2>
        <a:srgbClr val="FF0000"/>
      </a:accent2>
      <a:accent3>
        <a:srgbClr val="FFFFFF"/>
      </a:accent3>
      <a:accent4>
        <a:srgbClr val="000000"/>
      </a:accent4>
      <a:accent5>
        <a:srgbClr val="C0AAC0"/>
      </a:accent5>
      <a:accent6>
        <a:srgbClr val="E70000"/>
      </a:accent6>
      <a:hlink>
        <a:srgbClr val="0000FF"/>
      </a:hlink>
      <a:folHlink>
        <a:srgbClr val="33CC33"/>
      </a:folHlink>
    </a:clrScheme>
    <a:fontScheme name="Quadra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ZZO_Design_Template_Novi_Logo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ZZO_Design_Template_Novi_Logo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ZZO_Design_Template_Novi_Logo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ZZO_Design_Template_Novi_Logo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ZZO_Design_Template_Novi_Logo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ZZO_Design_Template_Novi_Logo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ZZO_Design_Template_Novi_Logo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ZZO_Design_Template_Novi_Logo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ZZO_Design_Template_Novi_Logo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ZZO_Design_Template_Novi_Logo 10">
        <a:dk1>
          <a:srgbClr val="000000"/>
        </a:dk1>
        <a:lt1>
          <a:srgbClr val="FFFFFF"/>
        </a:lt1>
        <a:dk2>
          <a:srgbClr val="800080"/>
        </a:dk2>
        <a:lt2>
          <a:srgbClr val="EEECE1"/>
        </a:lt2>
        <a:accent1>
          <a:srgbClr val="80008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E70000"/>
        </a:accent6>
        <a:hlink>
          <a:srgbClr val="0000FF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HZZO_Design_Template_Novi_Logo [Samo za čitanje] [Način kompatibilnosti]" id="{25AADB43-0E30-475F-9BB3-B786FB9AEE9B}" vid="{5B276B61-00D4-4C92-AEF9-3D8DB6188306}"/>
    </a:ext>
  </a:extLst>
</a:theme>
</file>

<file path=ppt/theme/theme3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Quadrant 10">
    <a:dk1>
      <a:srgbClr val="000000"/>
    </a:dk1>
    <a:lt1>
      <a:srgbClr val="FFFFFF"/>
    </a:lt1>
    <a:dk2>
      <a:srgbClr val="800080"/>
    </a:dk2>
    <a:lt2>
      <a:srgbClr val="EEECE1"/>
    </a:lt2>
    <a:accent1>
      <a:srgbClr val="800080"/>
    </a:accent1>
    <a:accent2>
      <a:srgbClr val="FF0000"/>
    </a:accent2>
    <a:accent3>
      <a:srgbClr val="FFFFFF"/>
    </a:accent3>
    <a:accent4>
      <a:srgbClr val="000000"/>
    </a:accent4>
    <a:accent5>
      <a:srgbClr val="C0AAC0"/>
    </a:accent5>
    <a:accent6>
      <a:srgbClr val="E70000"/>
    </a:accent6>
    <a:hlink>
      <a:srgbClr val="0000FF"/>
    </a:hlink>
    <a:folHlink>
      <a:srgbClr val="33CC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948</Words>
  <Application>Microsoft Office PowerPoint</Application>
  <PresentationFormat>Custom</PresentationFormat>
  <Paragraphs>146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Tema sustava Office</vt:lpstr>
      <vt:lpstr>HZZO_Design_Template_Novi_Logo</vt:lpstr>
      <vt:lpstr>Office Theme</vt:lpstr>
      <vt:lpstr>What are the effects of antimicrobial stewardship programmes –  cost-reduction and much more?</vt:lpstr>
      <vt:lpstr>Antimicrobial stewardship (AMS) programme - what is an adequate Croatian term?</vt:lpstr>
      <vt:lpstr>Antimicrobial stewardship programme – why?</vt:lpstr>
      <vt:lpstr>Antimicrobial stewardship programme…</vt:lpstr>
      <vt:lpstr>Does Croatia need AMS programmes?</vt:lpstr>
      <vt:lpstr>Does Croatia need AMS programmes?</vt:lpstr>
      <vt:lpstr>Does Croatia need AMS programmes?</vt:lpstr>
      <vt:lpstr>Some forgotten facts about antibiotics and some questions</vt:lpstr>
      <vt:lpstr>PowerPoint Presentation</vt:lpstr>
      <vt:lpstr>PowerPoint Presentation</vt:lpstr>
      <vt:lpstr>What are the effects of antimicrobial stewardship programmes?</vt:lpstr>
      <vt:lpstr>But…</vt:lpstr>
      <vt:lpstr>How to present jointly the costs and effects of different measures?</vt:lpstr>
      <vt:lpstr>$$$</vt:lpstr>
      <vt:lpstr>Conclusions</vt:lpstr>
      <vt:lpstr>Thanks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effects of antimicrobial stewardship programmes –  cost-reduction and much more?</dc:title>
  <dc:creator>Marija Santini</dc:creator>
  <cp:lastModifiedBy>Vladimir Krajinovic</cp:lastModifiedBy>
  <cp:revision>74</cp:revision>
  <dcterms:created xsi:type="dcterms:W3CDTF">2018-12-02T16:17:58Z</dcterms:created>
  <dcterms:modified xsi:type="dcterms:W3CDTF">2018-12-23T21:06:30Z</dcterms:modified>
</cp:coreProperties>
</file>