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6" r:id="rId3"/>
    <p:sldId id="289" r:id="rId4"/>
    <p:sldId id="291" r:id="rId5"/>
    <p:sldId id="293" r:id="rId6"/>
    <p:sldId id="294" r:id="rId7"/>
    <p:sldId id="290" r:id="rId8"/>
    <p:sldId id="292" r:id="rId9"/>
    <p:sldId id="307" r:id="rId10"/>
    <p:sldId id="317" r:id="rId11"/>
    <p:sldId id="320" r:id="rId12"/>
    <p:sldId id="318" r:id="rId13"/>
    <p:sldId id="285" r:id="rId14"/>
    <p:sldId id="325" r:id="rId15"/>
    <p:sldId id="295" r:id="rId16"/>
    <p:sldId id="296" r:id="rId17"/>
    <p:sldId id="298" r:id="rId18"/>
    <p:sldId id="321" r:id="rId19"/>
    <p:sldId id="308" r:id="rId20"/>
    <p:sldId id="319" r:id="rId21"/>
    <p:sldId id="311" r:id="rId22"/>
    <p:sldId id="312" r:id="rId23"/>
    <p:sldId id="316" r:id="rId24"/>
    <p:sldId id="299" r:id="rId25"/>
    <p:sldId id="301" r:id="rId26"/>
    <p:sldId id="304" r:id="rId27"/>
    <p:sldId id="274" r:id="rId28"/>
    <p:sldId id="258" r:id="rId29"/>
    <p:sldId id="268" r:id="rId30"/>
    <p:sldId id="323" r:id="rId31"/>
    <p:sldId id="269" r:id="rId32"/>
    <p:sldId id="324" r:id="rId33"/>
    <p:sldId id="315" r:id="rId34"/>
    <p:sldId id="270" r:id="rId35"/>
    <p:sldId id="271" r:id="rId36"/>
    <p:sldId id="272" r:id="rId37"/>
    <p:sldId id="300" r:id="rId38"/>
    <p:sldId id="287" r:id="rId3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c:style val="2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primary care sector</c:v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Lit>
              <c:formatCode>General</c:formatCode>
              <c:ptCount val="17"/>
              <c:pt idx="0">
                <c:v>2001</c:v>
              </c:pt>
              <c:pt idx="1">
                <c:v>2002</c:v>
              </c:pt>
              <c:pt idx="2">
                <c:v>2003</c:v>
              </c:pt>
              <c:pt idx="3">
                <c:v>2004</c:v>
              </c:pt>
              <c:pt idx="4">
                <c:v>2005</c:v>
              </c:pt>
              <c:pt idx="5">
                <c:v>2006</c:v>
              </c:pt>
              <c:pt idx="6">
                <c:v>2007</c:v>
              </c:pt>
              <c:pt idx="7">
                <c:v>2008</c:v>
              </c:pt>
              <c:pt idx="8">
                <c:v>2009</c:v>
              </c:pt>
              <c:pt idx="9">
                <c:v>2010</c:v>
              </c:pt>
              <c:pt idx="10">
                <c:v>2011</c:v>
              </c:pt>
              <c:pt idx="11">
                <c:v>2012</c:v>
              </c:pt>
              <c:pt idx="12">
                <c:v>2013</c:v>
              </c:pt>
              <c:pt idx="13">
                <c:v>2014</c:v>
              </c:pt>
              <c:pt idx="14">
                <c:v>2015</c:v>
              </c:pt>
              <c:pt idx="15">
                <c:v>2016</c:v>
              </c:pt>
              <c:pt idx="16">
                <c:v>2017</c:v>
              </c:pt>
            </c:numLit>
          </c:cat>
          <c:val>
            <c:numLit>
              <c:formatCode>General</c:formatCode>
              <c:ptCount val="17"/>
              <c:pt idx="0">
                <c:v>18.649999999999999</c:v>
              </c:pt>
              <c:pt idx="1">
                <c:v>22.86</c:v>
              </c:pt>
              <c:pt idx="2">
                <c:v>23.610000000000028</c:v>
              </c:pt>
              <c:pt idx="3">
                <c:v>22.66</c:v>
              </c:pt>
              <c:pt idx="4">
                <c:v>23.29</c:v>
              </c:pt>
              <c:pt idx="5">
                <c:v>21.1</c:v>
              </c:pt>
              <c:pt idx="6">
                <c:v>22.49</c:v>
              </c:pt>
              <c:pt idx="7">
                <c:v>23.37</c:v>
              </c:pt>
              <c:pt idx="8">
                <c:v>20.95</c:v>
              </c:pt>
              <c:pt idx="9">
                <c:v>20.22</c:v>
              </c:pt>
              <c:pt idx="10">
                <c:v>19.16</c:v>
              </c:pt>
              <c:pt idx="11">
                <c:v>21.72</c:v>
              </c:pt>
              <c:pt idx="12">
                <c:v>21.1</c:v>
              </c:pt>
              <c:pt idx="13">
                <c:v>21.4</c:v>
              </c:pt>
              <c:pt idx="14">
                <c:v>21.84</c:v>
              </c:pt>
              <c:pt idx="15">
                <c:v>20.73</c:v>
              </c:pt>
              <c:pt idx="16">
                <c:v>20.479999999999986</c:v>
              </c:pt>
            </c:numLit>
          </c:val>
        </c:ser>
        <c:ser>
          <c:idx val="1"/>
          <c:order val="1"/>
          <c:tx>
            <c:v>hospital</c:v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numLit>
              <c:formatCode>General</c:formatCode>
              <c:ptCount val="17"/>
              <c:pt idx="0">
                <c:v>2001</c:v>
              </c:pt>
              <c:pt idx="1">
                <c:v>2002</c:v>
              </c:pt>
              <c:pt idx="2">
                <c:v>2003</c:v>
              </c:pt>
              <c:pt idx="3">
                <c:v>2004</c:v>
              </c:pt>
              <c:pt idx="4">
                <c:v>2005</c:v>
              </c:pt>
              <c:pt idx="5">
                <c:v>2006</c:v>
              </c:pt>
              <c:pt idx="6">
                <c:v>2007</c:v>
              </c:pt>
              <c:pt idx="7">
                <c:v>2008</c:v>
              </c:pt>
              <c:pt idx="8">
                <c:v>2009</c:v>
              </c:pt>
              <c:pt idx="9">
                <c:v>2010</c:v>
              </c:pt>
              <c:pt idx="10">
                <c:v>2011</c:v>
              </c:pt>
              <c:pt idx="11">
                <c:v>2012</c:v>
              </c:pt>
              <c:pt idx="12">
                <c:v>2013</c:v>
              </c:pt>
              <c:pt idx="13">
                <c:v>2014</c:v>
              </c:pt>
              <c:pt idx="14">
                <c:v>2015</c:v>
              </c:pt>
              <c:pt idx="15">
                <c:v>2016</c:v>
              </c:pt>
              <c:pt idx="16">
                <c:v>2017</c:v>
              </c:pt>
            </c:numLit>
          </c:cat>
          <c:val>
            <c:numLit>
              <c:formatCode>General</c:formatCode>
              <c:ptCount val="17"/>
              <c:pt idx="0">
                <c:v>2.04</c:v>
              </c:pt>
              <c:pt idx="1">
                <c:v>2.62</c:v>
              </c:pt>
              <c:pt idx="2">
                <c:v>2.0939999999999999</c:v>
              </c:pt>
              <c:pt idx="3">
                <c:v>1.8</c:v>
              </c:pt>
              <c:pt idx="4">
                <c:v>1.84</c:v>
              </c:pt>
              <c:pt idx="5">
                <c:v>1.57</c:v>
              </c:pt>
              <c:pt idx="6">
                <c:v>1.57</c:v>
              </c:pt>
              <c:pt idx="7">
                <c:v>1.49</c:v>
              </c:pt>
              <c:pt idx="8">
                <c:v>1.4</c:v>
              </c:pt>
              <c:pt idx="9">
                <c:v>1.3900000000000001</c:v>
              </c:pt>
              <c:pt idx="10">
                <c:v>1.9600000000000009</c:v>
              </c:pt>
              <c:pt idx="11">
                <c:v>1.9800000000000009</c:v>
              </c:pt>
              <c:pt idx="12">
                <c:v>1.8</c:v>
              </c:pt>
              <c:pt idx="13">
                <c:v>1.87</c:v>
              </c:pt>
              <c:pt idx="14">
                <c:v>1.9100000000000001</c:v>
              </c:pt>
              <c:pt idx="15">
                <c:v>1.8800000000000001</c:v>
              </c:pt>
              <c:pt idx="16">
                <c:v>1.9800000000000009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559757824"/>
        <c:axId val="66288960"/>
      </c:barChart>
      <c:valAx>
        <c:axId val="66288960"/>
        <c:scaling>
          <c:orientation val="minMax"/>
          <c:min val="0"/>
        </c:scaling>
        <c:delete val="0"/>
        <c:axPos val="b"/>
        <c:majorGridlines>
          <c:spPr>
            <a:ln w="9528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hr-HR" sz="10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559757824"/>
        <c:crosses val="autoZero"/>
        <c:crossBetween val="between"/>
        <c:majorUnit val="0.1"/>
      </c:valAx>
      <c:catAx>
        <c:axId val="559757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hr-HR" sz="105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66288960"/>
        <c:crossesAt val="0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hr-HR" sz="105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8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r-HR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2001</c:v>
          </c:tx>
          <c:spPr>
            <a:solidFill>
              <a:srgbClr val="40699C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1.46</c:v>
              </c:pt>
              <c:pt idx="1">
                <c:v>9.33</c:v>
              </c:pt>
              <c:pt idx="2">
                <c:v>3.25</c:v>
              </c:pt>
              <c:pt idx="3">
                <c:v>1.74</c:v>
              </c:pt>
              <c:pt idx="4">
                <c:v>1.9300000000000004</c:v>
              </c:pt>
              <c:pt idx="5">
                <c:v>0</c:v>
              </c:pt>
              <c:pt idx="6">
                <c:v>1.37</c:v>
              </c:pt>
              <c:pt idx="7">
                <c:v>6.0000000000000019E-2</c:v>
              </c:pt>
            </c:numLit>
          </c:val>
        </c:ser>
        <c:ser>
          <c:idx val="1"/>
          <c:order val="1"/>
          <c:tx>
            <c:v>2002</c:v>
          </c:tx>
          <c:spPr>
            <a:solidFill>
              <a:srgbClr val="9E413E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1.86</c:v>
              </c:pt>
              <c:pt idx="1">
                <c:v>12.3</c:v>
              </c:pt>
              <c:pt idx="2">
                <c:v>3.77</c:v>
              </c:pt>
              <c:pt idx="3">
                <c:v>1.9000000000000001</c:v>
              </c:pt>
              <c:pt idx="4">
                <c:v>1.9600000000000004</c:v>
              </c:pt>
              <c:pt idx="5">
                <c:v>4.4900000000000016E-2</c:v>
              </c:pt>
              <c:pt idx="6">
                <c:v>1.58</c:v>
              </c:pt>
              <c:pt idx="7">
                <c:v>6.400000000000002E-3</c:v>
              </c:pt>
            </c:numLit>
          </c:val>
        </c:ser>
        <c:ser>
          <c:idx val="2"/>
          <c:order val="2"/>
          <c:tx>
            <c:v>2003</c:v>
          </c:tx>
          <c:spPr>
            <a:solidFill>
              <a:srgbClr val="7F9A48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1.9500000000000004</c:v>
              </c:pt>
              <c:pt idx="1">
                <c:v>12.7</c:v>
              </c:pt>
              <c:pt idx="2">
                <c:v>4</c:v>
              </c:pt>
              <c:pt idx="3">
                <c:v>1.76</c:v>
              </c:pt>
              <c:pt idx="4">
                <c:v>2.16</c:v>
              </c:pt>
              <c:pt idx="5">
                <c:v>1.3800000000000005E-2</c:v>
              </c:pt>
              <c:pt idx="6">
                <c:v>1.56</c:v>
              </c:pt>
              <c:pt idx="7">
                <c:v>1.3200000000000005E-2</c:v>
              </c:pt>
            </c:numLit>
          </c:val>
        </c:ser>
        <c:ser>
          <c:idx val="3"/>
          <c:order val="3"/>
          <c:tx>
            <c:v>2004</c:v>
          </c:tx>
          <c:spPr>
            <a:solidFill>
              <a:srgbClr val="695185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1.9500000000000004</c:v>
              </c:pt>
              <c:pt idx="1">
                <c:v>12.2</c:v>
              </c:pt>
              <c:pt idx="2">
                <c:v>3.53</c:v>
              </c:pt>
              <c:pt idx="3">
                <c:v>1.6700000000000004</c:v>
              </c:pt>
              <c:pt idx="4">
                <c:v>2.319999999999999</c:v>
              </c:pt>
              <c:pt idx="5">
                <c:v>1.3400000000000004E-2</c:v>
              </c:pt>
              <c:pt idx="6">
                <c:v>1.51</c:v>
              </c:pt>
              <c:pt idx="7">
                <c:v>0.55900000000000005</c:v>
              </c:pt>
            </c:numLit>
          </c:val>
        </c:ser>
        <c:ser>
          <c:idx val="4"/>
          <c:order val="4"/>
          <c:tx>
            <c:v>2005</c:v>
          </c:tx>
          <c:spPr>
            <a:solidFill>
              <a:srgbClr val="3C8DA3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2.06</c:v>
              </c:pt>
              <c:pt idx="1">
                <c:v>12.2</c:v>
              </c:pt>
              <c:pt idx="2">
                <c:v>3.74</c:v>
              </c:pt>
              <c:pt idx="3">
                <c:v>1.61</c:v>
              </c:pt>
              <c:pt idx="4">
                <c:v>2.88</c:v>
              </c:pt>
              <c:pt idx="5">
                <c:v>1.2500000000000001E-2</c:v>
              </c:pt>
              <c:pt idx="6">
                <c:v>1.6</c:v>
              </c:pt>
              <c:pt idx="7">
                <c:v>0.59</c:v>
              </c:pt>
            </c:numLit>
          </c:val>
        </c:ser>
        <c:ser>
          <c:idx val="5"/>
          <c:order val="5"/>
          <c:tx>
            <c:v>2006</c:v>
          </c:tx>
          <c:spPr>
            <a:solidFill>
              <a:srgbClr val="CC7B38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1.8</c:v>
              </c:pt>
              <c:pt idx="1">
                <c:v>10.7</c:v>
              </c:pt>
              <c:pt idx="2">
                <c:v>3.4299999999999997</c:v>
              </c:pt>
              <c:pt idx="3">
                <c:v>1.4</c:v>
              </c:pt>
              <c:pt idx="4">
                <c:v>2.82</c:v>
              </c:pt>
              <c:pt idx="5">
                <c:v>1.1400000000000004E-2</c:v>
              </c:pt>
              <c:pt idx="6">
                <c:v>1.61</c:v>
              </c:pt>
              <c:pt idx="7">
                <c:v>0.65000000000000024</c:v>
              </c:pt>
            </c:numLit>
          </c:val>
        </c:ser>
        <c:ser>
          <c:idx val="6"/>
          <c:order val="6"/>
          <c:tx>
            <c:v>2007</c:v>
          </c:tx>
          <c:spPr>
            <a:solidFill>
              <a:srgbClr val="4F81BD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1.87</c:v>
              </c:pt>
              <c:pt idx="1">
                <c:v>11.3</c:v>
              </c:pt>
              <c:pt idx="2">
                <c:v>3.71</c:v>
              </c:pt>
              <c:pt idx="3">
                <c:v>1.44</c:v>
              </c:pt>
              <c:pt idx="4">
                <c:v>3.4899999999999998</c:v>
              </c:pt>
              <c:pt idx="5">
                <c:v>1.2600000000000004E-2</c:v>
              </c:pt>
              <c:pt idx="6">
                <c:v>1.45</c:v>
              </c:pt>
              <c:pt idx="7">
                <c:v>0.48600000000000015</c:v>
              </c:pt>
            </c:numLit>
          </c:val>
        </c:ser>
        <c:ser>
          <c:idx val="7"/>
          <c:order val="7"/>
          <c:tx>
            <c:v>2008</c:v>
          </c:tx>
          <c:spPr>
            <a:solidFill>
              <a:srgbClr val="C0504D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1.83</c:v>
              </c:pt>
              <c:pt idx="1">
                <c:v>11.3</c:v>
              </c:pt>
              <c:pt idx="2">
                <c:v>4.1099999999999985</c:v>
              </c:pt>
              <c:pt idx="3">
                <c:v>1.24</c:v>
              </c:pt>
              <c:pt idx="4">
                <c:v>3.4299999999999997</c:v>
              </c:pt>
              <c:pt idx="5">
                <c:v>1.2300000000000004E-2</c:v>
              </c:pt>
              <c:pt idx="6">
                <c:v>1.49</c:v>
              </c:pt>
              <c:pt idx="7">
                <c:v>0.66200000000000025</c:v>
              </c:pt>
            </c:numLit>
          </c:val>
        </c:ser>
        <c:ser>
          <c:idx val="8"/>
          <c:order val="8"/>
          <c:tx>
            <c:v>2009</c:v>
          </c:tx>
          <c:spPr>
            <a:solidFill>
              <a:srgbClr val="9BBB59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1.6600000000000001</c:v>
              </c:pt>
              <c:pt idx="1">
                <c:v>10.200000000000001</c:v>
              </c:pt>
              <c:pt idx="2">
                <c:v>3.9099999999999997</c:v>
              </c:pt>
              <c:pt idx="3">
                <c:v>1.03</c:v>
              </c:pt>
              <c:pt idx="4">
                <c:v>3.4299999999999997</c:v>
              </c:pt>
              <c:pt idx="5">
                <c:v>1.2400000000000001E-2</c:v>
              </c:pt>
              <c:pt idx="6">
                <c:v>1.41</c:v>
              </c:pt>
              <c:pt idx="7">
                <c:v>0.7230000000000002</c:v>
              </c:pt>
            </c:numLit>
          </c:val>
        </c:ser>
        <c:ser>
          <c:idx val="9"/>
          <c:order val="9"/>
          <c:tx>
            <c:v>2010</c:v>
          </c:tx>
          <c:spPr>
            <a:solidFill>
              <a:srgbClr val="8064A2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1.1499999999999995</c:v>
              </c:pt>
              <c:pt idx="1">
                <c:v>9.5300000000000011</c:v>
              </c:pt>
              <c:pt idx="2">
                <c:v>3.4499999999999997</c:v>
              </c:pt>
              <c:pt idx="3">
                <c:v>0.87200000000000022</c:v>
              </c:pt>
              <c:pt idx="4">
                <c:v>3.04</c:v>
              </c:pt>
              <c:pt idx="5">
                <c:v>1.1200000000000005E-2</c:v>
              </c:pt>
              <c:pt idx="6">
                <c:v>1.31</c:v>
              </c:pt>
              <c:pt idx="7">
                <c:v>0.68799999999999994</c:v>
              </c:pt>
            </c:numLit>
          </c:val>
        </c:ser>
        <c:ser>
          <c:idx val="10"/>
          <c:order val="10"/>
          <c:tx>
            <c:v>2011</c:v>
          </c:tx>
          <c:spPr>
            <a:solidFill>
              <a:srgbClr val="4BACC6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1.3900000000000001</c:v>
              </c:pt>
              <c:pt idx="1">
                <c:v>9.64</c:v>
              </c:pt>
              <c:pt idx="2">
                <c:v>2.8699999999999997</c:v>
              </c:pt>
              <c:pt idx="3">
                <c:v>0.73400000000000021</c:v>
              </c:pt>
              <c:pt idx="4">
                <c:v>2.8899999999999997</c:v>
              </c:pt>
              <c:pt idx="5">
                <c:v>6.2000000000000024E-3</c:v>
              </c:pt>
              <c:pt idx="6">
                <c:v>1.32</c:v>
              </c:pt>
              <c:pt idx="7">
                <c:v>0.59899999999999998</c:v>
              </c:pt>
            </c:numLit>
          </c:val>
        </c:ser>
        <c:ser>
          <c:idx val="11"/>
          <c:order val="11"/>
          <c:tx>
            <c:v>2012</c:v>
          </c:tx>
          <c:spPr>
            <a:solidFill>
              <a:srgbClr val="F79646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1.1900000000000004</c:v>
              </c:pt>
              <c:pt idx="1">
                <c:v>11.2</c:v>
              </c:pt>
              <c:pt idx="2">
                <c:v>3.53</c:v>
              </c:pt>
              <c:pt idx="3">
                <c:v>0.67000000000000026</c:v>
              </c:pt>
              <c:pt idx="4">
                <c:v>2.9699999999999998</c:v>
              </c:pt>
              <c:pt idx="5">
                <c:v>0</c:v>
              </c:pt>
              <c:pt idx="6">
                <c:v>1.49</c:v>
              </c:pt>
              <c:pt idx="7">
                <c:v>0.68200000000000005</c:v>
              </c:pt>
            </c:numLit>
          </c:val>
        </c:ser>
        <c:ser>
          <c:idx val="12"/>
          <c:order val="12"/>
          <c:tx>
            <c:v>2013</c:v>
          </c:tx>
          <c:spPr>
            <a:solidFill>
              <a:srgbClr val="AABAD7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1.1900000000000004</c:v>
              </c:pt>
              <c:pt idx="1">
                <c:v>11.3</c:v>
              </c:pt>
              <c:pt idx="2">
                <c:v>2.9899999999999998</c:v>
              </c:pt>
              <c:pt idx="3">
                <c:v>0.67000000000000026</c:v>
              </c:pt>
              <c:pt idx="4">
                <c:v>2.8</c:v>
              </c:pt>
              <c:pt idx="5">
                <c:v>0</c:v>
              </c:pt>
              <c:pt idx="6">
                <c:v>1.47</c:v>
              </c:pt>
              <c:pt idx="7">
                <c:v>0.71500000000000019</c:v>
              </c:pt>
            </c:numLit>
          </c:val>
        </c:ser>
        <c:ser>
          <c:idx val="13"/>
          <c:order val="13"/>
          <c:tx>
            <c:v>2014</c:v>
          </c:tx>
          <c:spPr>
            <a:solidFill>
              <a:srgbClr val="D9AAA9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1.1200000000000001</c:v>
              </c:pt>
              <c:pt idx="1">
                <c:v>11.6</c:v>
              </c:pt>
              <c:pt idx="2">
                <c:v>2.8099999999999992</c:v>
              </c:pt>
              <c:pt idx="3">
                <c:v>0.65200000000000025</c:v>
              </c:pt>
              <c:pt idx="4">
                <c:v>2.9099999999999997</c:v>
              </c:pt>
              <c:pt idx="5">
                <c:v>4.4200000000000003E-2</c:v>
              </c:pt>
              <c:pt idx="6">
                <c:v>1.5</c:v>
              </c:pt>
              <c:pt idx="7">
                <c:v>0.78500000000000003</c:v>
              </c:pt>
            </c:numLit>
          </c:val>
        </c:ser>
        <c:ser>
          <c:idx val="14"/>
          <c:order val="14"/>
          <c:tx>
            <c:v>2015</c:v>
          </c:tx>
          <c:spPr>
            <a:solidFill>
              <a:srgbClr val="C6D6AC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1.1399999999999995</c:v>
              </c:pt>
              <c:pt idx="1">
                <c:v>11.9</c:v>
              </c:pt>
              <c:pt idx="2">
                <c:v>2.74</c:v>
              </c:pt>
              <c:pt idx="3">
                <c:v>0.62700000000000022</c:v>
              </c:pt>
              <c:pt idx="4">
                <c:v>3.1</c:v>
              </c:pt>
              <c:pt idx="5">
                <c:v>5.1999999999999998E-3</c:v>
              </c:pt>
              <c:pt idx="6">
                <c:v>1.5</c:v>
              </c:pt>
              <c:pt idx="7">
                <c:v>0.83300000000000018</c:v>
              </c:pt>
            </c:numLit>
          </c:val>
        </c:ser>
        <c:ser>
          <c:idx val="15"/>
          <c:order val="15"/>
          <c:tx>
            <c:v>2016</c:v>
          </c:tx>
          <c:spPr>
            <a:solidFill>
              <a:srgbClr val="BAB0C9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1.02</c:v>
              </c:pt>
              <c:pt idx="1">
                <c:v>11.54</c:v>
              </c:pt>
              <c:pt idx="2">
                <c:v>2.4899999999999998</c:v>
              </c:pt>
              <c:pt idx="3">
                <c:v>0.59</c:v>
              </c:pt>
              <c:pt idx="4">
                <c:v>2.71</c:v>
              </c:pt>
              <c:pt idx="5">
                <c:v>0</c:v>
              </c:pt>
              <c:pt idx="6">
                <c:v>1.49</c:v>
              </c:pt>
              <c:pt idx="7">
                <c:v>0.88</c:v>
              </c:pt>
            </c:numLit>
          </c:val>
        </c:ser>
        <c:ser>
          <c:idx val="16"/>
          <c:order val="16"/>
          <c:tx>
            <c:v>2017</c:v>
          </c:tx>
          <c:spPr>
            <a:solidFill>
              <a:srgbClr val="215968"/>
            </a:solidFill>
            <a:ln>
              <a:noFill/>
            </a:ln>
          </c:spPr>
          <c:invertIfNegative val="0"/>
          <c:cat>
            <c:strLit>
              <c:ptCount val="8"/>
              <c:pt idx="0">
                <c:v>Tetracyclines</c:v>
              </c:pt>
              <c:pt idx="1">
                <c:v>Penicillins</c:v>
              </c:pt>
              <c:pt idx="2">
                <c:v>Cephalosporins</c:v>
              </c:pt>
              <c:pt idx="3">
                <c:v>Sulfonamides and trimethoprim</c:v>
              </c:pt>
              <c:pt idx="4">
                <c:v>Macrolides, lincosamides</c:v>
              </c:pt>
              <c:pt idx="5">
                <c:v>Aminoglycosides</c:v>
              </c:pt>
              <c:pt idx="6">
                <c:v>Quinolones</c:v>
              </c:pt>
              <c:pt idx="7">
                <c:v>Other</c:v>
              </c:pt>
            </c:strLit>
          </c:cat>
          <c:val>
            <c:numLit>
              <c:formatCode>General</c:formatCode>
              <c:ptCount val="8"/>
              <c:pt idx="0">
                <c:v>1</c:v>
              </c:pt>
              <c:pt idx="1">
                <c:v>11.48</c:v>
              </c:pt>
              <c:pt idx="2">
                <c:v>2.4699999999999998</c:v>
              </c:pt>
              <c:pt idx="3">
                <c:v>0.55000000000000004</c:v>
              </c:pt>
              <c:pt idx="4">
                <c:v>2.75</c:v>
              </c:pt>
              <c:pt idx="5">
                <c:v>1.0000000000000004E-2</c:v>
              </c:pt>
              <c:pt idx="6">
                <c:v>1.5</c:v>
              </c:pt>
              <c:pt idx="7">
                <c:v>0.7300000000000002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970688"/>
        <c:axId val="512749504"/>
      </c:barChart>
      <c:valAx>
        <c:axId val="512749504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hr-HR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61970688"/>
        <c:crosses val="autoZero"/>
        <c:crossBetween val="between"/>
      </c:valAx>
      <c:catAx>
        <c:axId val="56197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hr-HR" sz="1400" b="0" i="0" u="none" strike="noStrike" kern="1200" baseline="0">
                <a:solidFill>
                  <a:srgbClr val="376092"/>
                </a:solidFill>
                <a:latin typeface="Calibri"/>
              </a:defRPr>
            </a:pPr>
            <a:endParaRPr lang="en-US"/>
          </a:p>
        </c:txPr>
        <c:crossAx val="51274950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90866455043425942"/>
          <c:y val="7.286544529890937E-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hr-HR" sz="105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r-HR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c:style val="2"/>
  <c:chart>
    <c:autoTitleDeleted val="1"/>
    <c:plotArea>
      <c:layout>
        <c:manualLayout>
          <c:xMode val="edge"/>
          <c:yMode val="edge"/>
          <c:x val="2.2278219882521856E-2"/>
          <c:y val="1.5470986783391809E-2"/>
          <c:w val="0.97029570682330424"/>
          <c:h val="0.96905802643321637"/>
        </c:manualLayout>
      </c:layout>
      <c:barChart>
        <c:barDir val="col"/>
        <c:grouping val="clustered"/>
        <c:varyColors val="0"/>
        <c:ser>
          <c:idx val="0"/>
          <c:order val="0"/>
          <c:tx>
            <c:v>TID</c:v>
          </c:tx>
          <c:spPr>
            <a:solidFill>
              <a:srgbClr val="4F81BD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Amoksicilin + klavulanska kiselina</c:v>
              </c:pt>
              <c:pt idx="1">
                <c:v>Amoksicilin </c:v>
              </c:pt>
              <c:pt idx="2">
                <c:v>Cefuroksim</c:v>
              </c:pt>
              <c:pt idx="3">
                <c:v>Azitromicin</c:v>
              </c:pt>
              <c:pt idx="4">
                <c:v>Doksiciklin</c:v>
              </c:pt>
            </c:strLit>
          </c:cat>
          <c:val>
            <c:numLit>
              <c:formatCode>General</c:formatCode>
              <c:ptCount val="5"/>
              <c:pt idx="0">
                <c:v>8.0081440300648232</c:v>
              </c:pt>
              <c:pt idx="1">
                <c:v>2.9538480364145001</c:v>
              </c:pt>
              <c:pt idx="2">
                <c:v>1.6748273561038367</c:v>
              </c:pt>
              <c:pt idx="3">
                <c:v>1.5205578163605087</c:v>
              </c:pt>
              <c:pt idx="4">
                <c:v>0.99549197254344779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995264"/>
        <c:axId val="512751232"/>
      </c:barChart>
      <c:valAx>
        <c:axId val="512751232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hr-HR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61995264"/>
        <c:crosses val="autoZero"/>
        <c:crossBetween val="between"/>
      </c:valAx>
      <c:catAx>
        <c:axId val="56199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hr-HR" sz="11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127512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hr-HR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F8A4A17-EE13-4919-879F-51877BD10233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51F2E55-EE83-483F-B56C-D767E32FC0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Otkriće antibiotika jedno je od najvećih dostignuća medicine. Infektolozi trebaju biti sretni što imaju takvu vrstu posla da svakodnevno propisuju  takve lijekove.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70BD99-ACC9-4DA0-870E-A865752E6B58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SHEA –Society for Healthcare  Epidemiology of America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A0C20C-DC80-44FD-B824-C1BCD082056C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consists of systematic measurement and coordinated interventions designed to promote the optimal use of antibiotic agents, including their choice, dosing, route, and duration of administration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5B0D2F-7B73-4D72-AEDA-8AACF9D4B815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sz="1800" kern="0"/>
              <a:t>Potrošnja antibakterijskih lijekova po DDD/TSD je stabilna i uz manje oscilacije u promatranom razdoblju prosječno godišnje iznosi 23,6 DDD/TSD. </a:t>
            </a:r>
            <a:r>
              <a:rPr lang="hr-HR"/>
              <a:t>Potrebno je istaknuti činjenicu da je, nakon relativno visoke potrošnje antibiotika u</a:t>
            </a:r>
          </a:p>
          <a:p>
            <a:pPr lvl="0"/>
            <a:r>
              <a:rPr lang="hr-HR"/>
              <a:t>90-tim godinama prošlog stoljeća, početkom i tijekom prvog desetljeća ovog stoljeća</a:t>
            </a:r>
          </a:p>
          <a:p>
            <a:pPr lvl="0"/>
            <a:r>
              <a:rPr lang="hr-HR"/>
              <a:t>prisutan umjereni </a:t>
            </a:r>
            <a:r>
              <a:rPr lang="hr-HR" b="1"/>
              <a:t>trend smanjenja potrošnje antibiotika</a:t>
            </a:r>
            <a:r>
              <a:rPr lang="hr-HR"/>
              <a:t>. Problemi povezani s rezistencijom</a:t>
            </a:r>
          </a:p>
          <a:p>
            <a:pPr lvl="0"/>
            <a:r>
              <a:rPr lang="hr-HR"/>
              <a:t>antibiotika povećavaju potrebu praćenja korištenja antibakterijskih lijekova tijekom</a:t>
            </a:r>
          </a:p>
          <a:p>
            <a:pPr lvl="0"/>
            <a:r>
              <a:rPr lang="hr-HR"/>
              <a:t>vremena. Hrvatska se ubraja u europske zemlje s umjereno visokom potrošnjom antibiotika i</a:t>
            </a:r>
          </a:p>
          <a:p>
            <a:pPr lvl="0"/>
            <a:r>
              <a:rPr lang="hr-HR"/>
              <a:t>posljedično visokim stopama rezistencije na mnoge antibiotike.</a:t>
            </a:r>
          </a:p>
          <a:p>
            <a:pPr lvl="0"/>
            <a:endParaRPr lang="hr-H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B03306-9FE2-46FF-9ED8-B96E030EEDC9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The four core elements</a:t>
            </a:r>
            <a:endParaRPr lang="hr-HR"/>
          </a:p>
          <a:p>
            <a:pPr lvl="1"/>
            <a:r>
              <a:rPr lang="en-US"/>
              <a:t>of outpatient antibiotic stewardship are commitment, action for policy and practice, tracking and reporting, and education and expertise. </a:t>
            </a:r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A4B50F-63D5-4EF3-A782-965917345019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The intervention consisted of displaying poster-sized commitment letters in examination rooms for 12 weeks. These letters, featuring clinician photographs and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</a:rPr>
              <a:t>signatures,stated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 their commitment to avoid inappropriate antibiotic prescribing for ARIs.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51F2E55-EE83-483F-B56C-D767E32FC021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0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7D6EC-EEB8-4859-81CE-53BD206B527F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576CC4-6699-4BB4-BEB5-6763C749F9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C6312-E644-4C6C-920B-4E5A874A49B6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5A114A-3455-4867-AF53-643B2D07A6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9EF998-0375-4DCA-AF53-74789E040544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25B094-F929-4EBA-ACB9-CE36789F42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EAEBC6-5963-43E7-89A3-A05E7AC618AE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2ABA9E-D6D0-48A1-A180-4C646D35B3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1FB43-AA66-4C56-B1C2-035835BA5AFC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B81D44-1537-47C6-AC21-036B54A719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4D85D8-E2DF-4FD2-BC31-34D129CADEE9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DD6133-A1F3-4A66-B264-593F7FAB03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672643-5E08-4FE4-AC2C-8D9A5E0AE033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778525-B74B-4EC6-A677-AF53BC5A97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9CED37-B23D-44AF-9849-8E497A893367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80CA6D-6370-4278-AA9C-4CDED91602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247366-F328-41A4-A9F9-C81CFB6D0412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379E4-9DB1-4291-9BFC-5D3FC38C02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A49F9-E79F-43CB-B6B0-412322482B9A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A16FB5-192A-4BD9-B609-D345CA2898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E6C20E-EE8D-4098-BBD7-2DA726859C01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94BBF6-9A35-42B3-A25B-163DC56B71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AC54211-846A-4774-9743-E37C65D9CEB5}" type="datetime1">
              <a:rPr lang="en-US"/>
              <a:pPr lvl="0"/>
              <a:t>12/9/2018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8C94403-3499-47EF-96FC-5C22D9B00C7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0000"/>
                </a:solidFill>
              </a:rPr>
              <a:t>Antimicrobial stewardship in outpatient settings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87622" y="4581125"/>
            <a:ext cx="7232849" cy="175260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hr-HR" sz="2400" dirty="0"/>
              <a:t>Vladimir Krajinović, MD, PhD</a:t>
            </a:r>
          </a:p>
          <a:p>
            <a:pPr lvl="0">
              <a:spcBef>
                <a:spcPts val="0"/>
              </a:spcBef>
            </a:pPr>
            <a:endParaRPr lang="hr-HR" sz="2200" dirty="0"/>
          </a:p>
          <a:p>
            <a:pPr lvl="0">
              <a:spcBef>
                <a:spcPts val="0"/>
              </a:spcBef>
            </a:pPr>
            <a:r>
              <a:rPr lang="en-US" sz="2000" dirty="0"/>
              <a:t>Department </a:t>
            </a:r>
            <a:r>
              <a:rPr lang="hr-HR" sz="2000" dirty="0"/>
              <a:t>for</a:t>
            </a:r>
            <a:r>
              <a:rPr lang="en-US" sz="2000" dirty="0"/>
              <a:t> </a:t>
            </a:r>
            <a:r>
              <a:rPr lang="en-US" sz="2000" dirty="0" err="1"/>
              <a:t>Neuroinfections</a:t>
            </a:r>
            <a:r>
              <a:rPr lang="en-US" sz="2000" dirty="0"/>
              <a:t> and Intensive Care Unit</a:t>
            </a:r>
            <a:endParaRPr lang="hr-HR" sz="2000" dirty="0"/>
          </a:p>
          <a:p>
            <a:pPr lvl="0">
              <a:spcBef>
                <a:spcPts val="0"/>
              </a:spcBef>
            </a:pPr>
            <a:endParaRPr lang="hr-HR" sz="2000" dirty="0"/>
          </a:p>
          <a:p>
            <a:pPr lvl="0">
              <a:spcBef>
                <a:spcPts val="0"/>
              </a:spcBef>
            </a:pPr>
            <a:r>
              <a:rPr lang="hr-HR" sz="2000" dirty="0"/>
              <a:t>University Hospital for Infectious Diseases, Zagreb, Croatia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>
                <a:solidFill>
                  <a:srgbClr val="FF0000"/>
                </a:solidFill>
              </a:rPr>
              <a:t>ATB use in outpatient setting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The majority of antibiotic </a:t>
            </a:r>
            <a:r>
              <a:rPr lang="en-US" dirty="0"/>
              <a:t>use</a:t>
            </a:r>
            <a:r>
              <a:rPr lang="hr-HR" dirty="0"/>
              <a:t> (&gt;90%)</a:t>
            </a:r>
            <a:r>
              <a:rPr lang="en-US" dirty="0"/>
              <a:t> occurs in outpatient settings</a:t>
            </a:r>
            <a:endParaRPr lang="hr-HR" dirty="0"/>
          </a:p>
          <a:p>
            <a:pPr lvl="1"/>
            <a:r>
              <a:rPr lang="en-US" dirty="0"/>
              <a:t>a critical target of </a:t>
            </a:r>
            <a:r>
              <a:rPr lang="hr-HR" dirty="0" smtClean="0"/>
              <a:t>AS</a:t>
            </a:r>
            <a:endParaRPr lang="hr-HR" dirty="0"/>
          </a:p>
          <a:p>
            <a:pPr lvl="0"/>
            <a:r>
              <a:rPr lang="en-US" dirty="0"/>
              <a:t>the most frequent diagnoses for which antibiotics are prescribed in the outpatient setting</a:t>
            </a:r>
            <a:r>
              <a:rPr lang="hr-HR" dirty="0"/>
              <a:t> are infections of</a:t>
            </a:r>
          </a:p>
          <a:p>
            <a:pPr lvl="1"/>
            <a:r>
              <a:rPr lang="en-US" dirty="0"/>
              <a:t>respiratory tract</a:t>
            </a:r>
            <a:endParaRPr lang="hr-HR" dirty="0"/>
          </a:p>
          <a:p>
            <a:pPr lvl="1"/>
            <a:r>
              <a:rPr lang="en-US" dirty="0"/>
              <a:t>skin and skin structure</a:t>
            </a:r>
            <a:endParaRPr lang="hr-HR" dirty="0"/>
          </a:p>
          <a:p>
            <a:pPr lvl="1"/>
            <a:r>
              <a:rPr lang="en-US" dirty="0"/>
              <a:t>urinary tract</a:t>
            </a:r>
            <a:endParaRPr lang="hr-HR" dirty="0"/>
          </a:p>
          <a:p>
            <a:pPr lvl="1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5130040" y="5858688"/>
            <a:ext cx="3762435" cy="738661"/>
          </a:xfrm>
          <a:prstGeom prst="rect">
            <a:avLst/>
          </a:prstGeom>
          <a:noFill/>
          <a:ln w="9528">
            <a:solidFill>
              <a:srgbClr val="4F81BD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JAMA. 2016;315(17):1864.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Infect Control Hosp Epidemiol. 2015;36(2):142.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Antimicrob Agents Chemother. 2015;59(7):3848. 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2" descr="Slikovni rezultat za outpati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 bwMode="auto">
          <a:xfrm>
            <a:off x="6016417" y="4365104"/>
            <a:ext cx="1989680" cy="13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827596" y="392113"/>
            <a:ext cx="7344735" cy="2092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Antibiotic consumption in Croatia: primary care and hospital sector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2001.- 2017.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			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0" i="0" u="none" strike="noStrike" kern="120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6948571" y="1340766"/>
            <a:ext cx="1007403" cy="3698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≤ 10%</a:t>
            </a:r>
          </a:p>
        </p:txBody>
      </p:sp>
      <p:graphicFrame>
        <p:nvGraphicFramePr>
          <p:cNvPr id="4" name="Grafikon 2"/>
          <p:cNvGraphicFramePr/>
          <p:nvPr/>
        </p:nvGraphicFramePr>
        <p:xfrm>
          <a:off x="1403649" y="1628802"/>
          <a:ext cx="640913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9"/>
          <p:cNvCxnSpPr/>
          <p:nvPr/>
        </p:nvCxnSpPr>
        <p:spPr>
          <a:xfrm>
            <a:off x="6963686" y="1772820"/>
            <a:ext cx="0" cy="3888431"/>
          </a:xfrm>
          <a:prstGeom prst="straightConnector1">
            <a:avLst/>
          </a:prstGeom>
          <a:noFill/>
          <a:ln w="31747">
            <a:solidFill>
              <a:srgbClr val="FF0000"/>
            </a:solidFill>
            <a:prstDash val="solid"/>
          </a:ln>
        </p:spPr>
      </p:cxnSp>
      <p:sp>
        <p:nvSpPr>
          <p:cNvPr id="6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1857190" y="3011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>
                <a:solidFill>
                  <a:srgbClr val="FF0000"/>
                </a:solidFill>
              </a:rPr>
              <a:t>Inappropriate antimicrobial use in ambulatory settings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04865"/>
            <a:ext cx="8229600" cy="452595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3000" b="1" dirty="0"/>
              <a:t>adult outpatient visits </a:t>
            </a:r>
            <a:r>
              <a:rPr lang="en-US" sz="3000" dirty="0"/>
              <a:t>in the United States in 2010 to 2011</a:t>
            </a:r>
            <a:endParaRPr lang="hr-HR" sz="3000" dirty="0"/>
          </a:p>
          <a:p>
            <a:pPr lvl="1">
              <a:lnSpc>
                <a:spcPct val="80000"/>
              </a:lnSpc>
            </a:pPr>
            <a:r>
              <a:rPr lang="en-US" sz="2600" dirty="0"/>
              <a:t>approximately 13 percent of visits resulted in an antimicrobial </a:t>
            </a:r>
            <a:r>
              <a:rPr lang="en-US" sz="2600" dirty="0" smtClean="0"/>
              <a:t>prescription </a:t>
            </a:r>
            <a:endParaRPr lang="hr-HR" sz="2600" dirty="0"/>
          </a:p>
          <a:p>
            <a:pPr lvl="2">
              <a:lnSpc>
                <a:spcPct val="80000"/>
              </a:lnSpc>
            </a:pPr>
            <a:r>
              <a:rPr lang="en-US" sz="2200" dirty="0"/>
              <a:t>at least 30 percent of these were </a:t>
            </a:r>
            <a:r>
              <a:rPr lang="en-US" sz="2200" dirty="0" smtClean="0"/>
              <a:t>inappropriate</a:t>
            </a:r>
            <a:endParaRPr lang="hr-HR" sz="2200" dirty="0"/>
          </a:p>
          <a:p>
            <a:pPr marL="914400" lvl="2" indent="0">
              <a:lnSpc>
                <a:spcPct val="80000"/>
              </a:lnSpc>
              <a:buNone/>
            </a:pPr>
            <a:endParaRPr lang="hr-HR" sz="2200" dirty="0"/>
          </a:p>
          <a:p>
            <a:pPr lvl="0">
              <a:lnSpc>
                <a:spcPct val="80000"/>
              </a:lnSpc>
            </a:pPr>
            <a:r>
              <a:rPr lang="hr-HR" sz="3000" dirty="0"/>
              <a:t>study of </a:t>
            </a:r>
            <a:r>
              <a:rPr lang="en-US" sz="3000" dirty="0"/>
              <a:t>more than 1000 adults with </a:t>
            </a:r>
            <a:r>
              <a:rPr lang="en-US" sz="3000" b="1" dirty="0"/>
              <a:t>respiratory tract infection </a:t>
            </a:r>
            <a:r>
              <a:rPr lang="en-US" sz="3000" dirty="0"/>
              <a:t>between 2009 and 2011 </a:t>
            </a:r>
            <a:endParaRPr lang="hr-HR" sz="3000" dirty="0"/>
          </a:p>
          <a:p>
            <a:pPr lvl="1">
              <a:lnSpc>
                <a:spcPct val="80000"/>
              </a:lnSpc>
            </a:pPr>
            <a:r>
              <a:rPr lang="en-US" sz="2600" dirty="0"/>
              <a:t>77 percent were prescribed antibiotic therapy</a:t>
            </a:r>
            <a:endParaRPr lang="hr-HR" sz="2600" dirty="0"/>
          </a:p>
          <a:p>
            <a:pPr lvl="2">
              <a:lnSpc>
                <a:spcPct val="80000"/>
              </a:lnSpc>
            </a:pPr>
            <a:r>
              <a:rPr lang="en-US" sz="2200" dirty="0"/>
              <a:t>antibiotic therapy was inappropriate in 64 percent of </a:t>
            </a:r>
            <a:r>
              <a:rPr lang="en-US" sz="2200" dirty="0" smtClean="0"/>
              <a:t>cases</a:t>
            </a:r>
            <a:endParaRPr lang="hr-HR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52528" y="6237312"/>
            <a:ext cx="5508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/>
              <a:t>Fleming-Dutra KE, </a:t>
            </a:r>
            <a:r>
              <a:rPr lang="hr-HR" sz="1400" dirty="0"/>
              <a:t>JAMA. 2016;315(17</a:t>
            </a:r>
            <a:r>
              <a:rPr lang="hr-HR" sz="1400" dirty="0" smtClean="0"/>
              <a:t>)</a:t>
            </a:r>
          </a:p>
          <a:p>
            <a:r>
              <a:rPr lang="hr-HR" sz="1400" dirty="0"/>
              <a:t>Schroeck JL, </a:t>
            </a:r>
            <a:r>
              <a:rPr lang="hr-HR" sz="1400" dirty="0" smtClean="0"/>
              <a:t>Antimicrob </a:t>
            </a:r>
            <a:r>
              <a:rPr lang="hr-HR" sz="1400" dirty="0"/>
              <a:t>Agents Chemother. 2015;59(7</a:t>
            </a:r>
            <a:r>
              <a:rPr lang="hr-HR" sz="1400" dirty="0" smtClean="0"/>
              <a:t>)</a:t>
            </a:r>
            <a:endParaRPr lang="hr-HR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dc.europa.eu/sites/portal/files/images/reports/M_60iT0R0x0S0_1.png?ttok=84598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11234" y="933693"/>
            <a:ext cx="5353053" cy="520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0867" t="50000" r="14732" b="36569"/>
          <a:stretch>
            <a:fillRect/>
          </a:stretch>
        </p:blipFill>
        <p:spPr>
          <a:xfrm>
            <a:off x="3995937" y="6134343"/>
            <a:ext cx="5014130" cy="690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"/>
          <p:cNvSpPr/>
          <p:nvPr/>
        </p:nvSpPr>
        <p:spPr>
          <a:xfrm>
            <a:off x="251524" y="188640"/>
            <a:ext cx="7704853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Geographical distribution of the consumption of </a:t>
            </a: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a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ntibacterials for systemic use (ATC group J01) in the community (</a:t>
            </a:r>
            <a:r>
              <a:rPr lang="en-US" sz="1800" b="1" i="0" u="sng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primary care sector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) in Europe, reporting year </a:t>
            </a:r>
            <a:r>
              <a:rPr lang="en-US" sz="1800" b="1" i="0" u="sng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2017</a:t>
            </a:r>
            <a:endParaRPr lang="hr-HR" sz="1800" b="1" i="0" u="sng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4553" y="4941170"/>
            <a:ext cx="1049338" cy="79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dc.europa.eu/sites/portal/files/images/reports/C_9iS1T0_1.png?ttok=3485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2" y="586424"/>
            <a:ext cx="7794292" cy="57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407937" y="1628800"/>
            <a:ext cx="380087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4490720" y="4653136"/>
            <a:ext cx="2252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6588224" y="636896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15./28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16502"/>
            <a:ext cx="509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IZVANBOLNIČKA PRIMJENA ANTIBIOTIKA U EUROPI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576" y="5585254"/>
            <a:ext cx="1049338" cy="798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8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5594" y="1268757"/>
            <a:ext cx="7576809" cy="5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67541" y="836712"/>
            <a:ext cx="8229600" cy="1143000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hr-HR" sz="2800" b="1"/>
              <a:t>Trend of the consuption in antibacterials for systemic use in the community (</a:t>
            </a:r>
            <a:r>
              <a:rPr lang="hr-HR" sz="2800" b="1" u="sng"/>
              <a:t>primary care sector</a:t>
            </a:r>
            <a:r>
              <a:rPr lang="hr-HR" sz="2800" b="1"/>
              <a:t>) in </a:t>
            </a:r>
            <a:r>
              <a:rPr lang="hr-HR" sz="2800" b="1">
                <a:solidFill>
                  <a:srgbClr val="FF0000"/>
                </a:solidFill>
              </a:rPr>
              <a:t>Croatia</a:t>
            </a:r>
            <a:r>
              <a:rPr lang="hr-HR" sz="2800" b="1"/>
              <a:t> from 2000-2017</a:t>
            </a:r>
            <a:r>
              <a:rPr lang="hr-HR" sz="4000" b="1"/>
              <a:t>.</a:t>
            </a:r>
            <a:endParaRPr lang="en-US" sz="40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76599" y="5559625"/>
            <a:ext cx="1049338" cy="7985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899592" y="18864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dc.europa.eu/sites/portal/files/images/reports/C_44iT1_1.png?ttok=5759886"/>
          <p:cNvPicPr>
            <a:picLocks noChangeAspect="1"/>
          </p:cNvPicPr>
          <p:nvPr/>
        </p:nvPicPr>
        <p:blipFill>
          <a:blip r:embed="rId2"/>
          <a:srcRect l="-1176" t="13290"/>
          <a:stretch>
            <a:fillRect/>
          </a:stretch>
        </p:blipFill>
        <p:spPr>
          <a:xfrm>
            <a:off x="1497201" y="2250832"/>
            <a:ext cx="6488984" cy="40584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/>
          <p:nvPr/>
        </p:nvSpPr>
        <p:spPr>
          <a:xfrm>
            <a:off x="293229" y="485802"/>
            <a:ext cx="8570662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Trend of the consuption in antibacterials for systemic use in the community (</a:t>
            </a:r>
            <a:r>
              <a:rPr lang="en-US" sz="2800" b="1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primary care sector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in</a:t>
            </a: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r-HR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Slovenia</a:t>
            </a: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from </a:t>
            </a: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1997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-2017</a:t>
            </a: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76599" y="5559625"/>
            <a:ext cx="1049338" cy="7985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own Arrow 5"/>
          <p:cNvSpPr/>
          <p:nvPr/>
        </p:nvSpPr>
        <p:spPr>
          <a:xfrm>
            <a:off x="2688363" y="1949784"/>
            <a:ext cx="121158" cy="301047"/>
          </a:xfrm>
          <a:custGeom>
            <a:avLst>
              <a:gd name="f0" fmla="val 1725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438"/>
          <a:stretch>
            <a:fillRect/>
          </a:stretch>
        </p:blipFill>
        <p:spPr>
          <a:xfrm>
            <a:off x="611559" y="1703106"/>
            <a:ext cx="7798359" cy="467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76599" y="5559625"/>
            <a:ext cx="1049338" cy="7985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7506" y="404667"/>
            <a:ext cx="9112197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68B122"/>
                </a:solidFill>
                <a:uFillTx/>
                <a:latin typeface="Calibri"/>
              </a:rPr>
              <a:t>Trend of the consumption of </a:t>
            </a:r>
            <a:r>
              <a:rPr lang="hr-H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ntibacterials for</a:t>
            </a:r>
            <a:r>
              <a:rPr lang="hr-H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systemic use </a:t>
            </a:r>
            <a:r>
              <a:rPr lang="en-US" sz="1800" b="1" i="0" u="none" strike="noStrike" kern="1200" cap="none" spc="0" baseline="0">
                <a:solidFill>
                  <a:srgbClr val="68B122"/>
                </a:solidFill>
                <a:uFillTx/>
                <a:latin typeface="Calibri"/>
              </a:rPr>
              <a:t>in the community</a:t>
            </a:r>
            <a:r>
              <a:rPr lang="hr-HR" sz="1800" b="1" i="0" u="none" strike="noStrike" kern="1200" cap="none" spc="0" baseline="0">
                <a:solidFill>
                  <a:srgbClr val="68B122"/>
                </a:solidFill>
                <a:uFillTx/>
                <a:latin typeface="Calibri"/>
              </a:rPr>
              <a:t> </a:t>
            </a:r>
            <a:r>
              <a:rPr lang="en-US" sz="1800" b="1" i="0" u="none" strike="noStrike" kern="1200" cap="none" spc="0" baseline="0">
                <a:solidFill>
                  <a:srgbClr val="68B122"/>
                </a:solidFill>
                <a:uFillTx/>
                <a:latin typeface="Calibri"/>
              </a:rPr>
              <a:t>(primary care sector) in Croatia, Slovenia and</a:t>
            </a:r>
            <a:r>
              <a:rPr lang="hr-HR" sz="1800" b="1" i="0" u="none" strike="noStrike" kern="1200" cap="none" spc="0" baseline="0">
                <a:solidFill>
                  <a:srgbClr val="68B122"/>
                </a:solidFill>
                <a:uFillTx/>
                <a:latin typeface="Calibri"/>
              </a:rPr>
              <a:t> </a:t>
            </a:r>
            <a:r>
              <a:rPr lang="en-US" sz="1800" b="1" i="0" u="none" strike="noStrike" kern="1200" cap="none" spc="0" baseline="0">
                <a:solidFill>
                  <a:srgbClr val="68B122"/>
                </a:solidFill>
                <a:uFillTx/>
                <a:latin typeface="Calibri"/>
              </a:rPr>
              <a:t>Netherlands from 1997 to 2017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1857190" y="3011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  <p:sp>
        <p:nvSpPr>
          <p:cNvPr id="6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147" y="1321545"/>
            <a:ext cx="8876547" cy="421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6228179" y="2702509"/>
            <a:ext cx="648071" cy="275206"/>
          </a:xfrm>
          <a:prstGeom prst="rect">
            <a:avLst/>
          </a:pr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7884368" y="2712329"/>
            <a:ext cx="648071" cy="572652"/>
          </a:xfrm>
          <a:prstGeom prst="rect">
            <a:avLst/>
          </a:pr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1547664" y="230171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76599" y="5559625"/>
            <a:ext cx="1049338" cy="79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9"/>
          <p:cNvSpPr/>
          <p:nvPr/>
        </p:nvSpPr>
        <p:spPr>
          <a:xfrm>
            <a:off x="534658" y="307979"/>
            <a:ext cx="8285808" cy="1477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Izvanbolnička (ambulantna) potrošnja antibiotika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2001. - 2017.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				       - po klasama</a:t>
            </a:r>
            <a:endParaRPr lang="hr-HR" sz="3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3" name="Chart 11"/>
          <p:cNvGraphicFramePr/>
          <p:nvPr/>
        </p:nvGraphicFramePr>
        <p:xfrm>
          <a:off x="534658" y="2564901"/>
          <a:ext cx="7781754" cy="352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2547344" y="602128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www.cji.com.hr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963" t="10191" r="1778" b="10568"/>
          <a:stretch>
            <a:fillRect/>
          </a:stretch>
        </p:blipFill>
        <p:spPr>
          <a:xfrm>
            <a:off x="1786703" y="1772816"/>
            <a:ext cx="5593609" cy="372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35" y="2780928"/>
            <a:ext cx="5658636" cy="2905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utnik 4"/>
          <p:cNvSpPr/>
          <p:nvPr/>
        </p:nvSpPr>
        <p:spPr>
          <a:xfrm>
            <a:off x="1655535" y="4581128"/>
            <a:ext cx="5658636" cy="285137"/>
          </a:xfrm>
          <a:prstGeom prst="rect">
            <a:avLst/>
          </a:pr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509275" y="328589"/>
            <a:ext cx="7951156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Indikatori kvalitete ambulantne potrošnje antibiotika u Europi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						2017. g.</a:t>
            </a:r>
          </a:p>
        </p:txBody>
      </p:sp>
      <p:sp>
        <p:nvSpPr>
          <p:cNvPr id="5" name="Strelica dolje 7"/>
          <p:cNvSpPr/>
          <p:nvPr/>
        </p:nvSpPr>
        <p:spPr>
          <a:xfrm>
            <a:off x="6156176" y="3429000"/>
            <a:ext cx="179807" cy="400050"/>
          </a:xfrm>
          <a:custGeom>
            <a:avLst>
              <a:gd name="f0" fmla="val 1674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2591272" y="602128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/>
          <p:nvPr/>
        </p:nvGraphicFramePr>
        <p:xfrm>
          <a:off x="971595" y="1772820"/>
          <a:ext cx="6840763" cy="410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7668341" y="3429000"/>
            <a:ext cx="122413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</a:rPr>
              <a:t>DDD</a:t>
            </a:r>
            <a:r>
              <a:rPr lang="hr-HR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/>
              </a:rPr>
              <a:t>/</a:t>
            </a:r>
            <a:r>
              <a:rPr lang="en-US" sz="18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Calibri"/>
              </a:rPr>
              <a:t>T</a:t>
            </a:r>
            <a:r>
              <a:rPr lang="hr-HR" sz="18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Calibri"/>
              </a:rPr>
              <a:t>SG</a:t>
            </a:r>
            <a:endParaRPr lang="hr-HR" sz="1800" b="0" i="0" u="none" strike="noStrike" kern="1200" cap="none" spc="0" baseline="0" dirty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596426" y="404667"/>
            <a:ext cx="7951156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Ambulantna potrošnja u 2017. g.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				- ”Top 5” antibiotika</a:t>
            </a:r>
          </a:p>
        </p:txBody>
      </p:sp>
      <p:sp>
        <p:nvSpPr>
          <p:cNvPr id="5" name="TekstniOkvir 6"/>
          <p:cNvSpPr txBox="1"/>
          <p:nvPr/>
        </p:nvSpPr>
        <p:spPr>
          <a:xfrm>
            <a:off x="1259631" y="5445224"/>
            <a:ext cx="13681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2489624" y="594928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5515" y="260649"/>
            <a:ext cx="8870978" cy="193899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Ambulantna potrošnja antibiotika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	ATC J01CR – </a:t>
            </a:r>
            <a:r>
              <a:rPr lang="hr-HR" sz="3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kombinacija penicilina sa širokim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			  spektrom i inhibitora beta-laktamaze </a:t>
            </a:r>
            <a:r>
              <a:rPr lang="hr-HR" sz="3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2000-2017</a:t>
            </a:r>
            <a:endParaRPr lang="hr-HR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rcRect t="11581"/>
          <a:stretch>
            <a:fillRect/>
          </a:stretch>
        </p:blipFill>
        <p:spPr>
          <a:xfrm>
            <a:off x="611559" y="2431700"/>
            <a:ext cx="6288932" cy="409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7" y="4941170"/>
            <a:ext cx="999832" cy="798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1857190" y="3011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5515" y="260649"/>
            <a:ext cx="8864925" cy="1477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Ambulantna potrošnja antibiotika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	ATC J01CR – </a:t>
            </a:r>
            <a:r>
              <a:rPr lang="hr-HR" sz="3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kombinacija penicilina sa širokim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			  spektrom i inhibitora beta-laktamaze</a:t>
            </a:r>
            <a:endParaRPr lang="hr-HR" sz="2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rcRect t="14093"/>
          <a:stretch>
            <a:fillRect/>
          </a:stretch>
        </p:blipFill>
        <p:spPr>
          <a:xfrm>
            <a:off x="611559" y="1844820"/>
            <a:ext cx="6924659" cy="435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5" y="5377622"/>
            <a:ext cx="999832" cy="798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1857190" y="3011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dc.europa.eu/sites/portal/files/images/reports/C_44iT1_1.png?ttok=3412199"/>
          <p:cNvPicPr>
            <a:picLocks noChangeAspect="1"/>
          </p:cNvPicPr>
          <p:nvPr/>
        </p:nvPicPr>
        <p:blipFill>
          <a:blip r:embed="rId2"/>
          <a:srcRect t="17107"/>
          <a:stretch>
            <a:fillRect/>
          </a:stretch>
        </p:blipFill>
        <p:spPr>
          <a:xfrm>
            <a:off x="704974" y="1858947"/>
            <a:ext cx="7611447" cy="4604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4" y="404667"/>
            <a:ext cx="7344817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Trend of the consumption of antimicrobials in ATC group J01F (</a:t>
            </a: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macrolides, lincosamides and streptogramins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in the community (primary care sector) in Croatia, Slovenia and Netherlands from 1997 to 2017</a:t>
            </a:r>
          </a:p>
        </p:txBody>
      </p:sp>
      <p:sp>
        <p:nvSpPr>
          <p:cNvPr id="4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5111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C</a:t>
            </a:r>
            <a:r>
              <a:rPr lang="en-US" sz="900" dirty="0" err="1"/>
              <a:t>ourtesy</a:t>
            </a:r>
            <a:r>
              <a:rPr lang="en-US" sz="900" dirty="0"/>
              <a:t> of </a:t>
            </a:r>
            <a:r>
              <a:rPr lang="hr-HR" sz="900" dirty="0"/>
              <a:t>Prim. Marina </a:t>
            </a:r>
            <a:r>
              <a:rPr lang="hr-HR" sz="900" dirty="0" err="1"/>
              <a:t>Payer-Pal</a:t>
            </a:r>
            <a:r>
              <a:rPr lang="hr-HR" sz="900" dirty="0"/>
              <a:t>,</a:t>
            </a:r>
            <a:r>
              <a:rPr lang="hr-HR" altLang="en-US" sz="9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9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900" kern="0" dirty="0">
                <a:solidFill>
                  <a:srgbClr val="000000"/>
                </a:solidFill>
              </a:rPr>
              <a:t> Health </a:t>
            </a:r>
            <a:r>
              <a:rPr lang="hr-HR" altLang="en-US" sz="900" kern="0" dirty="0" err="1">
                <a:solidFill>
                  <a:srgbClr val="000000"/>
                </a:solidFill>
              </a:rPr>
              <a:t>of</a:t>
            </a:r>
            <a:r>
              <a:rPr lang="hr-HR" altLang="en-US" sz="9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9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900" kern="0" dirty="0">
                <a:solidFill>
                  <a:srgbClr val="000000"/>
                </a:solidFill>
              </a:rPr>
              <a:t>, Croatia</a:t>
            </a:r>
            <a:endParaRPr lang="en-GB" sz="90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1857190" y="3011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6441" y="5301208"/>
            <a:ext cx="1049338" cy="79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dc.europa.eu/sites/portal/files/images/reports/C_44iT1_1.png?ttok=7613601"/>
          <p:cNvPicPr>
            <a:picLocks noChangeAspect="1"/>
          </p:cNvPicPr>
          <p:nvPr/>
        </p:nvPicPr>
        <p:blipFill>
          <a:blip r:embed="rId2"/>
          <a:srcRect t="12368"/>
          <a:stretch>
            <a:fillRect/>
          </a:stretch>
        </p:blipFill>
        <p:spPr>
          <a:xfrm>
            <a:off x="480965" y="1708218"/>
            <a:ext cx="7645042" cy="48891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4" y="404667"/>
            <a:ext cx="7344817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Trend of the consumption of antimicrobials in ATC group J01MA (</a:t>
            </a:r>
            <a:r>
              <a:rPr lang="hr-HR" sz="18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fluoroquinolones</a:t>
            </a: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in the community (primary care sector) in Croatia, Slovenia and Netherlands from 1997 to 2017</a:t>
            </a:r>
          </a:p>
        </p:txBody>
      </p:sp>
      <p:sp>
        <p:nvSpPr>
          <p:cNvPr id="4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979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C</a:t>
            </a:r>
            <a:r>
              <a:rPr lang="en-US" sz="1000" dirty="0" err="1"/>
              <a:t>ourtesy</a:t>
            </a:r>
            <a:r>
              <a:rPr lang="en-US" sz="1000" dirty="0"/>
              <a:t> of </a:t>
            </a:r>
            <a:r>
              <a:rPr lang="hr-HR" sz="1000" dirty="0"/>
              <a:t>Prim. Marina </a:t>
            </a:r>
            <a:r>
              <a:rPr lang="hr-HR" sz="1000" dirty="0" err="1"/>
              <a:t>Payer-Pal</a:t>
            </a:r>
            <a:r>
              <a:rPr lang="hr-HR" sz="1000" dirty="0"/>
              <a:t>,</a:t>
            </a:r>
            <a:r>
              <a:rPr lang="hr-HR" altLang="en-US" sz="10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1000" kern="0" dirty="0">
                <a:solidFill>
                  <a:srgbClr val="000000"/>
                </a:solidFill>
              </a:rPr>
              <a:t> Health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of</a:t>
            </a:r>
            <a:r>
              <a:rPr lang="hr-HR" altLang="en-US" sz="10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10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1000" kern="0" dirty="0">
                <a:solidFill>
                  <a:srgbClr val="000000"/>
                </a:solidFill>
              </a:rPr>
              <a:t>, Croatia</a:t>
            </a:r>
            <a:endParaRPr lang="en-GB" sz="100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1857190" y="3011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60580" y="5546761"/>
            <a:ext cx="1049338" cy="79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11"/>
          <a:stretch>
            <a:fillRect/>
          </a:stretch>
        </p:blipFill>
        <p:spPr>
          <a:xfrm>
            <a:off x="209287" y="2280312"/>
            <a:ext cx="8719937" cy="41730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1763" y="211134"/>
            <a:ext cx="9056363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Izvanbolnička potrošnja </a:t>
            </a:r>
            <a:r>
              <a:rPr lang="hr-HR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po županijama </a:t>
            </a: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antibakterijskih lijekova za sustavnu upotrebu (J01) u </a:t>
            </a:r>
            <a:r>
              <a:rPr lang="hr-HR" sz="2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2016.</a:t>
            </a:r>
            <a:r>
              <a:rPr lang="hr-HR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godini u DDD/TSD</a:t>
            </a:r>
          </a:p>
        </p:txBody>
      </p:sp>
      <p:sp>
        <p:nvSpPr>
          <p:cNvPr id="4" name="Down Arrow 3"/>
          <p:cNvSpPr/>
          <p:nvPr/>
        </p:nvSpPr>
        <p:spPr>
          <a:xfrm>
            <a:off x="1331640" y="1730511"/>
            <a:ext cx="242316" cy="618372"/>
          </a:xfrm>
          <a:custGeom>
            <a:avLst>
              <a:gd name="f0" fmla="val 1736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059829" y="1988838"/>
            <a:ext cx="242316" cy="618372"/>
          </a:xfrm>
          <a:custGeom>
            <a:avLst>
              <a:gd name="f0" fmla="val 1736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6" name="TekstniOkvir 12">
            <a:extLst>
              <a:ext uri="{FF2B5EF4-FFF2-40B4-BE49-F238E27FC236}">
                <a16:creationId xmlns="" xmlns:a16="http://schemas.microsoft.com/office/drawing/2014/main" id="{1FEAFAF2-8E2D-4274-B219-5ADAD3A025B5}"/>
              </a:ext>
            </a:extLst>
          </p:cNvPr>
          <p:cNvSpPr txBox="1"/>
          <p:nvPr/>
        </p:nvSpPr>
        <p:spPr>
          <a:xfrm>
            <a:off x="0" y="6580999"/>
            <a:ext cx="45111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C</a:t>
            </a:r>
            <a:r>
              <a:rPr lang="en-US" sz="900" dirty="0" err="1"/>
              <a:t>ourtesy</a:t>
            </a:r>
            <a:r>
              <a:rPr lang="en-US" sz="900" dirty="0"/>
              <a:t> of </a:t>
            </a:r>
            <a:r>
              <a:rPr lang="hr-HR" sz="900" dirty="0"/>
              <a:t>Prim. Marina </a:t>
            </a:r>
            <a:r>
              <a:rPr lang="hr-HR" sz="900" dirty="0" err="1"/>
              <a:t>Payer-Pal</a:t>
            </a:r>
            <a:r>
              <a:rPr lang="hr-HR" sz="900" dirty="0"/>
              <a:t>,</a:t>
            </a:r>
            <a:r>
              <a:rPr lang="hr-HR" altLang="en-US" sz="900" kern="0" dirty="0">
                <a:solidFill>
                  <a:srgbClr val="000000"/>
                </a:solidFill>
              </a:rPr>
              <a:t> Institute for </a:t>
            </a:r>
            <a:r>
              <a:rPr lang="hr-HR" altLang="en-US" sz="900" kern="0" dirty="0" err="1">
                <a:solidFill>
                  <a:srgbClr val="000000"/>
                </a:solidFill>
              </a:rPr>
              <a:t>Public</a:t>
            </a:r>
            <a:r>
              <a:rPr lang="hr-HR" altLang="en-US" sz="900" kern="0" dirty="0">
                <a:solidFill>
                  <a:srgbClr val="000000"/>
                </a:solidFill>
              </a:rPr>
              <a:t> Health </a:t>
            </a:r>
            <a:r>
              <a:rPr lang="hr-HR" altLang="en-US" sz="900" kern="0" dirty="0" err="1">
                <a:solidFill>
                  <a:srgbClr val="000000"/>
                </a:solidFill>
              </a:rPr>
              <a:t>of</a:t>
            </a:r>
            <a:r>
              <a:rPr lang="hr-HR" altLang="en-US" sz="900" kern="0" dirty="0">
                <a:solidFill>
                  <a:srgbClr val="000000"/>
                </a:solidFill>
              </a:rPr>
              <a:t> Međimurje </a:t>
            </a:r>
            <a:r>
              <a:rPr lang="hr-HR" altLang="en-US" sz="900" kern="0" dirty="0" err="1">
                <a:solidFill>
                  <a:srgbClr val="000000"/>
                </a:solidFill>
              </a:rPr>
              <a:t>County</a:t>
            </a:r>
            <a:r>
              <a:rPr lang="hr-HR" altLang="en-US" sz="900" kern="0" dirty="0">
                <a:solidFill>
                  <a:srgbClr val="000000"/>
                </a:solidFill>
              </a:rPr>
              <a:t>, Croatia</a:t>
            </a:r>
            <a:endParaRPr lang="en-GB" sz="9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03F55B82-C3FE-4E44-871A-0529AD070C78}"/>
              </a:ext>
            </a:extLst>
          </p:cNvPr>
          <p:cNvSpPr txBox="1"/>
          <p:nvPr/>
        </p:nvSpPr>
        <p:spPr>
          <a:xfrm>
            <a:off x="1857190" y="3011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</a:rPr>
              <a:t>Simpozij povodom obilježavanja Europskog dana svjesnosti o antibioticima i Svjetskog tjedna svjesnosti o antibioticima</a:t>
            </a:r>
          </a:p>
          <a:p>
            <a:pPr algn="ctr"/>
            <a:r>
              <a:rPr lang="hr-HR" sz="1000" dirty="0">
                <a:solidFill>
                  <a:srgbClr val="002060"/>
                </a:solidFill>
              </a:rPr>
              <a:t>Zagreb, 16.studenoga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0000"/>
                </a:solidFill>
              </a:rPr>
              <a:t>Antimicrobial stewardship</a:t>
            </a:r>
            <a:r>
              <a:rPr lang="hr-HR" b="1">
                <a:solidFill>
                  <a:srgbClr val="FF0000"/>
                </a:solidFill>
              </a:rPr>
              <a:t> (AS)</a:t>
            </a:r>
            <a:r>
              <a:rPr lang="en-US" b="1">
                <a:solidFill>
                  <a:srgbClr val="FF0000"/>
                </a:solidFill>
              </a:rPr>
              <a:t> in outpatient settings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19667" y="2780928"/>
            <a:ext cx="8229600" cy="4525959"/>
          </a:xfrm>
        </p:spPr>
        <p:txBody>
          <a:bodyPr/>
          <a:lstStyle/>
          <a:p>
            <a:pPr marL="0" lvl="0" indent="0">
              <a:buNone/>
            </a:pPr>
            <a:r>
              <a:rPr lang="hr-HR"/>
              <a:t>What can we do?</a:t>
            </a:r>
          </a:p>
          <a:p>
            <a:pPr marL="0" lvl="0" indent="0">
              <a:buNone/>
            </a:pPr>
            <a:endParaRPr lang="hr-HR"/>
          </a:p>
          <a:p>
            <a:pPr marL="0" lvl="0" indent="0">
              <a:buNone/>
            </a:pPr>
            <a:r>
              <a:rPr lang="hr-HR"/>
              <a:t>How can we do it?</a:t>
            </a:r>
          </a:p>
          <a:p>
            <a:pPr marL="0" lvl="0" indent="0">
              <a:buNone/>
            </a:pPr>
            <a:endParaRPr lang="hr-HR"/>
          </a:p>
          <a:p>
            <a:pPr marL="0" lvl="0" indent="0">
              <a:buNone/>
            </a:pPr>
            <a:r>
              <a:rPr lang="hr-HR"/>
              <a:t>Who are „we”?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utpatient </a:t>
            </a:r>
            <a:r>
              <a:rPr lang="hr-HR" b="1">
                <a:solidFill>
                  <a:srgbClr val="FF0000"/>
                </a:solidFill>
              </a:rPr>
              <a:t>AS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89037" y="2332041"/>
            <a:ext cx="8229600" cy="4525959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The four core elements</a:t>
            </a:r>
            <a:endParaRPr lang="hr-HR" b="1" dirty="0"/>
          </a:p>
          <a:p>
            <a:pPr marL="971550" lvl="1" indent="-514350">
              <a:buAutoNum type="arabicPeriod"/>
            </a:pPr>
            <a:r>
              <a:rPr lang="hr-HR" dirty="0"/>
              <a:t>c</a:t>
            </a:r>
            <a:r>
              <a:rPr lang="en-US" dirty="0" err="1" smtClean="0"/>
              <a:t>ommitment</a:t>
            </a:r>
            <a:endParaRPr lang="hr-HR" dirty="0"/>
          </a:p>
          <a:p>
            <a:pPr marL="971550" lvl="1" indent="-514350">
              <a:buAutoNum type="arabicPeriod"/>
            </a:pPr>
            <a:r>
              <a:rPr lang="hr-HR" dirty="0"/>
              <a:t>s</a:t>
            </a:r>
            <a:r>
              <a:rPr lang="hr-HR" dirty="0" smtClean="0"/>
              <a:t>tewardship </a:t>
            </a:r>
            <a:r>
              <a:rPr lang="hr-HR" dirty="0"/>
              <a:t>program interventions</a:t>
            </a:r>
          </a:p>
          <a:p>
            <a:pPr marL="971550" lvl="1" indent="-514350">
              <a:buAutoNum type="arabicPeriod"/>
            </a:pPr>
            <a:r>
              <a:rPr lang="en-US" dirty="0"/>
              <a:t>tracking and reporting </a:t>
            </a:r>
            <a:endParaRPr lang="hr-HR" dirty="0"/>
          </a:p>
          <a:p>
            <a:pPr marL="971550" lvl="1" indent="-514350">
              <a:buAutoNum type="arabicPeriod"/>
            </a:pPr>
            <a:r>
              <a:rPr lang="en-US" dirty="0"/>
              <a:t>education and </a:t>
            </a:r>
            <a:r>
              <a:rPr lang="en-US" dirty="0" smtClean="0"/>
              <a:t>expertise</a:t>
            </a:r>
            <a:r>
              <a:rPr lang="en-US" dirty="0"/>
              <a:t> </a:t>
            </a:r>
          </a:p>
        </p:txBody>
      </p:sp>
      <p:sp>
        <p:nvSpPr>
          <p:cNvPr id="4" name="AutoShape 2" descr="Slikovni rezultat za uptod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solidFill>
                  <a:srgbClr val="FF0000"/>
                </a:solidFill>
              </a:rPr>
              <a:t>1. Commitment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927377"/>
            <a:ext cx="8229600" cy="4525959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dirty="0"/>
              <a:t>commit to </a:t>
            </a:r>
            <a:r>
              <a:rPr lang="hr-HR" dirty="0"/>
              <a:t>AS</a:t>
            </a:r>
            <a:r>
              <a:rPr lang="en-US" dirty="0"/>
              <a:t> by displaying a </a:t>
            </a:r>
            <a:r>
              <a:rPr lang="en-US" b="1" dirty="0"/>
              <a:t>public statement in patient care areas</a:t>
            </a:r>
            <a:r>
              <a:rPr lang="en-US" dirty="0"/>
              <a:t> describing adherence to appropriate antibiotic use</a:t>
            </a:r>
            <a:endParaRPr lang="hr-HR" dirty="0"/>
          </a:p>
          <a:p>
            <a:pPr lvl="1">
              <a:lnSpc>
                <a:spcPct val="80000"/>
              </a:lnSpc>
            </a:pPr>
            <a:r>
              <a:rPr lang="hr-HR" sz="3200" dirty="0" smtClean="0"/>
              <a:t>RCT,</a:t>
            </a:r>
            <a:r>
              <a:rPr lang="en-US" sz="3200" dirty="0" smtClean="0"/>
              <a:t> more </a:t>
            </a:r>
            <a:r>
              <a:rPr lang="en-US" sz="3200" dirty="0"/>
              <a:t>than 950 adult visits for </a:t>
            </a:r>
            <a:r>
              <a:rPr lang="hr-HR" sz="3200" dirty="0" smtClean="0"/>
              <a:t>ARI</a:t>
            </a:r>
            <a:r>
              <a:rPr lang="en-US" sz="3200" dirty="0" smtClean="0"/>
              <a:t>, </a:t>
            </a:r>
            <a:r>
              <a:rPr lang="en-US" sz="3200" b="1" dirty="0"/>
              <a:t>displaying commitment letters</a:t>
            </a:r>
            <a:r>
              <a:rPr lang="en-US" sz="3200" dirty="0"/>
              <a:t> reduced inappropriate </a:t>
            </a:r>
            <a:r>
              <a:rPr lang="hr-HR" sz="3200" dirty="0" smtClean="0"/>
              <a:t>ATB</a:t>
            </a:r>
            <a:r>
              <a:rPr lang="en-US" sz="3200" dirty="0" smtClean="0"/>
              <a:t> </a:t>
            </a:r>
            <a:r>
              <a:rPr lang="en-US" sz="3200" dirty="0"/>
              <a:t>prescribing by nearly </a:t>
            </a:r>
            <a:r>
              <a:rPr lang="en-US" sz="3200" dirty="0" smtClean="0"/>
              <a:t>20</a:t>
            </a:r>
            <a:r>
              <a:rPr lang="hr-HR" sz="3200" dirty="0" smtClean="0"/>
              <a:t>%*</a:t>
            </a:r>
            <a:endParaRPr lang="en-US" sz="3200" dirty="0"/>
          </a:p>
          <a:p>
            <a:pPr lvl="0">
              <a:lnSpc>
                <a:spcPct val="80000"/>
              </a:lnSpc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6453336"/>
            <a:ext cx="415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*Meeker D, </a:t>
            </a:r>
            <a:r>
              <a:rPr lang="hr-HR" dirty="0" smtClean="0"/>
              <a:t>Intern </a:t>
            </a:r>
            <a:r>
              <a:rPr lang="hr-HR" dirty="0"/>
              <a:t>Med. 2014;174(3):425. 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15" y="6225006"/>
            <a:ext cx="1072201" cy="37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5495004"/>
            <a:ext cx="352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„no inappropriate ATB prescribing!”</a:t>
            </a:r>
            <a:endParaRPr lang="hr-HR" dirty="0"/>
          </a:p>
        </p:txBody>
      </p:sp>
      <p:sp>
        <p:nvSpPr>
          <p:cNvPr id="6" name="AutoShape 2" descr="Slikovni rezultat za drug prescrib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4817359"/>
            <a:ext cx="2115316" cy="14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0000"/>
                </a:solidFill>
              </a:rPr>
              <a:t>Anti</a:t>
            </a:r>
            <a:r>
              <a:rPr lang="hr-HR" b="1">
                <a:solidFill>
                  <a:srgbClr val="FF0000"/>
                </a:solidFill>
              </a:rPr>
              <a:t>biotics (ATB)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27381"/>
            <a:ext cx="8229600" cy="4525959"/>
          </a:xfrm>
        </p:spPr>
        <p:txBody>
          <a:bodyPr/>
          <a:lstStyle/>
          <a:p>
            <a:pPr lvl="0"/>
            <a:r>
              <a:rPr lang="hr-HR" dirty="0"/>
              <a:t>The </a:t>
            </a:r>
            <a:r>
              <a:rPr lang="hr-HR" b="1" dirty="0"/>
              <a:t>discovery of ATB </a:t>
            </a:r>
            <a:r>
              <a:rPr lang="hr-HR" dirty="0"/>
              <a:t>is one of the greatest achievements in medicine</a:t>
            </a:r>
          </a:p>
          <a:p>
            <a:pPr lvl="0"/>
            <a:r>
              <a:rPr lang="hr-HR" dirty="0"/>
              <a:t>Improvement of outcome in patients:</a:t>
            </a:r>
          </a:p>
          <a:p>
            <a:pPr lvl="1"/>
            <a:r>
              <a:rPr lang="hr-HR" dirty="0"/>
              <a:t>infections</a:t>
            </a:r>
          </a:p>
          <a:p>
            <a:pPr lvl="1"/>
            <a:r>
              <a:rPr lang="hr-HR" dirty="0"/>
              <a:t>surgical</a:t>
            </a:r>
          </a:p>
          <a:p>
            <a:pPr lvl="1"/>
            <a:r>
              <a:rPr lang="hr-HR" dirty="0" smtClean="0"/>
              <a:t>cancer</a:t>
            </a:r>
            <a:endParaRPr lang="hr-HR" dirty="0"/>
          </a:p>
          <a:p>
            <a:pPr lvl="1"/>
            <a:r>
              <a:rPr lang="hr-HR" dirty="0"/>
              <a:t>transplant </a:t>
            </a:r>
          </a:p>
          <a:p>
            <a:pPr lvl="1"/>
            <a:r>
              <a:rPr lang="hr-HR" dirty="0"/>
              <a:t>critical care</a:t>
            </a:r>
          </a:p>
        </p:txBody>
      </p:sp>
      <p:sp>
        <p:nvSpPr>
          <p:cNvPr id="4" name="AutoShape 2" descr="Slikovni rezultat za antibiotics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AutoShape 4" descr="Slikovni rezultat za antibiotics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077" name="Picture 5" descr="Small World Initiat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97949"/>
            <a:ext cx="5200130" cy="12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1. Commitment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27377"/>
            <a:ext cx="5184576" cy="4525959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hr-HR" b="1" dirty="0"/>
              <a:t>Healthcare system </a:t>
            </a:r>
            <a:r>
              <a:rPr lang="en-US" b="1" dirty="0"/>
              <a:t>leadership </a:t>
            </a:r>
            <a:r>
              <a:rPr lang="en-US" dirty="0"/>
              <a:t>can demonstrate commitment to </a:t>
            </a:r>
            <a:r>
              <a:rPr lang="hr-HR" dirty="0" smtClean="0"/>
              <a:t>AS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b="1" dirty="0"/>
              <a:t>identifying a leader </a:t>
            </a:r>
            <a:r>
              <a:rPr lang="en-US" dirty="0"/>
              <a:t>to direct stewardship activities</a:t>
            </a:r>
            <a:endParaRPr lang="hr-HR" dirty="0"/>
          </a:p>
          <a:p>
            <a:pPr lvl="1">
              <a:lnSpc>
                <a:spcPct val="80000"/>
              </a:lnSpc>
            </a:pPr>
            <a:r>
              <a:rPr lang="en-US" sz="3200" dirty="0" smtClean="0"/>
              <a:t>in </a:t>
            </a:r>
            <a:r>
              <a:rPr lang="en-US" sz="3200" dirty="0"/>
              <a:t>job descriptions</a:t>
            </a:r>
            <a:endParaRPr lang="hr-HR" sz="3200" dirty="0"/>
          </a:p>
          <a:p>
            <a:pPr lvl="1">
              <a:lnSpc>
                <a:spcPct val="80000"/>
              </a:lnSpc>
            </a:pPr>
            <a:r>
              <a:rPr lang="en-US" sz="3200" dirty="0"/>
              <a:t>promotion criteria</a:t>
            </a:r>
            <a:endParaRPr lang="hr-HR" sz="3200" dirty="0"/>
          </a:p>
          <a:p>
            <a:pPr lvl="1">
              <a:lnSpc>
                <a:spcPct val="80000"/>
              </a:lnSpc>
            </a:pPr>
            <a:r>
              <a:rPr lang="en-US" sz="3200" dirty="0"/>
              <a:t>communicating with all clinic staff </a:t>
            </a:r>
            <a:r>
              <a:rPr lang="en-US" sz="3200" dirty="0" smtClean="0"/>
              <a:t>members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64420"/>
            <a:ext cx="3240360" cy="16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9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8316416" cy="1210144"/>
          </a:xfrm>
        </p:spPr>
        <p:txBody>
          <a:bodyPr/>
          <a:lstStyle/>
          <a:p>
            <a:pPr lvl="0"/>
            <a:r>
              <a:rPr lang="hr-HR" b="1" dirty="0" smtClean="0">
                <a:solidFill>
                  <a:srgbClr val="FF0000"/>
                </a:solidFill>
              </a:rPr>
              <a:t>2. Stewardship program interventions</a:t>
            </a:r>
            <a:r>
              <a:rPr lang="hr-HR" dirty="0" smtClean="0">
                <a:solidFill>
                  <a:srgbClr val="FF0000"/>
                </a:solidFill>
              </a:rPr>
              <a:t> 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916829"/>
            <a:ext cx="8229600" cy="4525959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hr-HR" sz="3000" b="1" dirty="0"/>
              <a:t>Identify high-priority condition(s):</a:t>
            </a:r>
          </a:p>
          <a:p>
            <a:pPr lvl="1">
              <a:lnSpc>
                <a:spcPct val="80000"/>
              </a:lnSpc>
            </a:pPr>
            <a:r>
              <a:rPr lang="hr-HR" sz="2600" dirty="0"/>
              <a:t>for which ATB are not indicated</a:t>
            </a:r>
          </a:p>
          <a:p>
            <a:pPr lvl="2">
              <a:lnSpc>
                <a:spcPct val="80000"/>
              </a:lnSpc>
            </a:pPr>
            <a:r>
              <a:rPr lang="hr-HR" sz="2200" dirty="0"/>
              <a:t>i.e. acute bronchitis, common </a:t>
            </a:r>
            <a:r>
              <a:rPr lang="hr-HR" sz="2200" dirty="0" smtClean="0"/>
              <a:t>cold </a:t>
            </a:r>
            <a:endParaRPr lang="hr-HR" sz="2200" dirty="0"/>
          </a:p>
          <a:p>
            <a:pPr lvl="1">
              <a:lnSpc>
                <a:spcPct val="80000"/>
              </a:lnSpc>
            </a:pPr>
            <a:r>
              <a:rPr lang="hr-HR" sz="2600" dirty="0"/>
              <a:t> for which antibiotics might be indicated but are overdiagnosed</a:t>
            </a:r>
          </a:p>
          <a:p>
            <a:pPr lvl="2">
              <a:lnSpc>
                <a:spcPct val="80000"/>
              </a:lnSpc>
            </a:pPr>
            <a:r>
              <a:rPr lang="hr-HR" sz="2200" dirty="0"/>
              <a:t>i.e. GAS pharyngitis treatment without testing for pathogen</a:t>
            </a:r>
          </a:p>
          <a:p>
            <a:pPr lvl="1">
              <a:lnSpc>
                <a:spcPct val="80000"/>
              </a:lnSpc>
            </a:pPr>
            <a:r>
              <a:rPr lang="hr-HR" sz="2600" dirty="0"/>
              <a:t>f</a:t>
            </a:r>
            <a:r>
              <a:rPr lang="hr-HR" sz="2600" dirty="0" smtClean="0"/>
              <a:t>or </a:t>
            </a:r>
            <a:r>
              <a:rPr lang="hr-HR" sz="2600" dirty="0"/>
              <a:t>which might be indicated but the wrong class, agent, dose, or duration is selected</a:t>
            </a:r>
          </a:p>
          <a:p>
            <a:pPr lvl="2">
              <a:lnSpc>
                <a:spcPct val="80000"/>
              </a:lnSpc>
            </a:pPr>
            <a:r>
              <a:rPr lang="hr-HR" sz="2200" dirty="0"/>
              <a:t>a</a:t>
            </a:r>
            <a:r>
              <a:rPr lang="hr-HR" sz="2200" dirty="0" smtClean="0"/>
              <a:t>cute </a:t>
            </a:r>
            <a:r>
              <a:rPr lang="hr-HR" sz="2200" dirty="0"/>
              <a:t>otitis media </a:t>
            </a:r>
          </a:p>
          <a:p>
            <a:pPr lvl="1">
              <a:lnSpc>
                <a:spcPct val="80000"/>
              </a:lnSpc>
            </a:pPr>
            <a:r>
              <a:rPr lang="hr-HR" sz="2600" dirty="0"/>
              <a:t>f</a:t>
            </a:r>
            <a:r>
              <a:rPr lang="hr-HR" sz="2600" dirty="0" smtClean="0"/>
              <a:t>or </a:t>
            </a:r>
            <a:r>
              <a:rPr lang="hr-HR" sz="2600" dirty="0"/>
              <a:t>which watchful waiting or delayed prescribing is appropriate</a:t>
            </a:r>
          </a:p>
          <a:p>
            <a:pPr lvl="2">
              <a:lnSpc>
                <a:spcPct val="80000"/>
              </a:lnSpc>
            </a:pPr>
            <a:r>
              <a:rPr lang="hr-HR" sz="2200" dirty="0"/>
              <a:t>i.e. acute uncomplicated sinusitis</a:t>
            </a:r>
          </a:p>
          <a:p>
            <a:pPr lvl="1">
              <a:lnSpc>
                <a:spcPct val="80000"/>
              </a:lnSpc>
            </a:pPr>
            <a:endParaRPr lang="hr-HR" sz="2600" dirty="0"/>
          </a:p>
          <a:p>
            <a:pPr lvl="1">
              <a:lnSpc>
                <a:spcPct val="80000"/>
              </a:lnSpc>
            </a:pPr>
            <a:endParaRPr lang="hr-H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40"/>
            <a:ext cx="8928992" cy="1143000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2. Stewardship program interventions</a:t>
            </a:r>
            <a:r>
              <a:rPr lang="hr-HR" dirty="0">
                <a:solidFill>
                  <a:srgbClr val="FF0000"/>
                </a:solidFill>
              </a:rPr>
              <a:t> 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Clinician interventions:</a:t>
            </a:r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hr-HR" sz="2000" dirty="0"/>
              <a:t>identify barriers that lead to deviation from the best </a:t>
            </a:r>
            <a:r>
              <a:rPr lang="hr-HR" sz="2000" dirty="0" smtClean="0"/>
              <a:t>practices</a:t>
            </a:r>
          </a:p>
          <a:p>
            <a:pPr marL="742950" lvl="2" indent="-342900">
              <a:spcBef>
                <a:spcPts val="800"/>
              </a:spcBef>
            </a:pPr>
            <a:r>
              <a:rPr lang="hr-HR" sz="1600" dirty="0"/>
              <a:t>providers’ perceptions of patients’ desire to recieve antibiotics</a:t>
            </a:r>
            <a:r>
              <a:rPr lang="hr-HR" sz="1600" dirty="0" smtClean="0"/>
              <a:t>*</a:t>
            </a:r>
            <a:endParaRPr lang="hr-HR" sz="2000" dirty="0" smtClean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hr-HR" sz="2000" dirty="0"/>
              <a:t>establish standards for antibiotic </a:t>
            </a:r>
            <a:r>
              <a:rPr lang="hr-HR" sz="2000" dirty="0" smtClean="0"/>
              <a:t>prescribing</a:t>
            </a:r>
          </a:p>
          <a:p>
            <a:pPr marL="742950" lvl="2" indent="-342900">
              <a:spcBef>
                <a:spcPts val="800"/>
              </a:spcBef>
            </a:pPr>
            <a:r>
              <a:rPr lang="hr-HR" sz="1600" dirty="0"/>
              <a:t>implementation on national </a:t>
            </a:r>
            <a:r>
              <a:rPr lang="hr-HR" sz="1600" dirty="0" smtClean="0"/>
              <a:t>guidelines</a:t>
            </a:r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hr-HR" sz="2000" dirty="0"/>
              <a:t>watchful waiting or delayed prescribing for patients with conditions that usually resolve without </a:t>
            </a:r>
            <a:r>
              <a:rPr lang="hr-HR" sz="2000" dirty="0" smtClean="0"/>
              <a:t>treatment</a:t>
            </a:r>
          </a:p>
          <a:p>
            <a:pPr marL="742950" lvl="2" indent="-342900">
              <a:spcBef>
                <a:spcPts val="800"/>
              </a:spcBef>
            </a:pPr>
            <a:r>
              <a:rPr lang="hr-HR" sz="1600" dirty="0" smtClean="0"/>
              <a:t>i.e. </a:t>
            </a:r>
            <a:r>
              <a:rPr lang="hr-HR" sz="1600" dirty="0"/>
              <a:t>s</a:t>
            </a:r>
            <a:r>
              <a:rPr lang="hr-HR" sz="1600" dirty="0" smtClean="0"/>
              <a:t>inusitis, GAS pharyngitis</a:t>
            </a:r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hr-HR" sz="2000" dirty="0"/>
              <a:t>reduce innappropriate diagnostic testing that leads to inappropriate ATB </a:t>
            </a:r>
            <a:r>
              <a:rPr lang="hr-HR" sz="2000" dirty="0" smtClean="0"/>
              <a:t>treatment</a:t>
            </a:r>
          </a:p>
          <a:p>
            <a:pPr marL="742950" lvl="2" indent="-342900">
              <a:spcBef>
                <a:spcPts val="800"/>
              </a:spcBef>
            </a:pPr>
            <a:r>
              <a:rPr lang="hr-HR" sz="1600" dirty="0"/>
              <a:t>i.e. urine cultures in the absence of </a:t>
            </a:r>
            <a:r>
              <a:rPr lang="hr-HR" sz="1600" dirty="0" smtClean="0"/>
              <a:t>pyuria</a:t>
            </a:r>
            <a:endParaRPr lang="hr-HR" sz="16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hr-HR" sz="20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hr-HR" sz="2000" dirty="0" smtClean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endParaRPr lang="hr-HR" sz="2000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285451" y="5961474"/>
            <a:ext cx="460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*Francois </a:t>
            </a:r>
            <a:r>
              <a:rPr lang="hr-HR" sz="1600" dirty="0"/>
              <a:t>Watkins </a:t>
            </a:r>
            <a:r>
              <a:rPr lang="hr-HR" sz="1600" dirty="0" smtClean="0"/>
              <a:t>LK, et al.</a:t>
            </a:r>
            <a:r>
              <a:rPr lang="en-US" sz="1600" dirty="0" smtClean="0"/>
              <a:t> </a:t>
            </a:r>
            <a:r>
              <a:rPr lang="en-US" sz="1600" dirty="0"/>
              <a:t>MMWR </a:t>
            </a:r>
            <a:r>
              <a:rPr lang="en-US" sz="1600" dirty="0" smtClean="0"/>
              <a:t>2015;64(28</a:t>
            </a:r>
            <a:r>
              <a:rPr lang="en-US" sz="1600" dirty="0"/>
              <a:t>):767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r>
              <a:rPr lang="en-US" sz="1600" dirty="0"/>
              <a:t> </a:t>
            </a:r>
            <a:r>
              <a:rPr lang="hr-HR" sz="1600" dirty="0"/>
              <a:t> Sanchez </a:t>
            </a:r>
            <a:r>
              <a:rPr lang="hr-HR" sz="1600" dirty="0" smtClean="0"/>
              <a:t>GV. Emerg </a:t>
            </a:r>
            <a:r>
              <a:rPr lang="hr-HR" sz="1600" dirty="0"/>
              <a:t>Infect Dis. 2014;20(12):2041. </a:t>
            </a:r>
          </a:p>
        </p:txBody>
      </p:sp>
    </p:spTree>
    <p:extLst>
      <p:ext uri="{BB962C8B-B14F-4D97-AF65-F5344CB8AC3E}">
        <p14:creationId xmlns:p14="http://schemas.microsoft.com/office/powerpoint/2010/main" val="37858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solidFill>
                  <a:srgbClr val="FF0000"/>
                </a:solidFill>
              </a:rPr>
              <a:t>2. Stewardship program interventions</a:t>
            </a:r>
            <a:r>
              <a:rPr lang="hr-HR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9512" y="1667543"/>
            <a:ext cx="5688632" cy="4525959"/>
          </a:xfrm>
        </p:spPr>
        <p:txBody>
          <a:bodyPr/>
          <a:lstStyle/>
          <a:p>
            <a:pPr marL="0" lvl="0" indent="0">
              <a:buNone/>
            </a:pPr>
            <a:r>
              <a:rPr lang="hr-HR" b="1" dirty="0"/>
              <a:t>Leadership interventions:</a:t>
            </a:r>
          </a:p>
          <a:p>
            <a:pPr lvl="1"/>
            <a:r>
              <a:rPr lang="hr-HR" sz="2400" dirty="0"/>
              <a:t>p</a:t>
            </a:r>
            <a:r>
              <a:rPr lang="hr-HR" sz="2400" dirty="0" smtClean="0"/>
              <a:t>rovide </a:t>
            </a:r>
            <a:r>
              <a:rPr lang="hr-HR" sz="2400" dirty="0"/>
              <a:t>clinician </a:t>
            </a:r>
            <a:r>
              <a:rPr lang="hr-HR" sz="2400" b="1" dirty="0"/>
              <a:t>communications skills </a:t>
            </a:r>
            <a:r>
              <a:rPr lang="hr-HR" sz="2400" dirty="0" smtClean="0"/>
              <a:t>training</a:t>
            </a:r>
          </a:p>
          <a:p>
            <a:pPr lvl="2"/>
            <a:r>
              <a:rPr lang="hr-HR" dirty="0" smtClean="0"/>
              <a:t>d</a:t>
            </a:r>
            <a:r>
              <a:rPr lang="en-US" dirty="0" err="1" smtClean="0"/>
              <a:t>iscussing</a:t>
            </a:r>
            <a:r>
              <a:rPr lang="en-US" dirty="0" smtClean="0"/>
              <a:t> </a:t>
            </a:r>
            <a:r>
              <a:rPr lang="en-US" dirty="0"/>
              <a:t>benefits and harms of antibiotic use, management of self-limiting </a:t>
            </a:r>
            <a:r>
              <a:rPr lang="en-US" dirty="0" smtClean="0"/>
              <a:t>conditions</a:t>
            </a:r>
            <a:endParaRPr lang="hr-HR" dirty="0"/>
          </a:p>
          <a:p>
            <a:pPr lvl="1"/>
            <a:r>
              <a:rPr lang="hr-HR" sz="2400" b="1" dirty="0"/>
              <a:t>p</a:t>
            </a:r>
            <a:r>
              <a:rPr lang="hr-HR" sz="2400" b="1" dirty="0" smtClean="0"/>
              <a:t>rovide</a:t>
            </a:r>
            <a:r>
              <a:rPr lang="hr-HR" sz="2400" dirty="0" smtClean="0"/>
              <a:t> </a:t>
            </a:r>
            <a:r>
              <a:rPr lang="hr-HR" sz="2400" dirty="0"/>
              <a:t>support for antibiotic decision-making </a:t>
            </a:r>
            <a:r>
              <a:rPr lang="hr-HR" sz="2400" dirty="0" smtClean="0"/>
              <a:t>with </a:t>
            </a:r>
            <a:r>
              <a:rPr lang="hr-HR" sz="2400" b="1" dirty="0"/>
              <a:t>clinical </a:t>
            </a:r>
            <a:r>
              <a:rPr lang="hr-HR" sz="2400" b="1" dirty="0" smtClean="0"/>
              <a:t>workflow*</a:t>
            </a:r>
            <a:endParaRPr lang="hr-HR" sz="2400" b="1" dirty="0"/>
          </a:p>
          <a:p>
            <a:pPr lvl="1"/>
            <a:r>
              <a:rPr lang="hr-HR" sz="2400" dirty="0"/>
              <a:t>r</a:t>
            </a:r>
            <a:r>
              <a:rPr lang="hr-HR" sz="2400" dirty="0" smtClean="0"/>
              <a:t>equire </a:t>
            </a:r>
            <a:r>
              <a:rPr lang="hr-HR" sz="2400" dirty="0"/>
              <a:t>written </a:t>
            </a:r>
            <a:r>
              <a:rPr lang="hr-HR" sz="2400" b="1" dirty="0"/>
              <a:t>justification in the medical record </a:t>
            </a:r>
            <a:r>
              <a:rPr lang="hr-HR" sz="2400" dirty="0"/>
              <a:t>for all antibiotic </a:t>
            </a:r>
            <a:r>
              <a:rPr lang="hr-HR" sz="2400" dirty="0" smtClean="0"/>
              <a:t>prescriptions</a:t>
            </a:r>
            <a:endParaRPr lang="hr-HR" sz="2400" dirty="0"/>
          </a:p>
          <a:p>
            <a:pPr marL="0" lvl="0" indent="0">
              <a:buNone/>
            </a:pPr>
            <a:endParaRPr lang="hr-HR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64088" y="6205954"/>
            <a:ext cx="3096344" cy="5026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0" tIns="45720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*Jenkins </a:t>
            </a:r>
            <a:r>
              <a:rPr lang="sr-Latn-RS" altLang="sr-Latn-R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TC, </a:t>
            </a:r>
            <a:r>
              <a:rPr lang="sr-Latn-RS" altLang="sr-Latn-R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et al. Am </a:t>
            </a:r>
            <a:r>
              <a:rPr lang="sr-Latn-RS" altLang="sr-Latn-R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J Med. 2013;126(4):327</a:t>
            </a:r>
            <a:r>
              <a:rPr lang="sr-Latn-RS" altLang="sr-Latn-R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.</a:t>
            </a:r>
            <a:endParaRPr lang="sr-Latn-RS" altLang="sr-Latn-R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 descr="Slikovni rezultat za clinical work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1053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>
                <a:solidFill>
                  <a:srgbClr val="FF0000"/>
                </a:solidFill>
              </a:rPr>
              <a:t>3. Tracking and reporting</a:t>
            </a:r>
            <a:r>
              <a:rPr lang="hr-HR"/>
              <a:t> 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7544" y="1700808"/>
            <a:ext cx="7128792" cy="452595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r-HR" sz="2700" dirty="0"/>
              <a:t>Also called </a:t>
            </a:r>
            <a:r>
              <a:rPr lang="hr-HR" sz="2700" b="1" dirty="0"/>
              <a:t>audit</a:t>
            </a:r>
            <a:r>
              <a:rPr lang="hr-HR" sz="2700" dirty="0"/>
              <a:t> and </a:t>
            </a:r>
            <a:r>
              <a:rPr lang="hr-HR" sz="2700" b="1" dirty="0"/>
              <a:t>feedback</a:t>
            </a:r>
          </a:p>
          <a:p>
            <a:pPr lvl="0">
              <a:lnSpc>
                <a:spcPct val="80000"/>
              </a:lnSpc>
            </a:pPr>
            <a:r>
              <a:rPr lang="hr-HR" sz="2700" dirty="0"/>
              <a:t>Tracking and reporting </a:t>
            </a:r>
            <a:r>
              <a:rPr lang="hr-HR" sz="2700" b="1" dirty="0"/>
              <a:t>for high priority conditions</a:t>
            </a:r>
            <a:r>
              <a:rPr lang="hr-HR" sz="2700" dirty="0"/>
              <a:t> can be used to assess for </a:t>
            </a:r>
            <a:r>
              <a:rPr lang="hr-HR" sz="2700" dirty="0" smtClean="0"/>
              <a:t>appropriate</a:t>
            </a:r>
            <a:endParaRPr lang="hr-HR" sz="2700" dirty="0"/>
          </a:p>
          <a:p>
            <a:pPr lvl="1">
              <a:lnSpc>
                <a:spcPct val="80000"/>
              </a:lnSpc>
            </a:pPr>
            <a:r>
              <a:rPr lang="hr-HR" sz="2400" dirty="0" smtClean="0"/>
              <a:t>diagnostic </a:t>
            </a:r>
            <a:r>
              <a:rPr lang="hr-HR" sz="2400" dirty="0"/>
              <a:t>criteria were met</a:t>
            </a:r>
          </a:p>
          <a:p>
            <a:pPr lvl="1">
              <a:lnSpc>
                <a:spcPct val="80000"/>
              </a:lnSpc>
            </a:pPr>
            <a:r>
              <a:rPr lang="hr-HR" sz="2400" dirty="0" smtClean="0"/>
              <a:t>ATB </a:t>
            </a:r>
            <a:r>
              <a:rPr lang="hr-HR" sz="2400" dirty="0"/>
              <a:t>for the assigned diagnosis</a:t>
            </a:r>
          </a:p>
          <a:p>
            <a:pPr lvl="1">
              <a:lnSpc>
                <a:spcPct val="80000"/>
              </a:lnSpc>
            </a:pPr>
            <a:r>
              <a:rPr lang="hr-HR" sz="2400" dirty="0" smtClean="0"/>
              <a:t>duration </a:t>
            </a:r>
            <a:r>
              <a:rPr lang="hr-HR" sz="2400" dirty="0"/>
              <a:t>of ATB treatment</a:t>
            </a:r>
          </a:p>
          <a:p>
            <a:pPr lvl="0">
              <a:lnSpc>
                <a:spcPct val="80000"/>
              </a:lnSpc>
            </a:pPr>
            <a:r>
              <a:rPr lang="hr-HR" sz="2700" dirty="0"/>
              <a:t>Tracking of individual clinician prescribing</a:t>
            </a:r>
          </a:p>
          <a:p>
            <a:pPr lvl="0">
              <a:lnSpc>
                <a:spcPct val="80000"/>
              </a:lnSpc>
            </a:pPr>
            <a:r>
              <a:rPr lang="hr-HR" sz="2700" dirty="0"/>
              <a:t>Comparison of clinician’s performance</a:t>
            </a:r>
          </a:p>
          <a:p>
            <a:pPr lvl="1">
              <a:lnSpc>
                <a:spcPct val="80000"/>
              </a:lnSpc>
            </a:pPr>
            <a:r>
              <a:rPr lang="hr-HR" sz="2400" dirty="0"/>
              <a:t>t</a:t>
            </a:r>
            <a:r>
              <a:rPr lang="hr-HR" sz="2400" dirty="0" smtClean="0"/>
              <a:t>op- </a:t>
            </a:r>
            <a:r>
              <a:rPr lang="hr-HR" sz="2400" dirty="0"/>
              <a:t>and bottom-performing peers</a:t>
            </a:r>
          </a:p>
          <a:p>
            <a:pPr lvl="0">
              <a:lnSpc>
                <a:spcPct val="80000"/>
              </a:lnSpc>
            </a:pPr>
            <a:r>
              <a:rPr lang="hr-HR" sz="2700" dirty="0"/>
              <a:t>Tracking and reporting the complications of antibiotic use (</a:t>
            </a:r>
            <a:r>
              <a:rPr lang="hr-HR" sz="2700" i="1" dirty="0"/>
              <a:t>C.difficile</a:t>
            </a:r>
            <a:r>
              <a:rPr lang="hr-HR" sz="2700" dirty="0"/>
              <a:t> infections, drug interactions)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5781" b="7158"/>
          <a:stretch/>
        </p:blipFill>
        <p:spPr bwMode="auto">
          <a:xfrm>
            <a:off x="6300192" y="1340767"/>
            <a:ext cx="3152293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lvl="0"/>
            <a:r>
              <a:rPr lang="hr-HR" b="1" dirty="0">
                <a:solidFill>
                  <a:srgbClr val="FF0000"/>
                </a:solidFill>
              </a:rPr>
              <a:t>4. Education and expertise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1520" y="1268760"/>
            <a:ext cx="6120680" cy="4525959"/>
          </a:xfrm>
        </p:spPr>
        <p:txBody>
          <a:bodyPr/>
          <a:lstStyle/>
          <a:p>
            <a:r>
              <a:rPr lang="hr-HR" dirty="0" smtClean="0"/>
              <a:t>clinic </a:t>
            </a:r>
            <a:r>
              <a:rPr lang="hr-HR" dirty="0"/>
              <a:t>and healthcare system leaders can facilitate </a:t>
            </a:r>
            <a:r>
              <a:rPr lang="hr-HR" b="1" dirty="0"/>
              <a:t>clinician</a:t>
            </a:r>
            <a:r>
              <a:rPr lang="hr-HR" dirty="0"/>
              <a:t> education</a:t>
            </a:r>
          </a:p>
          <a:p>
            <a:pPr lvl="1"/>
            <a:r>
              <a:rPr lang="hr-HR" dirty="0"/>
              <a:t>f</a:t>
            </a:r>
            <a:r>
              <a:rPr lang="hr-HR" dirty="0" smtClean="0"/>
              <a:t>ormal </a:t>
            </a:r>
            <a:r>
              <a:rPr lang="hr-HR" dirty="0"/>
              <a:t>education training</a:t>
            </a:r>
          </a:p>
          <a:p>
            <a:pPr lvl="1"/>
            <a:r>
              <a:rPr lang="hr-HR" dirty="0"/>
              <a:t>c</a:t>
            </a:r>
            <a:r>
              <a:rPr lang="hr-HR" dirty="0" smtClean="0"/>
              <a:t>ontinuing </a:t>
            </a:r>
            <a:r>
              <a:rPr lang="hr-HR" dirty="0"/>
              <a:t>education opportunities</a:t>
            </a:r>
          </a:p>
          <a:p>
            <a:pPr lvl="0"/>
            <a:r>
              <a:rPr lang="hr-HR" dirty="0"/>
              <a:t>c</a:t>
            </a:r>
            <a:r>
              <a:rPr lang="hr-HR" dirty="0" smtClean="0"/>
              <a:t>linicians </a:t>
            </a:r>
            <a:r>
              <a:rPr lang="hr-HR" dirty="0"/>
              <a:t>can educate </a:t>
            </a:r>
            <a:r>
              <a:rPr lang="hr-HR" b="1" dirty="0" smtClean="0"/>
              <a:t>patients*</a:t>
            </a:r>
            <a:endParaRPr lang="hr-HR" b="1" dirty="0"/>
          </a:p>
          <a:p>
            <a:pPr lvl="1"/>
            <a:r>
              <a:rPr lang="hr-HR" dirty="0"/>
              <a:t>n</a:t>
            </a:r>
            <a:r>
              <a:rPr lang="hr-HR" dirty="0" smtClean="0"/>
              <a:t>o </a:t>
            </a:r>
            <a:r>
              <a:rPr lang="hr-HR" dirty="0"/>
              <a:t>ATB for viral infections</a:t>
            </a:r>
          </a:p>
          <a:p>
            <a:pPr lvl="1"/>
            <a:r>
              <a:rPr lang="hr-HR" dirty="0"/>
              <a:t>e</a:t>
            </a:r>
            <a:r>
              <a:rPr lang="hr-HR" dirty="0" smtClean="0"/>
              <a:t>ducation </a:t>
            </a:r>
            <a:r>
              <a:rPr lang="hr-HR" dirty="0"/>
              <a:t>for potentional harms of ATB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rovision </a:t>
            </a:r>
            <a:r>
              <a:rPr lang="hr-HR" dirty="0"/>
              <a:t>of patient education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65" y="6546830"/>
            <a:ext cx="4974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*</a:t>
            </a:r>
            <a:r>
              <a:rPr lang="hr-HR" sz="1600" dirty="0" smtClean="0"/>
              <a:t>Mangione-Smith </a:t>
            </a:r>
            <a:r>
              <a:rPr lang="hr-HR" sz="1600" dirty="0"/>
              <a:t>R, </a:t>
            </a:r>
            <a:r>
              <a:rPr lang="hr-HR" sz="1600" dirty="0" smtClean="0"/>
              <a:t>et al. Ann </a:t>
            </a:r>
            <a:r>
              <a:rPr lang="hr-HR" sz="1600" dirty="0"/>
              <a:t>Fam Med. 2015;13(3):221</a:t>
            </a:r>
            <a:r>
              <a:rPr lang="hr-HR" sz="1600" dirty="0" smtClean="0"/>
              <a:t>.</a:t>
            </a:r>
            <a:endParaRPr lang="hr-HR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04" y="4653136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likovni rezultat za clinical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41" y="2204864"/>
            <a:ext cx="3654371" cy="137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1520" y="274640"/>
            <a:ext cx="8435280" cy="1143000"/>
          </a:xfrm>
        </p:spPr>
        <p:txBody>
          <a:bodyPr/>
          <a:lstStyle/>
          <a:p>
            <a:pPr lvl="0"/>
            <a:r>
              <a:rPr lang="hr-HR" b="1" dirty="0">
                <a:solidFill>
                  <a:srgbClr val="FF0000"/>
                </a:solidFill>
              </a:rPr>
              <a:t>SPECIAL </a:t>
            </a:r>
            <a:r>
              <a:rPr lang="hr-HR" b="1" dirty="0" smtClean="0">
                <a:solidFill>
                  <a:srgbClr val="FF0000"/>
                </a:solidFill>
              </a:rPr>
              <a:t>SETTINGS in outpatient 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r-HR" b="1" dirty="0"/>
              <a:t>Emergency </a:t>
            </a:r>
            <a:r>
              <a:rPr lang="hr-HR" b="1" dirty="0" smtClean="0"/>
              <a:t>departments</a:t>
            </a:r>
          </a:p>
          <a:p>
            <a:pPr lvl="1"/>
            <a:r>
              <a:rPr lang="en-US" dirty="0"/>
              <a:t>An involved </a:t>
            </a:r>
            <a:r>
              <a:rPr lang="en-US" b="1" dirty="0"/>
              <a:t>pharmacist</a:t>
            </a:r>
            <a:r>
              <a:rPr lang="en-US" dirty="0"/>
              <a:t> can assist ED clinicians in antibiotic </a:t>
            </a:r>
            <a:r>
              <a:rPr lang="en-US" dirty="0" smtClean="0"/>
              <a:t>choice*</a:t>
            </a:r>
            <a:endParaRPr lang="hr-HR" dirty="0" smtClean="0"/>
          </a:p>
          <a:p>
            <a:pPr marL="0" lvl="0" indent="0">
              <a:buNone/>
            </a:pPr>
            <a:r>
              <a:rPr lang="hr-HR" b="1" dirty="0" smtClean="0"/>
              <a:t>Nursing homes</a:t>
            </a:r>
            <a:endParaRPr lang="hr-HR" b="1" dirty="0"/>
          </a:p>
          <a:p>
            <a:pPr marL="0" lvl="0" indent="0">
              <a:buNone/>
            </a:pPr>
            <a:r>
              <a:rPr lang="hr-HR" b="1" dirty="0"/>
              <a:t>Outpatient dialysis </a:t>
            </a:r>
            <a:r>
              <a:rPr lang="hr-HR" b="1" dirty="0" smtClean="0"/>
              <a:t>units</a:t>
            </a:r>
          </a:p>
          <a:p>
            <a:pPr lvl="1"/>
            <a:r>
              <a:rPr lang="en-US" dirty="0"/>
              <a:t>clinical pathways targeting line-associated bacteremia and vascular access site </a:t>
            </a:r>
            <a:r>
              <a:rPr lang="en-US" dirty="0" smtClean="0"/>
              <a:t>infections</a:t>
            </a:r>
            <a:r>
              <a:rPr lang="hr-HR" dirty="0" smtClean="0"/>
              <a:t> (vancomycin)</a:t>
            </a:r>
            <a:endParaRPr lang="hr-HR" dirty="0"/>
          </a:p>
          <a:p>
            <a:pPr marL="0" lvl="0" indent="0">
              <a:buNone/>
            </a:pPr>
            <a:r>
              <a:rPr lang="hr-HR" b="1" dirty="0"/>
              <a:t>Dentist </a:t>
            </a:r>
            <a:r>
              <a:rPr lang="hr-HR" b="1" dirty="0" smtClean="0"/>
              <a:t>offices</a:t>
            </a:r>
          </a:p>
          <a:p>
            <a:pPr lvl="1"/>
            <a:r>
              <a:rPr lang="hr-HR" dirty="0" smtClean="0"/>
              <a:t>10% of outpatient ATB use</a:t>
            </a:r>
            <a:endParaRPr lang="hr-HR" dirty="0"/>
          </a:p>
          <a:p>
            <a:pPr lvl="1"/>
            <a:r>
              <a:rPr lang="en-US" dirty="0" smtClean="0"/>
              <a:t>restrictive </a:t>
            </a:r>
            <a:r>
              <a:rPr lang="en-US" dirty="0"/>
              <a:t>guidelines for antibiotic prophylaxis prior to dental </a:t>
            </a:r>
            <a:r>
              <a:rPr lang="en-US" dirty="0" smtClean="0"/>
              <a:t>procedures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6277217"/>
            <a:ext cx="421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*</a:t>
            </a:r>
            <a:r>
              <a:rPr lang="en-US" dirty="0"/>
              <a:t>Bishop </a:t>
            </a:r>
            <a:r>
              <a:rPr lang="en-US" dirty="0" smtClean="0"/>
              <a:t>BM</a:t>
            </a:r>
            <a:r>
              <a:rPr lang="hr-HR" dirty="0" smtClean="0"/>
              <a:t>. </a:t>
            </a:r>
            <a:r>
              <a:rPr lang="en-US" dirty="0" smtClean="0"/>
              <a:t>Pharm </a:t>
            </a:r>
            <a:r>
              <a:rPr lang="en-US" dirty="0" err="1"/>
              <a:t>Pract</a:t>
            </a:r>
            <a:r>
              <a:rPr lang="en-US" dirty="0"/>
              <a:t>. 2016;29(6):556.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solidFill>
                  <a:srgbClr val="FF0000"/>
                </a:solidFill>
              </a:rPr>
              <a:t>My </a:t>
            </a:r>
            <a:r>
              <a:rPr lang="hr-HR" b="1" dirty="0" smtClean="0">
                <a:solidFill>
                  <a:srgbClr val="FF0000"/>
                </a:solidFill>
              </a:rPr>
              <a:t>vision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507288" cy="4525959"/>
          </a:xfrm>
        </p:spPr>
        <p:txBody>
          <a:bodyPr/>
          <a:lstStyle/>
          <a:p>
            <a:pPr lvl="0"/>
            <a:r>
              <a:rPr lang="hr-HR" dirty="0" smtClean="0"/>
              <a:t>University Hospital for Infectious Diseases (UHID)</a:t>
            </a:r>
          </a:p>
          <a:p>
            <a:pPr lvl="1"/>
            <a:r>
              <a:rPr lang="hr-HR" dirty="0" smtClean="0"/>
              <a:t>„Hospital - friend of antibiotics”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 smtClean="0"/>
          </a:p>
          <a:p>
            <a:pPr lvl="0"/>
            <a:r>
              <a:rPr lang="hr-HR" dirty="0" smtClean="0"/>
              <a:t>Open doors days for antibiotic prescribers</a:t>
            </a:r>
          </a:p>
          <a:p>
            <a:pPr lvl="1"/>
            <a:r>
              <a:rPr lang="hr-HR" dirty="0" smtClean="0"/>
              <a:t>Small groups education</a:t>
            </a:r>
            <a:endParaRPr lang="hr-HR" dirty="0"/>
          </a:p>
          <a:p>
            <a:pPr lvl="0"/>
            <a:r>
              <a:rPr lang="hr-HR" dirty="0" smtClean="0"/>
              <a:t>Ambulance for antibiotics!</a:t>
            </a:r>
            <a:endParaRPr lang="hr-HR" dirty="0"/>
          </a:p>
          <a:p>
            <a:pPr lvl="1"/>
            <a:r>
              <a:rPr lang="hr-HR" dirty="0"/>
              <a:t>Start with UHID and Hospital in </a:t>
            </a:r>
            <a:r>
              <a:rPr lang="hr-HR" dirty="0" smtClean="0"/>
              <a:t>Šibenik</a:t>
            </a:r>
          </a:p>
          <a:p>
            <a:pPr lvl="1"/>
            <a:r>
              <a:rPr lang="hr-HR" dirty="0" smtClean="0"/>
              <a:t>In every Clinical hospital center and Clinical hospitals  in Zagreb</a:t>
            </a:r>
            <a:endParaRPr lang="hr-HR" dirty="0"/>
          </a:p>
          <a:p>
            <a:pPr lvl="1"/>
            <a:r>
              <a:rPr lang="hr-HR" dirty="0" smtClean="0"/>
              <a:t>Then in all hospitals in Croatia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ovni rezultat za the best time to plant a tree was 20 years ago. the second best time is now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4" y="1628800"/>
            <a:ext cx="5429250" cy="3848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>
                <a:solidFill>
                  <a:srgbClr val="FF0000"/>
                </a:solidFill>
              </a:rPr>
              <a:t>Antibiotic misuse and overuse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618853" cy="4525959"/>
          </a:xfrm>
        </p:spPr>
        <p:txBody>
          <a:bodyPr/>
          <a:lstStyle/>
          <a:p>
            <a:pPr lvl="0"/>
            <a:r>
              <a:rPr lang="hr-HR"/>
              <a:t>Inappropriate antimicrobial use can lead to:</a:t>
            </a:r>
          </a:p>
          <a:p>
            <a:pPr lvl="1"/>
            <a:r>
              <a:rPr lang="hr-HR"/>
              <a:t>selection of resistant pathogens</a:t>
            </a:r>
          </a:p>
          <a:p>
            <a:pPr lvl="1"/>
            <a:r>
              <a:rPr lang="hr-HR" i="1"/>
              <a:t>Clostridium difficile </a:t>
            </a:r>
            <a:r>
              <a:rPr lang="hr-HR"/>
              <a:t>infections</a:t>
            </a:r>
          </a:p>
          <a:p>
            <a:pPr lvl="1"/>
            <a:r>
              <a:rPr lang="hr-HR"/>
              <a:t>atb-induced toxicities</a:t>
            </a:r>
          </a:p>
          <a:p>
            <a:pPr lvl="1"/>
            <a:r>
              <a:rPr lang="hr-HR"/>
              <a:t>adverse drug reactions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1" y="3498969"/>
            <a:ext cx="3679472" cy="2308320"/>
          </a:xfrm>
          <a:prstGeom prst="rect">
            <a:avLst/>
          </a:prstGeom>
          <a:noFill/>
          <a:ln w="9528">
            <a:solidFill>
              <a:srgbClr val="4F81BD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High: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morbidity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mortality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health-care costs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716017" y="3356990"/>
            <a:ext cx="288036" cy="25922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9528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2" descr="Slikovni rezultat za antibiotic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2753" y="1764033"/>
            <a:ext cx="3495678" cy="1304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hr-HR" b="1" dirty="0">
                <a:solidFill>
                  <a:srgbClr val="FF0000"/>
                </a:solidFill>
              </a:rPr>
              <a:t>ATB resistance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523" y="1412775"/>
            <a:ext cx="7056789" cy="4525959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33000 people die every year due to </a:t>
            </a:r>
            <a:endParaRPr lang="hr-HR" sz="28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infections </a:t>
            </a:r>
            <a:r>
              <a:rPr lang="en-US" sz="2800" b="1" dirty="0">
                <a:solidFill>
                  <a:srgbClr val="FF0000"/>
                </a:solidFill>
              </a:rPr>
              <a:t>with antibiotic-resistant bacteria</a:t>
            </a:r>
            <a:endParaRPr lang="hr-HR" sz="2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hr-HR" sz="2800" dirty="0"/>
              <a:t>	- 330 airplanes</a:t>
            </a:r>
          </a:p>
          <a:p>
            <a:pPr marL="0" lvl="0" indent="0">
              <a:buNone/>
            </a:pPr>
            <a:r>
              <a:rPr lang="hr-HR" sz="2800" dirty="0"/>
              <a:t>	- </a:t>
            </a:r>
            <a:r>
              <a:rPr lang="en-US" sz="2800" dirty="0"/>
              <a:t>comparable to that of influenza, tuberculosis and HIV/AIDS combined</a:t>
            </a:r>
            <a:endParaRPr lang="hr-HR" sz="2800" dirty="0"/>
          </a:p>
          <a:p>
            <a:pPr marL="0" lvl="0" indent="0">
              <a:buNone/>
            </a:pPr>
            <a:r>
              <a:rPr lang="hr-HR" sz="2800" dirty="0"/>
              <a:t>	- </a:t>
            </a:r>
            <a:r>
              <a:rPr lang="en-US" sz="2800" dirty="0"/>
              <a:t>75% of the burden of disease is due to healthcare-associated infections (HAIs)</a:t>
            </a:r>
            <a:endParaRPr lang="hr-HR" sz="2800" dirty="0"/>
          </a:p>
          <a:p>
            <a:pPr marL="0" lvl="0" indent="0">
              <a:buNone/>
            </a:pPr>
            <a:r>
              <a:rPr lang="hr-HR" sz="2800" dirty="0"/>
              <a:t>	- </a:t>
            </a:r>
            <a:r>
              <a:rPr lang="en-US" sz="2800" dirty="0"/>
              <a:t> 39% is caused by infections with bacteria resistant to last-line antibiotics such as </a:t>
            </a:r>
            <a:r>
              <a:rPr lang="en-US" sz="2800" dirty="0" err="1"/>
              <a:t>carbapenems</a:t>
            </a:r>
            <a:r>
              <a:rPr lang="en-US" sz="2800" dirty="0"/>
              <a:t> and </a:t>
            </a:r>
            <a:r>
              <a:rPr lang="en-US" sz="2800" dirty="0" err="1"/>
              <a:t>colistin</a:t>
            </a:r>
            <a:endParaRPr lang="hr-HR" sz="2800" dirty="0"/>
          </a:p>
          <a:p>
            <a:pPr marL="0" lvl="0" indent="0">
              <a:buNone/>
            </a:pPr>
            <a:r>
              <a:rPr lang="hr-HR" sz="2000" dirty="0"/>
              <a:t>                                          </a:t>
            </a:r>
            <a:r>
              <a:rPr lang="hr-HR" sz="2000" dirty="0" smtClean="0"/>
              <a:t>                </a:t>
            </a:r>
            <a:r>
              <a:rPr lang="hr-HR" sz="1600" dirty="0" smtClean="0"/>
              <a:t>Cassini </a:t>
            </a:r>
            <a:r>
              <a:rPr lang="hr-HR" sz="1600" dirty="0"/>
              <a:t>A, et al. Lancet Infect Dis. 2018 Nov</a:t>
            </a:r>
            <a:br>
              <a:rPr lang="hr-HR" sz="1600" dirty="0"/>
            </a:br>
            <a:endParaRPr lang="en-US" sz="1600" dirty="0"/>
          </a:p>
          <a:p>
            <a:pPr lvl="0"/>
            <a:endParaRPr lang="hr-HR" dirty="0"/>
          </a:p>
        </p:txBody>
      </p:sp>
      <p:pic>
        <p:nvPicPr>
          <p:cNvPr id="4098" name="Picture 2" descr="Slikovni rezultat za antibiotic resist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96" y="-827"/>
            <a:ext cx="28177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620685"/>
            <a:ext cx="8229600" cy="1143000"/>
          </a:xfrm>
        </p:spPr>
        <p:txBody>
          <a:bodyPr/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33000 people die every year due to infections with antibiotic-resistant bacteria</a:t>
            </a:r>
            <a:r>
              <a:rPr lang="hr-HR" b="1">
                <a:solidFill>
                  <a:srgbClr val="FF0000"/>
                </a:solidFill>
              </a:rPr>
              <a:t/>
            </a:r>
            <a:br>
              <a:rPr lang="hr-HR" b="1">
                <a:solidFill>
                  <a:srgbClr val="FF0000"/>
                </a:solidFill>
              </a:rPr>
            </a:b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/>
          </a:p>
          <a:p>
            <a:pPr marL="0" lvl="0" indent="0">
              <a:buNone/>
            </a:pPr>
            <a:r>
              <a:rPr lang="hr-HR" dirty="0"/>
              <a:t>Achievable goal in healtcare settings:</a:t>
            </a:r>
          </a:p>
          <a:p>
            <a:pPr lvl="0"/>
            <a:r>
              <a:rPr lang="en-US" dirty="0"/>
              <a:t>adequate </a:t>
            </a:r>
            <a:r>
              <a:rPr lang="en-US" b="1" dirty="0"/>
              <a:t>infection prevention and control </a:t>
            </a:r>
            <a:r>
              <a:rPr lang="en-US" dirty="0"/>
              <a:t>measures, as well as </a:t>
            </a:r>
            <a:endParaRPr lang="hr-HR" dirty="0"/>
          </a:p>
          <a:p>
            <a:pPr lvl="0"/>
            <a:r>
              <a:rPr lang="en-US" b="1" dirty="0"/>
              <a:t>antibiotic stewardship</a:t>
            </a:r>
            <a:endParaRPr lang="hr-HR" b="1" dirty="0"/>
          </a:p>
        </p:txBody>
      </p:sp>
      <p:sp>
        <p:nvSpPr>
          <p:cNvPr id="4" name="Rectangle 3"/>
          <p:cNvSpPr/>
          <p:nvPr/>
        </p:nvSpPr>
        <p:spPr>
          <a:xfrm>
            <a:off x="2195736" y="4725144"/>
            <a:ext cx="4572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It is called "stewardship" because it </a:t>
            </a:r>
            <a:r>
              <a:rPr lang="en-US" b="1" dirty="0"/>
              <a:t>protects the effectiveness</a:t>
            </a:r>
            <a:r>
              <a:rPr lang="en-US" dirty="0"/>
              <a:t> of the most important tool we have to fight life-threatening bacterial infections: antibiotics.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0000"/>
                </a:solidFill>
              </a:rPr>
              <a:t>Antimicrobial stewardship</a:t>
            </a:r>
            <a:r>
              <a:rPr lang="hr-HR" b="1">
                <a:solidFill>
                  <a:srgbClr val="FF0000"/>
                </a:solidFill>
              </a:rPr>
              <a:t> (AS)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0" y="1556793"/>
            <a:ext cx="7920880" cy="403244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r-HR" sz="3000"/>
              <a:t>1997. SHEA and IDSA – guidelines for the prevention of AR, the term </a:t>
            </a:r>
            <a:r>
              <a:rPr lang="hr-HR" sz="3000" i="1"/>
              <a:t>antimicrobial stewardship*</a:t>
            </a:r>
          </a:p>
          <a:p>
            <a:pPr lvl="0">
              <a:lnSpc>
                <a:spcPct val="80000"/>
              </a:lnSpc>
            </a:pPr>
            <a:r>
              <a:rPr lang="hr-HR" sz="3000" i="1"/>
              <a:t>2006. CDC – </a:t>
            </a:r>
            <a:r>
              <a:rPr lang="hr-HR" sz="3000"/>
              <a:t>multiple campaigns to target AR</a:t>
            </a:r>
          </a:p>
          <a:p>
            <a:pPr lvl="0">
              <a:lnSpc>
                <a:spcPct val="80000"/>
              </a:lnSpc>
            </a:pPr>
            <a:r>
              <a:rPr lang="hr-HR" sz="3000"/>
              <a:t>2007. SHEA and IDSA – guidelines  for developing AS programs at an institutional level**</a:t>
            </a:r>
          </a:p>
          <a:p>
            <a:pPr lvl="0">
              <a:lnSpc>
                <a:spcPct val="80000"/>
              </a:lnSpc>
            </a:pPr>
            <a:r>
              <a:rPr lang="hr-HR" sz="3000"/>
              <a:t>2012. SHEA, IDSA, PIDS – </a:t>
            </a:r>
            <a:r>
              <a:rPr lang="hr-HR" sz="3000" u="sng"/>
              <a:t>expansion of AS to the  ambulatory settings</a:t>
            </a:r>
            <a:r>
              <a:rPr lang="hr-HR" sz="3000"/>
              <a:t>, education, and research***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3" y="5733251"/>
            <a:ext cx="3831948" cy="83099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* Shlaes DM, et al. Infect Control Hosp Epidemiol, 1997.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** Dellit TH, et al. Clin Infect Dis, 2007.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*** SHEA, IDSA, PIDS. Infect Control Hosp Epidemiol 2012.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6631"/>
            <a:ext cx="8229600" cy="1143000"/>
          </a:xfrm>
        </p:spPr>
        <p:txBody>
          <a:bodyPr/>
          <a:lstStyle/>
          <a:p>
            <a:pPr lvl="0"/>
            <a:r>
              <a:rPr lang="en-US" b="1">
                <a:solidFill>
                  <a:srgbClr val="FF0000"/>
                </a:solidFill>
              </a:rPr>
              <a:t>Antimicrobial stewardship</a:t>
            </a:r>
            <a:r>
              <a:rPr lang="hr-HR" b="1">
                <a:solidFill>
                  <a:srgbClr val="FF0000"/>
                </a:solidFill>
              </a:rPr>
              <a:t> (AS)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12775"/>
            <a:ext cx="8229600" cy="4525959"/>
          </a:xfrm>
        </p:spPr>
        <p:txBody>
          <a:bodyPr/>
          <a:lstStyle/>
          <a:p>
            <a:pPr lvl="0"/>
            <a:r>
              <a:rPr lang="en-US"/>
              <a:t>systematic measurement</a:t>
            </a:r>
            <a:endParaRPr lang="hr-HR"/>
          </a:p>
          <a:p>
            <a:pPr lvl="0"/>
            <a:r>
              <a:rPr lang="en-US"/>
              <a:t>coordinated interventions </a:t>
            </a:r>
            <a:endParaRPr lang="hr-HR"/>
          </a:p>
          <a:p>
            <a:pPr lvl="0"/>
            <a:r>
              <a:rPr lang="en-US"/>
              <a:t>promote the optimal use of antibiotic agents</a:t>
            </a:r>
            <a:endParaRPr lang="hr-HR"/>
          </a:p>
          <a:p>
            <a:pPr lvl="1"/>
            <a:r>
              <a:rPr lang="en-US"/>
              <a:t>including their choice</a:t>
            </a:r>
            <a:endParaRPr lang="hr-HR"/>
          </a:p>
          <a:p>
            <a:pPr lvl="1"/>
            <a:r>
              <a:rPr lang="hr-HR"/>
              <a:t>d</a:t>
            </a:r>
            <a:r>
              <a:rPr lang="en-US"/>
              <a:t>osing</a:t>
            </a:r>
            <a:endParaRPr lang="hr-HR"/>
          </a:p>
          <a:p>
            <a:pPr lvl="1"/>
            <a:r>
              <a:rPr lang="hr-HR"/>
              <a:t>r</a:t>
            </a:r>
            <a:r>
              <a:rPr lang="en-US"/>
              <a:t>oute</a:t>
            </a:r>
            <a:endParaRPr lang="hr-HR"/>
          </a:p>
          <a:p>
            <a:pPr lvl="1"/>
            <a:r>
              <a:rPr lang="en-US"/>
              <a:t>duration of administration </a:t>
            </a:r>
            <a:endParaRPr lang="hr-HR"/>
          </a:p>
          <a:p>
            <a:pPr lvl="0"/>
            <a:r>
              <a:rPr lang="hr-HR"/>
              <a:t>reduce ATB use, improve outcomes, reduce healthcare costs*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093296"/>
            <a:ext cx="3514615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*Clin Infect Dis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 2007;44(2):159-177</a:t>
            </a: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</a:t>
            </a:r>
            <a:r>
              <a:rPr lang="fr-FR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Clin Infect Dis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 2011;53:(suppl 1)</a:t>
            </a: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0000"/>
                </a:solidFill>
              </a:rPr>
              <a:t>Antimicrobial stewardship</a:t>
            </a:r>
            <a:r>
              <a:rPr lang="hr-HR" b="1">
                <a:solidFill>
                  <a:srgbClr val="FF0000"/>
                </a:solidFill>
              </a:rPr>
              <a:t> (AS)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626968" cy="4525959"/>
          </a:xfrm>
        </p:spPr>
        <p:txBody>
          <a:bodyPr/>
          <a:lstStyle/>
          <a:p>
            <a:pPr lvl="0"/>
            <a:r>
              <a:rPr lang="en-US" dirty="0"/>
              <a:t>The primary goal of </a:t>
            </a:r>
            <a:r>
              <a:rPr lang="hr-HR" dirty="0"/>
              <a:t>AS:</a:t>
            </a:r>
          </a:p>
          <a:p>
            <a:pPr lvl="1"/>
            <a:r>
              <a:rPr lang="en-US" dirty="0"/>
              <a:t>optimize clinical </a:t>
            </a:r>
            <a:r>
              <a:rPr lang="en-US" b="1" dirty="0"/>
              <a:t>outcomes</a:t>
            </a:r>
            <a:r>
              <a:rPr lang="en-US" dirty="0"/>
              <a:t> while </a:t>
            </a:r>
            <a:endParaRPr lang="hr-HR" dirty="0"/>
          </a:p>
          <a:p>
            <a:pPr lvl="1"/>
            <a:r>
              <a:rPr lang="en-US" dirty="0"/>
              <a:t>minimizing unintended consequences* </a:t>
            </a:r>
            <a:endParaRPr lang="hr-HR" dirty="0"/>
          </a:p>
          <a:p>
            <a:pPr lvl="0"/>
            <a:r>
              <a:rPr lang="en-US" dirty="0"/>
              <a:t>Additional benefits</a:t>
            </a:r>
            <a:r>
              <a:rPr lang="hr-HR" dirty="0"/>
              <a:t>:</a:t>
            </a:r>
          </a:p>
          <a:p>
            <a:pPr lvl="1"/>
            <a:r>
              <a:rPr lang="en-US" dirty="0"/>
              <a:t>improving susceptibility rates to targeted antibiotics</a:t>
            </a:r>
            <a:endParaRPr lang="hr-HR" dirty="0"/>
          </a:p>
          <a:p>
            <a:pPr lvl="1"/>
            <a:r>
              <a:rPr lang="en-US" dirty="0"/>
              <a:t>optimizing resource utilization**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6093296"/>
            <a:ext cx="4120935" cy="52321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*Infect Control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Hosp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Epidemiol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2012;33(4):322.</a:t>
            </a:r>
            <a:endParaRPr lang="hr-HR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**</a:t>
            </a:r>
            <a:r>
              <a:rPr lang="hr-HR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Clin Infect Dis. 2016;62(10):e51. Epub 2016 Apr 13. </a:t>
            </a:r>
          </a:p>
        </p:txBody>
      </p:sp>
      <p:pic>
        <p:nvPicPr>
          <p:cNvPr id="1028" name="Picture 4" descr="Slikovni rezultat za antibiotic steward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54" y="2683742"/>
            <a:ext cx="30670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1990</Words>
  <Application>Microsoft Office PowerPoint</Application>
  <PresentationFormat>On-screen Show (4:3)</PresentationFormat>
  <Paragraphs>259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Antimicrobial stewardship in outpatient settings</vt:lpstr>
      <vt:lpstr>www.cji.com.hr</vt:lpstr>
      <vt:lpstr>Antibiotics (ATB)</vt:lpstr>
      <vt:lpstr>Antibiotic misuse and overuse </vt:lpstr>
      <vt:lpstr>ATB resistance</vt:lpstr>
      <vt:lpstr>33000 people die every year due to infections with antibiotic-resistant bacteria </vt:lpstr>
      <vt:lpstr>Antimicrobial stewardship (AS) </vt:lpstr>
      <vt:lpstr>Antimicrobial stewardship (AS) </vt:lpstr>
      <vt:lpstr>Antimicrobial stewardship (AS) </vt:lpstr>
      <vt:lpstr>ATB use in outpatient setting</vt:lpstr>
      <vt:lpstr>PowerPoint Presentation</vt:lpstr>
      <vt:lpstr>Inappropriate antimicrobial use in ambulatory settings</vt:lpstr>
      <vt:lpstr>PowerPoint Presentation</vt:lpstr>
      <vt:lpstr>PowerPoint Presentation</vt:lpstr>
      <vt:lpstr>Trend of the consuption in antibacterials for systemic use in the community (primary care sector) in Croatia from 2000-2017.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Antimicrobial stewardship (AS) in outpatient settings</vt:lpstr>
      <vt:lpstr>Outpatient AS</vt:lpstr>
      <vt:lpstr>1. Commitment</vt:lpstr>
      <vt:lpstr>1. Commitment</vt:lpstr>
      <vt:lpstr>2. Stewardship program interventions </vt:lpstr>
      <vt:lpstr>2. Stewardship program interventions </vt:lpstr>
      <vt:lpstr>2. Stewardship program interventions </vt:lpstr>
      <vt:lpstr>3. Tracking and reporting </vt:lpstr>
      <vt:lpstr>4. Education and expertise</vt:lpstr>
      <vt:lpstr>SPECIAL SETTINGS in outpatient AS</vt:lpstr>
      <vt:lpstr>My vision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 in outpatient settings</dc:title>
  <dc:creator>Doktori</dc:creator>
  <cp:lastModifiedBy>Doktori</cp:lastModifiedBy>
  <cp:revision>83</cp:revision>
  <dcterms:created xsi:type="dcterms:W3CDTF">2018-10-27T17:48:43Z</dcterms:created>
  <dcterms:modified xsi:type="dcterms:W3CDTF">2018-12-09T08:17:17Z</dcterms:modified>
</cp:coreProperties>
</file>