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33" r:id="rId3"/>
    <p:sldId id="335" r:id="rId4"/>
    <p:sldId id="347" r:id="rId5"/>
    <p:sldId id="348" r:id="rId6"/>
    <p:sldId id="349" r:id="rId7"/>
    <p:sldId id="351" r:id="rId8"/>
    <p:sldId id="352" r:id="rId9"/>
    <p:sldId id="358" r:id="rId10"/>
    <p:sldId id="359" r:id="rId11"/>
    <p:sldId id="360" r:id="rId12"/>
    <p:sldId id="285" r:id="rId13"/>
    <p:sldId id="354" r:id="rId14"/>
    <p:sldId id="355" r:id="rId15"/>
    <p:sldId id="356" r:id="rId16"/>
    <p:sldId id="357" r:id="rId17"/>
    <p:sldId id="345" r:id="rId18"/>
    <p:sldId id="346" r:id="rId19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olina\Documents\NIKOLINA%20RADOVI\PREDAVANJE%20CDI\umrli%20po%20dobnim%20skupinama%20SVI.od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63818437906406E-2"/>
          <c:y val="0.14938182127635433"/>
          <c:w val="0.7231147184043043"/>
          <c:h val="0.706388117207850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Sheet1!$T$16</c:f>
              <c:strCache>
                <c:ptCount val="1"/>
                <c:pt idx="0">
                  <c:v>preživjeli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Sheet1!$F$6:$F$11</c:f>
              <c:strCache>
                <c:ptCount val="6"/>
                <c:pt idx="0">
                  <c:v>0-17</c:v>
                </c:pt>
                <c:pt idx="1">
                  <c:v>18-29</c:v>
                </c:pt>
                <c:pt idx="2">
                  <c:v>30-49</c:v>
                </c:pt>
                <c:pt idx="3">
                  <c:v>50-64</c:v>
                </c:pt>
                <c:pt idx="4">
                  <c:v>65-79</c:v>
                </c:pt>
                <c:pt idx="5">
                  <c:v>80 i više</c:v>
                </c:pt>
              </c:strCache>
            </c:strRef>
          </c:cat>
          <c:val>
            <c:numRef>
              <c:f>Sheet1!$B$16:$B$21</c:f>
              <c:numCache>
                <c:formatCode>General</c:formatCode>
                <c:ptCount val="6"/>
                <c:pt idx="0">
                  <c:v>23</c:v>
                </c:pt>
                <c:pt idx="1">
                  <c:v>23</c:v>
                </c:pt>
                <c:pt idx="2">
                  <c:v>56</c:v>
                </c:pt>
                <c:pt idx="3">
                  <c:v>134</c:v>
                </c:pt>
                <c:pt idx="4">
                  <c:v>403</c:v>
                </c:pt>
                <c:pt idx="5">
                  <c:v>329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31-47DA-91FD-976CB6F14D56}"/>
            </c:ext>
          </c:extLst>
        </c:ser>
        <c:ser>
          <c:idx val="1"/>
          <c:order val="1"/>
          <c:tx>
            <c:strRef>
              <c:f>Sheet1!$T$15</c:f>
              <c:strCache>
                <c:ptCount val="1"/>
                <c:pt idx="0">
                  <c:v>umrli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931-47DA-91FD-976CB6F14D56}"/>
              </c:ext>
            </c:extLst>
          </c:dPt>
          <c:dLbls>
            <c:dLbl>
              <c:idx val="0"/>
              <c:layout>
                <c:manualLayout>
                  <c:x val="0"/>
                  <c:y val="-1.0807667486933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31-47DA-91FD-976CB6F14D56}"/>
                </c:ext>
              </c:extLst>
            </c:dLbl>
            <c:dLbl>
              <c:idx val="1"/>
              <c:layout>
                <c:manualLayout>
                  <c:x val="0"/>
                  <c:y val="-1.4410223315911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31-47DA-91FD-976CB6F14D56}"/>
                </c:ext>
              </c:extLst>
            </c:dLbl>
            <c:dLbl>
              <c:idx val="2"/>
              <c:layout>
                <c:manualLayout>
                  <c:x val="7.8818076398299384E-3"/>
                  <c:y val="-7.2051116579557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31-47DA-91FD-976CB6F14D56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 algn="ctr"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Sheet1!$F$6:$F$11</c:f>
              <c:strCache>
                <c:ptCount val="6"/>
                <c:pt idx="0">
                  <c:v>0-17</c:v>
                </c:pt>
                <c:pt idx="1">
                  <c:v>18-29</c:v>
                </c:pt>
                <c:pt idx="2">
                  <c:v>30-49</c:v>
                </c:pt>
                <c:pt idx="3">
                  <c:v>50-64</c:v>
                </c:pt>
                <c:pt idx="4">
                  <c:v>65-79</c:v>
                </c:pt>
                <c:pt idx="5">
                  <c:v>80 i više</c:v>
                </c:pt>
              </c:strCache>
            </c:strRef>
          </c:cat>
          <c:val>
            <c:numRef>
              <c:f>Sheet1!$A$16:$A$21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6</c:v>
                </c:pt>
                <c:pt idx="4">
                  <c:v>47</c:v>
                </c:pt>
                <c:pt idx="5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931-47DA-91FD-976CB6F14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523520"/>
        <c:axId val="551608896"/>
      </c:barChart>
      <c:lineChart>
        <c:grouping val="standard"/>
        <c:varyColors val="0"/>
        <c:ser>
          <c:idx val="2"/>
          <c:order val="2"/>
          <c:tx>
            <c:strRef>
              <c:f>Sheet1!$G$26</c:f>
              <c:strCache>
                <c:ptCount val="1"/>
                <c:pt idx="0">
                  <c:v>% umrlih</c:v>
                </c:pt>
              </c:strCache>
            </c:strRef>
          </c:tx>
          <c:spPr>
            <a:ln w="28575">
              <a:solidFill>
                <a:srgbClr val="98B954"/>
              </a:solidFill>
              <a:prstDash val="solid"/>
              <a:round/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2931-47DA-91FD-976CB6F14D56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931-47DA-91FD-976CB6F14D56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2931-47DA-91FD-976CB6F14D56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931-47DA-91FD-976CB6F14D56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2931-47DA-91FD-976CB6F14D56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2931-47DA-91FD-976CB6F14D56}"/>
              </c:ext>
            </c:extLst>
          </c:dPt>
          <c:dLbls>
            <c:dLbl>
              <c:idx val="0"/>
              <c:layout>
                <c:manualLayout>
                  <c:x val="-1.5336460200074387E-3"/>
                  <c:y val="-4.7031811280228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31-47DA-91FD-976CB6F14D56}"/>
                </c:ext>
              </c:extLst>
            </c:dLbl>
            <c:dLbl>
              <c:idx val="1"/>
              <c:layout>
                <c:manualLayout>
                  <c:x val="-1.9704519099574849E-2"/>
                  <c:y val="-2.5217890802845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31-47DA-91FD-976CB6F14D56}"/>
                </c:ext>
              </c:extLst>
            </c:dLbl>
            <c:dLbl>
              <c:idx val="2"/>
              <c:layout>
                <c:manualLayout>
                  <c:x val="-2.9556778649362271E-2"/>
                  <c:y val="-4.3230669947734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31-47DA-91FD-976CB6F14D56}"/>
                </c:ext>
              </c:extLst>
            </c:dLbl>
            <c:dLbl>
              <c:idx val="3"/>
              <c:layout>
                <c:manualLayout>
                  <c:x val="-2.9556778649362271E-2"/>
                  <c:y val="-4.3230669947734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31-47DA-91FD-976CB6F14D56}"/>
                </c:ext>
              </c:extLst>
            </c:dLbl>
            <c:dLbl>
              <c:idx val="4"/>
              <c:layout>
                <c:manualLayout>
                  <c:x val="-2.7586326739404789E-2"/>
                  <c:y val="-3.2423002460800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931-47DA-91FD-976CB6F14D56}"/>
                </c:ext>
              </c:extLst>
            </c:dLbl>
            <c:dLbl>
              <c:idx val="5"/>
              <c:layout>
                <c:manualLayout>
                  <c:x val="-2.7586326739404789E-2"/>
                  <c:y val="-2.882044663182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31-47DA-91FD-976CB6F14D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Sheet1!$C$16:$C$21</c:f>
              <c:numCache>
                <c:formatCode>General</c:formatCode>
                <c:ptCount val="6"/>
                <c:pt idx="0">
                  <c:v>0</c:v>
                </c:pt>
                <c:pt idx="1">
                  <c:v>8</c:v>
                </c:pt>
                <c:pt idx="2">
                  <c:v>1.8</c:v>
                </c:pt>
                <c:pt idx="3">
                  <c:v>4.3</c:v>
                </c:pt>
                <c:pt idx="4">
                  <c:v>10.4</c:v>
                </c:pt>
                <c:pt idx="5">
                  <c:v>14.5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2931-47DA-91FD-976CB6F14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524032"/>
        <c:axId val="551609472"/>
      </c:lineChart>
      <c:valAx>
        <c:axId val="551608896"/>
        <c:scaling>
          <c:orientation val="minMax"/>
        </c:scaling>
        <c:delete val="0"/>
        <c:axPos val="l"/>
        <c:majorGridlines>
          <c:spPr>
            <a:ln w="9528">
              <a:solidFill>
                <a:srgbClr val="868686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 algn="ctr">
                  <a:defRPr sz="1200" b="1"/>
                </a:pPr>
                <a:r>
                  <a:rPr lang="en-US" sz="1200" b="1"/>
                  <a:t>broj bolesnika</a:t>
                </a:r>
              </a:p>
            </c:rich>
          </c:tx>
          <c:layout>
            <c:manualLayout>
              <c:xMode val="edge"/>
              <c:yMode val="edge"/>
              <c:x val="3.1418622973731548E-3"/>
              <c:y val="0.31615264057413961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44523520"/>
        <c:crosses val="autoZero"/>
        <c:crossBetween val="between"/>
      </c:valAx>
      <c:catAx>
        <c:axId val="44523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 sz="1200" b="1"/>
                </a:pPr>
                <a:r>
                  <a:rPr lang="en-US" sz="1200" b="1"/>
                  <a:t>dobne skupine (godine)</a:t>
                </a:r>
              </a:p>
            </c:rich>
          </c:tx>
          <c:layout>
            <c:manualLayout>
              <c:xMode val="edge"/>
              <c:yMode val="edge"/>
              <c:x val="0.33766248194645038"/>
              <c:y val="0.91889720586601498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551608896"/>
        <c:crosses val="autoZero"/>
        <c:auto val="1"/>
        <c:lblAlgn val="ctr"/>
        <c:lblOffset val="100"/>
        <c:noMultiLvlLbl val="0"/>
      </c:catAx>
      <c:valAx>
        <c:axId val="551609472"/>
        <c:scaling>
          <c:orientation val="minMax"/>
        </c:scaling>
        <c:delete val="0"/>
        <c:axPos val="r"/>
        <c:numFmt formatCode="General" sourceLinked="0"/>
        <c:majorTickMark val="none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44524032"/>
        <c:crosses val="max"/>
        <c:crossBetween val="between"/>
      </c:valAx>
      <c:catAx>
        <c:axId val="44524032"/>
        <c:scaling>
          <c:orientation val="minMax"/>
        </c:scaling>
        <c:delete val="1"/>
        <c:axPos val="b"/>
        <c:majorTickMark val="none"/>
        <c:minorTickMark val="none"/>
        <c:tickLblPos val="nextTo"/>
        <c:crossAx val="551609472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83607872622541168"/>
          <c:y val="6.089198714993866E-2"/>
          <c:w val="0.13090705021487234"/>
          <c:h val="0.19543411506903716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8">
      <a:solidFill>
        <a:srgbClr val="868686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48290953567148"/>
          <c:y val="4.7151505920610029E-2"/>
          <c:w val="0.65227962704644271"/>
          <c:h val="0.75565169876464011"/>
        </c:manualLayout>
      </c:layout>
      <c:barChart>
        <c:barDir val="col"/>
        <c:grouping val="stacked"/>
        <c:varyColors val="0"/>
        <c:ser>
          <c:idx val="0"/>
          <c:order val="0"/>
          <c:tx>
            <c:v>preživjeli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2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Sheet1!$T$9:$T$13</c:f>
              <c:strCache>
                <c:ptCount val="3"/>
                <c:pt idx="0">
                  <c:v>1. epizoda</c:v>
                </c:pt>
                <c:pt idx="1">
                  <c:v>2. epizoda</c:v>
                </c:pt>
                <c:pt idx="2">
                  <c:v>≥ 3. epizoda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619</c:v>
                </c:pt>
                <c:pt idx="1">
                  <c:v>231</c:v>
                </c:pt>
                <c:pt idx="2">
                  <c:v>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2B-4369-A70B-83890F346C10}"/>
            </c:ext>
          </c:extLst>
        </c:ser>
        <c:ser>
          <c:idx val="1"/>
          <c:order val="1"/>
          <c:tx>
            <c:v>umrli</c:v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12B-4369-A70B-83890F346C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2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Sheet1!$T$9:$T$13</c:f>
              <c:strCache>
                <c:ptCount val="3"/>
                <c:pt idx="0">
                  <c:v>1. epizoda</c:v>
                </c:pt>
                <c:pt idx="1">
                  <c:v>2. epizoda</c:v>
                </c:pt>
                <c:pt idx="2">
                  <c:v>≥ 3. epizoda</c:v>
                </c:pt>
              </c:strCache>
            </c:strRef>
          </c:cat>
          <c:val>
            <c:numRef>
              <c:f>Sheet1!$A$1:$A$3</c:f>
              <c:numCache>
                <c:formatCode>General</c:formatCode>
                <c:ptCount val="3"/>
                <c:pt idx="0">
                  <c:v>83</c:v>
                </c:pt>
                <c:pt idx="1">
                  <c:v>22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2B-4369-A70B-83890F346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141632"/>
        <c:axId val="523685248"/>
      </c:barChart>
      <c:lineChart>
        <c:grouping val="standard"/>
        <c:varyColors val="0"/>
        <c:ser>
          <c:idx val="2"/>
          <c:order val="2"/>
          <c:tx>
            <c:strRef>
              <c:f>Sheet1!$T$5</c:f>
              <c:strCache>
                <c:ptCount val="1"/>
                <c:pt idx="0">
                  <c:v>% umrlih</c:v>
                </c:pt>
              </c:strCache>
            </c:strRef>
          </c:tx>
          <c:spPr>
            <a:ln w="28575">
              <a:solidFill>
                <a:srgbClr val="98B954"/>
              </a:solidFill>
              <a:prstDash val="solid"/>
              <a:round/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12B-4369-A70B-83890F346C1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12B-4369-A70B-83890F346C1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12B-4369-A70B-83890F346C1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12B-4369-A70B-83890F346C10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12B-4369-A70B-83890F346C10}"/>
              </c:ext>
            </c:extLst>
          </c:dPt>
          <c:dLbls>
            <c:dLbl>
              <c:idx val="0"/>
              <c:layout>
                <c:manualLayout>
                  <c:x val="-1.7636931456723428E-2"/>
                  <c:y val="-4.7241774723443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2B-4369-A70B-83890F346C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2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val>
            <c:numRef>
              <c:f>Sheet1!$C$1:$C$3</c:f>
              <c:numCache>
                <c:formatCode>General</c:formatCode>
                <c:ptCount val="3"/>
                <c:pt idx="0">
                  <c:v>11.8</c:v>
                </c:pt>
                <c:pt idx="1">
                  <c:v>8.6999999999999993</c:v>
                </c:pt>
                <c:pt idx="2">
                  <c:v>5.6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612B-4369-A70B-83890F346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42144"/>
        <c:axId val="523685824"/>
      </c:lineChart>
      <c:valAx>
        <c:axId val="523685248"/>
        <c:scaling>
          <c:orientation val="minMax"/>
        </c:scaling>
        <c:delete val="0"/>
        <c:axPos val="l"/>
        <c:majorGridlines>
          <c:spPr>
            <a:ln w="9528">
              <a:solidFill>
                <a:srgbClr val="868686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2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US" sz="1200" b="1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  <a:ea typeface="+mn-ea"/>
                    <a:cs typeface="+mn-cs"/>
                  </a:rPr>
                  <a:t>broj bolesnika </a:t>
                </a:r>
              </a:p>
            </c:rich>
          </c:tx>
          <c:layout>
            <c:manualLayout>
              <c:xMode val="edge"/>
              <c:yMode val="edge"/>
              <c:x val="2.4222053569667668E-2"/>
              <c:y val="0.28322839506389474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35141632"/>
        <c:crosses val="autoZero"/>
        <c:crossBetween val="between"/>
      </c:valAx>
      <c:catAx>
        <c:axId val="35141632"/>
        <c:scaling>
          <c:orientation val="minMax"/>
        </c:scaling>
        <c:delete val="0"/>
        <c:axPos val="b"/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2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r>
                  <a:rPr lang="hr-HR" sz="1200" b="1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  <a:ea typeface="+mn-ea"/>
                    <a:cs typeface="+mn-cs"/>
                  </a:rPr>
                  <a:t>broj epizode Clostridium difficile infekcije</a:t>
                </a:r>
                <a:endPara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0.26209894129174299"/>
              <c:y val="0.90766923714825332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523685248"/>
        <c:crosses val="autoZero"/>
        <c:auto val="1"/>
        <c:lblAlgn val="ctr"/>
        <c:lblOffset val="100"/>
        <c:noMultiLvlLbl val="0"/>
      </c:catAx>
      <c:valAx>
        <c:axId val="523685824"/>
        <c:scaling>
          <c:orientation val="minMax"/>
        </c:scaling>
        <c:delete val="0"/>
        <c:axPos val="r"/>
        <c:numFmt formatCode="General" sourceLinked="0"/>
        <c:majorTickMark val="none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35142144"/>
        <c:crosses val="max"/>
        <c:crossBetween val="between"/>
      </c:valAx>
      <c:catAx>
        <c:axId val="35142144"/>
        <c:scaling>
          <c:orientation val="minMax"/>
        </c:scaling>
        <c:delete val="1"/>
        <c:axPos val="b"/>
        <c:majorTickMark val="none"/>
        <c:minorTickMark val="none"/>
        <c:tickLblPos val="nextTo"/>
        <c:crossAx val="523685824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83201046002755619"/>
          <c:y val="3.5918121828996639E-2"/>
          <c:w val="0.1540744893477731"/>
          <c:h val="0.24178640602248924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2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8">
      <a:solidFill>
        <a:srgbClr val="868686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2651702813233"/>
          <c:y val="4.7151505920610029E-2"/>
          <c:w val="0.64223838339651984"/>
          <c:h val="0.78651813989641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Sheet1!$T$4</c:f>
              <c:strCache>
                <c:ptCount val="1"/>
                <c:pt idx="0">
                  <c:v>preživjeli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2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Sheet1!$T$9:$T$13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Sheet1!$B$1:$B$5</c:f>
              <c:numCache>
                <c:formatCode>General</c:formatCode>
                <c:ptCount val="5"/>
                <c:pt idx="0">
                  <c:v>121</c:v>
                </c:pt>
                <c:pt idx="1">
                  <c:v>161</c:v>
                </c:pt>
                <c:pt idx="2">
                  <c:v>217</c:v>
                </c:pt>
                <c:pt idx="3">
                  <c:v>208</c:v>
                </c:pt>
                <c:pt idx="4">
                  <c:v>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6C-4EE4-8A96-B9516808E36E}"/>
            </c:ext>
          </c:extLst>
        </c:ser>
        <c:ser>
          <c:idx val="1"/>
          <c:order val="1"/>
          <c:tx>
            <c:strRef>
              <c:f>Sheet1!$T$3</c:f>
              <c:strCache>
                <c:ptCount val="1"/>
                <c:pt idx="0">
                  <c:v>umrli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C6C-4EE4-8A96-B9516808E3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2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Sheet1!$T$9:$T$13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Sheet1!$A$1:$A$5</c:f>
              <c:numCache>
                <c:formatCode>General</c:formatCode>
                <c:ptCount val="5"/>
                <c:pt idx="0">
                  <c:v>12</c:v>
                </c:pt>
                <c:pt idx="1">
                  <c:v>16</c:v>
                </c:pt>
                <c:pt idx="2">
                  <c:v>28</c:v>
                </c:pt>
                <c:pt idx="3">
                  <c:v>24</c:v>
                </c:pt>
                <c:pt idx="4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6C-4EE4-8A96-B9516808E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2155904"/>
        <c:axId val="523684672"/>
      </c:barChart>
      <c:lineChart>
        <c:grouping val="standard"/>
        <c:varyColors val="0"/>
        <c:ser>
          <c:idx val="2"/>
          <c:order val="2"/>
          <c:tx>
            <c:strRef>
              <c:f>Sheet1!$T$5</c:f>
              <c:strCache>
                <c:ptCount val="1"/>
                <c:pt idx="0">
                  <c:v>% umrlih</c:v>
                </c:pt>
              </c:strCache>
            </c:strRef>
          </c:tx>
          <c:spPr>
            <a:ln w="28575">
              <a:solidFill>
                <a:srgbClr val="98B954"/>
              </a:solidFill>
              <a:prstDash val="solid"/>
              <a:round/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C6C-4EE4-8A96-B9516808E36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C6C-4EE4-8A96-B9516808E36E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C6C-4EE4-8A96-B9516808E36E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1C6C-4EE4-8A96-B9516808E36E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C6C-4EE4-8A96-B9516808E3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2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val>
            <c:numRef>
              <c:f>Sheet1!$C$1:$C$5</c:f>
              <c:numCache>
                <c:formatCode>General</c:formatCode>
                <c:ptCount val="5"/>
                <c:pt idx="0">
                  <c:v>9</c:v>
                </c:pt>
                <c:pt idx="1">
                  <c:v>9</c:v>
                </c:pt>
                <c:pt idx="2">
                  <c:v>11.4</c:v>
                </c:pt>
                <c:pt idx="3">
                  <c:v>10.3</c:v>
                </c:pt>
                <c:pt idx="4">
                  <c:v>10.9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1C6C-4EE4-8A96-B9516808E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2156416"/>
        <c:axId val="551613504"/>
      </c:lineChart>
      <c:valAx>
        <c:axId val="523684672"/>
        <c:scaling>
          <c:orientation val="minMax"/>
        </c:scaling>
        <c:delete val="0"/>
        <c:axPos val="l"/>
        <c:majorGridlines>
          <c:spPr>
            <a:ln w="9528">
              <a:solidFill>
                <a:srgbClr val="868686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2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US" sz="1200" b="1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  <a:ea typeface="+mn-ea"/>
                    <a:cs typeface="+mn-cs"/>
                  </a:rPr>
                  <a:t>broj bolesnika </a:t>
                </a:r>
              </a:p>
            </c:rich>
          </c:tx>
          <c:layout>
            <c:manualLayout>
              <c:xMode val="edge"/>
              <c:yMode val="edge"/>
              <c:x val="2.8851706036745407E-2"/>
              <c:y val="0.31970676737746201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12155904"/>
        <c:crosses val="autoZero"/>
        <c:crossBetween val="between"/>
      </c:valAx>
      <c:catAx>
        <c:axId val="612155904"/>
        <c:scaling>
          <c:orientation val="minMax"/>
        </c:scaling>
        <c:delete val="0"/>
        <c:axPos val="b"/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2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US" sz="1200" b="1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  <a:ea typeface="+mn-ea"/>
                    <a:cs typeface="+mn-cs"/>
                  </a:rPr>
                  <a:t>godine</a:t>
                </a:r>
              </a:p>
            </c:rich>
          </c:tx>
          <c:layout>
            <c:manualLayout>
              <c:xMode val="edge"/>
              <c:yMode val="edge"/>
              <c:x val="0.44702828813065038"/>
              <c:y val="0.9104754060075172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523684672"/>
        <c:crosses val="autoZero"/>
        <c:auto val="1"/>
        <c:lblAlgn val="ctr"/>
        <c:lblOffset val="100"/>
        <c:noMultiLvlLbl val="0"/>
      </c:catAx>
      <c:valAx>
        <c:axId val="551613504"/>
        <c:scaling>
          <c:orientation val="minMax"/>
        </c:scaling>
        <c:delete val="0"/>
        <c:axPos val="r"/>
        <c:numFmt formatCode="General" sourceLinked="0"/>
        <c:majorTickMark val="none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12156416"/>
        <c:crosses val="max"/>
        <c:crossBetween val="between"/>
      </c:valAx>
      <c:catAx>
        <c:axId val="612156416"/>
        <c:scaling>
          <c:orientation val="minMax"/>
        </c:scaling>
        <c:delete val="1"/>
        <c:axPos val="b"/>
        <c:majorTickMark val="none"/>
        <c:minorTickMark val="none"/>
        <c:tickLblPos val="nextTo"/>
        <c:crossAx val="551613504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82041458450699722"/>
          <c:y val="5.3746104954178912E-2"/>
          <c:w val="0.1540744893477731"/>
          <c:h val="0.24178640602248924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2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8">
      <a:solidFill>
        <a:srgbClr val="868686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480648042098533E-2"/>
          <c:y val="0.12244207818090343"/>
          <c:w val="0.6825768073094759"/>
          <c:h val="0.691833880597629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Sheet1!$T$16</c:f>
              <c:strCache>
                <c:ptCount val="1"/>
                <c:pt idx="0">
                  <c:v>broj bolesnika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2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Sheet1!$F$6:$F$8</c:f>
              <c:strCache>
                <c:ptCount val="3"/>
                <c:pt idx="0">
                  <c:v>1. epizoda</c:v>
                </c:pt>
                <c:pt idx="1">
                  <c:v>2. epizoda</c:v>
                </c:pt>
                <c:pt idx="2">
                  <c:v>≥ 3. epizoda</c:v>
                </c:pt>
              </c:strCache>
            </c:strRef>
          </c:cat>
          <c:val>
            <c:numRef>
              <c:f>Sheet1!$B$16:$B$18</c:f>
              <c:numCache>
                <c:formatCode>General</c:formatCode>
                <c:ptCount val="3"/>
                <c:pt idx="0">
                  <c:v>702</c:v>
                </c:pt>
                <c:pt idx="1">
                  <c:v>253</c:v>
                </c:pt>
                <c:pt idx="2">
                  <c:v>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3B-4CFA-A1D1-524756A33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3070336"/>
        <c:axId val="656605760"/>
      </c:barChart>
      <c:lineChart>
        <c:grouping val="standard"/>
        <c:varyColors val="0"/>
        <c:ser>
          <c:idx val="2"/>
          <c:order val="1"/>
          <c:tx>
            <c:strRef>
              <c:f>Sheet1!$G$26</c:f>
              <c:strCache>
                <c:ptCount val="1"/>
                <c:pt idx="0">
                  <c:v>% bolesnika</c:v>
                </c:pt>
              </c:strCache>
            </c:strRef>
          </c:tx>
          <c:spPr>
            <a:ln w="28575">
              <a:solidFill>
                <a:srgbClr val="98B954"/>
              </a:solidFill>
              <a:prstDash val="solid"/>
              <a:round/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73B-4CFA-A1D1-524756A33EC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73B-4CFA-A1D1-524756A33EC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73B-4CFA-A1D1-524756A33EC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73B-4CFA-A1D1-524756A33EC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73B-4CFA-A1D1-524756A33EC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73B-4CFA-A1D1-524756A33EC5}"/>
              </c:ext>
            </c:extLst>
          </c:dPt>
          <c:dLbls>
            <c:dLbl>
              <c:idx val="0"/>
              <c:layout>
                <c:manualLayout>
                  <c:x val="-3.1477165613741816E-2"/>
                  <c:y val="-4.7160005630803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3B-4CFA-A1D1-524756A33EC5}"/>
                </c:ext>
              </c:extLst>
            </c:dLbl>
            <c:dLbl>
              <c:idx val="1"/>
              <c:layout>
                <c:manualLayout>
                  <c:x val="-3.3898486045568103E-2"/>
                  <c:y val="-3.0010697851686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3B-4CFA-A1D1-524756A33EC5}"/>
                </c:ext>
              </c:extLst>
            </c:dLbl>
            <c:dLbl>
              <c:idx val="2"/>
              <c:layout>
                <c:manualLayout>
                  <c:x val="-3.6319806477394356E-2"/>
                  <c:y val="-3.8585182952168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3B-4CFA-A1D1-524756A33EC5}"/>
                </c:ext>
              </c:extLst>
            </c:dLbl>
            <c:dLbl>
              <c:idx val="3"/>
              <c:layout>
                <c:manualLayout>
                  <c:x val="-3.6319806477394398E-2"/>
                  <c:y val="-4.7159668052650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3B-4CFA-A1D1-524756A33EC5}"/>
                </c:ext>
              </c:extLst>
            </c:dLbl>
            <c:dLbl>
              <c:idx val="4"/>
              <c:layout>
                <c:manualLayout>
                  <c:x val="-4.8426408636525864E-2"/>
                  <c:y val="-4.7159668052650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3B-4CFA-A1D1-524756A33EC5}"/>
                </c:ext>
              </c:extLst>
            </c:dLbl>
            <c:dLbl>
              <c:idx val="5"/>
              <c:layout>
                <c:manualLayout>
                  <c:x val="-3.8741126909220602E-2"/>
                  <c:y val="-3.0010697851686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3B-4CFA-A1D1-524756A33E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2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val>
            <c:numRef>
              <c:f>Sheet1!$C$16:$C$18</c:f>
              <c:numCache>
                <c:formatCode>General</c:formatCode>
                <c:ptCount val="3"/>
                <c:pt idx="0">
                  <c:v>65</c:v>
                </c:pt>
                <c:pt idx="1">
                  <c:v>23.4</c:v>
                </c:pt>
                <c:pt idx="2">
                  <c:v>11.6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873B-4CFA-A1D1-524756A33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3070848"/>
        <c:axId val="656606336"/>
      </c:lineChart>
      <c:valAx>
        <c:axId val="656605760"/>
        <c:scaling>
          <c:orientation val="minMax"/>
        </c:scaling>
        <c:delete val="0"/>
        <c:axPos val="l"/>
        <c:majorGridlines>
          <c:spPr>
            <a:ln w="9528">
              <a:solidFill>
                <a:srgbClr val="868686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2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US" sz="1200" b="1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  <a:ea typeface="+mn-ea"/>
                    <a:cs typeface="+mn-cs"/>
                  </a:rPr>
                  <a:t>broj bolesnika</a:t>
                </a:r>
              </a:p>
            </c:rich>
          </c:tx>
          <c:layout>
            <c:manualLayout>
              <c:xMode val="edge"/>
              <c:yMode val="edge"/>
              <c:x val="1.8649454364930422E-2"/>
              <c:y val="0.27804397904228456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13070336"/>
        <c:crosses val="autoZero"/>
        <c:crossBetween val="between"/>
      </c:valAx>
      <c:catAx>
        <c:axId val="613070336"/>
        <c:scaling>
          <c:orientation val="minMax"/>
        </c:scaling>
        <c:delete val="0"/>
        <c:axPos val="b"/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2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r>
                  <a:rPr lang="hr-HR" sz="1200" b="1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  <a:ea typeface="+mn-ea"/>
                    <a:cs typeface="+mn-cs"/>
                  </a:rPr>
                  <a:t>broj epizode Clostridium difficile infekcije</a:t>
                </a:r>
                <a:endPara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0.24875129615227937"/>
              <c:y val="0.90648878519670639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56605760"/>
        <c:crosses val="autoZero"/>
        <c:auto val="1"/>
        <c:lblAlgn val="ctr"/>
        <c:lblOffset val="100"/>
        <c:noMultiLvlLbl val="0"/>
      </c:catAx>
      <c:valAx>
        <c:axId val="656606336"/>
        <c:scaling>
          <c:orientation val="minMax"/>
        </c:scaling>
        <c:delete val="0"/>
        <c:axPos val="r"/>
        <c:numFmt formatCode="General" sourceLinked="0"/>
        <c:majorTickMark val="none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13070848"/>
        <c:crosses val="max"/>
        <c:crossBetween val="between"/>
      </c:valAx>
      <c:catAx>
        <c:axId val="6130708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56606336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78416750046519856"/>
          <c:y val="0.12725042052582503"/>
          <c:w val="0.21438371559538652"/>
          <c:h val="0.20768860044357212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2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8">
      <a:solidFill>
        <a:srgbClr val="868686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457CC46-9C09-4CC8-BAAF-DCEE3F6941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178871-CB1D-416B-A874-9FACAD3FA0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C08B54-5AAD-4E91-A6DB-40944EFEDEDA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1B39A38D-0237-4589-A772-98ABD42B3E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EC209772-BC7E-45D4-A215-13A6FF90F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a-IN" noProof="0"/>
              <a:t>Click to edit Master text styles</a:t>
            </a:r>
          </a:p>
          <a:p>
            <a:pPr lvl="1"/>
            <a:r>
              <a:rPr lang="ta-IN" noProof="0"/>
              <a:t>Second level</a:t>
            </a:r>
          </a:p>
          <a:p>
            <a:pPr lvl="2"/>
            <a:r>
              <a:rPr lang="ta-IN" noProof="0"/>
              <a:t>Third level</a:t>
            </a:r>
          </a:p>
          <a:p>
            <a:pPr lvl="3"/>
            <a:r>
              <a:rPr lang="ta-IN" noProof="0"/>
              <a:t>Fourth level</a:t>
            </a:r>
          </a:p>
          <a:p>
            <a:pPr lvl="4"/>
            <a:r>
              <a:rPr lang="ta-IN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E87B2E-F3AB-4AAB-AB97-D534944862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8051C4-9613-4CF7-A53A-5F5F91641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826248-A0FE-4353-9A9C-8992F41262C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3157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26248-A0FE-4353-9A9C-8992F41262C1}" type="slidenum">
              <a:rPr lang="en-US" altLang="sr-Latn-RS" smtClean="0"/>
              <a:pPr>
                <a:defRPr/>
              </a:pPr>
              <a:t>17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3808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FM_memorandum copy">
            <a:extLst>
              <a:ext uri="{FF2B5EF4-FFF2-40B4-BE49-F238E27FC236}">
                <a16:creationId xmlns:a16="http://schemas.microsoft.com/office/drawing/2014/main" xmlns="" id="{B1D61FCC-D48D-4649-BC70-904BB2E1F6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9896" b="35057"/>
          <a:stretch>
            <a:fillRect/>
          </a:stretch>
        </p:blipFill>
        <p:spPr bwMode="auto">
          <a:xfrm>
            <a:off x="7939088" y="188913"/>
            <a:ext cx="1025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EF110BE-8E56-451F-BE9C-D9D5F03CB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D3103-9552-4B9A-A9EC-90F328CBA2BF}" type="datetimeFigureOut">
              <a:rPr lang="hr-HR"/>
              <a:pPr>
                <a:defRPr/>
              </a:pPr>
              <a:t>9.12.2018.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58B9640-1802-4F30-9C04-8E0A8613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596F854-903E-4B9D-898D-3B743470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886C2-00BC-44A2-BB42-5782EFCA1C3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712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E2D24E-8A6D-43E9-83B3-D916EAE4E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3096C-77DC-444E-800E-B4DEE5558907}" type="datetimeFigureOut">
              <a:rPr lang="hr-HR"/>
              <a:pPr>
                <a:defRPr/>
              </a:pPr>
              <a:t>9.12.2018.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BE3547-42CE-45B2-99EB-22CDAF9E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AF25E0-5444-4747-A442-C2BFA3C0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D91ED-1227-4C94-8CF1-9ADE28FEA2D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4088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79D6E3-C9C6-4EFA-8E76-9A25F549C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000BB-EA16-405D-99E0-18F37EA02D47}" type="datetimeFigureOut">
              <a:rPr lang="hr-HR"/>
              <a:pPr>
                <a:defRPr/>
              </a:pPr>
              <a:t>9.12.2018.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21F234-5975-4BC9-B51E-2F92667E0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7CDAA6-C6E1-4F02-B904-65CDC226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66E57-D0B0-4B3D-8DA6-849180A5D62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984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FM_memorandum copy">
            <a:extLst>
              <a:ext uri="{FF2B5EF4-FFF2-40B4-BE49-F238E27FC236}">
                <a16:creationId xmlns:a16="http://schemas.microsoft.com/office/drawing/2014/main" xmlns="" id="{8A990E98-0F8E-41A4-ABF8-5FDC84F0C8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9896" b="35057"/>
          <a:stretch>
            <a:fillRect/>
          </a:stretch>
        </p:blipFill>
        <p:spPr bwMode="auto">
          <a:xfrm>
            <a:off x="8316913" y="6308725"/>
            <a:ext cx="4016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xmlns="" id="{EEB9FB58-0F2B-458E-B687-8AA2C6179D10}"/>
              </a:ext>
            </a:extLst>
          </p:cNvPr>
          <p:cNvCxnSpPr/>
          <p:nvPr userDrawn="1"/>
        </p:nvCxnSpPr>
        <p:spPr>
          <a:xfrm>
            <a:off x="323850" y="1412875"/>
            <a:ext cx="84963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663D8C6D-E4A8-4631-995F-A70BC1BD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7413-82EF-42FA-91FE-BC5847205540}" type="datetimeFigureOut">
              <a:rPr lang="hr-HR"/>
              <a:pPr>
                <a:defRPr/>
              </a:pPr>
              <a:t>9.12.2018.</a:t>
            </a:fld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940FDE6-CBC2-4AA3-9965-07C63795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F1C4286-3408-49FA-8767-FCF2841D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66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8EF6D-B63B-4A99-BAA4-D3A9D49FB4B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1781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3F3947-68C9-4F7D-8694-883C0D09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E6B6-5C86-42DE-9E5A-D5D077784624}" type="datetimeFigureOut">
              <a:rPr lang="hr-HR"/>
              <a:pPr>
                <a:defRPr/>
              </a:pPr>
              <a:t>9.12.2018.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7EAC89-85F6-4D1A-9D11-2D2962AA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7CA2D4-B839-4E96-BEFB-5A4E91FB7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52023-559E-4935-A60B-4DED6FA6609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6341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5A8DF8D-21A6-4A80-8B60-55FEEB4BC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E2D3-02C4-43DA-8AE0-EEF1F86D9ED4}" type="datetimeFigureOut">
              <a:rPr lang="hr-HR"/>
              <a:pPr>
                <a:defRPr/>
              </a:pPr>
              <a:t>9.12.2018.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8CA0161-AE58-45AB-8A1B-6F3ED772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5AEC94F-0B8A-41B2-8E96-C4B6AC9B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90F8D-CA4F-4084-A880-42C51CAEA5F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4551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037F0A3-27A5-453E-96D3-7E05789D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BD61-3731-4FEE-BE61-5C4038412DB1}" type="datetimeFigureOut">
              <a:rPr lang="hr-HR"/>
              <a:pPr>
                <a:defRPr/>
              </a:pPr>
              <a:t>9.12.2018.</a:t>
            </a:fld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090F9F6-F064-49BA-9C43-962D3EE7A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95013AF-88DA-463B-B8AC-944C2CE3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0B57F-5F62-4624-B0E1-834BE90A4E4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9536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xmlns="" id="{335162A0-762E-4A60-828E-C473A1550CF7}"/>
              </a:ext>
            </a:extLst>
          </p:cNvPr>
          <p:cNvCxnSpPr/>
          <p:nvPr userDrawn="1"/>
        </p:nvCxnSpPr>
        <p:spPr>
          <a:xfrm>
            <a:off x="323850" y="1412875"/>
            <a:ext cx="84963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DE7DA8-BDC8-4423-9FAF-D39C5ADB1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6C0C2-3800-4BBD-8BBB-6F44B4DBFBF3}" type="datetimeFigureOut">
              <a:rPr lang="hr-HR"/>
              <a:pPr>
                <a:defRPr/>
              </a:pPr>
              <a:t>9.12.2018.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59D4B0-95B1-409A-8E77-48127ACE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801C54-1547-4943-B5A4-1E82CA47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1C2AD-EECB-48C0-99DF-99454C61E58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7904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5C97EB4-F774-4823-8467-BADC5599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D7974-4AA5-459C-921E-0D6E77012E6F}" type="datetimeFigureOut">
              <a:rPr lang="hr-HR"/>
              <a:pPr>
                <a:defRPr/>
              </a:pPr>
              <a:t>9.12.2018.</a:t>
            </a:fld>
            <a:endParaRPr lang="hr-H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CE77F01D-FEE8-4881-80FC-C7DA98AD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D525FDC-1F3C-4C82-8970-3EDA2984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BDF5-5D43-420A-B552-9CA930F7446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7517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B0A1269-5DE9-4873-9431-AE40462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3386C-18C0-4406-8202-C04875F79E75}" type="datetimeFigureOut">
              <a:rPr lang="hr-HR"/>
              <a:pPr>
                <a:defRPr/>
              </a:pPr>
              <a:t>9.12.2018.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506DFE6-05BF-492C-9822-30CF8AF57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A68BF7C-47BF-46ED-BEC4-093DF941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7F3E1-E78F-4A45-9EA5-C24D9FB4C60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1367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6E20AFB-F9E2-46CC-A8EE-7E72F3BC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3E43A-DE78-4315-BE49-A6244CB1F534}" type="datetimeFigureOut">
              <a:rPr lang="hr-HR"/>
              <a:pPr>
                <a:defRPr/>
              </a:pPr>
              <a:t>9.12.2018.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5CF1BAB-A4A6-4E5F-959F-A570169D2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43A194C-620B-489F-BC6F-94B379BE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5365E-7B7F-4F13-9C1F-E336F8E9BD9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6386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1823B087-13B3-4394-ABE5-9D17D20F7E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hr-HR" altLang="sr-Latn-R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E431AC8D-F3F3-4A1D-8621-4EFDC9EDC3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hr-HR" alt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997FED-A54F-4E8F-88E9-BA6349405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C15BF2-A6C4-4D9D-A1CF-1FF0B6E9F17A}" type="datetimeFigureOut">
              <a:rPr lang="hr-HR"/>
              <a:pPr>
                <a:defRPr/>
              </a:pPr>
              <a:t>9.12.2018.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B1DB9-ACF7-4163-81B0-DE3C77680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F6D80E-77A6-4F70-873A-701088767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5805BAF-588D-498B-A89B-75E683456C8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41" r:id="rId3"/>
    <p:sldLayoutId id="2147483842" r:id="rId4"/>
    <p:sldLayoutId id="2147483843" r:id="rId5"/>
    <p:sldLayoutId id="2147483851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E55D8E30-CED3-40C9-8103-B8B4A79A6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" y="1557338"/>
            <a:ext cx="9074149" cy="2879725"/>
          </a:xfrm>
        </p:spPr>
        <p:txBody>
          <a:bodyPr/>
          <a:lstStyle/>
          <a:p>
            <a:pPr eaLnBrk="1" hangingPunct="1"/>
            <a:r>
              <a:rPr lang="hr-HR" altLang="sr-Latn-RS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Klinička obilježja i liječenje u naših bolesnika s </a:t>
            </a:r>
            <a:r>
              <a:rPr lang="hr-HR" altLang="sr-Latn-RS" sz="36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Clostridium</a:t>
            </a:r>
            <a:r>
              <a:rPr lang="hr-HR" altLang="sr-Latn-RS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hr-HR" altLang="sr-Latn-RS" sz="36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difficile</a:t>
            </a:r>
            <a:r>
              <a:rPr lang="hr-HR" altLang="sr-Latn-RS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infekcijom</a:t>
            </a:r>
            <a:r>
              <a:rPr lang="hr-HR" altLang="sr-Latn-R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hr-HR" altLang="sr-Latn-R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hr-HR" altLang="sr-Latn-RS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1EA0C35-F00A-49BB-B52E-C970CA35748B}"/>
              </a:ext>
            </a:extLst>
          </p:cNvPr>
          <p:cNvCxnSpPr/>
          <p:nvPr/>
        </p:nvCxnSpPr>
        <p:spPr>
          <a:xfrm>
            <a:off x="395288" y="1341438"/>
            <a:ext cx="8424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TextBox 2">
            <a:extLst>
              <a:ext uri="{FF2B5EF4-FFF2-40B4-BE49-F238E27FC236}">
                <a16:creationId xmlns:a16="http://schemas.microsoft.com/office/drawing/2014/main" xmlns="" id="{1A479903-7638-4BB0-B27B-10A1E3891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229225"/>
            <a:ext cx="691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Arial" panose="020B0604020202020204" pitchFamily="34" charset="0"/>
                <a:cs typeface="Arial" panose="020B0604020202020204" pitchFamily="34" charset="0"/>
              </a:rPr>
              <a:t>Mirjana Balen Topić, Nikolina Bogdanić, Karlo Vidović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D3DDB26-52F9-4242-B964-26D5489606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6150" name="TextBox 1">
            <a:extLst>
              <a:ext uri="{FF2B5EF4-FFF2-40B4-BE49-F238E27FC236}">
                <a16:creationId xmlns:a16="http://schemas.microsoft.com/office/drawing/2014/main" xmlns="" id="{637D8ECE-9A7C-45E2-AE65-2F9641512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38" y="404813"/>
            <a:ext cx="3195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panose="020B0604020202020204" pitchFamily="34" charset="0"/>
              </a:rPr>
              <a:t>Klinika za infektivne bolesti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panose="020B0604020202020204" pitchFamily="34" charset="0"/>
              </a:rPr>
              <a:t>„Dr. Fran Mihaljević”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4450FFA3-BBBD-4B05-AEA2-DF2D0CFD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Stopa smrti u bolesnika s CDI</a:t>
            </a:r>
            <a:br>
              <a:rPr lang="hr-HR" altLang="en-US" sz="3200" dirty="0">
                <a:solidFill>
                  <a:srgbClr val="262626"/>
                </a:solidFill>
                <a:ea typeface="ＭＳ Ｐゴシック" panose="020B0600070205080204" pitchFamily="34" charset="-128"/>
              </a:rPr>
            </a:br>
            <a:r>
              <a:rPr lang="hr-HR" altLang="en-US" sz="32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prema broju CDI epizode </a:t>
            </a:r>
            <a:r>
              <a:rPr lang="hr-HR" altLang="en-US" sz="24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(p=&lt;0,001)</a:t>
            </a:r>
            <a:br>
              <a:rPr lang="hr-HR" altLang="en-US" sz="2400" dirty="0">
                <a:solidFill>
                  <a:srgbClr val="262626"/>
                </a:solidFill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xmlns="" id="{82E52DC0-334D-4FAB-AC7C-7C0E05CD4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endParaRPr lang="hr-HR" altLang="en-US" dirty="0">
              <a:ea typeface="ＭＳ Ｐゴシック" panose="020B0600070205080204" pitchFamily="34" charset="-128"/>
            </a:endParaRPr>
          </a:p>
          <a:p>
            <a:endParaRPr lang="hr-HR" altLang="en-US" dirty="0">
              <a:ea typeface="ＭＳ Ｐゴシック" panose="020B0600070205080204" pitchFamily="34" charset="-128"/>
            </a:endParaRPr>
          </a:p>
          <a:p>
            <a:endParaRPr lang="hr-HR" altLang="en-US" dirty="0">
              <a:ea typeface="ＭＳ Ｐゴシック" panose="020B0600070205080204" pitchFamily="34" charset="-128"/>
            </a:endParaRPr>
          </a:p>
          <a:p>
            <a:endParaRPr lang="hr-HR" altLang="en-US" dirty="0">
              <a:ea typeface="ＭＳ Ｐゴシック" panose="020B0600070205080204" pitchFamily="34" charset="-128"/>
            </a:endParaRPr>
          </a:p>
          <a:p>
            <a:endParaRPr lang="hr-HR" altLang="en-US" dirty="0">
              <a:ea typeface="ＭＳ Ｐゴシック" panose="020B0600070205080204" pitchFamily="34" charset="-128"/>
            </a:endParaRPr>
          </a:p>
          <a:p>
            <a:endParaRPr lang="hr-HR" altLang="en-US" dirty="0">
              <a:ea typeface="ＭＳ Ｐゴシック" panose="020B0600070205080204" pitchFamily="34" charset="-128"/>
            </a:endParaRPr>
          </a:p>
          <a:p>
            <a:endParaRPr lang="hr-HR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683568" y="1556793"/>
          <a:ext cx="792087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7C78BB1-9C99-44EE-A996-1404B394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Stopa smrti u bolesnika s CDI</a:t>
            </a:r>
            <a:br>
              <a:rPr lang="hr-HR" altLang="en-US" sz="3200" dirty="0">
                <a:solidFill>
                  <a:srgbClr val="262626"/>
                </a:solidFill>
                <a:ea typeface="ＭＳ Ｐゴシック" panose="020B0600070205080204" pitchFamily="34" charset="-128"/>
              </a:rPr>
            </a:br>
            <a:r>
              <a:rPr lang="hr-HR" altLang="en-US" sz="32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prema kalendarskim godinama </a:t>
            </a:r>
            <a:r>
              <a:rPr lang="hr-HR" altLang="en-US" sz="24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(p=0,155)</a:t>
            </a:r>
            <a:endParaRPr lang="hr-HR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0015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45375EE-9B7B-49D5-8BF1-6EB03FFD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000" dirty="0"/>
              <a:t>Rekurentne CDI: 35% hospitalizacija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AC9624D-BABD-40C4-934E-50FD7138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77500" lnSpcReduction="20000"/>
          </a:bodyPr>
          <a:lstStyle/>
          <a:p>
            <a:endParaRPr lang="hr-HR" sz="2100" dirty="0"/>
          </a:p>
          <a:p>
            <a:endParaRPr lang="hr-HR" sz="2100" dirty="0"/>
          </a:p>
          <a:p>
            <a:endParaRPr lang="hr-HR" sz="2100" dirty="0"/>
          </a:p>
          <a:p>
            <a:endParaRPr lang="hr-HR" sz="2100" dirty="0"/>
          </a:p>
          <a:p>
            <a:endParaRPr lang="hr-HR" sz="2100" dirty="0"/>
          </a:p>
          <a:p>
            <a:endParaRPr lang="hr-HR" sz="2100" dirty="0"/>
          </a:p>
          <a:p>
            <a:endParaRPr lang="hr-HR" sz="2100" dirty="0"/>
          </a:p>
          <a:p>
            <a:endParaRPr lang="hr-HR" sz="2100" dirty="0"/>
          </a:p>
          <a:p>
            <a:endParaRPr lang="hr-HR" sz="2100" dirty="0"/>
          </a:p>
          <a:p>
            <a:endParaRPr lang="hr-HR" sz="2100" dirty="0"/>
          </a:p>
          <a:p>
            <a:endParaRPr lang="hr-HR" sz="2100" dirty="0"/>
          </a:p>
          <a:p>
            <a:endParaRPr lang="hr-HR" sz="2100" dirty="0"/>
          </a:p>
          <a:p>
            <a:endParaRPr lang="hr-HR" sz="2100" dirty="0"/>
          </a:p>
          <a:p>
            <a:endParaRPr lang="hr-HR" sz="2100" dirty="0"/>
          </a:p>
          <a:p>
            <a:endParaRPr lang="hr-HR" sz="2100" dirty="0"/>
          </a:p>
          <a:p>
            <a:endParaRPr lang="hr-HR" sz="2100" dirty="0"/>
          </a:p>
          <a:p>
            <a:endParaRPr lang="hr-HR" sz="2100" dirty="0"/>
          </a:p>
          <a:p>
            <a:r>
              <a:rPr lang="hr-HR" sz="2100" dirty="0"/>
              <a:t>Raspon: 1-9</a:t>
            </a:r>
            <a:r>
              <a:rPr lang="hr-HR" sz="2100" dirty="0">
                <a:solidFill>
                  <a:srgbClr val="FF0000"/>
                </a:solidFill>
              </a:rPr>
              <a:t> </a:t>
            </a:r>
            <a:r>
              <a:rPr lang="hr-HR" sz="2100" dirty="0"/>
              <a:t>CDI epizoda</a:t>
            </a:r>
          </a:p>
          <a:p>
            <a:r>
              <a:rPr lang="hr-HR" sz="2100" dirty="0"/>
              <a:t>Izdata pri otpustu </a:t>
            </a:r>
            <a:r>
              <a:rPr lang="hr-HR" sz="2100" dirty="0" err="1"/>
              <a:t>th</a:t>
            </a:r>
            <a:r>
              <a:rPr lang="hr-HR" sz="2100" dirty="0"/>
              <a:t> padajućom dozom </a:t>
            </a:r>
            <a:r>
              <a:rPr lang="hr-HR" sz="2100" dirty="0" err="1"/>
              <a:t>vankomicina</a:t>
            </a:r>
            <a:r>
              <a:rPr lang="hr-HR" sz="2100" dirty="0"/>
              <a:t>: 63 bolesnika</a:t>
            </a:r>
          </a:p>
          <a:p>
            <a:r>
              <a:rPr lang="hr-HR" sz="2100" dirty="0"/>
              <a:t>Indikacija za transplantaciju fekalne </a:t>
            </a:r>
            <a:r>
              <a:rPr lang="hr-HR" sz="2100" dirty="0" err="1"/>
              <a:t>mikrobiote</a:t>
            </a:r>
            <a:r>
              <a:rPr lang="hr-HR" sz="2100" dirty="0"/>
              <a:t>: 125+11= 136</a:t>
            </a:r>
            <a:r>
              <a:rPr lang="hr-HR" sz="2100" i="1" dirty="0"/>
              <a:t> </a:t>
            </a:r>
            <a:r>
              <a:rPr lang="hr-HR" sz="2100" b="1" dirty="0"/>
              <a:t>ili</a:t>
            </a:r>
            <a:r>
              <a:rPr lang="hr-HR" sz="2100" dirty="0"/>
              <a:t> 36+11= 47 bolesnika</a:t>
            </a:r>
          </a:p>
          <a:p>
            <a:pPr marL="0" indent="0">
              <a:buNone/>
            </a:pPr>
            <a:endParaRPr lang="hr-HR" sz="2100" dirty="0"/>
          </a:p>
          <a:p>
            <a:endParaRPr lang="hr-HR" sz="2100" dirty="0">
              <a:solidFill>
                <a:srgbClr val="FF00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102883"/>
              </p:ext>
            </p:extLst>
          </p:nvPr>
        </p:nvGraphicFramePr>
        <p:xfrm>
          <a:off x="611560" y="1484785"/>
          <a:ext cx="777686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3738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2917701-DDDA-4935-ACCC-7B87B9BA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Inicijalno primjenjeno liječenje CDI</a:t>
            </a:r>
            <a:br>
              <a:rPr lang="hr-HR" sz="3600" dirty="0"/>
            </a:br>
            <a:endParaRPr lang="hr-HR" sz="1600" dirty="0">
              <a:solidFill>
                <a:srgbClr val="FF0000"/>
              </a:solidFill>
            </a:endParaRPr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xmlns="" id="{A6016534-5994-41FB-AA0B-48CFA3F06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618564"/>
              </p:ext>
            </p:extLst>
          </p:nvPr>
        </p:nvGraphicFramePr>
        <p:xfrm>
          <a:off x="428000" y="2132856"/>
          <a:ext cx="8243560" cy="2836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>
                  <a:extLst>
                    <a:ext uri="{9D8B030D-6E8A-4147-A177-3AD203B41FA5}">
                      <a16:colId xmlns:a16="http://schemas.microsoft.com/office/drawing/2014/main" xmlns="" val="91853555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7244907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39180051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1440242304"/>
                    </a:ext>
                  </a:extLst>
                </a:gridCol>
                <a:gridCol w="1464464">
                  <a:extLst>
                    <a:ext uri="{9D8B030D-6E8A-4147-A177-3AD203B41FA5}">
                      <a16:colId xmlns:a16="http://schemas.microsoft.com/office/drawing/2014/main" xmlns="" val="928419455"/>
                    </a:ext>
                  </a:extLst>
                </a:gridCol>
              </a:tblGrid>
              <a:tr h="475673"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Primjenjeno</a:t>
                      </a:r>
                      <a:r>
                        <a:rPr lang="hr-HR" dirty="0"/>
                        <a:t> </a:t>
                      </a:r>
                    </a:p>
                    <a:p>
                      <a:pPr algn="ctr"/>
                      <a:r>
                        <a:rPr lang="hr-HR" dirty="0"/>
                        <a:t>Inicijalno </a:t>
                      </a:r>
                    </a:p>
                    <a:p>
                      <a:pPr algn="ctr"/>
                      <a:r>
                        <a:rPr lang="hr-HR" dirty="0"/>
                        <a:t>liječenje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Broj epizode CDI</a:t>
                      </a:r>
                    </a:p>
                    <a:p>
                      <a:pPr algn="ctr"/>
                      <a:r>
                        <a:rPr lang="hr-HR" b="1" dirty="0"/>
                        <a:t>(N bolesnika </a:t>
                      </a:r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1073)</a:t>
                      </a:r>
                    </a:p>
                    <a:p>
                      <a:pPr algn="ctr"/>
                      <a:r>
                        <a:rPr lang="hr-HR" b="1" dirty="0"/>
                        <a:t>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Ukupno</a:t>
                      </a:r>
                    </a:p>
                    <a:p>
                      <a:pPr algn="ctr"/>
                      <a:r>
                        <a:rPr lang="hr-HR" dirty="0"/>
                        <a:t>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4807652"/>
                  </a:ext>
                </a:extLst>
              </a:tr>
              <a:tr h="47567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2.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≥3.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7246967"/>
                  </a:ext>
                </a:extLst>
              </a:tr>
              <a:tr h="482280">
                <a:tc>
                  <a:txBody>
                    <a:bodyPr/>
                    <a:lstStyle/>
                    <a:p>
                      <a:r>
                        <a:rPr lang="hr-HR" b="1" dirty="0" err="1"/>
                        <a:t>Metronidazol</a:t>
                      </a:r>
                      <a:r>
                        <a:rPr lang="hr-HR" b="1" dirty="0"/>
                        <a:t> </a:t>
                      </a:r>
                      <a:r>
                        <a:rPr lang="hr-HR" b="1" dirty="0" err="1"/>
                        <a:t>p.o</a:t>
                      </a:r>
                      <a:r>
                        <a:rPr lang="hr-HR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466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549 (51,2)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6063750"/>
                  </a:ext>
                </a:extLst>
              </a:tr>
              <a:tr h="482280">
                <a:tc>
                  <a:txBody>
                    <a:bodyPr/>
                    <a:lstStyle/>
                    <a:p>
                      <a:r>
                        <a:rPr lang="hr-HR" b="1" dirty="0"/>
                        <a:t>Vankomicin </a:t>
                      </a:r>
                      <a:r>
                        <a:rPr lang="hr-HR" b="1" dirty="0" err="1"/>
                        <a:t>p.o</a:t>
                      </a:r>
                      <a:r>
                        <a:rPr lang="hr-HR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479 (44,6)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5487309"/>
                  </a:ext>
                </a:extLst>
              </a:tr>
              <a:tr h="482280">
                <a:tc>
                  <a:txBody>
                    <a:bodyPr/>
                    <a:lstStyle/>
                    <a:p>
                      <a:r>
                        <a:rPr lang="hr-HR" b="1" dirty="0" err="1"/>
                        <a:t>Vanko</a:t>
                      </a:r>
                      <a:r>
                        <a:rPr lang="hr-HR" b="1" dirty="0"/>
                        <a:t> </a:t>
                      </a:r>
                      <a:r>
                        <a:rPr lang="hr-HR" b="1" dirty="0" err="1"/>
                        <a:t>p.o</a:t>
                      </a:r>
                      <a:r>
                        <a:rPr lang="hr-HR" b="1" dirty="0"/>
                        <a:t>.</a:t>
                      </a:r>
                      <a:r>
                        <a:rPr lang="en-GB" b="1" dirty="0"/>
                        <a:t> </a:t>
                      </a:r>
                      <a:r>
                        <a:rPr lang="hr-HR" b="1" dirty="0"/>
                        <a:t>+ </a:t>
                      </a:r>
                      <a:r>
                        <a:rPr kumimoji="0" lang="hr-H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Metro </a:t>
                      </a:r>
                      <a:r>
                        <a:rPr kumimoji="0" lang="hr-HR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i.v</a:t>
                      </a:r>
                      <a:r>
                        <a:rPr kumimoji="0" lang="hr-H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45 (4,2)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712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150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1BBE9E8-5791-46B4-B2AA-4225DF284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/>
              <a:t>Razlozi prekidanja inicijalne terapije za CDI: </a:t>
            </a:r>
            <a:r>
              <a:rPr lang="hr-HR" sz="3200" dirty="0" err="1"/>
              <a:t>metronidazol</a:t>
            </a:r>
            <a:r>
              <a:rPr lang="hr-HR" sz="3200" dirty="0"/>
              <a:t> </a:t>
            </a:r>
            <a:r>
              <a:rPr lang="hr-HR" sz="3200" i="1" dirty="0"/>
              <a:t>vs.</a:t>
            </a:r>
            <a:r>
              <a:rPr lang="hr-HR" sz="3200" dirty="0"/>
              <a:t> vankomicin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xmlns="" id="{3C93189C-D6BC-4F67-BC0C-531E1DBC55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333110"/>
              </p:ext>
            </p:extLst>
          </p:nvPr>
        </p:nvGraphicFramePr>
        <p:xfrm>
          <a:off x="457198" y="1368425"/>
          <a:ext cx="8229602" cy="553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427">
                  <a:extLst>
                    <a:ext uri="{9D8B030D-6E8A-4147-A177-3AD203B41FA5}">
                      <a16:colId xmlns:a16="http://schemas.microsoft.com/office/drawing/2014/main" xmlns="" val="2519673429"/>
                    </a:ext>
                  </a:extLst>
                </a:gridCol>
                <a:gridCol w="2125713">
                  <a:extLst>
                    <a:ext uri="{9D8B030D-6E8A-4147-A177-3AD203B41FA5}">
                      <a16:colId xmlns:a16="http://schemas.microsoft.com/office/drawing/2014/main" xmlns="" val="4258967864"/>
                    </a:ext>
                  </a:extLst>
                </a:gridCol>
                <a:gridCol w="2125713">
                  <a:extLst>
                    <a:ext uri="{9D8B030D-6E8A-4147-A177-3AD203B41FA5}">
                      <a16:colId xmlns:a16="http://schemas.microsoft.com/office/drawing/2014/main" xmlns="" val="4094312997"/>
                    </a:ext>
                  </a:extLst>
                </a:gridCol>
                <a:gridCol w="1214749">
                  <a:extLst>
                    <a:ext uri="{9D8B030D-6E8A-4147-A177-3AD203B41FA5}">
                      <a16:colId xmlns:a16="http://schemas.microsoft.com/office/drawing/2014/main" xmlns="" val="403096907"/>
                    </a:ext>
                  </a:extLst>
                </a:gridCol>
              </a:tblGrid>
              <a:tr h="1165499">
                <a:tc>
                  <a:txBody>
                    <a:bodyPr/>
                    <a:lstStyle/>
                    <a:p>
                      <a:pPr algn="ctr"/>
                      <a:endParaRPr lang="hr-HR" i="0" dirty="0">
                        <a:latin typeface="+mn-lt"/>
                      </a:endParaRPr>
                    </a:p>
                    <a:p>
                      <a:pPr algn="ctr"/>
                      <a:endParaRPr lang="hr-HR" i="0" dirty="0">
                        <a:latin typeface="+mn-lt"/>
                      </a:endParaRPr>
                    </a:p>
                    <a:p>
                      <a:pPr algn="ctr"/>
                      <a:r>
                        <a:rPr lang="hr-HR" i="0" dirty="0">
                          <a:latin typeface="+mn-lt"/>
                        </a:rPr>
                        <a:t>Varijable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b="1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Metronidazol</a:t>
                      </a:r>
                      <a:r>
                        <a:rPr lang="hr-HR" sz="18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r-HR" sz="1800" b="1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p.o</a:t>
                      </a:r>
                      <a:r>
                        <a:rPr lang="hr-HR" sz="18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(N=549)</a:t>
                      </a:r>
                      <a:endParaRPr lang="en-US" sz="18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 (%)</a:t>
                      </a:r>
                      <a:endParaRPr lang="en-US" sz="18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Vankomicin </a:t>
                      </a:r>
                      <a:r>
                        <a:rPr lang="hr-HR" sz="1800" b="1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p.o</a:t>
                      </a:r>
                      <a:r>
                        <a:rPr lang="hr-HR" sz="18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(N=479)</a:t>
                      </a:r>
                      <a:endParaRPr lang="en-US" sz="18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 (%)</a:t>
                      </a:r>
                      <a:endParaRPr lang="en-US" sz="18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i="0" dirty="0">
                        <a:latin typeface="+mn-lt"/>
                      </a:endParaRPr>
                    </a:p>
                    <a:p>
                      <a:endParaRPr lang="hr-HR" i="0" dirty="0">
                        <a:latin typeface="+mn-lt"/>
                      </a:endParaRPr>
                    </a:p>
                    <a:p>
                      <a:pPr algn="ctr"/>
                      <a:r>
                        <a:rPr lang="hr-HR" i="0" dirty="0">
                          <a:latin typeface="+mn-lt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1052869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r>
                        <a:rPr lang="hr-HR" dirty="0"/>
                        <a:t>Inicijalno liječenje CDI prekinuto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173 (31,5)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65 (13,6)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hr-H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+mn-lt"/>
                        </a:rPr>
                        <a:t>&lt;0,001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6800539"/>
                  </a:ext>
                </a:extLst>
              </a:tr>
              <a:tr h="332176">
                <a:tc>
                  <a:txBody>
                    <a:bodyPr/>
                    <a:lstStyle/>
                    <a:p>
                      <a:r>
                        <a:rPr lang="hr-HR" b="1" dirty="0"/>
                        <a:t>Razlozi prekidanja 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3599260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Neučinkovitost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107 (19,5)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61 (12,8)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hr-H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0,004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hr-HR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6692979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GI </a:t>
                      </a:r>
                      <a:r>
                        <a:rPr lang="hr-HR" dirty="0" err="1"/>
                        <a:t>intolerancija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 (6,0)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 (0)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>
                          <a:latin typeface="+mn-lt"/>
                        </a:rPr>
                        <a:t>&lt;0,001</a:t>
                      </a:r>
                    </a:p>
                    <a:p>
                      <a:pPr algn="ctr"/>
                      <a:endParaRPr lang="hr-HR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5019883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Alergije/osip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 (1,1)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hr-H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 (0,4)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hr-H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+mn-lt"/>
                        </a:rPr>
                        <a:t>0,296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6250687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Ostalo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(0,7)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hr-H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+mn-lt"/>
                        </a:rPr>
                        <a:t>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+mn-lt"/>
                        </a:rPr>
                        <a:t>0,127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1881163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Nepoznato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 (4,2)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hr-H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 (0,4)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hr-H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+mn-lt"/>
                        </a:rPr>
                        <a:t>&lt;0,001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4572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486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6647560-5CF4-4ABC-AE0B-1A0735D1C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32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Pridržavanje ESCMID preporukama </a:t>
            </a:r>
            <a:br>
              <a:rPr lang="hr-HR" altLang="en-US" sz="3200" dirty="0">
                <a:solidFill>
                  <a:prstClr val="black"/>
                </a:solidFill>
                <a:ea typeface="ＭＳ Ｐゴシック" panose="020B0600070205080204" pitchFamily="34" charset="-128"/>
              </a:rPr>
            </a:br>
            <a:r>
              <a:rPr lang="hr-HR" altLang="en-US" sz="32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liječenja CDI (1)</a:t>
            </a:r>
            <a:endParaRPr lang="hr-HR" sz="1800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xmlns="" id="{59CDC689-6A4E-4C0C-8BAD-A56270968A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306735"/>
              </p:ext>
            </p:extLst>
          </p:nvPr>
        </p:nvGraphicFramePr>
        <p:xfrm>
          <a:off x="251520" y="1844824"/>
          <a:ext cx="864096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185352042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68875566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1064120296"/>
                    </a:ext>
                  </a:extLst>
                </a:gridCol>
                <a:gridCol w="2008983">
                  <a:extLst>
                    <a:ext uri="{9D8B030D-6E8A-4147-A177-3AD203B41FA5}">
                      <a16:colId xmlns:a16="http://schemas.microsoft.com/office/drawing/2014/main" xmlns="" val="4164401110"/>
                    </a:ext>
                  </a:extLst>
                </a:gridCol>
                <a:gridCol w="1447401">
                  <a:extLst>
                    <a:ext uri="{9D8B030D-6E8A-4147-A177-3AD203B41FA5}">
                      <a16:colId xmlns:a16="http://schemas.microsoft.com/office/drawing/2014/main" xmlns="" val="4219795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  <a:p>
                      <a:pPr algn="ctr"/>
                      <a:r>
                        <a:rPr lang="hr-HR" dirty="0"/>
                        <a:t>Varijable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Metro </a:t>
                      </a:r>
                      <a:r>
                        <a:rPr lang="hr-HR" dirty="0" err="1"/>
                        <a:t>p.o</a:t>
                      </a:r>
                      <a:r>
                        <a:rPr lang="hr-HR" dirty="0"/>
                        <a:t>.</a:t>
                      </a:r>
                    </a:p>
                    <a:p>
                      <a:pPr algn="ctr"/>
                      <a:r>
                        <a:rPr lang="hr-HR" dirty="0"/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Vanko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p.o</a:t>
                      </a:r>
                      <a:r>
                        <a:rPr lang="hr-HR" dirty="0"/>
                        <a:t>.</a:t>
                      </a:r>
                    </a:p>
                    <a:p>
                      <a:pPr algn="ctr"/>
                      <a:r>
                        <a:rPr lang="hr-HR" dirty="0"/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Met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i.v</a:t>
                      </a:r>
                      <a:r>
                        <a:rPr lang="hr-HR" dirty="0"/>
                        <a:t>. + Van </a:t>
                      </a:r>
                      <a:r>
                        <a:rPr lang="hr-HR" dirty="0" err="1"/>
                        <a:t>p.o</a:t>
                      </a:r>
                      <a:r>
                        <a:rPr lang="hr-HR" dirty="0"/>
                        <a:t>.</a:t>
                      </a:r>
                    </a:p>
                    <a:p>
                      <a:pPr algn="ctr"/>
                      <a:r>
                        <a:rPr lang="hr-HR" dirty="0"/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Ukupno </a:t>
                      </a:r>
                    </a:p>
                    <a:p>
                      <a:pPr algn="ctr"/>
                      <a:r>
                        <a:rPr lang="hr-HR" dirty="0"/>
                        <a:t>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551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hr-HR" b="1" dirty="0"/>
                        <a:t>1. CDI epizoda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466 (43,4)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200 (18,6)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29 (2,7)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695 (64,8)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3020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Blaga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3615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Srednje teška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4616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Teška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978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/>
                        <a:t>Fulminantna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0537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2. CDI epizoda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73 (6,8)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169 (15,8)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11 (1,0)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253 (23,6)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3394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Blaga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4803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Srednje teška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5350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Teška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110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/>
                        <a:t>Fulminantna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8874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055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6647560-5CF4-4ABC-AE0B-1A0735D1C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32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Pridržavanje ESCMID preporukama </a:t>
            </a:r>
            <a:br>
              <a:rPr lang="hr-HR" altLang="en-US" sz="3200" dirty="0">
                <a:solidFill>
                  <a:prstClr val="black"/>
                </a:solidFill>
                <a:ea typeface="ＭＳ Ｐゴシック" panose="020B0600070205080204" pitchFamily="34" charset="-128"/>
              </a:rPr>
            </a:br>
            <a:r>
              <a:rPr lang="hr-HR" altLang="en-US" sz="32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liječenja CDI (2)</a:t>
            </a: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xmlns="" id="{59CDC689-6A4E-4C0C-8BAD-A56270968A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100076"/>
              </p:ext>
            </p:extLst>
          </p:nvPr>
        </p:nvGraphicFramePr>
        <p:xfrm>
          <a:off x="251520" y="2276872"/>
          <a:ext cx="864096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185352042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68875566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1064120296"/>
                    </a:ext>
                  </a:extLst>
                </a:gridCol>
                <a:gridCol w="2008983">
                  <a:extLst>
                    <a:ext uri="{9D8B030D-6E8A-4147-A177-3AD203B41FA5}">
                      <a16:colId xmlns:a16="http://schemas.microsoft.com/office/drawing/2014/main" xmlns="" val="4164401110"/>
                    </a:ext>
                  </a:extLst>
                </a:gridCol>
                <a:gridCol w="1447401">
                  <a:extLst>
                    <a:ext uri="{9D8B030D-6E8A-4147-A177-3AD203B41FA5}">
                      <a16:colId xmlns:a16="http://schemas.microsoft.com/office/drawing/2014/main" xmlns="" val="4219795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  <a:p>
                      <a:pPr algn="ctr"/>
                      <a:r>
                        <a:rPr lang="hr-HR" dirty="0"/>
                        <a:t>Varijable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Metro </a:t>
                      </a:r>
                      <a:r>
                        <a:rPr lang="hr-HR" dirty="0" err="1"/>
                        <a:t>p.o</a:t>
                      </a:r>
                      <a:r>
                        <a:rPr lang="hr-HR" dirty="0"/>
                        <a:t>.</a:t>
                      </a:r>
                    </a:p>
                    <a:p>
                      <a:pPr algn="ctr"/>
                      <a:r>
                        <a:rPr lang="hr-HR" dirty="0"/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Vanko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p.o</a:t>
                      </a:r>
                      <a:r>
                        <a:rPr lang="hr-HR" dirty="0"/>
                        <a:t>.</a:t>
                      </a:r>
                    </a:p>
                    <a:p>
                      <a:pPr algn="ctr"/>
                      <a:r>
                        <a:rPr lang="hr-HR" dirty="0"/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Met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i.v</a:t>
                      </a:r>
                      <a:r>
                        <a:rPr lang="hr-HR" dirty="0"/>
                        <a:t>. + Van </a:t>
                      </a:r>
                      <a:r>
                        <a:rPr lang="hr-HR" dirty="0" err="1"/>
                        <a:t>p.o</a:t>
                      </a:r>
                      <a:r>
                        <a:rPr lang="hr-HR" dirty="0"/>
                        <a:t>.</a:t>
                      </a:r>
                    </a:p>
                    <a:p>
                      <a:pPr algn="ctr"/>
                      <a:r>
                        <a:rPr lang="hr-HR" dirty="0"/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Ukupno </a:t>
                      </a:r>
                    </a:p>
                    <a:p>
                      <a:pPr algn="ctr"/>
                      <a:r>
                        <a:rPr lang="hr-HR" dirty="0"/>
                        <a:t>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551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r-HR" b="1" dirty="0"/>
                        <a:t>≥3. CDI epizoda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10 (0,9)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110 (10,3)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 (0,5)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125 (11,6)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3020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Blaga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3615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Srednje teška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4616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Teška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978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/>
                        <a:t>Fulminantna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0537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/>
                        <a:t>Ukupno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549 (51,2)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479 (44,6)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45 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1073 (100)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4609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36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xmlns="" id="{D505A8E4-6DFC-49E4-81FA-66C2914D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3200" dirty="0">
                <a:ea typeface="ＭＳ Ｐゴシック" panose="020B0600070205080204" pitchFamily="34" charset="-128"/>
              </a:rPr>
              <a:t>Liječenje konkomitantnih infekcija</a:t>
            </a: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/>
              <a:t>liječeno 643/1080 (59,5%) bolesnika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5D2FE3EA-04E9-40F5-A57B-5C64306A8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" y="2109042"/>
            <a:ext cx="9132611" cy="47489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xmlns="" id="{214526DA-D35A-47E9-8E75-9C0B332D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dirty="0">
                <a:ea typeface="ＭＳ Ｐゴシック" panose="020B0600070205080204" pitchFamily="34" charset="-128"/>
              </a:rPr>
              <a:t>Zaključak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xmlns="" id="{2B826ED0-678D-4AED-A899-CD066BA3E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30998"/>
            <a:ext cx="8532440" cy="4819674"/>
          </a:xfrm>
        </p:spPr>
        <p:txBody>
          <a:bodyPr/>
          <a:lstStyle/>
          <a:p>
            <a:r>
              <a:rPr lang="hr-HR" altLang="en-US" sz="2400" dirty="0">
                <a:ea typeface="ＭＳ Ｐゴシック" panose="020B0600070205080204" pitchFamily="34" charset="-128"/>
              </a:rPr>
              <a:t>CDI povezane sa zdravstvenom skrbi: teža bolest i lošiji ishod</a:t>
            </a:r>
          </a:p>
          <a:p>
            <a:r>
              <a:rPr lang="hr-HR" altLang="en-US" sz="2400" dirty="0">
                <a:ea typeface="ＭＳ Ｐゴシック" panose="020B0600070205080204" pitchFamily="34" charset="-128"/>
              </a:rPr>
              <a:t>Što nam predstoji:</a:t>
            </a:r>
          </a:p>
          <a:p>
            <a:pPr lvl="1"/>
            <a:r>
              <a:rPr lang="hr-HR" altLang="en-US" sz="2400" dirty="0">
                <a:ea typeface="ＭＳ Ｐゴシック" panose="020B0600070205080204" pitchFamily="34" charset="-128"/>
              </a:rPr>
              <a:t>Edukacija kliničara o procjeni kliničke težine CDI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hr-HR" altLang="en-US" sz="2400" dirty="0">
                <a:ea typeface="ＭＳ Ｐゴシック" panose="020B0600070205080204" pitchFamily="34" charset="-128"/>
              </a:rPr>
              <a:t>i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ri</a:t>
            </a:r>
            <a:r>
              <a:rPr lang="hr-HR" altLang="en-US" sz="2400" dirty="0" err="1">
                <a:ea typeface="ＭＳ Ｐゴシック" panose="020B0600070205080204" pitchFamily="34" charset="-128"/>
              </a:rPr>
              <a:t>zika</a:t>
            </a:r>
            <a:r>
              <a:rPr lang="hr-HR" altLang="en-US" sz="2400" dirty="0">
                <a:ea typeface="ＭＳ Ｐゴシック" panose="020B0600070205080204" pitchFamily="34" charset="-128"/>
              </a:rPr>
              <a:t> rekurencije</a:t>
            </a:r>
          </a:p>
          <a:p>
            <a:pPr lvl="1"/>
            <a:r>
              <a:rPr lang="hr-HR" altLang="en-US" sz="2400" dirty="0">
                <a:ea typeface="ＭＳ Ｐゴシック" panose="020B0600070205080204" pitchFamily="34" charset="-128"/>
              </a:rPr>
              <a:t>Primjenjivanje terapijskih opcija i shema za smanjivanje vjerojatnosti rekurencije </a:t>
            </a:r>
          </a:p>
          <a:p>
            <a:pPr lvl="1"/>
            <a:r>
              <a:rPr lang="hr-HR" altLang="en-US" sz="2400" dirty="0">
                <a:ea typeface="ＭＳ Ｐゴシック" panose="020B0600070205080204" pitchFamily="34" charset="-128"/>
              </a:rPr>
              <a:t>Stroža primjena „</a:t>
            </a:r>
            <a:r>
              <a:rPr lang="hr-HR" altLang="en-US" sz="2400" dirty="0" err="1">
                <a:ea typeface="ＭＳ Ｐゴシック" panose="020B0600070205080204" pitchFamily="34" charset="-128"/>
              </a:rPr>
              <a:t>antibiotic</a:t>
            </a:r>
            <a:r>
              <a:rPr lang="hr-HR" altLang="en-US" sz="2400" dirty="0">
                <a:ea typeface="ＭＳ Ｐゴシック" panose="020B0600070205080204" pitchFamily="34" charset="-128"/>
              </a:rPr>
              <a:t> </a:t>
            </a:r>
            <a:r>
              <a:rPr lang="hr-HR" altLang="en-US" sz="2400" dirty="0" err="1">
                <a:ea typeface="ＭＳ Ｐゴシック" panose="020B0600070205080204" pitchFamily="34" charset="-128"/>
              </a:rPr>
              <a:t>stewardship</a:t>
            </a:r>
            <a:r>
              <a:rPr lang="hr-HR" altLang="en-US" sz="2400" dirty="0">
                <a:ea typeface="ＭＳ Ｐゴシック" panose="020B0600070205080204" pitchFamily="34" charset="-128"/>
              </a:rPr>
              <a:t>-a”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04D1ACB3-41AD-4EF2-8D47-09508A5C7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0" y="4496153"/>
            <a:ext cx="4911080" cy="20872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xmlns="" id="{36B370E9-6D9C-468C-8B9F-48B33265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>
                <a:ea typeface="ＭＳ Ｐゴシック" panose="020B0600070205080204" pitchFamily="34" charset="-128"/>
              </a:rPr>
              <a:t>Uključeni u studiju:</a:t>
            </a:r>
            <a:endParaRPr lang="hr-HR" altLang="sr-Latn-RS">
              <a:ea typeface="ＭＳ Ｐゴシック" panose="020B0600070205080204" pitchFamily="34" charset="-128"/>
            </a:endParaRPr>
          </a:p>
        </p:txBody>
      </p:sp>
      <p:sp>
        <p:nvSpPr>
          <p:cNvPr id="7171" name="Content Placeholder 4">
            <a:extLst>
              <a:ext uri="{FF2B5EF4-FFF2-40B4-BE49-F238E27FC236}">
                <a16:creationId xmlns:a16="http://schemas.microsoft.com/office/drawing/2014/main" xmlns="" id="{0F1D6E5F-BCCE-40D4-8ED8-1C82817A7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hr-HR" altLang="sr-Latn-RS" sz="2400" dirty="0">
                <a:ea typeface="ＭＳ Ｐゴシック" panose="020B0600070205080204" pitchFamily="34" charset="-128"/>
              </a:rPr>
              <a:t>Svi bolesnici s laboratorijski potvrđenom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r-HR" altLang="sr-Latn-RS" sz="2400" i="1" dirty="0">
                <a:ea typeface="ＭＳ Ｐゴシック" panose="020B0600070205080204" pitchFamily="34" charset="-128"/>
              </a:rPr>
              <a:t>C. </a:t>
            </a:r>
            <a:r>
              <a:rPr lang="hr-HR" altLang="sr-Latn-RS" sz="2400" i="1" dirty="0" err="1">
                <a:ea typeface="ＭＳ Ｐゴシック" panose="020B0600070205080204" pitchFamily="34" charset="-128"/>
              </a:rPr>
              <a:t>difficile</a:t>
            </a:r>
            <a:r>
              <a:rPr lang="hr-HR" altLang="sr-Latn-RS" sz="2400" i="1" dirty="0">
                <a:ea typeface="ＭＳ Ｐゴシック" panose="020B0600070205080204" pitchFamily="34" charset="-128"/>
              </a:rPr>
              <a:t> </a:t>
            </a:r>
            <a:r>
              <a:rPr lang="hr-HR" altLang="sr-Latn-RS" sz="2400" dirty="0">
                <a:ea typeface="ＭＳ Ｐゴシック" panose="020B0600070205080204" pitchFamily="34" charset="-128"/>
              </a:rPr>
              <a:t>infekcijom  (CDI)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hr-HR" altLang="sr-Latn-RS" sz="2400" dirty="0">
              <a:ea typeface="ＭＳ Ｐゴシック" panose="020B0600070205080204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r-HR" altLang="sr-Latn-RS" sz="2400" dirty="0">
                <a:ea typeface="ＭＳ Ｐゴシック" panose="020B0600070205080204" pitchFamily="34" charset="-128"/>
              </a:rPr>
              <a:t>liječeni u Klinici za infektivne bolesti (KZIB)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r-HR" altLang="sr-Latn-RS" sz="2400" dirty="0">
                <a:ea typeface="ＭＳ Ｐゴシック" panose="020B0600070205080204" pitchFamily="34" charset="-128"/>
              </a:rPr>
              <a:t>u razdoblju od godine 2013.-2017.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r-HR" altLang="sr-Latn-RS" sz="2400" b="1" dirty="0">
                <a:ea typeface="ＭＳ Ｐゴシック" panose="020B0600070205080204" pitchFamily="34" charset="-128"/>
              </a:rPr>
              <a:t>N = 1080 hospitalizacija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hr-HR" altLang="sr-Latn-RS" sz="2400" b="1" dirty="0">
              <a:ea typeface="ＭＳ Ｐゴシック" panose="020B0600070205080204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r-HR" altLang="sr-Latn-RS" sz="20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*</a:t>
            </a:r>
            <a:r>
              <a:rPr lang="hr-HR" altLang="sr-Latn-RS" sz="2000" dirty="0">
                <a:ea typeface="ＭＳ Ｐゴシック" panose="020B0600070205080204" pitchFamily="34" charset="-128"/>
              </a:rPr>
              <a:t>U usporedbama grupa prema epidemiološkom načinu </a:t>
            </a:r>
            <a:r>
              <a:rPr lang="hr-HR" altLang="sr-Latn-RS" sz="2000" dirty="0" err="1">
                <a:ea typeface="ＭＳ Ｐゴシック" panose="020B0600070205080204" pitchFamily="34" charset="-128"/>
              </a:rPr>
              <a:t>razboljevanja</a:t>
            </a:r>
            <a:r>
              <a:rPr lang="hr-HR" altLang="sr-Latn-RS" sz="2000" dirty="0">
                <a:ea typeface="ＭＳ Ｐゴシック" panose="020B0600070205080204" pitchFamily="34" charset="-128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r-HR" altLang="sr-Latn-RS" sz="2000" dirty="0">
                <a:ea typeface="ＭＳ Ｐゴシック" panose="020B0600070205080204" pitchFamily="34" charset="-128"/>
              </a:rPr>
              <a:t>je isključeno 80 bolesnika s nepoznatim načinom </a:t>
            </a:r>
            <a:r>
              <a:rPr lang="hr-HR" altLang="sr-Latn-RS" sz="2000" dirty="0" err="1">
                <a:ea typeface="ＭＳ Ｐゴシック" panose="020B0600070205080204" pitchFamily="34" charset="-128"/>
              </a:rPr>
              <a:t>razboljevanja</a:t>
            </a:r>
            <a:r>
              <a:rPr lang="hr-HR" altLang="sr-Latn-RS" sz="2000" dirty="0">
                <a:ea typeface="ＭＳ Ｐゴシック" panose="020B0600070205080204" pitchFamily="34" charset="-128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r-HR" altLang="sr-Latn-RS" sz="2000" b="1" dirty="0">
                <a:ea typeface="ＭＳ Ｐゴシック" panose="020B0600070205080204" pitchFamily="34" charset="-128"/>
              </a:rPr>
              <a:t>N = 1000 hospitalizacija</a:t>
            </a:r>
          </a:p>
          <a:p>
            <a:pPr marL="0" indent="0"/>
            <a:endParaRPr lang="hr-HR" altLang="sr-Latn-R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50B95148-082C-41D3-93D7-FC69275B5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Klinička težina bolesti u bolesnika s CDI (N=1080)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9219" name="Content Placeholder 5">
            <a:extLst>
              <a:ext uri="{FF2B5EF4-FFF2-40B4-BE49-F238E27FC236}">
                <a16:creationId xmlns:a16="http://schemas.microsoft.com/office/drawing/2014/main" xmlns="" id="{D1DCCF14-8959-4C8C-AC4D-427F953AFC1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844824"/>
          <a:ext cx="7956550" cy="43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Chart" r:id="rId3" imgW="7962986" imgH="4381562" progId="Excel.Chart.8">
                  <p:embed/>
                </p:oleObj>
              </mc:Choice>
              <mc:Fallback>
                <p:oleObj name="Chart" r:id="rId3" imgW="7962986" imgH="4381562" progId="Excel.Chart.8">
                  <p:embed/>
                  <p:pic>
                    <p:nvPicPr>
                      <p:cNvPr id="9219" name="Content Placeholder 5">
                        <a:extLst>
                          <a:ext uri="{FF2B5EF4-FFF2-40B4-BE49-F238E27FC236}">
                            <a16:creationId xmlns:a16="http://schemas.microsoft.com/office/drawing/2014/main" xmlns="" id="{D1DCCF14-8959-4C8C-AC4D-427F953AFC18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844824"/>
                        <a:ext cx="7956550" cy="437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584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742962B-FAFF-4015-A559-F5D5397F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Klinička obilježja u bolesnika s CDI </a:t>
            </a:r>
            <a:br>
              <a:rPr lang="hr-HR" altLang="en-US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</a:br>
            <a:r>
              <a:rPr lang="hr-HR" altLang="en-US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prema epidemiološkim okolnostima </a:t>
            </a:r>
            <a:r>
              <a:rPr lang="hr-HR" altLang="en-US" sz="2400" dirty="0" err="1">
                <a:solidFill>
                  <a:prstClr val="black"/>
                </a:solidFill>
                <a:ea typeface="ＭＳ Ｐゴシック" panose="020B0600070205080204" pitchFamily="34" charset="-128"/>
              </a:rPr>
              <a:t>razboljevanja</a:t>
            </a:r>
            <a:r>
              <a:rPr lang="hr-HR" altLang="en-US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(1)</a:t>
            </a:r>
            <a:br>
              <a:rPr lang="hr-HR" altLang="en-US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</a:b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xmlns="" id="{04E6AF03-626D-419E-8CB6-08E0252145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980216"/>
              </p:ext>
            </p:extLst>
          </p:nvPr>
        </p:nvGraphicFramePr>
        <p:xfrm>
          <a:off x="570384" y="1772816"/>
          <a:ext cx="8003232" cy="427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1289">
                  <a:extLst>
                    <a:ext uri="{9D8B030D-6E8A-4147-A177-3AD203B41FA5}">
                      <a16:colId xmlns:a16="http://schemas.microsoft.com/office/drawing/2014/main" xmlns="" val="1308600691"/>
                    </a:ext>
                  </a:extLst>
                </a:gridCol>
                <a:gridCol w="1960764">
                  <a:extLst>
                    <a:ext uri="{9D8B030D-6E8A-4147-A177-3AD203B41FA5}">
                      <a16:colId xmlns:a16="http://schemas.microsoft.com/office/drawing/2014/main" xmlns="" val="1560512383"/>
                    </a:ext>
                  </a:extLst>
                </a:gridCol>
                <a:gridCol w="2047915">
                  <a:extLst>
                    <a:ext uri="{9D8B030D-6E8A-4147-A177-3AD203B41FA5}">
                      <a16:colId xmlns:a16="http://schemas.microsoft.com/office/drawing/2014/main" xmlns="" val="2910020442"/>
                    </a:ext>
                  </a:extLst>
                </a:gridCol>
                <a:gridCol w="833264">
                  <a:extLst>
                    <a:ext uri="{9D8B030D-6E8A-4147-A177-3AD203B41FA5}">
                      <a16:colId xmlns:a16="http://schemas.microsoft.com/office/drawing/2014/main" xmlns="" val="3015065629"/>
                    </a:ext>
                  </a:extLst>
                </a:gridCol>
              </a:tblGrid>
              <a:tr h="1114143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  <a:p>
                      <a:pPr algn="ctr"/>
                      <a:r>
                        <a:rPr lang="hr-HR" dirty="0"/>
                        <a:t>Varijable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CDI </a:t>
                      </a:r>
                    </a:p>
                    <a:p>
                      <a:pPr algn="ctr"/>
                      <a:r>
                        <a:rPr lang="hr-HR" dirty="0"/>
                        <a:t>iz opće populacije</a:t>
                      </a:r>
                    </a:p>
                    <a:p>
                      <a:pPr algn="ctr"/>
                      <a:r>
                        <a:rPr lang="hr-HR" dirty="0"/>
                        <a:t>(N=169)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CDI povezana sa zdravstvenom skrbi</a:t>
                      </a:r>
                    </a:p>
                    <a:p>
                      <a:pPr algn="ctr"/>
                      <a:r>
                        <a:rPr lang="hr-HR" dirty="0"/>
                        <a:t>(N=831)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0735336"/>
                  </a:ext>
                </a:extLst>
              </a:tr>
              <a:tr h="451847">
                <a:tc>
                  <a:txBody>
                    <a:bodyPr/>
                    <a:lstStyle/>
                    <a:p>
                      <a:r>
                        <a:rPr lang="hr-HR" dirty="0"/>
                        <a:t>Mc Cabe score                SV(SD)*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1,1 (0,7)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1,5 (0,6)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&lt;0,001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1617786"/>
                  </a:ext>
                </a:extLst>
              </a:tr>
              <a:tr h="451847">
                <a:tc>
                  <a:txBody>
                    <a:bodyPr/>
                    <a:lstStyle/>
                    <a:p>
                      <a:r>
                        <a:rPr lang="hr-HR" dirty="0"/>
                        <a:t>ATLAS </a:t>
                      </a:r>
                      <a:r>
                        <a:rPr lang="hr-HR" dirty="0" err="1"/>
                        <a:t>score</a:t>
                      </a:r>
                      <a:r>
                        <a:rPr lang="hr-HR" dirty="0"/>
                        <a:t>                      SV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3,5 (2,0)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5,2 (2,0)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&lt;0,001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5336344"/>
                  </a:ext>
                </a:extLst>
              </a:tr>
              <a:tr h="451847">
                <a:tc>
                  <a:txBody>
                    <a:bodyPr/>
                    <a:lstStyle/>
                    <a:p>
                      <a:r>
                        <a:rPr lang="hr-HR" dirty="0"/>
                        <a:t>Max. temperatura (˚C)   SV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37,5 (0,9)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37,9 (0,8)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&lt;0,001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8123298"/>
                  </a:ext>
                </a:extLst>
              </a:tr>
              <a:tr h="451847">
                <a:tc>
                  <a:txBody>
                    <a:bodyPr/>
                    <a:lstStyle/>
                    <a:p>
                      <a:r>
                        <a:rPr lang="hr-HR" dirty="0"/>
                        <a:t>Broj stolica /24h              SV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6,7 (3,9)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8.4 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&lt;0,001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6143795"/>
                  </a:ext>
                </a:extLst>
              </a:tr>
              <a:tr h="451847">
                <a:tc>
                  <a:txBody>
                    <a:bodyPr/>
                    <a:lstStyle/>
                    <a:p>
                      <a:r>
                        <a:rPr lang="hr-HR" dirty="0"/>
                        <a:t>Krv u stolici                       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11 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21 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0,007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9800661"/>
                  </a:ext>
                </a:extLst>
              </a:tr>
              <a:tr h="451847">
                <a:tc>
                  <a:txBody>
                    <a:bodyPr/>
                    <a:lstStyle/>
                    <a:p>
                      <a:r>
                        <a:rPr lang="hr-HR" dirty="0"/>
                        <a:t>Povraćanje                        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20 (11,8)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103 (12,4)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0,839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4542310"/>
                  </a:ext>
                </a:extLst>
              </a:tr>
              <a:tr h="451847">
                <a:tc>
                  <a:txBody>
                    <a:bodyPr/>
                    <a:lstStyle/>
                    <a:p>
                      <a:r>
                        <a:rPr lang="hr-HR" dirty="0"/>
                        <a:t>Nepokretnost                   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35 (20,7)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502 (60,4)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&lt;0,001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3940095"/>
                  </a:ext>
                </a:extLst>
              </a:tr>
            </a:tbl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82C445EC-7A08-4E38-AEBE-4155F70D48F1}"/>
              </a:ext>
            </a:extLst>
          </p:cNvPr>
          <p:cNvSpPr txBox="1"/>
          <p:nvPr/>
        </p:nvSpPr>
        <p:spPr>
          <a:xfrm>
            <a:off x="755576" y="6237312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* SV = srednja vrijednost, SD = standardna devijacija</a:t>
            </a:r>
          </a:p>
        </p:txBody>
      </p:sp>
    </p:spTree>
    <p:extLst>
      <p:ext uri="{BB962C8B-B14F-4D97-AF65-F5344CB8AC3E}">
        <p14:creationId xmlns:p14="http://schemas.microsoft.com/office/powerpoint/2010/main" val="49977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742962B-FAFF-4015-A559-F5D5397F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Klinička obilježja u bolesnika s CDI </a:t>
            </a:r>
            <a:br>
              <a:rPr lang="hr-HR" altLang="en-US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</a:br>
            <a:r>
              <a:rPr lang="hr-HR" altLang="en-US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prema epidemiološkim okolnostima </a:t>
            </a:r>
            <a:r>
              <a:rPr lang="hr-HR" altLang="en-US" sz="2400" dirty="0" err="1">
                <a:solidFill>
                  <a:prstClr val="black"/>
                </a:solidFill>
                <a:ea typeface="ＭＳ Ｐゴシック" panose="020B0600070205080204" pitchFamily="34" charset="-128"/>
              </a:rPr>
              <a:t>razboljevanja</a:t>
            </a:r>
            <a:r>
              <a:rPr lang="hr-HR" altLang="en-US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(2)</a:t>
            </a: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xmlns="" id="{04E6AF03-626D-419E-8CB6-08E0252145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275079"/>
              </p:ext>
            </p:extLst>
          </p:nvPr>
        </p:nvGraphicFramePr>
        <p:xfrm>
          <a:off x="425624" y="1717723"/>
          <a:ext cx="8291264" cy="429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208">
                  <a:extLst>
                    <a:ext uri="{9D8B030D-6E8A-4147-A177-3AD203B41FA5}">
                      <a16:colId xmlns:a16="http://schemas.microsoft.com/office/drawing/2014/main" xmlns="" val="130860069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1560512383"/>
                    </a:ext>
                  </a:extLst>
                </a:gridCol>
                <a:gridCol w="2272680">
                  <a:extLst>
                    <a:ext uri="{9D8B030D-6E8A-4147-A177-3AD203B41FA5}">
                      <a16:colId xmlns:a16="http://schemas.microsoft.com/office/drawing/2014/main" xmlns="" val="291002044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015065629"/>
                    </a:ext>
                  </a:extLst>
                </a:gridCol>
              </a:tblGrid>
              <a:tr h="1012714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  <a:p>
                      <a:pPr algn="ctr"/>
                      <a:r>
                        <a:rPr lang="hr-HR" dirty="0"/>
                        <a:t>Varijable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CDI iz opće </a:t>
                      </a:r>
                    </a:p>
                    <a:p>
                      <a:pPr algn="ctr"/>
                      <a:r>
                        <a:rPr lang="hr-HR" dirty="0"/>
                        <a:t>populacije</a:t>
                      </a:r>
                    </a:p>
                    <a:p>
                      <a:pPr algn="ctr"/>
                      <a:r>
                        <a:rPr lang="hr-HR" dirty="0"/>
                        <a:t>(N=169)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CDI povezana sa zdravstvenom skrbi</a:t>
                      </a:r>
                    </a:p>
                    <a:p>
                      <a:pPr algn="ctr"/>
                      <a:r>
                        <a:rPr lang="hr-HR" dirty="0"/>
                        <a:t>(N=831)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0735336"/>
                  </a:ext>
                </a:extLst>
              </a:tr>
              <a:tr h="410712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r-HR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SV (SD)</a:t>
                      </a:r>
                      <a:endParaRPr lang="hr-H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r-HR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SV (SD)</a:t>
                      </a:r>
                      <a:endParaRPr lang="hr-H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7257217"/>
                  </a:ext>
                </a:extLst>
              </a:tr>
              <a:tr h="410712">
                <a:tc>
                  <a:txBody>
                    <a:bodyPr/>
                    <a:lstStyle/>
                    <a:p>
                      <a:r>
                        <a:rPr lang="hr-HR" dirty="0" err="1"/>
                        <a:t>Kreatinin</a:t>
                      </a:r>
                      <a:r>
                        <a:rPr lang="hr-HR" dirty="0"/>
                        <a:t> (µg/L)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115,7 (100,2)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127,5 (100,1)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0,172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5336344"/>
                  </a:ext>
                </a:extLst>
              </a:tr>
              <a:tr h="410712">
                <a:tc>
                  <a:txBody>
                    <a:bodyPr/>
                    <a:lstStyle/>
                    <a:p>
                      <a:r>
                        <a:rPr lang="hr-HR" dirty="0"/>
                        <a:t>Leukociti (x10</a:t>
                      </a:r>
                      <a:r>
                        <a:rPr lang="hr-HR" baseline="30000" dirty="0"/>
                        <a:t>9</a:t>
                      </a:r>
                      <a:r>
                        <a:rPr lang="hr-HR" baseline="0" dirty="0"/>
                        <a:t>/L)                 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13,8 (9,5)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15,6 (8,5)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0,014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8123298"/>
                  </a:ext>
                </a:extLst>
              </a:tr>
              <a:tr h="410712">
                <a:tc>
                  <a:txBody>
                    <a:bodyPr/>
                    <a:lstStyle/>
                    <a:p>
                      <a:r>
                        <a:rPr lang="hr-HR" dirty="0"/>
                        <a:t>Albumini (g/L)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32,5 (5,9)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27,9 (6,7)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&lt;0,001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6143795"/>
                  </a:ext>
                </a:extLst>
              </a:tr>
              <a:tr h="410712">
                <a:tc>
                  <a:txBody>
                    <a:bodyPr/>
                    <a:lstStyle/>
                    <a:p>
                      <a:r>
                        <a:rPr lang="hr-HR" b="1" dirty="0"/>
                        <a:t>Komplikacije</a:t>
                      </a:r>
                      <a:endParaRPr lang="hr-H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0,003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9800661"/>
                  </a:ext>
                </a:extLst>
              </a:tr>
              <a:tr h="410712">
                <a:tc>
                  <a:txBody>
                    <a:bodyPr/>
                    <a:lstStyle/>
                    <a:p>
                      <a:r>
                        <a:rPr lang="hr-HR" dirty="0"/>
                        <a:t>Toksični </a:t>
                      </a:r>
                      <a:r>
                        <a:rPr lang="hr-HR" dirty="0" err="1"/>
                        <a:t>megakolon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 (0,6)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10 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4542310"/>
                  </a:ext>
                </a:extLst>
              </a:tr>
              <a:tr h="410712">
                <a:tc>
                  <a:txBody>
                    <a:bodyPr/>
                    <a:lstStyle/>
                    <a:p>
                      <a:r>
                        <a:rPr lang="hr-HR" dirty="0" err="1"/>
                        <a:t>Ileus</a:t>
                      </a:r>
                      <a:r>
                        <a:rPr lang="hr-HR" dirty="0"/>
                        <a:t>/</a:t>
                      </a:r>
                      <a:r>
                        <a:rPr lang="hr-HR" dirty="0" err="1"/>
                        <a:t>subileus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 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21 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3940095"/>
                  </a:ext>
                </a:extLst>
              </a:tr>
              <a:tr h="410712">
                <a:tc>
                  <a:txBody>
                    <a:bodyPr/>
                    <a:lstStyle/>
                    <a:p>
                      <a:r>
                        <a:rPr lang="hr-HR" dirty="0" err="1"/>
                        <a:t>Hipotenzija</a:t>
                      </a:r>
                      <a:r>
                        <a:rPr lang="hr-HR" dirty="0"/>
                        <a:t>/šok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7 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86 (10,4)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1871630"/>
                  </a:ext>
                </a:extLst>
              </a:tr>
            </a:tbl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E8D8B31C-12AD-40DE-B590-8BA19DBACB9A}"/>
              </a:ext>
            </a:extLst>
          </p:cNvPr>
          <p:cNvSpPr txBox="1"/>
          <p:nvPr/>
        </p:nvSpPr>
        <p:spPr>
          <a:xfrm>
            <a:off x="683568" y="6309322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* SV = srednja vrijednost, SD = standardna devijacija</a:t>
            </a:r>
          </a:p>
        </p:txBody>
      </p:sp>
    </p:spTree>
    <p:extLst>
      <p:ext uri="{BB962C8B-B14F-4D97-AF65-F5344CB8AC3E}">
        <p14:creationId xmlns:p14="http://schemas.microsoft.com/office/powerpoint/2010/main" val="340277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D81846A2-67D6-4663-A6A5-19774A05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4000" dirty="0">
                <a:ea typeface="ＭＳ Ｐゴシック" panose="020B0600070205080204" pitchFamily="34" charset="-128"/>
              </a:rPr>
              <a:t>Razvoj komplikacija povezanih </a:t>
            </a:r>
            <a:br>
              <a:rPr lang="hr-HR" altLang="en-US" sz="4000" dirty="0">
                <a:ea typeface="ＭＳ Ｐゴシック" panose="020B0600070205080204" pitchFamily="34" charset="-128"/>
              </a:rPr>
            </a:br>
            <a:r>
              <a:rPr lang="hr-HR" altLang="en-US" sz="4000" dirty="0">
                <a:ea typeface="ＭＳ Ｐゴシック" panose="020B0600070205080204" pitchFamily="34" charset="-128"/>
              </a:rPr>
              <a:t>s CDI</a:t>
            </a:r>
            <a:endParaRPr lang="en-US" altLang="en-US" sz="4000" dirty="0">
              <a:ea typeface="ＭＳ Ｐゴシック" panose="020B0600070205080204" pitchFamily="34" charset="-128"/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xmlns="" id="{615B6378-B7F5-42D1-AF17-2970EC5CB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endParaRPr lang="hr-HR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hr-HR" altLang="en-US" dirty="0">
                <a:ea typeface="ＭＳ Ｐゴシック" panose="020B0600070205080204" pitchFamily="34" charset="-128"/>
              </a:rPr>
              <a:t>		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xmlns="" id="{0BDC8530-93D3-40B4-AEBB-3D72A05B5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636802"/>
              </p:ext>
            </p:extLst>
          </p:nvPr>
        </p:nvGraphicFramePr>
        <p:xfrm>
          <a:off x="1451992" y="2060848"/>
          <a:ext cx="6240016" cy="3873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008">
                  <a:extLst>
                    <a:ext uri="{9D8B030D-6E8A-4147-A177-3AD203B41FA5}">
                      <a16:colId xmlns:a16="http://schemas.microsoft.com/office/drawing/2014/main" xmlns="" val="2204648838"/>
                    </a:ext>
                  </a:extLst>
                </a:gridCol>
                <a:gridCol w="3120008">
                  <a:extLst>
                    <a:ext uri="{9D8B030D-6E8A-4147-A177-3AD203B41FA5}">
                      <a16:colId xmlns:a16="http://schemas.microsoft.com/office/drawing/2014/main" xmlns="" val="2831568267"/>
                    </a:ext>
                  </a:extLst>
                </a:gridCol>
              </a:tblGrid>
              <a:tr h="1477003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Komplikacije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Broj bolesnika</a:t>
                      </a:r>
                    </a:p>
                    <a:p>
                      <a:pPr algn="ctr"/>
                      <a:r>
                        <a:rPr lang="hr-HR" dirty="0"/>
                        <a:t>(N=1080)</a:t>
                      </a:r>
                    </a:p>
                    <a:p>
                      <a:pPr algn="ctr"/>
                      <a:r>
                        <a:rPr lang="hr-HR" dirty="0"/>
                        <a:t>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8270638"/>
                  </a:ext>
                </a:extLst>
              </a:tr>
              <a:tr h="599007">
                <a:tc>
                  <a:txBody>
                    <a:bodyPr/>
                    <a:lstStyle/>
                    <a:p>
                      <a:r>
                        <a:rPr lang="hr-HR" dirty="0"/>
                        <a:t>Toksični </a:t>
                      </a:r>
                      <a:r>
                        <a:rPr lang="hr-HR" dirty="0" err="1"/>
                        <a:t>megakolon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11 (1,0)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7619700"/>
                  </a:ext>
                </a:extLst>
              </a:tr>
              <a:tr h="599007">
                <a:tc>
                  <a:txBody>
                    <a:bodyPr/>
                    <a:lstStyle/>
                    <a:p>
                      <a:r>
                        <a:rPr lang="hr-HR" dirty="0" err="1"/>
                        <a:t>Ileus</a:t>
                      </a:r>
                      <a:r>
                        <a:rPr lang="hr-HR" dirty="0"/>
                        <a:t>/</a:t>
                      </a:r>
                      <a:r>
                        <a:rPr lang="hr-HR" dirty="0" err="1"/>
                        <a:t>subileus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24 (2,2)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4175543"/>
                  </a:ext>
                </a:extLst>
              </a:tr>
              <a:tr h="599007">
                <a:tc>
                  <a:txBody>
                    <a:bodyPr/>
                    <a:lstStyle/>
                    <a:p>
                      <a:r>
                        <a:rPr lang="hr-HR" dirty="0" err="1"/>
                        <a:t>Hipotenzija</a:t>
                      </a:r>
                      <a:r>
                        <a:rPr lang="hr-HR" dirty="0"/>
                        <a:t>/šok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99 (9,2)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7863258"/>
                  </a:ext>
                </a:extLst>
              </a:tr>
              <a:tr h="599007">
                <a:tc>
                  <a:txBody>
                    <a:bodyPr/>
                    <a:lstStyle/>
                    <a:p>
                      <a:pPr algn="l"/>
                      <a:r>
                        <a:rPr lang="hr-HR" b="1" dirty="0"/>
                        <a:t>Ukupno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134 (12,4)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3634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54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xmlns="" id="{6591EB5B-3FE7-4D3B-9CDC-112C4DC2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3600" dirty="0">
                <a:ea typeface="ＭＳ Ｐゴシック" panose="020B0600070205080204" pitchFamily="34" charset="-128"/>
              </a:rPr>
              <a:t>Parametri ishoda liječenja </a:t>
            </a:r>
            <a:br>
              <a:rPr lang="hr-HR" altLang="en-US" sz="3600" dirty="0">
                <a:ea typeface="ＭＳ Ｐゴシック" panose="020B0600070205080204" pitchFamily="34" charset="-128"/>
              </a:rPr>
            </a:br>
            <a:r>
              <a:rPr lang="hr-HR" altLang="en-US" sz="3600" dirty="0">
                <a:ea typeface="ＭＳ Ｐゴシック" panose="020B0600070205080204" pitchFamily="34" charset="-128"/>
              </a:rPr>
              <a:t>bolesnika s CDI</a:t>
            </a:r>
            <a:endParaRPr lang="en-US" altLang="en-US" sz="2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xmlns="" id="{CF1203B6-3F02-4A29-B881-5B75AE30F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6578"/>
            <a:ext cx="8229600" cy="4525963"/>
          </a:xfrm>
        </p:spPr>
        <p:txBody>
          <a:bodyPr/>
          <a:lstStyle/>
          <a:p>
            <a:endParaRPr lang="hr-HR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xmlns="" id="{EECE3FE3-BA96-4DCA-ABA3-E070E5F9C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00004"/>
              </p:ext>
            </p:extLst>
          </p:nvPr>
        </p:nvGraphicFramePr>
        <p:xfrm>
          <a:off x="1187624" y="2379820"/>
          <a:ext cx="6432376" cy="287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6188">
                  <a:extLst>
                    <a:ext uri="{9D8B030D-6E8A-4147-A177-3AD203B41FA5}">
                      <a16:colId xmlns:a16="http://schemas.microsoft.com/office/drawing/2014/main" xmlns="" val="1338579468"/>
                    </a:ext>
                  </a:extLst>
                </a:gridCol>
                <a:gridCol w="3216188">
                  <a:extLst>
                    <a:ext uri="{9D8B030D-6E8A-4147-A177-3AD203B41FA5}">
                      <a16:colId xmlns:a16="http://schemas.microsoft.com/office/drawing/2014/main" xmlns="" val="345145541"/>
                    </a:ext>
                  </a:extLst>
                </a:gridCol>
              </a:tblGrid>
              <a:tr h="911119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Varijable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Broj bolesnika = 1080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7754262"/>
                  </a:ext>
                </a:extLst>
              </a:tr>
              <a:tr h="911119">
                <a:tc>
                  <a:txBody>
                    <a:bodyPr/>
                    <a:lstStyle/>
                    <a:p>
                      <a:r>
                        <a:rPr lang="hr-HR" dirty="0"/>
                        <a:t>Dužina liječenja</a:t>
                      </a:r>
                    </a:p>
                    <a:p>
                      <a:r>
                        <a:rPr lang="hr-HR" dirty="0"/>
                        <a:t>nakon dijagnoze CDI         SV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13,4 (12,9)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4738124"/>
                  </a:ext>
                </a:extLst>
              </a:tr>
              <a:tr h="527871">
                <a:tc>
                  <a:txBody>
                    <a:bodyPr/>
                    <a:lstStyle/>
                    <a:p>
                      <a:r>
                        <a:rPr lang="hr-HR" dirty="0"/>
                        <a:t>Liječenje u JIM zbog CDI   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22 (2,0)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8737586"/>
                  </a:ext>
                </a:extLst>
              </a:tr>
              <a:tr h="527871">
                <a:tc>
                  <a:txBody>
                    <a:bodyPr/>
                    <a:lstStyle/>
                    <a:p>
                      <a:r>
                        <a:rPr lang="hr-HR" dirty="0"/>
                        <a:t>Bolnička smrtnost              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112 </a:t>
                      </a:r>
                      <a:r>
                        <a:rPr lang="hr-HR" b="1" dirty="0"/>
                        <a:t>(10,4)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6941584"/>
                  </a:ext>
                </a:extLst>
              </a:tr>
            </a:tbl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53EEE7A-9C97-4A6D-9E48-09B43C20247E}"/>
              </a:ext>
            </a:extLst>
          </p:cNvPr>
          <p:cNvSpPr txBox="1"/>
          <p:nvPr/>
        </p:nvSpPr>
        <p:spPr>
          <a:xfrm>
            <a:off x="1187624" y="5447079"/>
            <a:ext cx="643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/>
              <a:t>* </a:t>
            </a:r>
            <a:r>
              <a:rPr lang="hr-HR" sz="1600" dirty="0"/>
              <a:t>SV = srednja vrijednost, SD = standardna devijacija</a:t>
            </a:r>
          </a:p>
        </p:txBody>
      </p:sp>
    </p:spTree>
    <p:extLst>
      <p:ext uri="{BB962C8B-B14F-4D97-AF65-F5344CB8AC3E}">
        <p14:creationId xmlns:p14="http://schemas.microsoft.com/office/powerpoint/2010/main" val="3555456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xmlns="" id="{863715D6-CFE0-43A0-A6A9-87D144359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28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Parametri ishoda liječenja bolesnika s CDI </a:t>
            </a:r>
            <a:br>
              <a:rPr lang="hr-HR" altLang="en-US" sz="2800" dirty="0">
                <a:solidFill>
                  <a:srgbClr val="262626"/>
                </a:solidFill>
                <a:ea typeface="ＭＳ Ｐゴシック" panose="020B0600070205080204" pitchFamily="34" charset="-128"/>
              </a:rPr>
            </a:br>
            <a:r>
              <a:rPr lang="hr-HR" altLang="en-US" sz="28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prema epidemiološkim okolnostima razbolijevanja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3" name="Rezervirano mjesto sadržaja 2">
            <a:extLst>
              <a:ext uri="{FF2B5EF4-FFF2-40B4-BE49-F238E27FC236}">
                <a16:creationId xmlns:a16="http://schemas.microsoft.com/office/drawing/2014/main" xmlns="" id="{235249F9-DD74-43F5-BE9A-DC0FD9C22E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273081"/>
              </p:ext>
            </p:extLst>
          </p:nvPr>
        </p:nvGraphicFramePr>
        <p:xfrm>
          <a:off x="450166" y="2132856"/>
          <a:ext cx="8229600" cy="3386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12">
                  <a:extLst>
                    <a:ext uri="{9D8B030D-6E8A-4147-A177-3AD203B41FA5}">
                      <a16:colId xmlns:a16="http://schemas.microsoft.com/office/drawing/2014/main" xmlns="" val="98929117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97122599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765660829"/>
                    </a:ext>
                  </a:extLst>
                </a:gridCol>
                <a:gridCol w="874440">
                  <a:extLst>
                    <a:ext uri="{9D8B030D-6E8A-4147-A177-3AD203B41FA5}">
                      <a16:colId xmlns:a16="http://schemas.microsoft.com/office/drawing/2014/main" xmlns="" val="2415677526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Varijable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CDI iz opće </a:t>
                      </a:r>
                    </a:p>
                    <a:p>
                      <a:pPr algn="ctr"/>
                      <a:r>
                        <a:rPr lang="hr-HR" dirty="0"/>
                        <a:t>populacije</a:t>
                      </a:r>
                    </a:p>
                    <a:p>
                      <a:pPr algn="ctr"/>
                      <a:r>
                        <a:rPr lang="hr-HR" dirty="0"/>
                        <a:t>(N=169)</a:t>
                      </a:r>
                    </a:p>
                    <a:p>
                      <a:pPr algn="ctr"/>
                      <a:r>
                        <a:rPr lang="hr-HR" dirty="0"/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CDI povezana sa zdravstvenom skrbi</a:t>
                      </a:r>
                    </a:p>
                    <a:p>
                      <a:pPr algn="ctr"/>
                      <a:r>
                        <a:rPr lang="hr-HR" dirty="0"/>
                        <a:t>(N=831)</a:t>
                      </a:r>
                    </a:p>
                    <a:p>
                      <a:pPr algn="ctr"/>
                      <a:r>
                        <a:rPr lang="hr-HR" dirty="0"/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7299769"/>
                  </a:ext>
                </a:extLst>
              </a:tr>
              <a:tr h="968266">
                <a:tc>
                  <a:txBody>
                    <a:bodyPr/>
                    <a:lstStyle/>
                    <a:p>
                      <a:r>
                        <a:rPr lang="hr-HR" dirty="0"/>
                        <a:t>Dužina liječenja</a:t>
                      </a:r>
                    </a:p>
                    <a:p>
                      <a:r>
                        <a:rPr lang="hr-HR" dirty="0"/>
                        <a:t>nakon dijagnoze CDI         SV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10</a:t>
                      </a:r>
                      <a:r>
                        <a:rPr lang="hr-HR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,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1</a:t>
                      </a:r>
                      <a:r>
                        <a:rPr lang="hr-HR" sz="1800" baseline="0" dirty="0">
                          <a:effectLst/>
                          <a:latin typeface="+mn-lt"/>
                          <a:ea typeface="Calibri"/>
                          <a:cs typeface="Arial"/>
                        </a:rPr>
                        <a:t> (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6</a:t>
                      </a:r>
                      <a:r>
                        <a:rPr lang="hr-HR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,8)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14</a:t>
                      </a:r>
                      <a:r>
                        <a:rPr lang="hr-HR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,1</a:t>
                      </a:r>
                      <a:r>
                        <a:rPr lang="hr-HR" sz="1800" baseline="0" dirty="0">
                          <a:effectLst/>
                          <a:latin typeface="+mn-lt"/>
                          <a:ea typeface="Calibri"/>
                          <a:cs typeface="Arial"/>
                        </a:rPr>
                        <a:t> (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14</a:t>
                      </a:r>
                      <a:r>
                        <a:rPr lang="hr-HR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,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0</a:t>
                      </a:r>
                      <a:r>
                        <a:rPr lang="hr-HR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&lt;0,001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1086251"/>
                  </a:ext>
                </a:extLst>
              </a:tr>
              <a:tr h="560980">
                <a:tc>
                  <a:txBody>
                    <a:bodyPr/>
                    <a:lstStyle/>
                    <a:p>
                      <a:r>
                        <a:rPr lang="hr-HR" dirty="0"/>
                        <a:t>Liječenje u JIM zbog CDI   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2 (1</a:t>
                      </a:r>
                      <a:r>
                        <a:rPr lang="hr-HR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,2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20 (2</a:t>
                      </a:r>
                      <a:r>
                        <a:rPr lang="hr-HR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,4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0</a:t>
                      </a:r>
                      <a:r>
                        <a:rPr lang="hr-HR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,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321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399533"/>
                  </a:ext>
                </a:extLst>
              </a:tr>
              <a:tr h="560980">
                <a:tc>
                  <a:txBody>
                    <a:bodyPr/>
                    <a:lstStyle/>
                    <a:p>
                      <a:r>
                        <a:rPr lang="hr-HR" dirty="0"/>
                        <a:t>Bolnička smrtnost              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6 (3</a:t>
                      </a:r>
                      <a:r>
                        <a:rPr lang="hr-HR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,6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100 (12</a:t>
                      </a:r>
                      <a:r>
                        <a:rPr lang="hr-HR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,0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0,001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5491326"/>
                  </a:ext>
                </a:extLst>
              </a:tr>
            </a:tbl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3D98FE38-3CD9-421B-A746-655CF2A62D59}"/>
              </a:ext>
            </a:extLst>
          </p:cNvPr>
          <p:cNvSpPr txBox="1"/>
          <p:nvPr/>
        </p:nvSpPr>
        <p:spPr>
          <a:xfrm>
            <a:off x="683568" y="6234444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* SV = srednja vrijednost, SD = standardna devijacija</a:t>
            </a:r>
          </a:p>
        </p:txBody>
      </p:sp>
    </p:spTree>
    <p:extLst>
      <p:ext uri="{BB962C8B-B14F-4D97-AF65-F5344CB8AC3E}">
        <p14:creationId xmlns:p14="http://schemas.microsoft.com/office/powerpoint/2010/main" val="293838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0D592647-21C5-4758-9FDB-7F3086BB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Stopa smrti u bolesnika s CDI</a:t>
            </a:r>
            <a:br>
              <a:rPr lang="hr-HR" altLang="en-US" sz="3200" dirty="0">
                <a:solidFill>
                  <a:srgbClr val="262626"/>
                </a:solidFill>
                <a:ea typeface="ＭＳ Ｐゴシック" panose="020B0600070205080204" pitchFamily="34" charset="-128"/>
              </a:rPr>
            </a:br>
            <a:r>
              <a:rPr lang="hr-HR" altLang="en-US" sz="32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prema dobnim skupinama </a:t>
            </a:r>
            <a:r>
              <a:rPr lang="hr-HR" altLang="en-US" sz="24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(p=0,056)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xmlns="" id="{B9F0494F-A401-44FC-85E5-382B7BAE8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en-US" dirty="0">
              <a:ea typeface="ＭＳ Ｐゴシック" panose="020B0600070205080204" pitchFamily="34" charset="-128"/>
            </a:endParaRPr>
          </a:p>
          <a:p>
            <a:endParaRPr lang="hr-HR" altLang="en-US" dirty="0">
              <a:ea typeface="ＭＳ Ｐゴシック" panose="020B0600070205080204" pitchFamily="34" charset="-128"/>
            </a:endParaRPr>
          </a:p>
          <a:p>
            <a:endParaRPr lang="hr-HR" altLang="en-US" dirty="0">
              <a:ea typeface="ＭＳ Ｐゴシック" panose="020B0600070205080204" pitchFamily="34" charset="-128"/>
            </a:endParaRPr>
          </a:p>
          <a:p>
            <a:endParaRPr lang="hr-HR" altLang="en-US" dirty="0">
              <a:ea typeface="ＭＳ Ｐゴシック" panose="020B0600070205080204" pitchFamily="34" charset="-128"/>
            </a:endParaRPr>
          </a:p>
          <a:p>
            <a:endParaRPr lang="hr-HR" altLang="en-US" dirty="0">
              <a:ea typeface="ＭＳ Ｐゴシック" panose="020B0600070205080204" pitchFamily="34" charset="-128"/>
            </a:endParaRPr>
          </a:p>
          <a:p>
            <a:endParaRPr lang="hr-HR" altLang="en-US" dirty="0">
              <a:ea typeface="ＭＳ Ｐゴシック" panose="020B0600070205080204" pitchFamily="34" charset="-128"/>
            </a:endParaRPr>
          </a:p>
          <a:p>
            <a:endParaRPr lang="hr-HR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395536" y="1412776"/>
          <a:ext cx="828092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7919</TotalTime>
  <Words>1015</Words>
  <Application>Microsoft Office PowerPoint</Application>
  <PresentationFormat>On-screen Show (4:3)</PresentationFormat>
  <Paragraphs>361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Chart</vt:lpstr>
      <vt:lpstr>Klinička obilježja i liječenje u naših bolesnika s Clostridium difficile infekcijom </vt:lpstr>
      <vt:lpstr>Uključeni u studiju:</vt:lpstr>
      <vt:lpstr>Klinička težina bolesti u bolesnika s CDI (N=1080)</vt:lpstr>
      <vt:lpstr>Klinička obilježja u bolesnika s CDI  prema epidemiološkim okolnostima razboljevanja (1) </vt:lpstr>
      <vt:lpstr>Klinička obilježja u bolesnika s CDI  prema epidemiološkim okolnostima razboljevanja (2)</vt:lpstr>
      <vt:lpstr>Razvoj komplikacija povezanih  s CDI</vt:lpstr>
      <vt:lpstr>Parametri ishoda liječenja  bolesnika s CDI</vt:lpstr>
      <vt:lpstr>Parametri ishoda liječenja bolesnika s CDI  prema epidemiološkim okolnostima razbolijevanja</vt:lpstr>
      <vt:lpstr>Stopa smrti u bolesnika s CDI prema dobnim skupinama (p=0,056)</vt:lpstr>
      <vt:lpstr>Stopa smrti u bolesnika s CDI prema broju CDI epizode (p=&lt;0,001) </vt:lpstr>
      <vt:lpstr>Stopa smrti u bolesnika s CDI prema kalendarskim godinama (p=0,155)</vt:lpstr>
      <vt:lpstr>Rekurentne CDI: 35% hospitalizacija</vt:lpstr>
      <vt:lpstr>Inicijalno primjenjeno liječenje CDI </vt:lpstr>
      <vt:lpstr>Razlozi prekidanja inicijalne terapije za CDI: metronidazol vs. vankomicin</vt:lpstr>
      <vt:lpstr>Pridržavanje ESCMID preporukama  liječenja CDI (1)</vt:lpstr>
      <vt:lpstr>Pridržavanje ESCMID preporukama  liječenja CDI (2)</vt:lpstr>
      <vt:lpstr>Liječenje konkomitantnih infekcija</vt:lpstr>
      <vt:lpstr>Zaključak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Marija</dc:creator>
  <cp:lastModifiedBy>Doktori</cp:lastModifiedBy>
  <cp:revision>206</cp:revision>
  <dcterms:created xsi:type="dcterms:W3CDTF">2015-09-11T10:38:05Z</dcterms:created>
  <dcterms:modified xsi:type="dcterms:W3CDTF">2018-12-09T22:29:10Z</dcterms:modified>
</cp:coreProperties>
</file>