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2" r:id="rId5"/>
    <p:sldId id="272" r:id="rId6"/>
    <p:sldId id="265" r:id="rId7"/>
    <p:sldId id="264" r:id="rId8"/>
    <p:sldId id="263" r:id="rId9"/>
    <p:sldId id="258" r:id="rId10"/>
    <p:sldId id="259" r:id="rId11"/>
    <p:sldId id="266" r:id="rId12"/>
    <p:sldId id="275" r:id="rId13"/>
    <p:sldId id="277" r:id="rId14"/>
    <p:sldId id="274" r:id="rId15"/>
    <p:sldId id="269" r:id="rId16"/>
    <p:sldId id="273" r:id="rId17"/>
    <p:sldId id="271" r:id="rId18"/>
    <p:sldId id="268" r:id="rId19"/>
    <p:sldId id="276" r:id="rId20"/>
    <p:sldId id="267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60C1C5-A5BD-4E9D-9090-A249A05A44FF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F4F5B07-A215-4F18-BC20-4F2B7AE8779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7772400" cy="761999"/>
          </a:xfrm>
        </p:spPr>
        <p:txBody>
          <a:bodyPr anchor="t">
            <a:noAutofit/>
          </a:bodyPr>
          <a:lstStyle/>
          <a:p>
            <a:pPr algn="l"/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Prikaz bolesnika</a:t>
            </a:r>
            <a:endParaRPr lang="en-GB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33800"/>
            <a:ext cx="7772400" cy="28194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Odjel za predškolsku i školsku djecu </a:t>
            </a:r>
          </a:p>
          <a:p>
            <a:pPr algn="l"/>
            <a: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Zavod za infektivne bolesti </a:t>
            </a:r>
            <a: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djece</a:t>
            </a:r>
          </a:p>
          <a:p>
            <a:pPr algn="l"/>
            <a:r>
              <a:rPr lang="hr-H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Klinika za infektivne bolesti, Zagreb</a:t>
            </a:r>
            <a:endParaRPr lang="hr-HR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hr-H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Branko Miše</a:t>
            </a:r>
          </a:p>
          <a:p>
            <a:pPr algn="l"/>
            <a: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Ivona Vladušić</a:t>
            </a:r>
          </a:p>
          <a:p>
            <a:pPr algn="l"/>
            <a: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Tihana Kniewald</a:t>
            </a:r>
          </a:p>
          <a:p>
            <a:pPr algn="l"/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ist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09240"/>
            <a:ext cx="9144000" cy="66487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0" y="4724400"/>
            <a:ext cx="1905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L 12.9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E 4.39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seg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64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98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28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Hct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0.296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mo 7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MCV 67.3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Trc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354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1600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SE 60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CRP 23.9 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PCT 0.147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2438400"/>
            <a:ext cx="2209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GUK 5.8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bil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BUN 5.6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AST 30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kreatinin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39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ALT 11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Na 135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GGT 24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K 3.9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ALP 250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100</a:t>
            </a:r>
            <a:r>
              <a:rPr lang="hr-HR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LDH 318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CK 105 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41148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UK  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4724400"/>
            <a:ext cx="2209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TP 76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Alb 37.9 g/L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alb.            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β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γ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20574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2x HK  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21336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RTG pluća – b.o.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657600" y="2895600"/>
            <a:ext cx="533400" cy="1066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191000" y="2971800"/>
            <a:ext cx="304800" cy="990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495800" y="2971800"/>
            <a:ext cx="76200" cy="685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4572000" y="3657600"/>
            <a:ext cx="381000" cy="304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276600" y="4038600"/>
            <a:ext cx="12192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PV 0,83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fbg 5,9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D-dimeri 0,94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124200" y="990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19.9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467600" y="990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21.9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257800" y="990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20.9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048000" y="12192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1 mjesec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914400" y="45720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14,5 kg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3810000" y="1828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590800" y="1828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581400" y="4495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038600" y="47244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124200" y="51816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352800" y="5638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657600" y="4800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urin</a:t>
            </a:r>
          </a:p>
          <a:p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>
            <a:off x="3810000" y="2133600"/>
            <a:ext cx="495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4572000" y="18288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ceftriakson 1x750 mg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1307" y="0"/>
            <a:ext cx="75613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5562600"/>
            <a:ext cx="5562600" cy="1066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RTG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snimka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pluća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srca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ležeći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hr-H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Uredna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prozirnost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pl.parenhima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vidim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patoloških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zasjenjenja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Lat.f.c.sinusi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slobodni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Hilusi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urednog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raspleta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Srce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blago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uvećano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Radna dijagnoza ?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Dalja obrada ?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Liječenje ?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Dalji postupak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Vrućica nepoznatog podrijetla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Dijagnoza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UZV trbuha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serologija EBV, CMV,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Toxoplasma gondii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Bartonellae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imunološke pretrage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Dodatna obrada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jetra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inicijalno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veća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grublja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ostalo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b.o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gušterača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slezena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žuč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sustav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b.o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pl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euralnog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izljeva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ascitesa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koliko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analizi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dostupno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jačeg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meteorizma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donjeg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abdomena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bubrezi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fiziološkim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granicama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mokr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aćni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mjehur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gotovo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prazan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UZV trbuha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obustavljeno davanje ceftriaksona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liječen simptomatski – samo antipirezom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trajno subfebrilan do febrilan max. do 39 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antipiretike primao 1-2 x dnevno, uglavnom paracetamol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pritom izvrsnog općeg stanja, bez tegoba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Liječenje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ist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09240"/>
            <a:ext cx="9144000" cy="66487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0" y="4724400"/>
            <a:ext cx="1905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L 12.9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E 4.39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seg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64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98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28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Hct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0.296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mo 7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MCV 67.3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Trc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354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1600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SE 60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CRP 23.9 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PCT 0.147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2438400"/>
            <a:ext cx="2209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GUK 5.8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bil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BUN 5.6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AST 30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kreatinin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39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ALT 11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Na 135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GGT 24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K 3.9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ALP 250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100</a:t>
            </a:r>
            <a:r>
              <a:rPr lang="hr-HR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LDH 318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CK 105 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41148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UK  </a:t>
            </a:r>
            <a:r>
              <a:rPr lang="hr-HR" sz="1400" dirty="0" smtClean="0">
                <a:latin typeface="Calibri"/>
                <a:cs typeface="Calibri"/>
              </a:rPr>
              <a:t>Ø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4724400"/>
            <a:ext cx="2209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TP 76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12.1 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Alb 37.9 g/L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1.34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alb.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49.9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%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1.07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4.8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16.3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12.5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16.5%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20574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2x HK  </a:t>
            </a:r>
            <a:r>
              <a:rPr lang="hr-HR" sz="1400" dirty="0" smtClean="0">
                <a:latin typeface="Calibri"/>
                <a:cs typeface="Calibri"/>
              </a:rPr>
              <a:t>ØØ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21336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RTG pluća – b.o.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657600" y="2895600"/>
            <a:ext cx="533400" cy="1066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191000" y="2971800"/>
            <a:ext cx="304800" cy="990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495800" y="2971800"/>
            <a:ext cx="76200" cy="685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4572000" y="3657600"/>
            <a:ext cx="381000" cy="304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4953000" y="3962400"/>
            <a:ext cx="990600" cy="152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5943600" y="3429000"/>
            <a:ext cx="762000" cy="685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6705600" y="3429000"/>
            <a:ext cx="76200" cy="228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781800" y="3048000"/>
            <a:ext cx="228600" cy="609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7010400" y="3048000"/>
            <a:ext cx="76200" cy="533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7086600" y="3581400"/>
            <a:ext cx="457200" cy="152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7543800" y="3200400"/>
            <a:ext cx="381000" cy="533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7924800" y="2819400"/>
            <a:ext cx="381000" cy="381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8305800" y="2819400"/>
            <a:ext cx="228600" cy="762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534400" y="3581400"/>
            <a:ext cx="304800" cy="381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276600" y="4038600"/>
            <a:ext cx="12192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PV 0,83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fbg 5,9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D-dimeri 0,94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124200" y="990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19.9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467600" y="990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21.9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257800" y="9906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20.9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048000" y="12192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1 mjesec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010400" y="2133600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UZV trbuha – blago grublja i blago uvećana jetra, ostalo b.o..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8001000" y="1676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CRP 2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400" dirty="0" smtClean="0">
                <a:latin typeface="Times New Roman" pitchFamily="18" charset="0"/>
                <a:cs typeface="Times New Roman" pitchFamily="18" charset="0"/>
              </a:rPr>
              <a:t>PCT 0.1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02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781800" y="4800600"/>
            <a:ext cx="1905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L 12.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E 4.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74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51,2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103</a:t>
            </a: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39,5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Hct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0.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mo 7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,6    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MCV 67.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,4      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Trc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69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ba 0,3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467600" y="3810000"/>
            <a:ext cx="121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PV 0,80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fbg 5,3</a:t>
            </a:r>
          </a:p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D-dimeri 1,03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38200" y="1219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i="1" dirty="0" smtClean="0">
                <a:latin typeface="Times New Roman" pitchFamily="18" charset="0"/>
                <a:cs typeface="Times New Roman" pitchFamily="18" charset="0"/>
              </a:rPr>
              <a:t>Status febrilis</a:t>
            </a:r>
            <a:endParaRPr lang="en-GB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914400" y="45720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14,5 kg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181600" y="1981200"/>
            <a:ext cx="1905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dsDNA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ANCA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RF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CCP</a:t>
            </a:r>
          </a:p>
          <a:p>
            <a:endParaRPr lang="hr-HR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serologija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EBV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CMV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Toxoplasma gondii</a:t>
            </a:r>
          </a:p>
          <a:p>
            <a:r>
              <a:rPr lang="hr-HR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Bartonellae</a:t>
            </a:r>
            <a:endParaRPr lang="en-GB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781800" y="17526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2x HK  </a:t>
            </a:r>
            <a:r>
              <a:rPr lang="hr-HR" sz="1400" dirty="0" smtClean="0">
                <a:latin typeface="Calibri"/>
                <a:cs typeface="Calibri"/>
              </a:rPr>
              <a:t>ØØ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3810000" y="1828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590800" y="1828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581400" y="4495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038600" y="47244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124200" y="51816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352800" y="5638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657600" y="4800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urin</a:t>
            </a:r>
          </a:p>
          <a:p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8001000" y="57150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8458200" y="19050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8229600" y="4495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772400" y="42672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772400" y="5257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ANA screen neg. (0,1)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dsDNA neg. (5,4)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ANCA-PR3s neg. (0,2)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ANCA-MPOs neg. (0,3)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RF IgA neg, (7,9)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RF IgM neg, (0,7)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CCP neg, (2,5)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Imunološke pretrage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23.09.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65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CRP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37.1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PCT 0.127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L 10 (ne 44.9,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43.6, mo 8.9,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2.3,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0.3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 4.41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98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Hct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0.302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MCV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68.5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329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GUK 5.4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BUN 3.3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kreatinin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38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Na 139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K 4.4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104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AST 25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ALT 10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GGT 22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LDH 233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CK 76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tolica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parazitološki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- 3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x – neg.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25.09.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CRP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30.4</a:t>
            </a:r>
            <a:endParaRPr lang="hr-HR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L 9 (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seg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39,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48, mo 10,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3%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 4.4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Hct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0.297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MCV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67.4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Trc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370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C3 1.94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C4 0.45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feritin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51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PV 0.77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fbg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D-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dimeri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1.09</a:t>
            </a:r>
            <a:endParaRPr lang="hr-HR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HK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Ponovljene lab.pretrage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dječak u dobi od 3 god.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liječen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Općoj bolnici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29.8.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10.9.2018.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d 23.8. febrilan do 39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uz zimice i tresavice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bez vodećeg simptoma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s temperaturama 2-3x dnevno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ovremeno povrati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primjen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antipiretika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jednom navratu se majci činilo da ima otečeno lijevo oko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nače je raspoložen i zaigran, ponaša se uobičajeno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ije gubio na tjelesnoj težini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Anamneza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EBV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VCA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737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EA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granično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17.8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EBNA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poz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58.9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CMV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155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i="1" dirty="0" err="1" smtClean="0">
                <a:latin typeface="Times New Roman" pitchFamily="18" charset="0"/>
                <a:cs typeface="Times New Roman" pitchFamily="18" charset="0"/>
              </a:rPr>
              <a:t>Toxoplasma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 gondii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i="1" dirty="0" err="1" smtClean="0">
                <a:latin typeface="Times New Roman" pitchFamily="18" charset="0"/>
                <a:cs typeface="Times New Roman" pitchFamily="18" charset="0"/>
              </a:rPr>
              <a:t>Bartonella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i="1" dirty="0" err="1" smtClean="0">
                <a:latin typeface="Times New Roman" pitchFamily="18" charset="0"/>
                <a:cs typeface="Times New Roman" pitchFamily="18" charset="0"/>
              </a:rPr>
              <a:t>henselae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GB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poz</a:t>
            </a:r>
            <a:r>
              <a:rPr lang="hr-H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(80) </a:t>
            </a:r>
            <a:r>
              <a:rPr lang="en-GB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poz</a:t>
            </a:r>
            <a:r>
              <a:rPr lang="en-GB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hr-H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GB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512)</a:t>
            </a:r>
            <a:endParaRPr lang="hr-HR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i="1" dirty="0" err="1" smtClean="0">
                <a:latin typeface="Times New Roman" pitchFamily="18" charset="0"/>
                <a:cs typeface="Times New Roman" pitchFamily="18" charset="0"/>
              </a:rPr>
              <a:t>Bartonella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i="1" dirty="0" err="1" smtClean="0">
                <a:latin typeface="Times New Roman" pitchFamily="18" charset="0"/>
                <a:cs typeface="Times New Roman" pitchFamily="18" charset="0"/>
              </a:rPr>
              <a:t>quintana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neg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poz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(512)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Serologija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ciprofloksacin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(u dnevnoj dozi 30 mg/kg/dan) kroz 14 dana</a:t>
            </a:r>
          </a:p>
          <a:p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učinak vrlo brz s padom temperature u narednih 48 sati</a:t>
            </a:r>
          </a:p>
          <a:p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dalje praćenje dječaka nastavljeno u Koprivnici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Liječenje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dokazana tijekom prošlog mjeseca u još 2 djevojčice (10 i 14 god.) s kliničkom slikom vrućice nepoznatnog podrijetla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 oba slučaja uspješno liječenje provedeno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doksiciklinom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kroz 14 dana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Bartoneloza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 djece u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51%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slučajeva dokazane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infekcije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od toga u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59%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slučajeva se radilo o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bakterijskim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infekcijama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 razvijenim zemljama -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bartoneloze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mokraćne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infekcije najčešći uzroci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bez dijagnoze u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23%</a:t>
            </a:r>
          </a:p>
          <a:p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reumatološke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bolesti u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9%</a:t>
            </a:r>
          </a:p>
          <a:p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neoplastičke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bolesti u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6%</a:t>
            </a:r>
            <a:endParaRPr lang="en-GB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Vrućica nepoznatog podrijetla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>
            <a:normAutofit/>
          </a:bodyPr>
          <a:lstStyle/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vi-VN" sz="2600" b="1" u="sng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....9, Hgb 100, E i Trc b.o.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CRP </a:t>
            </a:r>
            <a:r>
              <a:rPr lang="vi-VN" sz="2600" b="1" u="sng" dirty="0" smtClean="0">
                <a:latin typeface="Times New Roman" pitchFamily="18" charset="0"/>
                <a:cs typeface="Times New Roman" pitchFamily="18" charset="0"/>
              </a:rPr>
              <a:t>124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...19 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AST 28, ALT 26, ALT 11, LDH 456...305, ALP 204, GGT 24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eritin 53, C3 1.6,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4 0.4, anti-CCP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0.7, ASO 4, ASTA neg. 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HK 29.8. sterilna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Rtg srca i pluća i UZV abdomena uredni 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EBV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VCA IgM neg, IgG poz.736, EA gran, EBNA poz.56.7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CMV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600" dirty="0" smtClean="0">
                <a:latin typeface="Times New Roman" pitchFamily="18" charset="0"/>
                <a:cs typeface="Times New Roman" pitchFamily="18" charset="0"/>
              </a:rPr>
              <a:t>IgM neg., IgG poz.141</a:t>
            </a:r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Laboratorijski nalazi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 prijemu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viđen oskudni eksudat na tonzil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ama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tijekom boravka posve dobro, no trajno febrilan</a:t>
            </a:r>
          </a:p>
          <a:p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koamoksiklav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1.-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3.dan,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potom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cefuroksimom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10 dana uz peroraln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azitromicinom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kroz 3 dana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dana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metilprednizolon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20 mg i.v. nakon čega je bio afebrilan 2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dana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Liječenje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>
            <a:normAutofit/>
          </a:bodyPr>
          <a:lstStyle/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upućen radi pregleda infektologa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ponovo postaje blago febrilan u večernjim satima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opće stanje izvrsno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klinički bez znakova bolesti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PCR EBV iz krvi - </a:t>
            </a:r>
            <a:r>
              <a:rPr lang="hr-HR" sz="2600" b="1" u="sng" dirty="0" smtClean="0">
                <a:latin typeface="Times New Roman" pitchFamily="18" charset="0"/>
                <a:cs typeface="Times New Roman" pitchFamily="18" charset="0"/>
              </a:rPr>
              <a:t>27200 kopija/mL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protočna citometrija - povišen postotak CD8+ T-limfocita (36,3%)</a:t>
            </a: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naručen na kontrolu</a:t>
            </a:r>
          </a:p>
          <a:p>
            <a:endParaRPr lang="hr-HR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Pregled u našoj klinici -13.09.2018.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HK 6.9.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i="1" dirty="0" smtClean="0">
                <a:latin typeface="Times New Roman" pitchFamily="18" charset="0"/>
                <a:cs typeface="Times New Roman" pitchFamily="18" charset="0"/>
              </a:rPr>
              <a:t>Streptococcus viridans </a:t>
            </a:r>
            <a:endParaRPr lang="hr-HR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ceftriakson, klindamicin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– S</a:t>
            </a: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ampicilin, amoksicilin/klavulanska kiselina, cefuroksim iv.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– I</a:t>
            </a:r>
          </a:p>
          <a:p>
            <a:pPr lvl="1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penicilin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- R</a:t>
            </a:r>
          </a:p>
          <a:p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18.9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 započet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 davanje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ceftriakson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19.9. UZV srca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strukturno zdravo srce.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19.9. primio 2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 dozu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ceftriaksona i upućen u našu kliniku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Pregled 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Općoj bolnici18.09.2018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ođen iz uredne trudnoće, u terminu. RM 3,5 kg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ije imao žuticu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ovorođenačko razdoblje uredno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nije teže bolovao, osim u 2 navrata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1/2015.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laringealn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stridor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9/2017.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apscedirajuć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limfadenitis vrata</a:t>
            </a:r>
          </a:p>
          <a:p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Obiteljska anamneza: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estra u dobi 18 god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imala osteosarkom 2014.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liječena u KDBZ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raća u dobi 14,12 i 10 god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zdrav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ajka i otac u dobi od 39 god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su zdravi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- 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ezaposleni su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aka po majci ima arterijsku hipertenziju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KOPB. te je 2014. preboljela karcinom dojke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jed po majci je 2004. imao infarkt miokarda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aka i djed po ocu su zdravi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Anamneza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Epidemiološka anamneza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ivi na selu Hlebinima kraj Koprivnice, u kući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kućani su zdravi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maju dva psa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 unazad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mjeseca su imali mladu mačku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ovremeno boravi u selu Virje kod bake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Cijepljenja: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redovito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Alergije: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sad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nije manifestirao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Anamneza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tymp 38,8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st.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C, puls 128/min, SpO2 99-100%, RR 95/60mmHg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istre svijesti, dobrog općeg stanja, </a:t>
            </a: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MS neg. Limfni čvorovi u palpabilnim regijama do 1cm.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Koža: po podlakticama, potkoljenicama, gluteusu makulopapulozni osip, svrbi. Hipopigmentacije po rukama i nogama te leđima. Stariji ožiljak od opekline na desnom bedru te na gluteusu. Povećana dlakavost.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Ždrijelo blaže hiperemično, bez eksudata. Zubalo kariozno. Jezik vlažan. Nos prohodan. OTS nalaz obostrano uredan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Nad plućima uredan disajni šum.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Srce:akcija ritmična, nad prekordijem sistolički šum II/III.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Trbuh: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mekan, bezbolan, čujne peristaltike, jetru palpiram rubom, slezenu ne palpiram.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Neurološki status bez ispada i lateralizacije. Hod uredan.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Status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782</TotalTime>
  <Words>1412</Words>
  <Application>Microsoft Office PowerPoint</Application>
  <PresentationFormat>On-screen Show (4:3)</PresentationFormat>
  <Paragraphs>248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Prikaz bolesnika</vt:lpstr>
      <vt:lpstr>Anamneza</vt:lpstr>
      <vt:lpstr>Laboratorijski nalazi</vt:lpstr>
      <vt:lpstr>Liječenje</vt:lpstr>
      <vt:lpstr>Pregled u našoj klinici -13.09.2018.</vt:lpstr>
      <vt:lpstr>Pregled u Općoj bolnici18.09.2018.</vt:lpstr>
      <vt:lpstr>Anamneza</vt:lpstr>
      <vt:lpstr>Anamneza</vt:lpstr>
      <vt:lpstr>Status</vt:lpstr>
      <vt:lpstr>PowerPoint Presentation</vt:lpstr>
      <vt:lpstr>PowerPoint Presentation</vt:lpstr>
      <vt:lpstr>Dalji postupak</vt:lpstr>
      <vt:lpstr>Dijagnoza</vt:lpstr>
      <vt:lpstr>Dodatna obrada</vt:lpstr>
      <vt:lpstr>UZV trbuha</vt:lpstr>
      <vt:lpstr>Liječenje</vt:lpstr>
      <vt:lpstr>PowerPoint Presentation</vt:lpstr>
      <vt:lpstr>Imunološke pretrage</vt:lpstr>
      <vt:lpstr>Ponovljene lab.pretrage</vt:lpstr>
      <vt:lpstr>Serologija</vt:lpstr>
      <vt:lpstr>Liječenje</vt:lpstr>
      <vt:lpstr>Bartoneloza</vt:lpstr>
      <vt:lpstr>Vrućica nepoznatog podrijetla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bolesnika</dc:title>
  <dc:creator>Branco</dc:creator>
  <cp:lastModifiedBy>Doktori</cp:lastModifiedBy>
  <cp:revision>54</cp:revision>
  <dcterms:created xsi:type="dcterms:W3CDTF">2018-11-07T20:29:11Z</dcterms:created>
  <dcterms:modified xsi:type="dcterms:W3CDTF">2018-11-14T23:55:52Z</dcterms:modified>
</cp:coreProperties>
</file>