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7" r:id="rId6"/>
    <p:sldId id="259" r:id="rId7"/>
    <p:sldId id="277" r:id="rId8"/>
    <p:sldId id="260" r:id="rId9"/>
    <p:sldId id="276" r:id="rId10"/>
    <p:sldId id="278" r:id="rId11"/>
    <p:sldId id="268" r:id="rId12"/>
    <p:sldId id="279" r:id="rId13"/>
    <p:sldId id="280" r:id="rId14"/>
    <p:sldId id="271" r:id="rId15"/>
    <p:sldId id="27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A"/>
    <a:srgbClr val="B26356"/>
    <a:srgbClr val="FFB3B5"/>
    <a:srgbClr val="FF6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0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4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3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2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0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5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4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56146-0331-4259-BA6B-29F2D3BC72D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6E6B-0264-4978-944C-B10363227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82873" cy="2387600"/>
          </a:xfrm>
        </p:spPr>
        <p:txBody>
          <a:bodyPr/>
          <a:lstStyle/>
          <a:p>
            <a:r>
              <a:rPr lang="hr-HR" b="1" dirty="0" smtClean="0"/>
              <a:t>Kada posumnjati na HIV infekciju?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2" y="4301544"/>
            <a:ext cx="5400541" cy="204774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Iva Lisičar, </a:t>
            </a:r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</a:rPr>
              <a:t>dr.med</a:t>
            </a:r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Prof.dr.sc. Josip </a:t>
            </a:r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</a:rPr>
              <a:t>Begovac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</a:rPr>
              <a:t>dr.med</a:t>
            </a:r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Klinika za infektivne bolesti ‘’Dr. </a:t>
            </a:r>
            <a:r>
              <a:rPr lang="hr-HR" sz="2000" dirty="0" err="1" smtClean="0">
                <a:solidFill>
                  <a:schemeClr val="bg1">
                    <a:lumMod val="50000"/>
                  </a:schemeClr>
                </a:solidFill>
              </a:rPr>
              <a:t>Fran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 Mihaljević’’</a:t>
            </a:r>
          </a:p>
          <a:p>
            <a:pPr algn="r">
              <a:spcBef>
                <a:spcPts val="0"/>
              </a:spcBef>
            </a:pPr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Simpozij ”Najčešći infektivni sindromi u ordinaciji primarne zdravstvene zaštite”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10. ožujka 2017.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3" y="4197733"/>
            <a:ext cx="4653689" cy="225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0" y="3709117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27000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392"/>
            <a:ext cx="10508087" cy="974281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Simptomi 12 mjeseci prije dijagnoze*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75"/>
            <a:ext cx="3772437" cy="4262905"/>
          </a:xfrm>
          <a:solidFill>
            <a:srgbClr val="FFD9DA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hr-HR" sz="2400" dirty="0" smtClean="0"/>
              <a:t>Umor</a:t>
            </a:r>
          </a:p>
          <a:p>
            <a:r>
              <a:rPr lang="hr-HR" sz="2400" dirty="0" smtClean="0"/>
              <a:t>Vrućica</a:t>
            </a:r>
          </a:p>
          <a:p>
            <a:r>
              <a:rPr lang="hr-HR" sz="2400" b="1" dirty="0" smtClean="0"/>
              <a:t>Gubitak na težini</a:t>
            </a:r>
          </a:p>
          <a:p>
            <a:r>
              <a:rPr lang="hr-HR" sz="2400" dirty="0" smtClean="0"/>
              <a:t>Respiratorne infekcije</a:t>
            </a:r>
          </a:p>
          <a:p>
            <a:r>
              <a:rPr lang="hr-HR" sz="2400" dirty="0" smtClean="0"/>
              <a:t>Kožna oboljenja</a:t>
            </a:r>
          </a:p>
          <a:p>
            <a:r>
              <a:rPr lang="hr-HR" sz="2400" dirty="0" smtClean="0"/>
              <a:t>Proljev</a:t>
            </a:r>
          </a:p>
          <a:p>
            <a:r>
              <a:rPr lang="hr-HR" sz="2400" dirty="0" err="1" smtClean="0"/>
              <a:t>Limfadenopatija</a:t>
            </a:r>
            <a:endParaRPr lang="hr-HR" sz="2400" dirty="0" smtClean="0"/>
          </a:p>
          <a:p>
            <a:r>
              <a:rPr lang="hr-HR" sz="2400" dirty="0" smtClean="0"/>
              <a:t>Promjene u usnoj šupljini</a:t>
            </a:r>
          </a:p>
          <a:p>
            <a:r>
              <a:rPr lang="hr-HR" sz="2400" dirty="0" smtClean="0"/>
              <a:t>Bolovi u mišićima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/>
              <a:t>*</a:t>
            </a:r>
            <a:r>
              <a:rPr lang="hr-HR" sz="1400" dirty="0" err="1" smtClean="0"/>
              <a:t>Hachfeld</a:t>
            </a:r>
            <a:r>
              <a:rPr lang="hr-HR" sz="1400" dirty="0" smtClean="0"/>
              <a:t> </a:t>
            </a:r>
            <a:r>
              <a:rPr lang="hr-HR" sz="1400" dirty="0" err="1" smtClean="0"/>
              <a:t>et</a:t>
            </a:r>
            <a:r>
              <a:rPr lang="hr-HR" sz="1400" dirty="0" smtClean="0"/>
              <a:t> </a:t>
            </a:r>
            <a:r>
              <a:rPr lang="hr-HR" sz="1400" dirty="0" err="1" smtClean="0"/>
              <a:t>al</a:t>
            </a:r>
            <a:r>
              <a:rPr lang="hr-HR" sz="1400" dirty="0" smtClean="0"/>
              <a:t>.  Journal </a:t>
            </a:r>
            <a:r>
              <a:rPr lang="hr-HR" sz="1400" dirty="0" err="1" smtClean="0"/>
              <a:t>of</a:t>
            </a:r>
            <a:r>
              <a:rPr lang="hr-HR" sz="1400" dirty="0" smtClean="0"/>
              <a:t> </a:t>
            </a:r>
            <a:r>
              <a:rPr lang="hr-HR" sz="1400" dirty="0" err="1" smtClean="0"/>
              <a:t>the</a:t>
            </a:r>
            <a:r>
              <a:rPr lang="hr-HR" sz="1400" dirty="0" smtClean="0"/>
              <a:t> International AIDS </a:t>
            </a:r>
            <a:r>
              <a:rPr lang="hr-HR" sz="1400" dirty="0" err="1"/>
              <a:t>S</a:t>
            </a:r>
            <a:r>
              <a:rPr lang="hr-HR" sz="1400" dirty="0" err="1" smtClean="0"/>
              <a:t>ociety</a:t>
            </a:r>
            <a:r>
              <a:rPr lang="hr-HR" sz="1400" dirty="0" smtClean="0"/>
              <a:t> 2015. 18:20317</a:t>
            </a:r>
            <a:endParaRPr lang="en-GB" sz="1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34585" y="2380449"/>
            <a:ext cx="4148063" cy="228170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/>
              <a:t>766 bolesnika</a:t>
            </a:r>
          </a:p>
          <a:p>
            <a:r>
              <a:rPr lang="hr-HR" sz="2400" dirty="0" smtClean="0"/>
              <a:t>74.2% tražilo je pomoć LOM zbog navedenih simptoma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→ </a:t>
            </a:r>
            <a:r>
              <a:rPr lang="hr-HR" sz="2600" b="1" i="1" dirty="0" err="1" smtClean="0">
                <a:solidFill>
                  <a:srgbClr val="C00000"/>
                </a:solidFill>
              </a:rPr>
              <a:t>missed</a:t>
            </a:r>
            <a:r>
              <a:rPr lang="hr-HR" sz="2600" b="1" i="1" dirty="0" smtClean="0">
                <a:solidFill>
                  <a:srgbClr val="C00000"/>
                </a:solidFill>
              </a:rPr>
              <a:t> </a:t>
            </a:r>
            <a:r>
              <a:rPr lang="hr-HR" sz="2600" b="1" i="1" dirty="0" err="1" smtClean="0">
                <a:solidFill>
                  <a:srgbClr val="C00000"/>
                </a:solidFill>
              </a:rPr>
              <a:t>opportunities</a:t>
            </a:r>
            <a:endParaRPr lang="en-GB" sz="2600" b="1" i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93972" y="3284111"/>
            <a:ext cx="1571222" cy="45076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21218" y="-25758"/>
            <a:ext cx="8538692" cy="6822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5313" y="785611"/>
            <a:ext cx="3477295" cy="257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453165" y="1272209"/>
            <a:ext cx="3477295" cy="145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72484" y="1867809"/>
            <a:ext cx="3477295" cy="159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016580" y="3389292"/>
            <a:ext cx="2998631" cy="165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027311" y="837133"/>
            <a:ext cx="2975021" cy="1481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0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014432" y="3670479"/>
            <a:ext cx="2998631" cy="4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020871" y="4262907"/>
            <a:ext cx="2998631" cy="1086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470336" y="2491409"/>
            <a:ext cx="3477295" cy="138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8" y="4651967"/>
            <a:ext cx="2120587" cy="934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6546" y="5688449"/>
            <a:ext cx="2275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HIV </a:t>
            </a:r>
            <a:r>
              <a:rPr lang="hr-HR" sz="1400" dirty="0" err="1" smtClean="0"/>
              <a:t>in</a:t>
            </a:r>
            <a:r>
              <a:rPr lang="hr-HR" sz="1400" dirty="0" smtClean="0"/>
              <a:t> Europe. HIV </a:t>
            </a:r>
            <a:r>
              <a:rPr lang="hr-HR" sz="1400" dirty="0" err="1" smtClean="0"/>
              <a:t>Indicator</a:t>
            </a:r>
            <a:r>
              <a:rPr lang="hr-HR" sz="1400" dirty="0" smtClean="0"/>
              <a:t> </a:t>
            </a:r>
            <a:r>
              <a:rPr lang="hr-HR" sz="1400" dirty="0" err="1" smtClean="0"/>
              <a:t>Conditions</a:t>
            </a:r>
            <a:r>
              <a:rPr lang="hr-HR" sz="1400" dirty="0" smtClean="0"/>
              <a:t>: </a:t>
            </a:r>
            <a:r>
              <a:rPr lang="hr-HR" sz="1400" dirty="0" err="1" smtClean="0"/>
              <a:t>Guidance</a:t>
            </a:r>
            <a:r>
              <a:rPr lang="hr-HR" sz="1400" dirty="0" smtClean="0"/>
              <a:t> for </a:t>
            </a:r>
            <a:r>
              <a:rPr lang="hr-HR" sz="1400" dirty="0" err="1" smtClean="0"/>
              <a:t>Implementing</a:t>
            </a:r>
            <a:r>
              <a:rPr lang="hr-HR" sz="1400" dirty="0" smtClean="0"/>
              <a:t> HIV </a:t>
            </a:r>
            <a:r>
              <a:rPr lang="hr-HR" sz="1400" dirty="0" err="1" smtClean="0"/>
              <a:t>Testing</a:t>
            </a:r>
            <a:r>
              <a:rPr lang="hr-HR" sz="1400" dirty="0" smtClean="0"/>
              <a:t> </a:t>
            </a:r>
            <a:r>
              <a:rPr lang="hr-HR" sz="1400" dirty="0" err="1" smtClean="0"/>
              <a:t>in</a:t>
            </a:r>
            <a:r>
              <a:rPr lang="hr-HR" sz="1400" dirty="0" smtClean="0"/>
              <a:t> </a:t>
            </a:r>
            <a:r>
              <a:rPr lang="hr-HR" sz="1400" dirty="0" err="1" smtClean="0"/>
              <a:t>Adults</a:t>
            </a:r>
            <a:r>
              <a:rPr lang="hr-HR" sz="1400" dirty="0" smtClean="0"/>
              <a:t> </a:t>
            </a:r>
            <a:r>
              <a:rPr lang="hr-HR" sz="1400" dirty="0" err="1" smtClean="0"/>
              <a:t>in</a:t>
            </a:r>
            <a:r>
              <a:rPr lang="hr-HR" sz="1400" dirty="0" smtClean="0"/>
              <a:t> Health Care </a:t>
            </a:r>
            <a:r>
              <a:rPr lang="hr-HR" sz="1400" dirty="0" err="1" smtClean="0"/>
              <a:t>Settings</a:t>
            </a:r>
            <a:r>
              <a:rPr lang="hr-HR" sz="1400" dirty="0" smtClean="0"/>
              <a:t>. 2012.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29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Bolesnik 3 (39 g.), studeni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U</a:t>
            </a:r>
            <a:r>
              <a:rPr lang="hr-HR" sz="2400" dirty="0" smtClean="0"/>
              <a:t>natrag mjesec dana </a:t>
            </a:r>
            <a:r>
              <a:rPr lang="hr-HR" sz="2400" b="1" dirty="0" smtClean="0"/>
              <a:t>suhi kašalj, blaža zaduha</a:t>
            </a:r>
          </a:p>
          <a:p>
            <a:r>
              <a:rPr lang="hr-HR" sz="2400" dirty="0" smtClean="0"/>
              <a:t>Unatrag 2 tjedna </a:t>
            </a:r>
            <a:r>
              <a:rPr lang="hr-HR" sz="2400" b="1" dirty="0" smtClean="0"/>
              <a:t>febrilan </a:t>
            </a:r>
            <a:r>
              <a:rPr lang="hr-HR" sz="2400" dirty="0" smtClean="0"/>
              <a:t>svakodnevno (do 38.6 °C) uz </a:t>
            </a:r>
            <a:r>
              <a:rPr lang="hr-HR" sz="2400" b="1" dirty="0" smtClean="0"/>
              <a:t>bol u lijevom uhu </a:t>
            </a:r>
            <a:r>
              <a:rPr lang="hr-HR" sz="2400" dirty="0" smtClean="0"/>
              <a:t>koja se širi ispred i iza uške</a:t>
            </a:r>
            <a:endParaRPr lang="hr-HR" sz="2400" b="1" dirty="0" smtClean="0"/>
          </a:p>
          <a:p>
            <a:r>
              <a:rPr lang="hr-HR" sz="2400" dirty="0" smtClean="0"/>
              <a:t>Apetit oslabljen, od početka bolesti izgubio 8 kg</a:t>
            </a:r>
          </a:p>
          <a:p>
            <a:r>
              <a:rPr lang="hr-HR" sz="2400" dirty="0" smtClean="0"/>
              <a:t>Prije 2 tjedna popio je </a:t>
            </a:r>
            <a:r>
              <a:rPr lang="hr-HR" sz="2400" b="1" dirty="0" err="1" smtClean="0"/>
              <a:t>azitromicin</a:t>
            </a:r>
            <a:r>
              <a:rPr lang="hr-HR" sz="2400" b="1" dirty="0" smtClean="0"/>
              <a:t> 1x500 mg </a:t>
            </a:r>
            <a:r>
              <a:rPr lang="hr-HR" sz="2400" dirty="0" smtClean="0"/>
              <a:t>kroz 3 dana</a:t>
            </a:r>
          </a:p>
          <a:p>
            <a:r>
              <a:rPr lang="hr-HR" sz="2400" dirty="0" smtClean="0"/>
              <a:t>Inače zdrav, otprije ima gastritis i možda GERB, ne pije nikakve lijekove</a:t>
            </a:r>
          </a:p>
          <a:p>
            <a:r>
              <a:rPr lang="hr-HR" sz="2400" dirty="0" smtClean="0"/>
              <a:t>Iz statusa: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 smtClean="0"/>
              <a:t>Afebrilan, urednih vitalnih parametara, dobrog općeg stanja. Na obrazima i čelu </a:t>
            </a:r>
            <a:r>
              <a:rPr lang="hr-HR" sz="2400" b="1" dirty="0" err="1" smtClean="0"/>
              <a:t>seboroički</a:t>
            </a:r>
            <a:r>
              <a:rPr lang="hr-HR" sz="2400" b="1" dirty="0" smtClean="0"/>
              <a:t> dermatitis</a:t>
            </a:r>
            <a:r>
              <a:rPr lang="hr-HR" sz="2400" dirty="0" smtClean="0"/>
              <a:t>. OTS: </a:t>
            </a:r>
            <a:r>
              <a:rPr lang="hr-HR" sz="2400" b="1" dirty="0" smtClean="0"/>
              <a:t>lijevi bubnjić zamućen</a:t>
            </a:r>
            <a:r>
              <a:rPr lang="hr-HR" sz="2400" dirty="0" smtClean="0"/>
              <a:t>. Nad plućima desno aksilarno </a:t>
            </a:r>
            <a:r>
              <a:rPr lang="hr-HR" sz="2400" b="1" dirty="0" smtClean="0"/>
              <a:t>oslabljen šum disanja</a:t>
            </a:r>
            <a:r>
              <a:rPr lang="hr-HR" sz="2400" dirty="0" smtClean="0"/>
              <a:t>. Preostali status </a:t>
            </a:r>
            <a:r>
              <a:rPr lang="hr-HR" sz="2400" dirty="0" err="1" smtClean="0"/>
              <a:t>b.o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Nalazi u ambulanti:</a:t>
            </a:r>
          </a:p>
          <a:p>
            <a:pPr marL="0" indent="0">
              <a:buNone/>
            </a:pPr>
            <a:r>
              <a:rPr lang="hr-HR" sz="2400" dirty="0" smtClean="0"/>
              <a:t>L 6.8 (</a:t>
            </a:r>
            <a:r>
              <a:rPr lang="hr-HR" sz="2400" dirty="0" err="1" smtClean="0"/>
              <a:t>neu</a:t>
            </a:r>
            <a:r>
              <a:rPr lang="hr-HR" sz="2400" dirty="0" smtClean="0"/>
              <a:t> 67%, </a:t>
            </a:r>
            <a:r>
              <a:rPr lang="hr-HR" sz="2400" dirty="0" err="1" smtClean="0"/>
              <a:t>lympho</a:t>
            </a:r>
            <a:r>
              <a:rPr lang="hr-HR" sz="2400" dirty="0" smtClean="0"/>
              <a:t> 26%, mono </a:t>
            </a:r>
            <a:r>
              <a:rPr lang="hr-HR" sz="2400" dirty="0"/>
              <a:t>7</a:t>
            </a:r>
            <a:r>
              <a:rPr lang="hr-HR" sz="2400" dirty="0" smtClean="0"/>
              <a:t>%), E 5.4, </a:t>
            </a:r>
            <a:r>
              <a:rPr lang="hr-HR" sz="2400" dirty="0" err="1" smtClean="0"/>
              <a:t>Hb</a:t>
            </a:r>
            <a:r>
              <a:rPr lang="hr-HR" sz="2400" dirty="0" smtClean="0"/>
              <a:t> 141, </a:t>
            </a:r>
            <a:r>
              <a:rPr lang="hr-HR" sz="2400" dirty="0" err="1" smtClean="0"/>
              <a:t>Hct</a:t>
            </a:r>
            <a:r>
              <a:rPr lang="hr-HR" sz="2400" dirty="0" smtClean="0"/>
              <a:t> 0.45, MCV 83, </a:t>
            </a:r>
            <a:r>
              <a:rPr lang="hr-HR" sz="2400" dirty="0" err="1" smtClean="0"/>
              <a:t>Trc</a:t>
            </a:r>
            <a:r>
              <a:rPr lang="hr-HR" sz="2400" dirty="0" smtClean="0"/>
              <a:t> 183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RTG pluća: manje </a:t>
            </a:r>
            <a:r>
              <a:rPr lang="hr-HR" sz="2400" b="1" dirty="0" err="1" smtClean="0"/>
              <a:t>infiltrativne</a:t>
            </a:r>
            <a:r>
              <a:rPr lang="hr-HR" sz="2400" b="1" dirty="0" smtClean="0"/>
              <a:t> promjene </a:t>
            </a:r>
            <a:r>
              <a:rPr lang="hr-HR" sz="2400" dirty="0" err="1" smtClean="0"/>
              <a:t>intersticija</a:t>
            </a:r>
            <a:r>
              <a:rPr lang="hr-HR" sz="2400" dirty="0" smtClean="0"/>
              <a:t> i </a:t>
            </a:r>
            <a:r>
              <a:rPr lang="hr-HR" sz="2400" b="1" dirty="0" smtClean="0"/>
              <a:t>smetnje ventilacije </a:t>
            </a:r>
            <a:r>
              <a:rPr lang="hr-HR" sz="2400" dirty="0" smtClean="0"/>
              <a:t>lijevo oko gornjeg raspleta </a:t>
            </a:r>
            <a:r>
              <a:rPr lang="hr-HR" sz="2400" dirty="0" err="1" smtClean="0"/>
              <a:t>hilusa</a:t>
            </a:r>
            <a:r>
              <a:rPr lang="hr-HR" sz="2400" dirty="0" smtClean="0"/>
              <a:t> i </a:t>
            </a:r>
            <a:r>
              <a:rPr lang="hr-HR" sz="2400" dirty="0" err="1" smtClean="0"/>
              <a:t>infraklavikularno</a:t>
            </a:r>
            <a:endParaRPr lang="hr-HR" sz="2400" dirty="0" smtClean="0"/>
          </a:p>
          <a:p>
            <a:r>
              <a:rPr lang="hr-HR" sz="2400" dirty="0" smtClean="0"/>
              <a:t>Preporuke</a:t>
            </a:r>
          </a:p>
          <a:p>
            <a:pPr lvl="2"/>
            <a:r>
              <a:rPr lang="hr-HR" sz="2200" dirty="0"/>
              <a:t>T</a:t>
            </a:r>
            <a:r>
              <a:rPr lang="hr-HR" sz="2200" dirty="0" smtClean="0"/>
              <a:t>h / </a:t>
            </a:r>
            <a:r>
              <a:rPr lang="hr-HR" sz="2200" dirty="0" err="1" smtClean="0"/>
              <a:t>azitromicin</a:t>
            </a:r>
            <a:r>
              <a:rPr lang="hr-HR" sz="2200" dirty="0" smtClean="0"/>
              <a:t> 1x500 mg kroz 3 dana</a:t>
            </a:r>
          </a:p>
          <a:p>
            <a:pPr lvl="2"/>
            <a:r>
              <a:rPr lang="hr-HR" sz="2200" dirty="0" smtClean="0"/>
              <a:t>Pregled ORL</a:t>
            </a:r>
          </a:p>
          <a:p>
            <a:pPr lvl="2"/>
            <a:r>
              <a:rPr lang="hr-HR" sz="2200" dirty="0" smtClean="0"/>
              <a:t>Kontrola nakon pregleda ORL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Bolesnik 3 (39 g.), studeni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67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KONTROLA</a:t>
            </a:r>
          </a:p>
          <a:p>
            <a:r>
              <a:rPr lang="hr-HR" sz="2400" dirty="0" smtClean="0"/>
              <a:t>Prilaže nalaz ORL: </a:t>
            </a:r>
            <a:r>
              <a:rPr lang="hr-HR" sz="2400" b="1" dirty="0" err="1" smtClean="0"/>
              <a:t>Otitis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externa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lat.sin</a:t>
            </a:r>
            <a:r>
              <a:rPr lang="hr-HR" sz="2400" b="1" dirty="0" smtClean="0"/>
              <a:t>. </a:t>
            </a:r>
            <a:r>
              <a:rPr lang="hr-HR" sz="2400" b="1" dirty="0" err="1"/>
              <a:t>m</a:t>
            </a:r>
            <a:r>
              <a:rPr lang="hr-HR" sz="2400" b="1" dirty="0" err="1" smtClean="0"/>
              <a:t>ycotica</a:t>
            </a:r>
            <a:endParaRPr lang="hr-HR" sz="2400" b="1" dirty="0" smtClean="0"/>
          </a:p>
          <a:p>
            <a:r>
              <a:rPr lang="hr-HR" sz="2400" dirty="0" smtClean="0"/>
              <a:t>Suho kašlje i dalje, </a:t>
            </a:r>
            <a:r>
              <a:rPr lang="hr-HR" sz="2400" dirty="0" err="1" smtClean="0"/>
              <a:t>supfebrilan</a:t>
            </a:r>
            <a:r>
              <a:rPr lang="hr-HR" sz="2400" dirty="0" smtClean="0"/>
              <a:t> do 37.8 </a:t>
            </a:r>
            <a:r>
              <a:rPr lang="hr-HR" sz="2400" dirty="0"/>
              <a:t>°C</a:t>
            </a:r>
            <a:endParaRPr lang="hr-HR" sz="2400" dirty="0" smtClean="0"/>
          </a:p>
          <a:p>
            <a:r>
              <a:rPr lang="hr-HR" sz="2400" dirty="0" smtClean="0"/>
              <a:t>Preporuka – nastaviti </a:t>
            </a:r>
            <a:r>
              <a:rPr lang="hr-HR" sz="2400" dirty="0" err="1" smtClean="0"/>
              <a:t>azitromicin</a:t>
            </a:r>
            <a:r>
              <a:rPr lang="hr-HR" sz="2400" dirty="0" smtClean="0"/>
              <a:t> 1x500 mg još 2 dana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Bolesnik se samoinicijativno javlja nakon 2 tjedna – anonimno se testirao na HIV</a:t>
            </a:r>
          </a:p>
          <a:p>
            <a:pPr marL="0" indent="0">
              <a:buNone/>
            </a:pPr>
            <a:r>
              <a:rPr lang="hr-HR" sz="2400" b="1" dirty="0"/>
              <a:t>→ HIV +</a:t>
            </a:r>
            <a:endParaRPr lang="hr-HR" sz="2400" dirty="0"/>
          </a:p>
          <a:p>
            <a:pPr marL="0" indent="0">
              <a:buNone/>
            </a:pPr>
            <a:endParaRPr lang="hr-HR" sz="22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smtClean="0"/>
              <a:t>Bolesnik 4 </a:t>
            </a:r>
            <a:r>
              <a:rPr lang="hr-HR" b="1" dirty="0" smtClean="0"/>
              <a:t>(42 g.), lipanj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679583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11. dan bolesti – prva 2 dana imao </a:t>
            </a:r>
            <a:r>
              <a:rPr lang="hr-HR" sz="2400" b="1" dirty="0" smtClean="0"/>
              <a:t>opći </a:t>
            </a:r>
            <a:r>
              <a:rPr lang="hr-HR" sz="2400" b="1" dirty="0" err="1" smtClean="0"/>
              <a:t>algički</a:t>
            </a:r>
            <a:r>
              <a:rPr lang="hr-HR" sz="2400" b="1" dirty="0" smtClean="0"/>
              <a:t> sindrom</a:t>
            </a:r>
            <a:r>
              <a:rPr lang="hr-HR" sz="2400" dirty="0" smtClean="0"/>
              <a:t>, potom sljedećih 6 dana </a:t>
            </a:r>
            <a:r>
              <a:rPr lang="hr-HR" sz="2400" b="1" dirty="0" err="1" smtClean="0"/>
              <a:t>supfebrilan</a:t>
            </a:r>
            <a:r>
              <a:rPr lang="hr-HR" sz="2400" b="1" dirty="0" smtClean="0"/>
              <a:t>/febrilan</a:t>
            </a:r>
            <a:r>
              <a:rPr lang="hr-HR" sz="2400" dirty="0" smtClean="0"/>
              <a:t> (do 38 °C) uz </a:t>
            </a:r>
            <a:r>
              <a:rPr lang="hr-HR" sz="2400" b="1" dirty="0" smtClean="0"/>
              <a:t>grlobolju, afte u ustima i proljev</a:t>
            </a:r>
          </a:p>
          <a:p>
            <a:r>
              <a:rPr lang="hr-HR" sz="2400" dirty="0" smtClean="0"/>
              <a:t>Unatrag 3 dana afebrilan, i dalje se </a:t>
            </a:r>
            <a:r>
              <a:rPr lang="hr-HR" sz="2400" b="1" dirty="0" smtClean="0"/>
              <a:t>osjeća loše</a:t>
            </a:r>
          </a:p>
          <a:p>
            <a:r>
              <a:rPr lang="hr-HR" sz="2400" dirty="0" smtClean="0"/>
              <a:t>Inače zdrav, nije ozbiljnije bolovao, ne pije nikakve lijekove</a:t>
            </a:r>
          </a:p>
          <a:p>
            <a:r>
              <a:rPr lang="hr-HR" sz="2400" dirty="0" smtClean="0"/>
              <a:t>Turistički vodič (Indija, Šri Lanka, Vijetnam, Kambodža, Kuba, Kina..), navodi moguće rizične spolne odnose</a:t>
            </a:r>
          </a:p>
          <a:p>
            <a:r>
              <a:rPr lang="hr-HR" sz="2400" dirty="0" smtClean="0"/>
              <a:t>Iz statusa: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 err="1" smtClean="0"/>
              <a:t>Supfebrilan</a:t>
            </a:r>
            <a:r>
              <a:rPr lang="hr-HR" sz="2400" dirty="0" smtClean="0"/>
              <a:t>, urednih vitalnih parametara, dobrog općeg </a:t>
            </a:r>
            <a:r>
              <a:rPr lang="hr-HR" sz="2400" smtClean="0"/>
              <a:t>stanja.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smtClean="0"/>
              <a:t>Status </a:t>
            </a:r>
            <a:r>
              <a:rPr lang="hr-HR" sz="2400" dirty="0" smtClean="0"/>
              <a:t>po sustavima uredan.</a:t>
            </a:r>
          </a:p>
          <a:p>
            <a:r>
              <a:rPr lang="hr-HR" sz="2400" dirty="0" smtClean="0"/>
              <a:t>Nalazi u ambulanti:</a:t>
            </a:r>
          </a:p>
          <a:p>
            <a:pPr marL="0" indent="0">
              <a:buNone/>
            </a:pPr>
            <a:r>
              <a:rPr lang="hr-HR" sz="2400" dirty="0" smtClean="0"/>
              <a:t>L 5.6 (</a:t>
            </a:r>
            <a:r>
              <a:rPr lang="hr-HR" sz="2400" dirty="0" err="1" smtClean="0"/>
              <a:t>neu</a:t>
            </a:r>
            <a:r>
              <a:rPr lang="hr-HR" sz="2400" dirty="0" smtClean="0"/>
              <a:t> 51%, </a:t>
            </a:r>
            <a:r>
              <a:rPr lang="hr-HR" sz="2400" dirty="0" err="1" smtClean="0"/>
              <a:t>lympho</a:t>
            </a:r>
            <a:r>
              <a:rPr lang="hr-HR" sz="2400" dirty="0" smtClean="0"/>
              <a:t> 31%, mono 17%), E 4.74, </a:t>
            </a:r>
            <a:r>
              <a:rPr lang="hr-HR" sz="2400" dirty="0" err="1" smtClean="0"/>
              <a:t>Hb</a:t>
            </a:r>
            <a:r>
              <a:rPr lang="hr-HR" sz="2400" dirty="0" smtClean="0"/>
              <a:t> 146, </a:t>
            </a:r>
            <a:r>
              <a:rPr lang="hr-HR" sz="2400" dirty="0" err="1" smtClean="0"/>
              <a:t>Hct</a:t>
            </a:r>
            <a:r>
              <a:rPr lang="hr-HR" sz="2400" dirty="0" smtClean="0"/>
              <a:t> 0.45, MCV 94, </a:t>
            </a:r>
            <a:r>
              <a:rPr lang="hr-HR" sz="2400" dirty="0" err="1" smtClean="0"/>
              <a:t>Trc</a:t>
            </a:r>
            <a:r>
              <a:rPr lang="hr-HR" sz="2400" dirty="0" smtClean="0"/>
              <a:t> 186</a:t>
            </a:r>
          </a:p>
          <a:p>
            <a:pPr>
              <a:spcBef>
                <a:spcPts val="600"/>
              </a:spcBef>
            </a:pPr>
            <a:r>
              <a:rPr lang="hr-HR" sz="2400" dirty="0"/>
              <a:t>Uzeto: HIV Ag/At</a:t>
            </a:r>
          </a:p>
          <a:p>
            <a:pPr>
              <a:spcBef>
                <a:spcPts val="600"/>
              </a:spcBef>
            </a:pPr>
            <a:endParaRPr lang="hr-HR" sz="24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2400" b="1" dirty="0"/>
              <a:t>→ HIV +</a:t>
            </a:r>
            <a:endParaRPr lang="hr-HR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3841110"/>
            <a:ext cx="4096823" cy="2714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5629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Akutna HIV infekcija….</a:t>
            </a:r>
            <a:br>
              <a:rPr lang="hr-HR" sz="3600" dirty="0" smtClean="0"/>
            </a:br>
            <a:r>
              <a:rPr lang="hr-HR" sz="3600" dirty="0" smtClean="0"/>
              <a:t>(</a:t>
            </a:r>
            <a:r>
              <a:rPr lang="hr-HR" sz="3600" dirty="0"/>
              <a:t>o</a:t>
            </a:r>
            <a:r>
              <a:rPr lang="hr-HR" sz="3600" dirty="0" smtClean="0"/>
              <a:t>daberi točne tvrdnje)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/>
              <a:t>Javlja se samo u starijih bolesnika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Nastupa najčešće </a:t>
            </a:r>
            <a:r>
              <a:rPr lang="hr-HR" sz="2400" dirty="0"/>
              <a:t>2-4 tjedna nakon </a:t>
            </a:r>
            <a:r>
              <a:rPr lang="hr-HR" sz="2400" dirty="0" smtClean="0"/>
              <a:t>infekcije virusom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Često je teškog tijeka i bolnički se liječi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Simptomima podsjeća na gripu (</a:t>
            </a:r>
            <a:r>
              <a:rPr lang="hr-HR" sz="2400" i="1" dirty="0" err="1" smtClean="0"/>
              <a:t>flu-like</a:t>
            </a:r>
            <a:r>
              <a:rPr lang="hr-HR" sz="2400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Ponekad se javljaju i neurološki simptomi</a:t>
            </a:r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29230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Akutna HIV infekcija….</a:t>
            </a:r>
            <a:br>
              <a:rPr lang="hr-HR" sz="3600" dirty="0" smtClean="0"/>
            </a:br>
            <a:r>
              <a:rPr lang="hr-HR" sz="3600" dirty="0" smtClean="0"/>
              <a:t>Točne tvrdnje: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/>
              <a:t>Javlja se samo u starijih bolesnika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Nastupa najčešće </a:t>
            </a:r>
            <a:r>
              <a:rPr lang="hr-HR" sz="2400" b="1" dirty="0"/>
              <a:t>2-4 tjedna nakon </a:t>
            </a:r>
            <a:r>
              <a:rPr lang="hr-HR" sz="2400" b="1" dirty="0" smtClean="0"/>
              <a:t>infekcije virusom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Često je teškog tijeka i bolnički se liječi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Simptomima podsjeća na gripu (</a:t>
            </a:r>
            <a:r>
              <a:rPr lang="hr-HR" sz="2400" b="1" i="1" dirty="0" err="1" smtClean="0"/>
              <a:t>flu-like</a:t>
            </a:r>
            <a:r>
              <a:rPr lang="hr-HR" sz="2400" b="1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Ponekad se javljaju i neurološki simptomi</a:t>
            </a:r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12588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od navedenih entiteta NIJE HIV-indikatorska bolest?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Analni karcinom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Herpes </a:t>
            </a:r>
            <a:r>
              <a:rPr lang="hr-HR" sz="2400" dirty="0" err="1" smtClean="0"/>
              <a:t>zoster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Sindrom mononukleoze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Alopecija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err="1" smtClean="0"/>
              <a:t>Seboroički</a:t>
            </a:r>
            <a:r>
              <a:rPr lang="hr-HR" sz="2400" dirty="0" smtClean="0"/>
              <a:t> dermatitis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241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od navedenih entiteta NIJE HIV-indikatorska bolest?</a:t>
            </a:r>
            <a:br>
              <a:rPr lang="hr-HR" sz="3600" dirty="0" smtClean="0"/>
            </a:br>
            <a:r>
              <a:rPr lang="hr-HR" sz="3600" dirty="0" smtClean="0"/>
              <a:t>Točan odgovor: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Analni karcinom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Herpes </a:t>
            </a:r>
            <a:r>
              <a:rPr lang="hr-HR" sz="2400" dirty="0" err="1" smtClean="0"/>
              <a:t>zoster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Sindrom mononukleoze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Alopecija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err="1" smtClean="0"/>
              <a:t>Seboroički</a:t>
            </a:r>
            <a:r>
              <a:rPr lang="hr-HR" sz="2400" dirty="0" smtClean="0"/>
              <a:t> dermatitis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35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Bolesnik 1 (19 g.), siječanj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814811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4. dan </a:t>
            </a:r>
            <a:r>
              <a:rPr lang="hr-HR" sz="2400" b="1" dirty="0" smtClean="0"/>
              <a:t>febriliteta</a:t>
            </a:r>
            <a:r>
              <a:rPr lang="hr-HR" sz="2400" dirty="0" smtClean="0"/>
              <a:t> (do 41 °C) uz zimicu</a:t>
            </a:r>
          </a:p>
          <a:p>
            <a:r>
              <a:rPr lang="hr-HR" sz="2400" dirty="0"/>
              <a:t>B</a:t>
            </a:r>
            <a:r>
              <a:rPr lang="hr-HR" sz="2400" dirty="0" smtClean="0"/>
              <a:t>lagi </a:t>
            </a:r>
            <a:r>
              <a:rPr lang="hr-HR" sz="2400" b="1" dirty="0" smtClean="0"/>
              <a:t>kašalj</a:t>
            </a:r>
            <a:r>
              <a:rPr lang="hr-HR" sz="2400" dirty="0" smtClean="0"/>
              <a:t>, oskudna </a:t>
            </a:r>
            <a:r>
              <a:rPr lang="hr-HR" sz="2400" b="1" dirty="0" smtClean="0"/>
              <a:t>sekrecija iz nosa</a:t>
            </a:r>
            <a:r>
              <a:rPr lang="hr-HR" sz="2400" dirty="0" smtClean="0"/>
              <a:t>, </a:t>
            </a:r>
            <a:r>
              <a:rPr lang="hr-HR" sz="2400" b="1" dirty="0" err="1" smtClean="0"/>
              <a:t>konjuntivitis</a:t>
            </a:r>
            <a:r>
              <a:rPr lang="hr-HR" sz="2400" b="1" dirty="0" smtClean="0"/>
              <a:t> </a:t>
            </a:r>
            <a:r>
              <a:rPr lang="hr-HR" sz="2400" dirty="0" smtClean="0"/>
              <a:t>oba oka, ‘</a:t>
            </a:r>
            <a:r>
              <a:rPr lang="hr-HR" sz="2400" b="1" dirty="0" smtClean="0"/>
              <a:t>naslage u grlu</a:t>
            </a:r>
            <a:r>
              <a:rPr lang="hr-HR" sz="2400" dirty="0" smtClean="0"/>
              <a:t>’</a:t>
            </a:r>
          </a:p>
          <a:p>
            <a:r>
              <a:rPr lang="hr-HR" sz="2400" dirty="0" smtClean="0"/>
              <a:t>Prije 2-3 tjedna kroz 3 dana kašljao i imao grlobolju</a:t>
            </a:r>
          </a:p>
          <a:p>
            <a:r>
              <a:rPr lang="hr-HR" sz="2400" dirty="0" smtClean="0"/>
              <a:t>Inače zdrav, nije teže bolovao, ne pije nikakve lijekove</a:t>
            </a:r>
          </a:p>
          <a:p>
            <a:r>
              <a:rPr lang="hr-HR" sz="2400" dirty="0" smtClean="0"/>
              <a:t>Zadnje testiranje na HIV prije 3 tjedna – Ø, od tada nije imao rizične odnose</a:t>
            </a:r>
          </a:p>
          <a:p>
            <a:r>
              <a:rPr lang="hr-HR" sz="2400" dirty="0" smtClean="0"/>
              <a:t>Iz statusa:</a:t>
            </a:r>
          </a:p>
          <a:p>
            <a:pPr marL="0" indent="0">
              <a:buNone/>
            </a:pPr>
            <a:r>
              <a:rPr lang="hr-HR" sz="2400" dirty="0"/>
              <a:t>A</a:t>
            </a:r>
            <a:r>
              <a:rPr lang="hr-HR" sz="2400" dirty="0" smtClean="0"/>
              <a:t>febrilan nakon paracetamola, urednih vitalnih parametara, dobrog općeg stanja. </a:t>
            </a:r>
            <a:r>
              <a:rPr lang="hr-HR" sz="2400" b="1" dirty="0" smtClean="0"/>
              <a:t>Injekcija </a:t>
            </a:r>
            <a:r>
              <a:rPr lang="hr-HR" sz="2400" b="1" dirty="0" err="1" smtClean="0"/>
              <a:t>konjunktiva</a:t>
            </a:r>
            <a:r>
              <a:rPr lang="hr-HR" sz="2400" b="1" dirty="0" smtClean="0"/>
              <a:t> </a:t>
            </a:r>
            <a:r>
              <a:rPr lang="hr-HR" sz="2400" dirty="0" smtClean="0"/>
              <a:t>oba oka. </a:t>
            </a:r>
            <a:r>
              <a:rPr lang="hr-HR" sz="2400" b="1" dirty="0" smtClean="0"/>
              <a:t>Ždrijelo</a:t>
            </a:r>
            <a:r>
              <a:rPr lang="hr-HR" sz="2400" dirty="0" smtClean="0"/>
              <a:t> </a:t>
            </a:r>
            <a:r>
              <a:rPr lang="hr-HR" sz="2400" b="1" dirty="0" err="1" smtClean="0"/>
              <a:t>hiperemično</a:t>
            </a:r>
            <a:r>
              <a:rPr lang="hr-HR" sz="2400" b="1" dirty="0" smtClean="0"/>
              <a:t>, tonzile krupne, prekrivene </a:t>
            </a:r>
            <a:r>
              <a:rPr lang="hr-HR" sz="2400" b="1" dirty="0" err="1" smtClean="0"/>
              <a:t>eksudatom</a:t>
            </a:r>
            <a:r>
              <a:rPr lang="hr-HR" sz="2400" dirty="0" smtClean="0"/>
              <a:t>. Obostrano </a:t>
            </a:r>
            <a:r>
              <a:rPr lang="hr-HR" sz="2400" b="1" dirty="0" err="1" smtClean="0"/>
              <a:t>angularno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limfonodi</a:t>
            </a:r>
            <a:r>
              <a:rPr lang="hr-HR" sz="2400" b="1" dirty="0" smtClean="0"/>
              <a:t> </a:t>
            </a:r>
            <a:r>
              <a:rPr lang="hr-HR" sz="2400" dirty="0" smtClean="0"/>
              <a:t>oko 1.5 cm. Preostali status uredan.</a:t>
            </a:r>
          </a:p>
          <a:p>
            <a:r>
              <a:rPr lang="hr-HR" sz="2400" dirty="0" smtClean="0"/>
              <a:t>Nalazi u ambulanti:</a:t>
            </a:r>
          </a:p>
          <a:p>
            <a:pPr marL="0" indent="0">
              <a:buNone/>
            </a:pPr>
            <a:r>
              <a:rPr lang="hr-HR" sz="2400" dirty="0" smtClean="0"/>
              <a:t>L 4.9 (</a:t>
            </a:r>
            <a:r>
              <a:rPr lang="hr-HR" sz="2400" dirty="0" err="1" smtClean="0"/>
              <a:t>neu</a:t>
            </a:r>
            <a:r>
              <a:rPr lang="hr-HR" sz="2400" dirty="0" smtClean="0"/>
              <a:t> 59%, </a:t>
            </a:r>
            <a:r>
              <a:rPr lang="hr-HR" sz="2400" dirty="0" err="1" smtClean="0"/>
              <a:t>lympho</a:t>
            </a:r>
            <a:r>
              <a:rPr lang="hr-HR" sz="2400" dirty="0" smtClean="0"/>
              <a:t> 32%, mono 9%), E 4.96, </a:t>
            </a:r>
            <a:r>
              <a:rPr lang="hr-HR" sz="2400" dirty="0" err="1" smtClean="0"/>
              <a:t>Hb</a:t>
            </a:r>
            <a:r>
              <a:rPr lang="hr-HR" sz="2400" dirty="0" smtClean="0"/>
              <a:t> 141, </a:t>
            </a:r>
            <a:r>
              <a:rPr lang="hr-HR" sz="2400" dirty="0" err="1" smtClean="0"/>
              <a:t>Hct</a:t>
            </a:r>
            <a:r>
              <a:rPr lang="hr-HR" sz="2400" dirty="0" smtClean="0"/>
              <a:t> 0.42, MCV 86, </a:t>
            </a:r>
            <a:r>
              <a:rPr lang="hr-HR" sz="2400" b="1" dirty="0" err="1" smtClean="0"/>
              <a:t>Trc</a:t>
            </a:r>
            <a:r>
              <a:rPr lang="hr-HR" sz="2400" b="1" dirty="0" smtClean="0"/>
              <a:t> 164</a:t>
            </a:r>
          </a:p>
          <a:p>
            <a:r>
              <a:rPr lang="hr-HR" sz="2400" dirty="0" smtClean="0"/>
              <a:t>Uzeto: HIV Ag/At, bris ždrijela na </a:t>
            </a:r>
            <a:r>
              <a:rPr lang="hr-HR" sz="2400" dirty="0" err="1" smtClean="0"/>
              <a:t>Adenovirus</a:t>
            </a:r>
            <a:endParaRPr lang="hr-HR" sz="2400" dirty="0" smtClean="0"/>
          </a:p>
          <a:p>
            <a:endParaRPr lang="hr-HR" sz="2400" dirty="0" smtClean="0"/>
          </a:p>
          <a:p>
            <a:pPr marL="0" indent="0">
              <a:buNone/>
            </a:pPr>
            <a:r>
              <a:rPr lang="hr-HR" sz="2400" b="1" dirty="0" smtClean="0"/>
              <a:t>→ HIV +</a:t>
            </a:r>
          </a:p>
          <a:p>
            <a:pPr marL="0" indent="0">
              <a:buNone/>
            </a:pP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Koje od </a:t>
            </a:r>
            <a:r>
              <a:rPr lang="hr-HR" sz="3600" dirty="0" smtClean="0"/>
              <a:t>navedenih </a:t>
            </a:r>
            <a:r>
              <a:rPr lang="hr-HR" sz="3600" dirty="0" smtClean="0"/>
              <a:t>skupina je </a:t>
            </a:r>
            <a:r>
              <a:rPr lang="hr-HR" sz="3600" dirty="0" smtClean="0"/>
              <a:t>potrebno testirati na HIV</a:t>
            </a:r>
            <a:r>
              <a:rPr lang="hr-HR" sz="3600" dirty="0" smtClean="0"/>
              <a:t>?</a:t>
            </a:r>
            <a:br>
              <a:rPr lang="hr-HR" sz="3600" dirty="0" smtClean="0"/>
            </a:br>
            <a:r>
              <a:rPr lang="hr-HR" sz="3600" dirty="0" smtClean="0"/>
              <a:t>(više odgovora)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Sve spolno aktivne osobe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Korisnike </a:t>
            </a:r>
            <a:r>
              <a:rPr lang="hr-HR" sz="2400" dirty="0" err="1" smtClean="0"/>
              <a:t>i.v</a:t>
            </a:r>
            <a:r>
              <a:rPr lang="hr-HR" sz="2400" dirty="0" smtClean="0"/>
              <a:t>. droga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Osobe koje navode rizičan kontakt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Sve osobe prije stupanja u spolne odnose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Muškarce </a:t>
            </a:r>
            <a:r>
              <a:rPr lang="hr-HR" sz="2400" dirty="0"/>
              <a:t>koji imaju odnose s muškarcima (MSM) koji su HIV+ ili nepoznatog </a:t>
            </a:r>
            <a:r>
              <a:rPr lang="hr-HR" sz="2400" dirty="0" err="1"/>
              <a:t>serostatusa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017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Koje od navedenih skupina je potrebno testirati na HIV?</a:t>
            </a:r>
            <a:br>
              <a:rPr lang="hr-HR" sz="3600" dirty="0"/>
            </a:br>
            <a:r>
              <a:rPr lang="hr-HR" sz="3600" dirty="0"/>
              <a:t>Točan </a:t>
            </a:r>
            <a:r>
              <a:rPr lang="hr-HR" sz="3600" dirty="0"/>
              <a:t>odgovor: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Sve spolno aktivne osobe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Korisnike </a:t>
            </a:r>
            <a:r>
              <a:rPr lang="hr-HR" sz="2400" b="1" dirty="0" err="1" smtClean="0"/>
              <a:t>i.v</a:t>
            </a:r>
            <a:r>
              <a:rPr lang="hr-HR" sz="2400" b="1" dirty="0" smtClean="0"/>
              <a:t>. droga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Osobe koje navode rizičan kontakt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Sve osobe prije stupanja u spolne odnose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Muškarce </a:t>
            </a:r>
            <a:r>
              <a:rPr lang="hr-HR" sz="2400" b="1" dirty="0"/>
              <a:t>koji imaju odnose s muškarcima (MSM) koji su HIV+ ili nepoznatog </a:t>
            </a:r>
            <a:r>
              <a:rPr lang="hr-HR" sz="2400" b="1" dirty="0" err="1"/>
              <a:t>serostatusa</a:t>
            </a:r>
            <a:endParaRPr lang="hr-HR" sz="2400" b="1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805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Zašto je važno što ranije otkriti HIV infekciju?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započelo liječenje i smanjio morbiditet i mortalitet bolesnika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bolesnika upisalo u registar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smanjio rizik daljnjeg prijenosa (posljedično uvođenju ART i promjeni ponašanja bolesnika)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Niti jedan odgovor nije točan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Točno je </a:t>
            </a:r>
            <a:r>
              <a:rPr lang="hr-HR" sz="2400" dirty="0" err="1" smtClean="0"/>
              <a:t>a+c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246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Zašto je važno što prije otkriti HIV infekciju?</a:t>
            </a:r>
            <a:br>
              <a:rPr lang="hr-HR" sz="3600" dirty="0" smtClean="0"/>
            </a:br>
            <a:r>
              <a:rPr lang="hr-HR" sz="3600" dirty="0" smtClean="0"/>
              <a:t>Točan odgovor: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započelo liječenje i smanjio morbiditet i mortalitet bolesnika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bolesnika upisalo u registar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Kako bi se smanjio rizik daljnjeg prijenosa (posljedično uvođenju ART i promjeni ponašanja bolesnika)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Niti jedan odgovor nije točan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Točno je </a:t>
            </a:r>
            <a:r>
              <a:rPr lang="hr-HR" sz="2400" b="1" dirty="0" err="1" smtClean="0"/>
              <a:t>a+c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47298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je </a:t>
            </a:r>
            <a:r>
              <a:rPr lang="hr-HR" sz="3600" dirty="0" smtClean="0"/>
              <a:t>od navedenog </a:t>
            </a:r>
            <a:r>
              <a:rPr lang="hr-HR" sz="3600" dirty="0" smtClean="0"/>
              <a:t>simptom akutne HIV infekcije?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/>
              <a:t>F</a:t>
            </a:r>
            <a:r>
              <a:rPr lang="hr-HR" sz="2400" dirty="0" smtClean="0"/>
              <a:t>ebrilitet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err="1" smtClean="0"/>
              <a:t>Limfadenopatija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Afte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Osip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Svi su odgovori točni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42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je </a:t>
            </a:r>
            <a:r>
              <a:rPr lang="hr-HR" sz="3600" dirty="0" smtClean="0"/>
              <a:t>od navedenog </a:t>
            </a:r>
            <a:r>
              <a:rPr lang="hr-HR" sz="3600" dirty="0" smtClean="0"/>
              <a:t>simptom akutne HIV infekcije?</a:t>
            </a:r>
            <a:br>
              <a:rPr lang="hr-HR" sz="3600" dirty="0" smtClean="0"/>
            </a:br>
            <a:r>
              <a:rPr lang="hr-HR" sz="3600" dirty="0" smtClean="0"/>
              <a:t>Točan odgovor: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/>
              <a:t>F</a:t>
            </a:r>
            <a:r>
              <a:rPr lang="hr-HR" sz="2400" dirty="0" smtClean="0"/>
              <a:t>ebrilitet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err="1" smtClean="0"/>
              <a:t>Limfadenopatija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Afte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Osip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Svi su odgovori točni</a:t>
            </a:r>
            <a:endParaRPr lang="hr-HR" sz="2400" b="1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176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Kojeg ćete bolesnika testirati na HIV?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tuberkulozu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</a:t>
            </a:r>
            <a:r>
              <a:rPr lang="hr-HR" sz="2400" dirty="0" err="1" smtClean="0"/>
              <a:t>Kaposijev</a:t>
            </a:r>
            <a:r>
              <a:rPr lang="hr-HR" sz="2400" dirty="0" smtClean="0"/>
              <a:t> sarkom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</a:t>
            </a:r>
            <a:r>
              <a:rPr lang="hr-HR" sz="2400" dirty="0" smtClean="0"/>
              <a:t>infektivni endokarditis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cerebralnu </a:t>
            </a:r>
            <a:r>
              <a:rPr lang="hr-HR" sz="2400" dirty="0" err="1" smtClean="0"/>
              <a:t>toksoplazmozu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Točno je </a:t>
            </a:r>
            <a:r>
              <a:rPr lang="hr-HR" sz="2400" dirty="0" err="1" smtClean="0"/>
              <a:t>a+b+d</a:t>
            </a:r>
            <a:endParaRPr lang="hr-HR" sz="2400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748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Kojeg ćete bolesnika testirati na HIV?</a:t>
            </a:r>
            <a:br>
              <a:rPr lang="hr-HR" sz="3600" dirty="0" smtClean="0"/>
            </a:br>
            <a:r>
              <a:rPr lang="hr-HR" sz="3600" dirty="0" smtClean="0"/>
              <a:t>Točan odgovor: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tuberkulozu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</a:t>
            </a:r>
            <a:r>
              <a:rPr lang="hr-HR" sz="2400" dirty="0" err="1" smtClean="0"/>
              <a:t>Kaposijev</a:t>
            </a:r>
            <a:r>
              <a:rPr lang="hr-HR" sz="2400" dirty="0" smtClean="0"/>
              <a:t> sarkom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</a:t>
            </a:r>
            <a:r>
              <a:rPr lang="hr-HR" sz="2400" dirty="0" smtClean="0"/>
              <a:t>infektivni endokarditis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dirty="0" smtClean="0"/>
              <a:t>Bolesnika koji ima cerebralnu </a:t>
            </a:r>
            <a:r>
              <a:rPr lang="hr-HR" sz="2400" dirty="0" err="1" smtClean="0"/>
              <a:t>toksoplazmozu</a:t>
            </a: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400" b="1" dirty="0" smtClean="0"/>
              <a:t>Točno je </a:t>
            </a:r>
            <a:r>
              <a:rPr lang="hr-HR" sz="2400" b="1" dirty="0" err="1" smtClean="0"/>
              <a:t>a+b+d</a:t>
            </a:r>
            <a:endParaRPr lang="hr-HR" sz="2400" b="1" dirty="0"/>
          </a:p>
          <a:p>
            <a:pPr marL="514350" indent="-514350">
              <a:buFont typeface="+mj-lt"/>
              <a:buAutoNum type="alphaLcParenR"/>
            </a:pPr>
            <a:endParaRPr lang="hr-HR" sz="2400" dirty="0" smtClean="0"/>
          </a:p>
          <a:p>
            <a:pPr marL="514350" indent="-514350">
              <a:buFont typeface="+mj-lt"/>
              <a:buAutoNum type="alphaLcParenR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581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Bolesnik 2 (45 g.), siječanj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679583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12. dan bolesti, prvih 7 dana bio je </a:t>
            </a:r>
            <a:r>
              <a:rPr lang="hr-HR" sz="2400" b="1" dirty="0" smtClean="0"/>
              <a:t>febrilan</a:t>
            </a:r>
            <a:r>
              <a:rPr lang="hr-HR" sz="2400" dirty="0" smtClean="0"/>
              <a:t> (do 39 °C) uz </a:t>
            </a:r>
            <a:r>
              <a:rPr lang="hr-HR" sz="2400" b="1" dirty="0" smtClean="0"/>
              <a:t>grlobolju</a:t>
            </a:r>
          </a:p>
          <a:p>
            <a:r>
              <a:rPr lang="hr-HR" sz="2400" dirty="0" smtClean="0"/>
              <a:t>Od početka bolesti svakodnevno 2-3 </a:t>
            </a:r>
            <a:r>
              <a:rPr lang="hr-HR" sz="2400" b="1" dirty="0" smtClean="0"/>
              <a:t>kašaste stolice </a:t>
            </a:r>
            <a:r>
              <a:rPr lang="hr-HR" sz="2400" dirty="0" smtClean="0"/>
              <a:t>bez patoloških primjesa</a:t>
            </a:r>
          </a:p>
          <a:p>
            <a:r>
              <a:rPr lang="hr-HR" sz="2400" dirty="0" smtClean="0"/>
              <a:t>Malaksao, nema apetita</a:t>
            </a:r>
          </a:p>
          <a:p>
            <a:r>
              <a:rPr lang="hr-HR" sz="2400" dirty="0"/>
              <a:t>Prije 2-3 tjedna popio 1 g </a:t>
            </a:r>
            <a:r>
              <a:rPr lang="hr-HR" sz="2400" dirty="0" err="1"/>
              <a:t>azitromicina</a:t>
            </a:r>
            <a:r>
              <a:rPr lang="hr-HR" sz="2400" dirty="0"/>
              <a:t> jednokratno zbog </a:t>
            </a:r>
            <a:r>
              <a:rPr lang="hr-HR" sz="2400" b="1" dirty="0" err="1" smtClean="0"/>
              <a:t>klamidijskog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uretritisa</a:t>
            </a:r>
            <a:endParaRPr lang="hr-HR" sz="2400" b="1" dirty="0" smtClean="0"/>
          </a:p>
          <a:p>
            <a:r>
              <a:rPr lang="hr-HR" sz="2400" dirty="0"/>
              <a:t>I</a:t>
            </a:r>
            <a:r>
              <a:rPr lang="hr-HR" sz="2400" dirty="0" smtClean="0"/>
              <a:t>nače zdrav, prije 3 godine operacija </a:t>
            </a:r>
            <a:r>
              <a:rPr lang="hr-HR" sz="2400" dirty="0" err="1" smtClean="0"/>
              <a:t>prolapsa</a:t>
            </a:r>
            <a:r>
              <a:rPr lang="hr-HR" sz="2400" dirty="0" smtClean="0"/>
              <a:t> diska, ne pije nikakve lijekove</a:t>
            </a:r>
          </a:p>
          <a:p>
            <a:r>
              <a:rPr lang="hr-HR" sz="2400" dirty="0" smtClean="0"/>
              <a:t>Zadnje testiranje na HIV prije godinu dana – Ø</a:t>
            </a:r>
          </a:p>
          <a:p>
            <a:r>
              <a:rPr lang="hr-HR" sz="2400" dirty="0" smtClean="0"/>
              <a:t>Iz statusa: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 smtClean="0"/>
              <a:t>Afebrilan, urednih vitalnih parametara, dobrog općeg stanja.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 smtClean="0"/>
              <a:t>Status po sustavima uredan.</a:t>
            </a:r>
          </a:p>
          <a:p>
            <a:r>
              <a:rPr lang="hr-HR" sz="2400" dirty="0" smtClean="0"/>
              <a:t>Nalazi u ambulanti:</a:t>
            </a:r>
          </a:p>
          <a:p>
            <a:pPr marL="0" indent="0">
              <a:buNone/>
            </a:pPr>
            <a:r>
              <a:rPr lang="hr-HR" sz="2400" dirty="0" smtClean="0"/>
              <a:t>L 5.1 (</a:t>
            </a:r>
            <a:r>
              <a:rPr lang="hr-HR" sz="2400" dirty="0" err="1" smtClean="0"/>
              <a:t>neu</a:t>
            </a:r>
            <a:r>
              <a:rPr lang="hr-HR" sz="2400" dirty="0" smtClean="0"/>
              <a:t> 49%, </a:t>
            </a:r>
            <a:r>
              <a:rPr lang="hr-HR" sz="2400" dirty="0" err="1" smtClean="0"/>
              <a:t>lympho</a:t>
            </a:r>
            <a:r>
              <a:rPr lang="hr-HR" sz="2400" dirty="0" smtClean="0"/>
              <a:t> 36%, mono 13%), E 5.01, </a:t>
            </a:r>
            <a:r>
              <a:rPr lang="hr-HR" sz="2400" dirty="0" err="1" smtClean="0"/>
              <a:t>Hb</a:t>
            </a:r>
            <a:r>
              <a:rPr lang="hr-HR" sz="2400" dirty="0" smtClean="0"/>
              <a:t> 164, </a:t>
            </a:r>
            <a:r>
              <a:rPr lang="hr-HR" sz="2400" dirty="0" err="1" smtClean="0"/>
              <a:t>Hct</a:t>
            </a:r>
            <a:r>
              <a:rPr lang="hr-HR" sz="2400" dirty="0" smtClean="0"/>
              <a:t> 0.48, MCV 95, </a:t>
            </a:r>
            <a:r>
              <a:rPr lang="hr-HR" sz="2400" b="1" dirty="0" err="1" smtClean="0"/>
              <a:t>Trc</a:t>
            </a:r>
            <a:r>
              <a:rPr lang="hr-HR" sz="2400" b="1" dirty="0" smtClean="0"/>
              <a:t> 148</a:t>
            </a:r>
          </a:p>
          <a:p>
            <a:pPr marL="0" indent="0">
              <a:buNone/>
            </a:pPr>
            <a:r>
              <a:rPr lang="hr-HR" sz="2400" b="1" dirty="0" smtClean="0"/>
              <a:t>AST 61, ALT 104, </a:t>
            </a:r>
            <a:r>
              <a:rPr lang="hr-HR" sz="2400" b="1" dirty="0" err="1" smtClean="0"/>
              <a:t>gGT</a:t>
            </a:r>
            <a:r>
              <a:rPr lang="hr-HR" sz="2400" b="1" dirty="0" smtClean="0"/>
              <a:t> 106</a:t>
            </a:r>
          </a:p>
          <a:p>
            <a:r>
              <a:rPr lang="hr-HR" sz="2400" dirty="0" smtClean="0"/>
              <a:t>Uzeto: HIV Ag/At, serologija na EBV, CMV, HBV</a:t>
            </a:r>
          </a:p>
          <a:p>
            <a:endParaRPr lang="hr-HR" sz="2400" dirty="0" smtClean="0"/>
          </a:p>
          <a:p>
            <a:pPr marL="0" indent="0">
              <a:buNone/>
            </a:pPr>
            <a:r>
              <a:rPr lang="hr-HR" sz="2400" b="1" dirty="0" smtClean="0"/>
              <a:t>→ HIV +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6"/>
            <a:ext cx="4519411" cy="88412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Zašto testirati?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3190"/>
            <a:ext cx="10515600" cy="850010"/>
          </a:xfrm>
          <a:solidFill>
            <a:srgbClr val="FFD9DA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Raniji početak </a:t>
            </a:r>
            <a:r>
              <a:rPr lang="hr-HR" sz="2400" dirty="0" err="1" smtClean="0"/>
              <a:t>antiretrovirusne</a:t>
            </a:r>
            <a:r>
              <a:rPr lang="hr-HR" sz="2400" dirty="0" smtClean="0"/>
              <a:t> terapije (ART) → manji morbiditet i mortalitet HIV+ bolesnika* → veća kvaliteta života i dulji životni vijek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458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0" i="0" dirty="0" smtClean="0">
                <a:solidFill>
                  <a:srgbClr val="000000"/>
                </a:solidFill>
                <a:effectLst/>
              </a:rPr>
              <a:t>* </a:t>
            </a:r>
            <a:r>
              <a:rPr lang="hr-HR" sz="1400" b="0" i="0" dirty="0" err="1" smtClean="0">
                <a:solidFill>
                  <a:srgbClr val="000000"/>
                </a:solidFill>
                <a:effectLst/>
              </a:rPr>
              <a:t>Grinsztejn</a:t>
            </a:r>
            <a:r>
              <a:rPr lang="hr-HR" sz="1400" b="0" i="0" dirty="0" smtClean="0">
                <a:solidFill>
                  <a:srgbClr val="000000"/>
                </a:solidFill>
                <a:effectLst/>
              </a:rPr>
              <a:t> B </a:t>
            </a:r>
            <a:r>
              <a:rPr lang="hr-HR" sz="1400" b="0" i="0" dirty="0" err="1" smtClean="0">
                <a:solidFill>
                  <a:srgbClr val="000000"/>
                </a:solidFill>
                <a:effectLst/>
              </a:rPr>
              <a:t>et</a:t>
            </a:r>
            <a:r>
              <a:rPr lang="hr-HR" sz="1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hr-HR" sz="1400" b="0" i="0" dirty="0" err="1" smtClean="0">
                <a:solidFill>
                  <a:srgbClr val="000000"/>
                </a:solidFill>
                <a:effectLst/>
              </a:rPr>
              <a:t>al</a:t>
            </a:r>
            <a:r>
              <a:rPr lang="hr-HR" sz="1400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fr-FR" sz="1400" dirty="0"/>
              <a:t>Lancet Infect Dis. 2014 Apr;14(4):281-90.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838200" y="3556570"/>
            <a:ext cx="8577329" cy="461665"/>
          </a:xfrm>
          <a:prstGeom prst="rect">
            <a:avLst/>
          </a:prstGeom>
          <a:solidFill>
            <a:srgbClr val="FFD9DA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Prevencija oportunističkih i drugih infekcija (cijepljenje i profilaksa)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4831605"/>
            <a:ext cx="10011177" cy="461665"/>
          </a:xfrm>
          <a:prstGeom prst="rect">
            <a:avLst/>
          </a:prstGeom>
          <a:solidFill>
            <a:srgbClr val="FFD9DA"/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Niži rizik daljnjeg prijenosa (posljedično uvođenju ART i promjeni ponašanja)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72"/>
            <a:ext cx="4339107" cy="819731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Koga testirati?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3833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Osobe sa simptomima HIV infekcije</a:t>
            </a:r>
          </a:p>
          <a:p>
            <a:pPr marL="514350" indent="-514350">
              <a:buAutoNum type="arabicPeriod"/>
            </a:pPr>
            <a:r>
              <a:rPr lang="hr-HR" dirty="0" smtClean="0"/>
              <a:t>Osobe izložene riziku</a:t>
            </a:r>
          </a:p>
          <a:p>
            <a:pPr lvl="2"/>
            <a:r>
              <a:rPr lang="hr-HR" dirty="0" smtClean="0"/>
              <a:t>Navode rizičan kontakt (spolni kontakt ili ubodni incident)</a:t>
            </a:r>
          </a:p>
          <a:p>
            <a:pPr lvl="2"/>
            <a:r>
              <a:rPr lang="hr-HR" dirty="0" smtClean="0"/>
              <a:t>Osobe koje traže testiranje na spolno prenosive infekcije*</a:t>
            </a:r>
          </a:p>
          <a:p>
            <a:pPr lvl="2"/>
            <a:r>
              <a:rPr lang="hr-HR" dirty="0" smtClean="0"/>
              <a:t>Osobe koje se zanimaju za </a:t>
            </a:r>
            <a:r>
              <a:rPr lang="hr-HR" dirty="0" err="1" smtClean="0"/>
              <a:t>PrEP</a:t>
            </a:r>
            <a:endParaRPr lang="hr-HR" dirty="0" smtClean="0"/>
          </a:p>
          <a:p>
            <a:pPr marL="514350" indent="-514350">
              <a:buAutoNum type="arabicPeriod"/>
            </a:pPr>
            <a:r>
              <a:rPr lang="hr-HR" dirty="0" smtClean="0"/>
              <a:t>Rutinski</a:t>
            </a:r>
          </a:p>
          <a:p>
            <a:pPr lvl="2"/>
            <a:r>
              <a:rPr lang="hr-HR" dirty="0" smtClean="0"/>
              <a:t>Trudnice (?)</a:t>
            </a:r>
          </a:p>
          <a:p>
            <a:pPr lvl="2"/>
            <a:r>
              <a:rPr lang="hr-HR" dirty="0" smtClean="0"/>
              <a:t>Muškarci koji imaju odnose s muškarcima (MSM) koji su HIV+ ili nepoznatog </a:t>
            </a:r>
            <a:r>
              <a:rPr lang="hr-HR" dirty="0" err="1" smtClean="0"/>
              <a:t>serostatusa</a:t>
            </a:r>
            <a:endParaRPr lang="hr-HR" dirty="0" smtClean="0"/>
          </a:p>
          <a:p>
            <a:pPr lvl="2"/>
            <a:r>
              <a:rPr lang="hr-HR" dirty="0" smtClean="0"/>
              <a:t>Korisnici </a:t>
            </a:r>
            <a:r>
              <a:rPr lang="hr-HR" dirty="0" err="1" smtClean="0"/>
              <a:t>i.v</a:t>
            </a:r>
            <a:r>
              <a:rPr lang="hr-HR" dirty="0" smtClean="0"/>
              <a:t>. droga</a:t>
            </a:r>
          </a:p>
          <a:p>
            <a:pPr lvl="2"/>
            <a:r>
              <a:rPr lang="hr-HR" dirty="0" smtClean="0"/>
              <a:t>Osobe promiskuitetnog ponašanja</a:t>
            </a:r>
          </a:p>
          <a:p>
            <a:pPr lvl="2"/>
            <a:r>
              <a:rPr lang="hr-HR" dirty="0" smtClean="0"/>
              <a:t>Partneri HIV+ osoba, korisnika </a:t>
            </a:r>
            <a:r>
              <a:rPr lang="hr-HR" dirty="0" err="1" smtClean="0"/>
              <a:t>i.v</a:t>
            </a:r>
            <a:r>
              <a:rPr lang="hr-HR" dirty="0" smtClean="0"/>
              <a:t>. droga ili osoba nepoznatog </a:t>
            </a:r>
            <a:r>
              <a:rPr lang="hr-HR" dirty="0" err="1" smtClean="0"/>
              <a:t>serostatusa</a:t>
            </a:r>
            <a:endParaRPr lang="hr-H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4454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solidFill>
                  <a:srgbClr val="000000"/>
                </a:solidFill>
              </a:rPr>
              <a:t>*</a:t>
            </a:r>
            <a:r>
              <a:rPr lang="hr-HR" sz="1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hr-HR" sz="1400" b="0" i="0" dirty="0" err="1" smtClean="0">
                <a:solidFill>
                  <a:srgbClr val="000000"/>
                </a:solidFill>
                <a:effectLst/>
              </a:rPr>
              <a:t>Workowski</a:t>
            </a:r>
            <a:r>
              <a:rPr lang="hr-HR" sz="1400" b="0" i="0" dirty="0" smtClean="0">
                <a:solidFill>
                  <a:srgbClr val="000000"/>
                </a:solidFill>
                <a:effectLst/>
              </a:rPr>
              <a:t> KA. </a:t>
            </a:r>
            <a:r>
              <a:rPr lang="en-US" sz="1400" dirty="0"/>
              <a:t>MMWR </a:t>
            </a:r>
            <a:r>
              <a:rPr lang="en-US" sz="1400" dirty="0" err="1"/>
              <a:t>Recomm</a:t>
            </a:r>
            <a:r>
              <a:rPr lang="en-US" sz="1400" dirty="0"/>
              <a:t> Rep. </a:t>
            </a:r>
            <a:r>
              <a:rPr lang="en-US" sz="1400" dirty="0" smtClean="0"/>
              <a:t>2015</a:t>
            </a:r>
            <a:r>
              <a:rPr lang="hr-HR" sz="1400" dirty="0" smtClean="0"/>
              <a:t>;64(RR-03</a:t>
            </a:r>
            <a:r>
              <a:rPr lang="hr-HR" sz="1400" dirty="0"/>
              <a:t>):1.</a:t>
            </a:r>
            <a:endParaRPr lang="en-GB" sz="1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392"/>
            <a:ext cx="10508087" cy="974281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Akutna HIV infekcija (akutni retrovirusni sindrom)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3"/>
            <a:ext cx="10515600" cy="4945487"/>
          </a:xfrm>
        </p:spPr>
        <p:txBody>
          <a:bodyPr>
            <a:noAutofit/>
          </a:bodyPr>
          <a:lstStyle/>
          <a:p>
            <a:r>
              <a:rPr lang="hr-HR" sz="2200" dirty="0" smtClean="0"/>
              <a:t>Najčešće </a:t>
            </a:r>
            <a:r>
              <a:rPr lang="hr-HR" sz="2200" b="1" dirty="0" smtClean="0"/>
              <a:t>2-4 tjedna </a:t>
            </a:r>
            <a:r>
              <a:rPr lang="hr-HR" sz="2200" dirty="0" smtClean="0"/>
              <a:t>nakon infekcije</a:t>
            </a:r>
          </a:p>
          <a:p>
            <a:r>
              <a:rPr lang="hr-HR" sz="2200" dirty="0" smtClean="0"/>
              <a:t>Opći simptomi – </a:t>
            </a:r>
            <a:r>
              <a:rPr lang="hr-HR" sz="2200" b="1" dirty="0" smtClean="0"/>
              <a:t>vrućica </a:t>
            </a:r>
            <a:r>
              <a:rPr lang="hr-HR" sz="2200" dirty="0" smtClean="0"/>
              <a:t>(38-40 °C)</a:t>
            </a:r>
            <a:r>
              <a:rPr lang="hr-HR" sz="2200" baseline="30000" dirty="0" smtClean="0"/>
              <a:t>1</a:t>
            </a:r>
            <a:r>
              <a:rPr lang="hr-HR" sz="2200" dirty="0" smtClean="0"/>
              <a:t>, </a:t>
            </a:r>
            <a:r>
              <a:rPr lang="hr-HR" sz="2200" b="1" dirty="0" smtClean="0"/>
              <a:t>klonulost</a:t>
            </a:r>
            <a:r>
              <a:rPr lang="hr-HR" sz="2200" dirty="0" smtClean="0"/>
              <a:t>, </a:t>
            </a:r>
            <a:r>
              <a:rPr lang="hr-HR" sz="2200" b="1" dirty="0" smtClean="0"/>
              <a:t>bolovi u mišićima</a:t>
            </a:r>
          </a:p>
          <a:p>
            <a:r>
              <a:rPr lang="hr-HR" sz="2200" b="1" dirty="0" err="1" smtClean="0"/>
              <a:t>Limfadenopatija</a:t>
            </a:r>
            <a:r>
              <a:rPr lang="hr-HR" sz="2200" b="1" dirty="0" smtClean="0"/>
              <a:t> </a:t>
            </a:r>
            <a:r>
              <a:rPr lang="hr-HR" sz="2200" dirty="0" smtClean="0"/>
              <a:t>– cervikalna, </a:t>
            </a:r>
            <a:r>
              <a:rPr lang="hr-HR" sz="2200" dirty="0" err="1" smtClean="0"/>
              <a:t>okcipitalna</a:t>
            </a:r>
            <a:r>
              <a:rPr lang="hr-HR" sz="2200" dirty="0" smtClean="0"/>
              <a:t>, aksilarna</a:t>
            </a:r>
          </a:p>
          <a:p>
            <a:r>
              <a:rPr lang="hr-HR" sz="2200" dirty="0" err="1" smtClean="0"/>
              <a:t>Hepatosplenomegalija</a:t>
            </a:r>
            <a:r>
              <a:rPr lang="hr-HR" sz="2200" dirty="0" smtClean="0"/>
              <a:t> - blaga</a:t>
            </a:r>
            <a:r>
              <a:rPr lang="hr-HR" sz="2200" baseline="30000" dirty="0" smtClean="0"/>
              <a:t>2</a:t>
            </a:r>
            <a:endParaRPr lang="en-US" sz="2200" baseline="30000" dirty="0" smtClean="0"/>
          </a:p>
          <a:p>
            <a:r>
              <a:rPr lang="hr-HR" sz="2200" b="1" dirty="0" smtClean="0"/>
              <a:t>Hiperemija ždrijela </a:t>
            </a:r>
            <a:r>
              <a:rPr lang="hr-HR" sz="2200" dirty="0" smtClean="0"/>
              <a:t>i/ili eksudativni </a:t>
            </a:r>
            <a:r>
              <a:rPr lang="hr-HR" sz="2200" b="1" dirty="0" smtClean="0"/>
              <a:t>tonzilitis </a:t>
            </a:r>
            <a:r>
              <a:rPr lang="hr-HR" sz="2200" dirty="0" smtClean="0"/>
              <a:t>i/ili </a:t>
            </a:r>
            <a:r>
              <a:rPr lang="hr-HR" sz="2200" b="1" dirty="0" err="1" smtClean="0"/>
              <a:t>soor</a:t>
            </a:r>
            <a:endParaRPr lang="hr-HR" sz="2200" b="1" dirty="0" smtClean="0"/>
          </a:p>
          <a:p>
            <a:r>
              <a:rPr lang="hr-HR" sz="2200" dirty="0" smtClean="0"/>
              <a:t>Bolne </a:t>
            </a:r>
            <a:r>
              <a:rPr lang="hr-HR" sz="2200" dirty="0" err="1" smtClean="0"/>
              <a:t>mukokutane</a:t>
            </a:r>
            <a:r>
              <a:rPr lang="hr-HR" sz="2200" dirty="0" smtClean="0"/>
              <a:t> </a:t>
            </a:r>
            <a:r>
              <a:rPr lang="hr-HR" sz="2200" b="1" dirty="0" smtClean="0"/>
              <a:t>ulceracije</a:t>
            </a:r>
            <a:r>
              <a:rPr lang="hr-HR" sz="2200" dirty="0" smtClean="0"/>
              <a:t> </a:t>
            </a:r>
            <a:r>
              <a:rPr lang="hr-HR" sz="2200" b="1" dirty="0" smtClean="0"/>
              <a:t>(afte) </a:t>
            </a:r>
            <a:r>
              <a:rPr lang="hr-HR" sz="2200" dirty="0" smtClean="0"/>
              <a:t>– usna šupljina, jednjak, spolovilo, anus</a:t>
            </a:r>
          </a:p>
          <a:p>
            <a:r>
              <a:rPr lang="hr-HR" sz="2200" b="1" dirty="0" smtClean="0"/>
              <a:t>Osip</a:t>
            </a:r>
            <a:r>
              <a:rPr lang="en-US" sz="2200" dirty="0" smtClean="0"/>
              <a:t> </a:t>
            </a:r>
            <a:r>
              <a:rPr lang="hr-HR" sz="2200" dirty="0" smtClean="0"/>
              <a:t>-</a:t>
            </a:r>
            <a:r>
              <a:rPr lang="en-US" sz="2200" dirty="0" smtClean="0"/>
              <a:t> 48</a:t>
            </a:r>
            <a:r>
              <a:rPr lang="hr-HR" sz="2200" dirty="0" smtClean="0"/>
              <a:t>-</a:t>
            </a:r>
            <a:r>
              <a:rPr lang="en-US" sz="2200" dirty="0" smtClean="0"/>
              <a:t>72 </a:t>
            </a:r>
            <a:r>
              <a:rPr lang="hr-HR" sz="2200" dirty="0" smtClean="0"/>
              <a:t>sata nakon početka vrućice - lice, vrat, prsa - </a:t>
            </a:r>
            <a:r>
              <a:rPr lang="hr-HR" sz="2200" dirty="0" err="1" smtClean="0"/>
              <a:t>makulozni</a:t>
            </a:r>
            <a:r>
              <a:rPr lang="hr-HR" sz="2200" dirty="0" smtClean="0"/>
              <a:t> / </a:t>
            </a:r>
            <a:r>
              <a:rPr lang="hr-HR" sz="2200" dirty="0" err="1" smtClean="0"/>
              <a:t>makulopapulozni</a:t>
            </a:r>
            <a:r>
              <a:rPr lang="hr-HR" sz="2200" dirty="0" smtClean="0"/>
              <a:t>, rijetko praćen svrbežom</a:t>
            </a:r>
          </a:p>
          <a:p>
            <a:r>
              <a:rPr lang="en-US" sz="2200" b="1" dirty="0" smtClean="0"/>
              <a:t>G</a:t>
            </a:r>
            <a:r>
              <a:rPr lang="hr-HR" sz="2200" b="1" dirty="0" smtClean="0"/>
              <a:t>I simptomi </a:t>
            </a:r>
            <a:r>
              <a:rPr lang="hr-HR" sz="2200" dirty="0" smtClean="0"/>
              <a:t>– mučnina, povraćanje, proljev, </a:t>
            </a:r>
            <a:r>
              <a:rPr lang="hr-HR" sz="2200" dirty="0" err="1" smtClean="0"/>
              <a:t>inapetencija</a:t>
            </a:r>
            <a:endParaRPr lang="hr-HR" sz="2200" dirty="0" smtClean="0"/>
          </a:p>
          <a:p>
            <a:r>
              <a:rPr lang="hr-HR" altLang="sr-Latn-RS" sz="2200" b="1" dirty="0" smtClean="0"/>
              <a:t>Neurološki simptomi </a:t>
            </a:r>
            <a:r>
              <a:rPr lang="hr-HR" altLang="sr-Latn-RS" sz="2200" dirty="0" smtClean="0"/>
              <a:t>- </a:t>
            </a:r>
            <a:r>
              <a:rPr lang="hr-HR" altLang="sr-Latn-RS" sz="2200" dirty="0" err="1" smtClean="0"/>
              <a:t>meningoencefalitis</a:t>
            </a:r>
            <a:r>
              <a:rPr lang="hr-HR" altLang="sr-Latn-RS" sz="2200" dirty="0" smtClean="0"/>
              <a:t> ili aseptički meningitis, periferna neuropatija ili </a:t>
            </a:r>
            <a:r>
              <a:rPr lang="hr-HR" altLang="sr-Latn-RS" sz="2200" dirty="0" err="1" smtClean="0"/>
              <a:t>radikulopatija</a:t>
            </a:r>
            <a:r>
              <a:rPr lang="hr-HR" altLang="sr-Latn-RS" sz="2200" dirty="0" smtClean="0"/>
              <a:t>, </a:t>
            </a:r>
            <a:r>
              <a:rPr lang="hr-HR" altLang="sr-Latn-RS" sz="2200" dirty="0" err="1" smtClean="0"/>
              <a:t>pareza</a:t>
            </a:r>
            <a:r>
              <a:rPr lang="hr-HR" altLang="sr-Latn-RS" sz="2200" dirty="0" smtClean="0"/>
              <a:t> </a:t>
            </a:r>
            <a:r>
              <a:rPr lang="hr-HR" altLang="sr-Latn-RS" sz="2200" dirty="0" err="1" smtClean="0"/>
              <a:t>n.facijalisa</a:t>
            </a:r>
            <a:r>
              <a:rPr lang="hr-HR" altLang="sr-Latn-RS" sz="2200" dirty="0" smtClean="0"/>
              <a:t>, </a:t>
            </a:r>
            <a:r>
              <a:rPr lang="hr-HR" altLang="sr-Latn-RS" sz="2200" dirty="0" err="1" smtClean="0"/>
              <a:t>sy</a:t>
            </a:r>
            <a:r>
              <a:rPr lang="hr-HR" altLang="sr-Latn-RS" sz="2200" dirty="0" smtClean="0"/>
              <a:t> </a:t>
            </a:r>
            <a:r>
              <a:rPr lang="hr-HR" altLang="sr-Latn-RS" sz="2200" dirty="0" err="1" smtClean="0"/>
              <a:t>Guillain-Barré</a:t>
            </a:r>
            <a:r>
              <a:rPr lang="hr-HR" altLang="sr-Latn-RS" sz="2200" dirty="0" smtClean="0"/>
              <a:t>, brahijalni </a:t>
            </a:r>
            <a:r>
              <a:rPr lang="hr-HR" altLang="sr-Latn-RS" sz="2200" dirty="0" err="1" smtClean="0"/>
              <a:t>neuritis</a:t>
            </a:r>
            <a:r>
              <a:rPr lang="hr-HR" altLang="sr-Latn-RS" sz="2200" dirty="0" smtClean="0"/>
              <a:t>, psihoza ili kognitivno oštećenje</a:t>
            </a:r>
            <a:endParaRPr lang="en-GB" altLang="sr-Latn-RS" sz="2200" dirty="0"/>
          </a:p>
          <a:p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Quinn TC. JAMA. 1997;278(1):58.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r-HR" sz="1400" dirty="0" err="1" smtClean="0"/>
              <a:t>Tindall</a:t>
            </a:r>
            <a:r>
              <a:rPr lang="hr-HR" sz="1400" dirty="0" smtClean="0"/>
              <a:t> B, </a:t>
            </a:r>
            <a:r>
              <a:rPr lang="hr-HR" sz="1400" dirty="0" err="1" smtClean="0"/>
              <a:t>Cooper</a:t>
            </a:r>
            <a:r>
              <a:rPr lang="hr-HR" sz="1400" dirty="0" smtClean="0"/>
              <a:t> DA AIDS. 1991;5(1):1</a:t>
            </a:r>
            <a:endParaRPr lang="en-GB" sz="1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1" y="-1"/>
            <a:ext cx="7053848" cy="3962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6" y="3470767"/>
            <a:ext cx="5599304" cy="33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9"/>
          <a:stretch/>
        </p:blipFill>
        <p:spPr>
          <a:xfrm>
            <a:off x="12878" y="2459426"/>
            <a:ext cx="3515933" cy="4392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"/>
            <a:ext cx="5241701" cy="353027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03" y="3155324"/>
            <a:ext cx="3137861" cy="3702676"/>
          </a:xfrm>
        </p:spPr>
      </p:pic>
    </p:spTree>
    <p:extLst>
      <p:ext uri="{BB962C8B-B14F-4D97-AF65-F5344CB8AC3E}">
        <p14:creationId xmlns:p14="http://schemas.microsoft.com/office/powerpoint/2010/main" val="21736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7"/>
            <a:ext cx="10515600" cy="70382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HIV indikatorske bolesti (</a:t>
            </a:r>
            <a:r>
              <a:rPr lang="hr-HR" sz="4000" b="1" i="1" dirty="0" smtClean="0"/>
              <a:t>HIV </a:t>
            </a:r>
            <a:r>
              <a:rPr lang="hr-HR" sz="4000" b="1" i="1" dirty="0" err="1" smtClean="0"/>
              <a:t>indicator</a:t>
            </a:r>
            <a:r>
              <a:rPr lang="hr-HR" sz="4000" b="1" i="1" dirty="0" smtClean="0"/>
              <a:t> </a:t>
            </a:r>
            <a:r>
              <a:rPr lang="hr-HR" sz="4000" b="1" i="1" dirty="0" err="1" smtClean="0"/>
              <a:t>conditions</a:t>
            </a:r>
            <a:r>
              <a:rPr lang="hr-HR" sz="4000" b="1" dirty="0" smtClean="0"/>
              <a:t>)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900" y="1635616"/>
            <a:ext cx="8241407" cy="3644721"/>
          </a:xfrm>
          <a:solidFill>
            <a:srgbClr val="FFD9DA"/>
          </a:solidFill>
          <a:ln w="5715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dirty="0" err="1" smtClean="0">
                <a:solidFill>
                  <a:schemeClr val="tx1"/>
                </a:solidFill>
              </a:rPr>
              <a:t>Spolnoprenosive</a:t>
            </a:r>
            <a:r>
              <a:rPr lang="hr-HR" sz="2400" dirty="0" smtClean="0">
                <a:solidFill>
                  <a:schemeClr val="tx1"/>
                </a:solidFill>
              </a:rPr>
              <a:t> infekcije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Limfom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Cervikalna displazija/karcinom i analna displazija/karcinom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Herpes </a:t>
            </a:r>
            <a:r>
              <a:rPr lang="hr-HR" sz="2400" dirty="0" err="1" smtClean="0">
                <a:solidFill>
                  <a:schemeClr val="tx1"/>
                </a:solidFill>
              </a:rPr>
              <a:t>zoster</a:t>
            </a:r>
            <a:endParaRPr lang="hr-HR" sz="24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Hepatitis B i C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Sindrom mononukleoze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Nejasna </a:t>
            </a:r>
            <a:r>
              <a:rPr lang="hr-HR" sz="2400" dirty="0" err="1" smtClean="0">
                <a:solidFill>
                  <a:schemeClr val="tx1"/>
                </a:solidFill>
              </a:rPr>
              <a:t>leukopenija</a:t>
            </a:r>
            <a:r>
              <a:rPr lang="hr-HR" sz="2400" dirty="0" smtClean="0">
                <a:solidFill>
                  <a:schemeClr val="tx1"/>
                </a:solidFill>
              </a:rPr>
              <a:t> ili </a:t>
            </a:r>
            <a:r>
              <a:rPr lang="hr-HR" sz="2400" dirty="0" err="1" smtClean="0">
                <a:solidFill>
                  <a:schemeClr val="tx1"/>
                </a:solidFill>
              </a:rPr>
              <a:t>trombocitopenija</a:t>
            </a:r>
            <a:r>
              <a:rPr lang="hr-HR" sz="2400" dirty="0" smtClean="0">
                <a:solidFill>
                  <a:schemeClr val="tx1"/>
                </a:solidFill>
              </a:rPr>
              <a:t> ≥ 4tjedna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err="1" smtClean="0">
                <a:solidFill>
                  <a:schemeClr val="tx1"/>
                </a:solidFill>
              </a:rPr>
              <a:t>Seboroički</a:t>
            </a:r>
            <a:r>
              <a:rPr lang="hr-HR" sz="2400" dirty="0" smtClean="0">
                <a:solidFill>
                  <a:schemeClr val="tx1"/>
                </a:solidFill>
              </a:rPr>
              <a:t> dermatitis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5525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err="1" smtClean="0">
                <a:solidFill>
                  <a:srgbClr val="000000"/>
                </a:solidFill>
              </a:rPr>
              <a:t>Sullivan</a:t>
            </a:r>
            <a:r>
              <a:rPr lang="hr-HR" sz="1400" dirty="0" smtClean="0">
                <a:solidFill>
                  <a:srgbClr val="000000"/>
                </a:solidFill>
              </a:rPr>
              <a:t> A </a:t>
            </a:r>
            <a:r>
              <a:rPr lang="hr-HR" sz="1400" dirty="0" err="1" smtClean="0">
                <a:solidFill>
                  <a:srgbClr val="000000"/>
                </a:solidFill>
              </a:rPr>
              <a:t>et</a:t>
            </a:r>
            <a:r>
              <a:rPr lang="hr-HR" sz="1400" dirty="0" smtClean="0">
                <a:solidFill>
                  <a:srgbClr val="000000"/>
                </a:solidFill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</a:rPr>
              <a:t>al</a:t>
            </a:r>
            <a:r>
              <a:rPr lang="hr-HR" sz="1400" dirty="0" smtClean="0">
                <a:solidFill>
                  <a:srgbClr val="000000"/>
                </a:solidFill>
              </a:rPr>
              <a:t>. on </a:t>
            </a:r>
            <a:r>
              <a:rPr lang="hr-HR" sz="1400" dirty="0" err="1" smtClean="0">
                <a:solidFill>
                  <a:srgbClr val="000000"/>
                </a:solidFill>
              </a:rPr>
              <a:t>behalf</a:t>
            </a:r>
            <a:r>
              <a:rPr lang="hr-HR" sz="1400" dirty="0" smtClean="0">
                <a:solidFill>
                  <a:srgbClr val="000000"/>
                </a:solidFill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</a:rPr>
              <a:t>of</a:t>
            </a:r>
            <a:r>
              <a:rPr lang="hr-HR" sz="1400" dirty="0" smtClean="0">
                <a:solidFill>
                  <a:srgbClr val="000000"/>
                </a:solidFill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</a:rPr>
              <a:t>the</a:t>
            </a:r>
            <a:r>
              <a:rPr lang="hr-HR" sz="1400" dirty="0" smtClean="0">
                <a:solidFill>
                  <a:srgbClr val="000000"/>
                </a:solidFill>
              </a:rPr>
              <a:t> HIDES </a:t>
            </a:r>
            <a:r>
              <a:rPr lang="hr-HR" sz="1400" dirty="0" err="1" smtClean="0">
                <a:solidFill>
                  <a:srgbClr val="000000"/>
                </a:solidFill>
              </a:rPr>
              <a:t>Study</a:t>
            </a:r>
            <a:r>
              <a:rPr lang="hr-HR" sz="1400" dirty="0" smtClean="0">
                <a:solidFill>
                  <a:srgbClr val="000000"/>
                </a:solidFill>
              </a:rPr>
              <a:t> Group. PLOS ONE, Jan 2013.</a:t>
            </a:r>
            <a:endParaRPr lang="en-GB" sz="1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66" y="75485"/>
            <a:ext cx="708338" cy="7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00" y="232372"/>
            <a:ext cx="2846298" cy="21433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1179" cy="413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2480" r="7177" b="8647"/>
          <a:stretch/>
        </p:blipFill>
        <p:spPr>
          <a:xfrm>
            <a:off x="231819" y="4314423"/>
            <a:ext cx="3335628" cy="229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2794715"/>
            <a:ext cx="6572688" cy="3680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80" y="1"/>
            <a:ext cx="2364320" cy="23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1455</Words>
  <Application>Microsoft Office PowerPoint</Application>
  <PresentationFormat>Custom</PresentationFormat>
  <Paragraphs>203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Kada posumnjati na HIV infekciju?</vt:lpstr>
      <vt:lpstr>Bolesnik 1 (19 g.), siječanj</vt:lpstr>
      <vt:lpstr>Bolesnik 2 (45 g.), siječanj</vt:lpstr>
      <vt:lpstr>Zašto testirati?</vt:lpstr>
      <vt:lpstr>Koga testirati?</vt:lpstr>
      <vt:lpstr>Akutna HIV infekcija (akutni retrovirusni sindrom)</vt:lpstr>
      <vt:lpstr>PowerPoint Presentation</vt:lpstr>
      <vt:lpstr>HIV indikatorske bolesti (HIV indicator conditions)</vt:lpstr>
      <vt:lpstr>PowerPoint Presentation</vt:lpstr>
      <vt:lpstr>Simptomi 12 mjeseci prije dijagnoze*</vt:lpstr>
      <vt:lpstr>PowerPoint Presentation</vt:lpstr>
      <vt:lpstr>Bolesnik 3 (39 g.), studeni</vt:lpstr>
      <vt:lpstr>Bolesnik 3 (39 g.), studeni</vt:lpstr>
      <vt:lpstr>Bolesnik 4 (42 g.), lipanj</vt:lpstr>
      <vt:lpstr>PowerPoint Presentation</vt:lpstr>
      <vt:lpstr>Akutna HIV infekcija…. (odaberi točne tvrdnje)</vt:lpstr>
      <vt:lpstr>Akutna HIV infekcija…. Točne tvrdnje:</vt:lpstr>
      <vt:lpstr>Što od navedenih entiteta NIJE HIV-indikatorska bolest?</vt:lpstr>
      <vt:lpstr>Što od navedenih entiteta NIJE HIV-indikatorska bolest? Točan odgovor:</vt:lpstr>
      <vt:lpstr>Koje od navedenih skupina je potrebno testirati na HIV? (više odgovora)</vt:lpstr>
      <vt:lpstr>Koje od navedenih skupina je potrebno testirati na HIV? Točan odgovor:</vt:lpstr>
      <vt:lpstr>Zašto je važno što ranije otkriti HIV infekciju?</vt:lpstr>
      <vt:lpstr>Zašto je važno što prije otkriti HIV infekciju? Točan odgovor:</vt:lpstr>
      <vt:lpstr>Što je od navedenog simptom akutne HIV infekcije?</vt:lpstr>
      <vt:lpstr>Što je od navedenog simptom akutne HIV infekcije? Točan odgovor:</vt:lpstr>
      <vt:lpstr>Kojeg ćete bolesnika testirati na HIV?</vt:lpstr>
      <vt:lpstr>Kojeg ćete bolesnika testirati na HIV? Točan odgovor: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Kada posumnjati na HIV infekciju?</dc:title>
  <dc:creator>Iva Lisicar</dc:creator>
  <cp:lastModifiedBy>Doktori</cp:lastModifiedBy>
  <cp:revision>345</cp:revision>
  <dcterms:created xsi:type="dcterms:W3CDTF">2018-02-21T17:41:39Z</dcterms:created>
  <dcterms:modified xsi:type="dcterms:W3CDTF">2018-11-12T14:09:18Z</dcterms:modified>
</cp:coreProperties>
</file>