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72" r:id="rId6"/>
    <p:sldId id="300" r:id="rId7"/>
    <p:sldId id="271" r:id="rId8"/>
    <p:sldId id="261" r:id="rId9"/>
    <p:sldId id="269" r:id="rId10"/>
    <p:sldId id="274" r:id="rId11"/>
    <p:sldId id="303" r:id="rId12"/>
    <p:sldId id="262" r:id="rId13"/>
    <p:sldId id="273" r:id="rId14"/>
    <p:sldId id="276" r:id="rId15"/>
    <p:sldId id="280" r:id="rId16"/>
    <p:sldId id="275" r:id="rId17"/>
    <p:sldId id="282" r:id="rId18"/>
    <p:sldId id="283" r:id="rId19"/>
    <p:sldId id="284" r:id="rId20"/>
    <p:sldId id="286" r:id="rId21"/>
    <p:sldId id="287" r:id="rId22"/>
    <p:sldId id="277" r:id="rId23"/>
    <p:sldId id="281" r:id="rId24"/>
    <p:sldId id="288" r:id="rId25"/>
    <p:sldId id="289" r:id="rId26"/>
    <p:sldId id="290" r:id="rId27"/>
    <p:sldId id="291" r:id="rId28"/>
    <p:sldId id="292" r:id="rId29"/>
    <p:sldId id="302" r:id="rId30"/>
    <p:sldId id="301" r:id="rId31"/>
    <p:sldId id="296" r:id="rId32"/>
    <p:sldId id="295" r:id="rId33"/>
    <p:sldId id="257" r:id="rId34"/>
    <p:sldId id="293" r:id="rId35"/>
    <p:sldId id="297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FA9A-3BB9-47CE-9980-71D6D01DBAD1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122D-ADDA-4C16-9A10-F9435B84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dirty="0"/>
              <a:t>Prikaz </a:t>
            </a:r>
            <a:r>
              <a:rPr lang="hr-HR" dirty="0" smtClean="0"/>
              <a:t>bolesnika s vrućicom, </a:t>
            </a:r>
            <a:r>
              <a:rPr lang="hr-HR" dirty="0" smtClean="0"/>
              <a:t>osipom i </a:t>
            </a:r>
            <a:r>
              <a:rPr lang="hr-HR" dirty="0" err="1" smtClean="0"/>
              <a:t>mijalgijama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168775"/>
            <a:ext cx="6800800" cy="1924521"/>
          </a:xfrm>
        </p:spPr>
        <p:txBody>
          <a:bodyPr>
            <a:normAutofit fontScale="47500" lnSpcReduction="20000"/>
          </a:bodyPr>
          <a:lstStyle/>
          <a:p>
            <a:r>
              <a:rPr lang="hr-HR" dirty="0"/>
              <a:t>Davorka Dušek</a:t>
            </a:r>
          </a:p>
          <a:p>
            <a:r>
              <a:rPr lang="hr-HR" dirty="0" err="1"/>
              <a:t>Sofyia</a:t>
            </a:r>
            <a:r>
              <a:rPr lang="hr-HR" dirty="0"/>
              <a:t> </a:t>
            </a:r>
            <a:r>
              <a:rPr lang="hr-HR" dirty="0" err="1"/>
              <a:t>Andreykanich</a:t>
            </a:r>
            <a:endParaRPr lang="hr-HR" dirty="0"/>
          </a:p>
          <a:p>
            <a:r>
              <a:rPr lang="hr-HR" dirty="0"/>
              <a:t>Neven Papić</a:t>
            </a:r>
          </a:p>
          <a:p>
            <a:r>
              <a:rPr lang="hr-HR" dirty="0"/>
              <a:t>Ivan Kurelac</a:t>
            </a:r>
          </a:p>
          <a:p>
            <a:r>
              <a:rPr lang="hr-HR" dirty="0"/>
              <a:t>Adriana </a:t>
            </a:r>
            <a:r>
              <a:rPr lang="hr-HR" dirty="0" smtClean="0"/>
              <a:t>Vince</a:t>
            </a:r>
          </a:p>
          <a:p>
            <a:endParaRPr lang="hr-HR" dirty="0"/>
          </a:p>
          <a:p>
            <a:r>
              <a:rPr lang="hr-HR" dirty="0" smtClean="0"/>
              <a:t>Klinika za infektivne bolesti</a:t>
            </a:r>
          </a:p>
          <a:p>
            <a:r>
              <a:rPr lang="hr-HR" dirty="0" smtClean="0"/>
              <a:t>Zagreb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122B5-D501-4A23-91B4-71D289D5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Nalazi kod prijema </a:t>
            </a:r>
            <a:r>
              <a:rPr lang="hr-HR" sz="3200" dirty="0"/>
              <a:t>(7.dan bolesti)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C7CBC7-B417-4487-997B-DBDBF9EA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a-IN" sz="2400" b="1" dirty="0">
                <a:solidFill>
                  <a:prstClr val="black"/>
                </a:solidFill>
                <a:cs typeface="Arial Narrow"/>
              </a:rPr>
              <a:t>SE 72</a:t>
            </a:r>
            <a:r>
              <a:rPr lang="ta-IN" sz="2400" dirty="0">
                <a:solidFill>
                  <a:prstClr val="black"/>
                </a:solidFill>
                <a:cs typeface="Arial Narrow"/>
              </a:rPr>
              <a:t>, 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CRP 594.2</a:t>
            </a:r>
            <a:r>
              <a:rPr lang="ta-IN" sz="2400" dirty="0">
                <a:solidFill>
                  <a:prstClr val="black"/>
                </a:solidFill>
                <a:cs typeface="Arial Narrow"/>
              </a:rPr>
              <a:t>, 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L 17.2 ( neu 89.3, ly 6.8, </a:t>
            </a:r>
            <a:r>
              <a:rPr lang="ta-IN" sz="2400" dirty="0">
                <a:solidFill>
                  <a:prstClr val="black"/>
                </a:solidFill>
                <a:cs typeface="Arial Narrow"/>
              </a:rPr>
              <a:t>mo 3, eo 0.5) %, E 4.3, Hb 129, MCV 90.6, Trc 155</a:t>
            </a:r>
            <a:endParaRPr lang="hr-HR" sz="2400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ta-IN" sz="2400" dirty="0">
                <a:solidFill>
                  <a:prstClr val="black"/>
                </a:solidFill>
                <a:cs typeface="Arial Narrow"/>
              </a:rPr>
              <a:t>GUK 6.1, BUN 2.9, kreatinin 85, Na 136, K 4.1, Cl 92, </a:t>
            </a:r>
            <a:endParaRPr lang="hr-HR" sz="2400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hr-HR" sz="2400" dirty="0">
                <a:solidFill>
                  <a:prstClr val="black"/>
                </a:solidFill>
                <a:cs typeface="Arial Narrow"/>
              </a:rPr>
              <a:t>Bilirubin 16, 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AST </a:t>
            </a:r>
            <a:r>
              <a:rPr lang="hr-HR" sz="2400" b="1" dirty="0">
                <a:solidFill>
                  <a:prstClr val="black"/>
                </a:solidFill>
                <a:cs typeface="Arial Narrow"/>
              </a:rPr>
              <a:t>66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, ALT 73, GGT 119, ALP 151, LDH 375, </a:t>
            </a:r>
            <a:r>
              <a:rPr lang="ta-IN" sz="2400" dirty="0">
                <a:solidFill>
                  <a:prstClr val="black"/>
                </a:solidFill>
                <a:cs typeface="Arial Narrow"/>
              </a:rPr>
              <a:t>CK 87, CKMB 14, troponin T 0.173, </a:t>
            </a:r>
            <a:endParaRPr lang="hr-HR" sz="2400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ta-IN" sz="2400" dirty="0">
                <a:solidFill>
                  <a:prstClr val="black"/>
                </a:solidFill>
                <a:cs typeface="Arial Narrow"/>
              </a:rPr>
              <a:t>PV 0.88, INR 1.08, APTV 30, TV 16, 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fibrinogen 8.8, D-dimeri &gt; 4.51, </a:t>
            </a:r>
            <a:endParaRPr lang="hr-HR" sz="2400" b="1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ta-IN" sz="2400" dirty="0">
                <a:solidFill>
                  <a:prstClr val="black"/>
                </a:solidFill>
                <a:cs typeface="Arial Narrow"/>
              </a:rPr>
              <a:t>TP 70, 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alb 32.2 </a:t>
            </a:r>
            <a:r>
              <a:rPr lang="ta-IN" sz="2400" dirty="0">
                <a:solidFill>
                  <a:prstClr val="black"/>
                </a:solidFill>
                <a:cs typeface="Arial Narrow"/>
              </a:rPr>
              <a:t>( alb 46, alfa1 8.1, alfa2 16.3, beta 13.6, gama 16)%, A</a:t>
            </a:r>
            <a:r>
              <a:rPr lang="en-US" sz="2400" dirty="0">
                <a:solidFill>
                  <a:prstClr val="black"/>
                </a:solidFill>
                <a:cs typeface="Arial Narrow"/>
              </a:rPr>
              <a:t>/</a:t>
            </a:r>
            <a:r>
              <a:rPr lang="ta-IN" sz="2400" dirty="0">
                <a:solidFill>
                  <a:prstClr val="black"/>
                </a:solidFill>
                <a:cs typeface="Arial Narrow"/>
              </a:rPr>
              <a:t>G 0.85,</a:t>
            </a:r>
            <a:endParaRPr lang="hr-HR" sz="2400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ta-IN" sz="2400" dirty="0">
                <a:solidFill>
                  <a:prstClr val="black"/>
                </a:solidFill>
                <a:cs typeface="Arial Narrow"/>
              </a:rPr>
              <a:t>urin:  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E 4+, prot 2+, </a:t>
            </a:r>
            <a:r>
              <a:rPr lang="ta-IN" sz="2400" dirty="0">
                <a:solidFill>
                  <a:prstClr val="black"/>
                </a:solidFill>
                <a:cs typeface="Arial Narrow"/>
              </a:rPr>
              <a:t>u sedimentu L 1-2, </a:t>
            </a:r>
            <a:r>
              <a:rPr lang="ta-IN" sz="2400" b="1" dirty="0">
                <a:solidFill>
                  <a:prstClr val="black"/>
                </a:solidFill>
                <a:cs typeface="Arial Narrow"/>
              </a:rPr>
              <a:t>E 8-10</a:t>
            </a:r>
            <a:endParaRPr lang="hr-HR" sz="2400" b="1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hr-HR" sz="2400" dirty="0">
                <a:solidFill>
                  <a:prstClr val="black"/>
                </a:solidFill>
                <a:cs typeface="Arial Narrow"/>
              </a:rPr>
              <a:t>EKG: SR, </a:t>
            </a:r>
            <a:r>
              <a:rPr lang="hr-HR" sz="2400" dirty="0" err="1">
                <a:solidFill>
                  <a:prstClr val="black"/>
                </a:solidFill>
                <a:cs typeface="Arial Narrow"/>
              </a:rPr>
              <a:t>fr</a:t>
            </a:r>
            <a:r>
              <a:rPr lang="hr-HR" sz="2400" dirty="0">
                <a:solidFill>
                  <a:prstClr val="black"/>
                </a:solidFill>
                <a:cs typeface="Arial Narrow"/>
              </a:rPr>
              <a:t>. 90/min, </a:t>
            </a:r>
            <a:r>
              <a:rPr lang="hr-HR" sz="2400" dirty="0" err="1">
                <a:solidFill>
                  <a:prstClr val="black"/>
                </a:solidFill>
                <a:cs typeface="Arial Narrow"/>
              </a:rPr>
              <a:t>intermedijarna</a:t>
            </a:r>
            <a:r>
              <a:rPr lang="hr-HR" sz="2400" dirty="0">
                <a:solidFill>
                  <a:prstClr val="black"/>
                </a:solidFill>
                <a:cs typeface="Arial Narrow"/>
              </a:rPr>
              <a:t> el. os. </a:t>
            </a:r>
          </a:p>
          <a:p>
            <a:pPr lvl="0"/>
            <a:r>
              <a:rPr lang="hr-HR" sz="2400" dirty="0">
                <a:solidFill>
                  <a:prstClr val="black"/>
                </a:solidFill>
                <a:cs typeface="Arial Narrow"/>
              </a:rPr>
              <a:t>RTG pluća: uredan nalaz</a:t>
            </a:r>
          </a:p>
          <a:p>
            <a:pPr lvl="0">
              <a:buNone/>
            </a:pPr>
            <a:endParaRPr lang="hr-HR" sz="2400" b="1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hr-HR" sz="2400" dirty="0">
                <a:solidFill>
                  <a:prstClr val="black"/>
                </a:solidFill>
                <a:cs typeface="Arial Narrow"/>
              </a:rPr>
              <a:t>Hemokulture, </a:t>
            </a:r>
            <a:r>
              <a:rPr lang="hr-HR" sz="2400" dirty="0" err="1" smtClean="0">
                <a:solidFill>
                  <a:prstClr val="black"/>
                </a:solidFill>
                <a:cs typeface="Arial Narrow"/>
              </a:rPr>
              <a:t>urinokulture</a:t>
            </a:r>
            <a:r>
              <a:rPr lang="hr-HR" sz="2400" dirty="0" smtClean="0">
                <a:solidFill>
                  <a:prstClr val="black"/>
                </a:solidFill>
                <a:cs typeface="Arial Narrow"/>
              </a:rPr>
              <a:t> - </a:t>
            </a:r>
            <a:r>
              <a:rPr lang="hr-HR" sz="2400" dirty="0">
                <a:solidFill>
                  <a:prstClr val="black"/>
                </a:solidFill>
                <a:cs typeface="Arial Narrow"/>
              </a:rPr>
              <a:t>u obradi</a:t>
            </a:r>
          </a:p>
          <a:p>
            <a:pPr lvl="0"/>
            <a:r>
              <a:rPr lang="hr-HR" sz="2400" dirty="0">
                <a:solidFill>
                  <a:prstClr val="black"/>
                </a:solidFill>
                <a:cs typeface="Arial Narrow"/>
              </a:rPr>
              <a:t>Bris ždrijela negativan</a:t>
            </a:r>
            <a:endParaRPr lang="ta-IN" sz="2400" dirty="0">
              <a:solidFill>
                <a:prstClr val="black"/>
              </a:solidFill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9023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Sažetak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 smtClean="0"/>
              <a:t>Muškarac, 30 godina</a:t>
            </a:r>
          </a:p>
          <a:p>
            <a:r>
              <a:rPr lang="hr-HR" sz="2600" dirty="0" smtClean="0"/>
              <a:t>Hospitaliziran 7. dana akutne bolesti - febrilitet, grlobolja, osip, jake mialgije i artralgije</a:t>
            </a:r>
          </a:p>
          <a:p>
            <a:r>
              <a:rPr lang="hr-HR" sz="2600" dirty="0" smtClean="0"/>
              <a:t>Komorbiditeti: kronična urtikarija, 2015. jetrena lezija praćena osipom</a:t>
            </a:r>
          </a:p>
          <a:p>
            <a:r>
              <a:rPr lang="hr-HR" sz="2600" dirty="0" smtClean="0"/>
              <a:t>Status: febrilan, klonuo, teško pokretan zbog bolova u mišićima, difuzno osip po trupu i ekstremitetima, krusta na nozi</a:t>
            </a:r>
          </a:p>
          <a:p>
            <a:r>
              <a:rPr lang="hr-HR" sz="2600" dirty="0" smtClean="0"/>
              <a:t>Nalazi: značajno povišeni upalni parametri, jetrena lezija, hipoalbuminemija, eritrociturija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sz="3600" dirty="0">
                <a:cs typeface="Arial Narrow"/>
              </a:rPr>
              <a:t>Diferencijalna dijagnoza?</a:t>
            </a:r>
            <a:endParaRPr lang="hr-HR" sz="3600" dirty="0">
              <a:cs typeface="Arial Narrow"/>
            </a:endParaRPr>
          </a:p>
          <a:p>
            <a:r>
              <a:rPr lang="hr-HR" sz="3600" dirty="0">
                <a:cs typeface="Arial Narrow"/>
              </a:rPr>
              <a:t>Terapija?</a:t>
            </a:r>
            <a:endParaRPr lang="en-US" sz="3600" dirty="0">
              <a:cs typeface="Arial Narrow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6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BB9FF-BE0B-49DA-9C92-CD3AB448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Tijek boravka/liječenje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08614-1A5F-4A5A-917A-B17EBDD8D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Th: </a:t>
            </a:r>
            <a:r>
              <a:rPr lang="hr-HR" sz="2400" dirty="0" err="1"/>
              <a:t>ceftriakson</a:t>
            </a:r>
            <a:r>
              <a:rPr lang="hr-HR" sz="2400" dirty="0"/>
              <a:t> 1x2 g </a:t>
            </a:r>
            <a:r>
              <a:rPr lang="hr-HR" sz="2400" dirty="0" err="1"/>
              <a:t>i.v</a:t>
            </a:r>
            <a:r>
              <a:rPr lang="hr-HR" sz="2400" dirty="0"/>
              <a:t>. uz flukloksacilin 6x2 g i.v., uz simptomatsku th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b="1" dirty="0"/>
              <a:t>3</a:t>
            </a:r>
            <a:r>
              <a:rPr lang="hr-HR" sz="2400" b="1" dirty="0" smtClean="0"/>
              <a:t>. dan </a:t>
            </a:r>
            <a:r>
              <a:rPr lang="hr-HR" sz="2400" b="1" dirty="0"/>
              <a:t>hospitalizacije/10</a:t>
            </a:r>
            <a:r>
              <a:rPr lang="hr-HR" sz="2400" b="1" dirty="0" smtClean="0"/>
              <a:t>. dan </a:t>
            </a:r>
            <a:r>
              <a:rPr lang="hr-HR" sz="2400" b="1" dirty="0"/>
              <a:t>bolesti</a:t>
            </a:r>
          </a:p>
          <a:p>
            <a:r>
              <a:rPr lang="ta-IN" sz="2400" dirty="0">
                <a:cs typeface="Arial Narrow"/>
              </a:rPr>
              <a:t>cijelo vrijeme febrilan do najviše Ttymp 39.5 </a:t>
            </a:r>
            <a:r>
              <a:rPr lang="ta-IN" sz="2400" dirty="0" smtClean="0">
                <a:cs typeface="Arial Narrow"/>
              </a:rPr>
              <a:t>°C</a:t>
            </a:r>
            <a:r>
              <a:rPr lang="ta-IN" sz="2400" dirty="0">
                <a:cs typeface="Arial Narrow"/>
              </a:rPr>
              <a:t>, bolovi u mišićima u blagoj regresiji</a:t>
            </a:r>
            <a:endParaRPr lang="hr-HR" sz="2400" dirty="0">
              <a:cs typeface="Arial Narrow"/>
            </a:endParaRPr>
          </a:p>
          <a:p>
            <a:r>
              <a:rPr lang="hr-HR" sz="2400" dirty="0">
                <a:cs typeface="Arial Narrow"/>
              </a:rPr>
              <a:t>O</a:t>
            </a:r>
            <a:r>
              <a:rPr lang="ta-IN" sz="2400" dirty="0">
                <a:cs typeface="Arial Narrow"/>
              </a:rPr>
              <a:t>sip prisutan cijelo vrijeme, uz pogoršanje u febrilitetu</a:t>
            </a:r>
            <a:endParaRPr lang="hr-HR" sz="2400" dirty="0">
              <a:cs typeface="Arial Narrow"/>
            </a:endParaRPr>
          </a:p>
          <a:p>
            <a:r>
              <a:rPr lang="hr-HR" sz="2400" dirty="0">
                <a:cs typeface="Arial Narrow"/>
              </a:rPr>
              <a:t>Upalni parametri bez bitnije promjene</a:t>
            </a:r>
          </a:p>
          <a:p>
            <a:r>
              <a:rPr lang="hr-HR" sz="2400" dirty="0">
                <a:cs typeface="Arial Narrow"/>
              </a:rPr>
              <a:t>Hemokulture, </a:t>
            </a:r>
            <a:r>
              <a:rPr lang="hr-HR" sz="2400" dirty="0" err="1" smtClean="0">
                <a:cs typeface="Arial Narrow"/>
              </a:rPr>
              <a:t>urinokultura</a:t>
            </a:r>
            <a:r>
              <a:rPr lang="hr-HR" sz="2400" dirty="0" smtClean="0">
                <a:cs typeface="Arial Narrow"/>
              </a:rPr>
              <a:t> - </a:t>
            </a:r>
            <a:r>
              <a:rPr lang="hr-HR" sz="2400" dirty="0">
                <a:cs typeface="Arial Narrow"/>
              </a:rPr>
              <a:t>bez porasta</a:t>
            </a:r>
          </a:p>
          <a:p>
            <a:endParaRPr lang="ta-IN" dirty="0">
              <a:cs typeface="Arial Narrow"/>
            </a:endParaRP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298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2745-72F8-4866-9341-06477F02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A4EE4-B16B-4AD7-8DC8-BE1DC914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Daljnje pretrage?</a:t>
            </a:r>
          </a:p>
          <a:p>
            <a:r>
              <a:rPr lang="hr-HR" sz="3600" dirty="0"/>
              <a:t>Liječenje?</a:t>
            </a:r>
          </a:p>
        </p:txBody>
      </p:sp>
    </p:spTree>
    <p:extLst>
      <p:ext uri="{BB962C8B-B14F-4D97-AF65-F5344CB8AC3E}">
        <p14:creationId xmlns:p14="http://schemas.microsoft.com/office/powerpoint/2010/main" val="41349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Daljnje pretrage...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hr-HR" sz="2000" dirty="0">
                <a:cs typeface="Arial Narrow"/>
              </a:rPr>
              <a:t> </a:t>
            </a:r>
            <a:r>
              <a:rPr lang="ta-IN" sz="2000" dirty="0">
                <a:cs typeface="Arial Narrow"/>
              </a:rPr>
              <a:t>ANA neg., RF neg., ANCA neg., AMA </a:t>
            </a:r>
            <a:r>
              <a:rPr lang="en-US" sz="2000" dirty="0">
                <a:cs typeface="Arial Narrow"/>
              </a:rPr>
              <a:t>–</a:t>
            </a:r>
            <a:r>
              <a:rPr lang="ta-IN" sz="2000" dirty="0">
                <a:cs typeface="Arial Narrow"/>
              </a:rPr>
              <a:t>M2 neg., LKM neg. </a:t>
            </a:r>
            <a:endParaRPr lang="hr-HR" sz="2000" dirty="0">
              <a:cs typeface="Arial Narrow"/>
            </a:endParaRPr>
          </a:p>
          <a:p>
            <a:pPr marL="0" indent="0"/>
            <a:r>
              <a:rPr lang="hr-HR" sz="2000" b="1" dirty="0">
                <a:cs typeface="Arial Narrow"/>
              </a:rPr>
              <a:t> </a:t>
            </a:r>
            <a:r>
              <a:rPr lang="ta-IN" sz="2000" b="1" dirty="0">
                <a:cs typeface="Arial Narrow"/>
              </a:rPr>
              <a:t>C3 </a:t>
            </a:r>
            <a:r>
              <a:rPr lang="hr-HR" sz="2000" b="1" dirty="0">
                <a:cs typeface="Arial Narrow"/>
              </a:rPr>
              <a:t>1.15</a:t>
            </a:r>
            <a:r>
              <a:rPr lang="ta-IN" sz="2000" dirty="0">
                <a:cs typeface="Arial Narrow"/>
              </a:rPr>
              <a:t>, C</a:t>
            </a:r>
            <a:r>
              <a:rPr lang="hr-HR" sz="2000" dirty="0">
                <a:cs typeface="Arial Narrow"/>
              </a:rPr>
              <a:t>4 0.02</a:t>
            </a:r>
          </a:p>
          <a:p>
            <a:pPr marL="0" indent="0"/>
            <a:r>
              <a:rPr lang="hr-HR" sz="2000" dirty="0">
                <a:cs typeface="Arial Narrow"/>
              </a:rPr>
              <a:t> </a:t>
            </a:r>
            <a:r>
              <a:rPr lang="ta-IN" sz="2000" dirty="0">
                <a:cs typeface="Arial Narrow"/>
              </a:rPr>
              <a:t>anti-HBs IgG poz.,</a:t>
            </a:r>
            <a:r>
              <a:rPr lang="hr-HR" sz="2000" dirty="0">
                <a:cs typeface="Arial Narrow"/>
              </a:rPr>
              <a:t> </a:t>
            </a:r>
            <a:r>
              <a:rPr lang="ta-IN" sz="2000" dirty="0">
                <a:cs typeface="Arial Narrow"/>
              </a:rPr>
              <a:t>HCV antigen</a:t>
            </a:r>
            <a:r>
              <a:rPr lang="en-US" sz="2000" dirty="0">
                <a:cs typeface="Arial Narrow"/>
              </a:rPr>
              <a:t>/</a:t>
            </a:r>
            <a:r>
              <a:rPr lang="ta-IN" sz="2000" dirty="0">
                <a:cs typeface="Arial Narrow"/>
              </a:rPr>
              <a:t>antitijelo neg.</a:t>
            </a:r>
            <a:endParaRPr lang="hr-HR" sz="2000" dirty="0">
              <a:cs typeface="Arial Narrow"/>
            </a:endParaRPr>
          </a:p>
          <a:p>
            <a:pPr marL="0" indent="0"/>
            <a:r>
              <a:rPr lang="hr-HR" sz="2000" dirty="0">
                <a:cs typeface="Arial Narrow"/>
              </a:rPr>
              <a:t> </a:t>
            </a:r>
            <a:r>
              <a:rPr lang="hr-HR" sz="2000" u="sng" dirty="0">
                <a:cs typeface="Arial Narrow"/>
              </a:rPr>
              <a:t>Feritin</a:t>
            </a:r>
            <a:r>
              <a:rPr lang="hr-HR" sz="2000" dirty="0">
                <a:cs typeface="Arial Narrow"/>
              </a:rPr>
              <a:t>: </a:t>
            </a:r>
            <a:r>
              <a:rPr lang="hr-HR" sz="1800" dirty="0">
                <a:cs typeface="Arial Narrow"/>
              </a:rPr>
              <a:t>nalaz u obradi</a:t>
            </a:r>
          </a:p>
          <a:p>
            <a:pPr marL="0" indent="0"/>
            <a:r>
              <a:rPr lang="hr-HR" sz="2000" dirty="0">
                <a:cs typeface="Arial Narrow"/>
              </a:rPr>
              <a:t> </a:t>
            </a:r>
            <a:r>
              <a:rPr lang="hr-HR" sz="2000" u="sng" dirty="0">
                <a:cs typeface="Arial Narrow"/>
              </a:rPr>
              <a:t>Biopsija kože</a:t>
            </a:r>
            <a:r>
              <a:rPr lang="hr-HR" sz="2000" dirty="0">
                <a:cs typeface="Arial Narrow"/>
              </a:rPr>
              <a:t>: </a:t>
            </a:r>
            <a:r>
              <a:rPr lang="hr-HR" sz="1800" dirty="0">
                <a:cs typeface="Arial Narrow"/>
              </a:rPr>
              <a:t>nalaz u obradi</a:t>
            </a:r>
            <a:endParaRPr lang="ta-IN" sz="1800" dirty="0">
              <a:cs typeface="Arial Narrow"/>
            </a:endParaRPr>
          </a:p>
          <a:p>
            <a:pPr marL="0" indent="0"/>
            <a:r>
              <a:rPr lang="hr-HR" sz="2000" dirty="0">
                <a:cs typeface="Arial Narrow"/>
              </a:rPr>
              <a:t> </a:t>
            </a:r>
            <a:r>
              <a:rPr lang="ta-IN" sz="2000" dirty="0">
                <a:cs typeface="Arial Narrow"/>
              </a:rPr>
              <a:t>UZV abdomena:  </a:t>
            </a:r>
            <a:endParaRPr lang="hr-HR" sz="2000" dirty="0">
              <a:cs typeface="Arial Narrow"/>
            </a:endParaRPr>
          </a:p>
          <a:p>
            <a:pPr marL="0" indent="0">
              <a:buNone/>
            </a:pPr>
            <a:r>
              <a:rPr lang="hr-HR" sz="2000" i="1" dirty="0">
                <a:cs typeface="Arial Narrow"/>
              </a:rPr>
              <a:t>- </a:t>
            </a:r>
            <a:r>
              <a:rPr lang="ta-IN" sz="1800" i="1" dirty="0">
                <a:cs typeface="Arial Narrow"/>
              </a:rPr>
              <a:t>jetra granične veličine</a:t>
            </a:r>
            <a:r>
              <a:rPr lang="ta-IN" sz="1800" dirty="0">
                <a:cs typeface="Arial Narrow"/>
              </a:rPr>
              <a:t> do najviše 14.5 cm u MCL, urednog parenhima. </a:t>
            </a:r>
            <a:endParaRPr lang="hr-HR" sz="1800" dirty="0">
              <a:cs typeface="Arial Narrow"/>
            </a:endParaRPr>
          </a:p>
          <a:p>
            <a:pPr marL="0" indent="0">
              <a:buFontTx/>
              <a:buChar char="-"/>
            </a:pPr>
            <a:r>
              <a:rPr lang="hr-HR" sz="1800" i="1" dirty="0">
                <a:cs typeface="Arial Narrow"/>
              </a:rPr>
              <a:t> d</a:t>
            </a:r>
            <a:r>
              <a:rPr lang="ta-IN" sz="1800" i="1" dirty="0">
                <a:cs typeface="Arial Narrow"/>
              </a:rPr>
              <a:t>esno pleuralni izljev oko 1cm, lijevo 2.5 cm</a:t>
            </a:r>
            <a:r>
              <a:rPr lang="ta-IN" sz="1800" dirty="0">
                <a:cs typeface="Arial Narrow"/>
              </a:rPr>
              <a:t>. </a:t>
            </a:r>
            <a:endParaRPr lang="hr-HR" sz="1800" dirty="0">
              <a:cs typeface="Arial Narrow"/>
            </a:endParaRPr>
          </a:p>
          <a:p>
            <a:pPr marL="0" indent="0">
              <a:buFontTx/>
              <a:buChar char="-"/>
            </a:pPr>
            <a:r>
              <a:rPr lang="hr-HR" sz="1800" dirty="0">
                <a:cs typeface="Arial Narrow"/>
              </a:rPr>
              <a:t> b</a:t>
            </a:r>
            <a:r>
              <a:rPr lang="ta-IN" sz="1800" dirty="0">
                <a:cs typeface="Arial Narrow"/>
              </a:rPr>
              <a:t>ubrezi uredna položaja, oba su uvećana </a:t>
            </a:r>
            <a:r>
              <a:rPr lang="en-US" sz="1800" dirty="0">
                <a:cs typeface="Arial Narrow"/>
              </a:rPr>
              <a:t>–</a:t>
            </a:r>
            <a:r>
              <a:rPr lang="ta-IN" sz="1800" dirty="0">
                <a:cs typeface="Arial Narrow"/>
              </a:rPr>
              <a:t> mjere oko 14.5 cm, lagano hiperehogenijeg parenhima, lijevo je parenhim zadebljan ( do 3.5 cm) </a:t>
            </a:r>
            <a:endParaRPr lang="hr-HR" sz="1800" dirty="0">
              <a:cs typeface="Arial Narrow"/>
            </a:endParaRPr>
          </a:p>
          <a:p>
            <a:pPr marL="0" indent="0"/>
            <a:r>
              <a:rPr lang="hr-HR" sz="2000" dirty="0">
                <a:cs typeface="Arial Narrow"/>
              </a:rPr>
              <a:t> </a:t>
            </a:r>
            <a:r>
              <a:rPr lang="ta-IN" sz="2000" dirty="0">
                <a:cs typeface="Arial Narrow"/>
              </a:rPr>
              <a:t>RTG pluća</a:t>
            </a:r>
            <a:r>
              <a:rPr lang="hr-HR" sz="2000" dirty="0">
                <a:cs typeface="Arial Narrow"/>
              </a:rPr>
              <a:t> (3. dan h</a:t>
            </a:r>
            <a:r>
              <a:rPr lang="ta-IN" sz="2000" dirty="0">
                <a:cs typeface="Arial Narrow"/>
              </a:rPr>
              <a:t>ospitalizacije</a:t>
            </a:r>
            <a:r>
              <a:rPr lang="hr-HR" sz="2000" dirty="0">
                <a:cs typeface="Arial Narrow"/>
              </a:rPr>
              <a:t>)</a:t>
            </a:r>
            <a:r>
              <a:rPr lang="ta-IN" sz="2000" dirty="0">
                <a:cs typeface="Arial Narrow"/>
              </a:rPr>
              <a:t>: </a:t>
            </a:r>
            <a:r>
              <a:rPr lang="ta-IN" sz="1800" dirty="0">
                <a:cs typeface="Arial Narrow"/>
              </a:rPr>
              <a:t>plići dorzalni f.c. sinusi </a:t>
            </a:r>
            <a:r>
              <a:rPr lang="en-US" sz="1800" dirty="0">
                <a:cs typeface="Arial Narrow"/>
              </a:rPr>
              <a:t>–</a:t>
            </a:r>
            <a:r>
              <a:rPr lang="ta-IN" sz="1800" dirty="0">
                <a:cs typeface="Arial Narrow"/>
              </a:rPr>
              <a:t> mogući </a:t>
            </a:r>
            <a:r>
              <a:rPr lang="ta-IN" sz="1800" i="1" dirty="0">
                <a:cs typeface="Arial Narrow"/>
              </a:rPr>
              <a:t>manji pleuralni izljevi </a:t>
            </a:r>
            <a:r>
              <a:rPr lang="ta-IN" sz="1800" dirty="0">
                <a:cs typeface="Arial Narrow"/>
              </a:rPr>
              <a:t>u formiranju.  </a:t>
            </a:r>
            <a:endParaRPr lang="hr-HR" sz="1800" dirty="0">
              <a:cs typeface="Arial Narrow"/>
            </a:endParaRPr>
          </a:p>
          <a:p>
            <a:pPr marL="0" indent="0"/>
            <a:r>
              <a:rPr lang="hr-HR" sz="2000" dirty="0">
                <a:cs typeface="Arial Narrow"/>
              </a:rPr>
              <a:t> </a:t>
            </a:r>
            <a:r>
              <a:rPr lang="ta-IN" sz="2000" dirty="0">
                <a:cs typeface="Arial Narrow"/>
              </a:rPr>
              <a:t>TTE:</a:t>
            </a:r>
            <a:r>
              <a:rPr lang="hr-HR" sz="2000" dirty="0">
                <a:cs typeface="Arial Narrow"/>
              </a:rPr>
              <a:t> </a:t>
            </a:r>
            <a:r>
              <a:rPr lang="hr-HR" sz="1800" dirty="0">
                <a:cs typeface="Arial Narrow"/>
              </a:rPr>
              <a:t>uredan nalaz</a:t>
            </a:r>
          </a:p>
          <a:p>
            <a:pPr marL="0" indent="0"/>
            <a:endParaRPr lang="hr-HR" sz="2000" dirty="0">
              <a:cs typeface="Arial Narrow"/>
            </a:endParaRPr>
          </a:p>
          <a:p>
            <a:pPr marL="0" indent="0"/>
            <a:endParaRPr lang="ta-IN" sz="2000" dirty="0">
              <a:cs typeface="Arial Narrow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ECDE0-6B2C-4F36-BEB1-AD793682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Tijek boravka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26ADD5-D96E-456A-9149-DFDF128A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>
                <a:cs typeface="Arial Narrow"/>
              </a:rPr>
              <a:t>Dif</a:t>
            </a:r>
            <a:r>
              <a:rPr lang="hr-HR" sz="2800" dirty="0" smtClean="0">
                <a:cs typeface="Arial Narrow"/>
              </a:rPr>
              <a:t>. Dg. </a:t>
            </a:r>
            <a:r>
              <a:rPr lang="hr-HR" sz="2800" dirty="0">
                <a:cs typeface="Arial Narrow"/>
              </a:rPr>
              <a:t>autoinflamatorna/autoimuna bolest</a:t>
            </a:r>
          </a:p>
          <a:p>
            <a:pPr>
              <a:buNone/>
            </a:pPr>
            <a:r>
              <a:rPr lang="hr-HR" sz="2800" dirty="0">
                <a:cs typeface="Arial Narrow"/>
              </a:rPr>
              <a:t>	- Stillova bolest, urtikarijski vaskulitis, Schnitzlerov sindrom</a:t>
            </a:r>
          </a:p>
          <a:p>
            <a:pPr>
              <a:buNone/>
            </a:pPr>
            <a:endParaRPr lang="hr-HR" sz="2800" dirty="0">
              <a:cs typeface="Arial Narrow"/>
            </a:endParaRPr>
          </a:p>
          <a:p>
            <a:r>
              <a:rPr lang="hr-HR" sz="2800" dirty="0">
                <a:cs typeface="Arial Narrow"/>
              </a:rPr>
              <a:t>3</a:t>
            </a:r>
            <a:r>
              <a:rPr lang="ta-IN" sz="2800" dirty="0">
                <a:cs typeface="Arial Narrow"/>
              </a:rPr>
              <a:t>. dan hospitalizacije u terapiju se uvodi </a:t>
            </a:r>
            <a:r>
              <a:rPr lang="hr-HR" sz="2800" dirty="0">
                <a:cs typeface="Arial Narrow"/>
              </a:rPr>
              <a:t>S</a:t>
            </a:r>
            <a:r>
              <a:rPr lang="ta-IN" sz="2800" dirty="0">
                <a:cs typeface="Arial Narrow"/>
              </a:rPr>
              <a:t>olu</a:t>
            </a:r>
            <a:r>
              <a:rPr lang="hr-HR" sz="2800" dirty="0">
                <a:cs typeface="Arial Narrow"/>
              </a:rPr>
              <a:t>M</a:t>
            </a:r>
            <a:r>
              <a:rPr lang="ta-IN" sz="2800" dirty="0">
                <a:cs typeface="Arial Narrow"/>
              </a:rPr>
              <a:t>edrol </a:t>
            </a:r>
            <a:r>
              <a:rPr lang="hr-HR" sz="2800" dirty="0">
                <a:cs typeface="Arial Narrow"/>
              </a:rPr>
              <a:t>1</a:t>
            </a:r>
            <a:r>
              <a:rPr lang="ta-IN" sz="2800" dirty="0">
                <a:cs typeface="Arial Narrow"/>
              </a:rPr>
              <a:t>x80 mg i.v. </a:t>
            </a:r>
          </a:p>
          <a:p>
            <a:r>
              <a:rPr lang="hr-HR" sz="2800" dirty="0">
                <a:cs typeface="Arial Narrow"/>
              </a:rPr>
              <a:t>4</a:t>
            </a:r>
            <a:r>
              <a:rPr lang="ta-IN" sz="2800" dirty="0">
                <a:cs typeface="Arial Narrow"/>
              </a:rPr>
              <a:t>. dan hospitalizacije </a:t>
            </a:r>
            <a:r>
              <a:rPr lang="hr-HR" sz="2800" dirty="0">
                <a:cs typeface="Arial Narrow"/>
              </a:rPr>
              <a:t>ukinuta terapija flukloksacilinom </a:t>
            </a:r>
            <a:r>
              <a:rPr lang="ta-IN" sz="2800" dirty="0">
                <a:cs typeface="Arial Narrow"/>
              </a:rPr>
              <a:t>zbog </a:t>
            </a:r>
            <a:r>
              <a:rPr lang="ta-IN" sz="2800" dirty="0" smtClean="0">
                <a:cs typeface="Arial Narrow"/>
              </a:rPr>
              <a:t>ot</a:t>
            </a:r>
            <a:r>
              <a:rPr lang="hr-HR" sz="2800" dirty="0" err="1" smtClean="0">
                <a:cs typeface="Arial Narrow"/>
              </a:rPr>
              <a:t>ekline</a:t>
            </a:r>
            <a:r>
              <a:rPr lang="ta-IN" sz="2800" dirty="0" smtClean="0">
                <a:cs typeface="Arial Narrow"/>
              </a:rPr>
              <a:t> </a:t>
            </a:r>
            <a:r>
              <a:rPr lang="ta-IN" sz="2800" dirty="0">
                <a:cs typeface="Arial Narrow"/>
              </a:rPr>
              <a:t>i crvenila lica</a:t>
            </a:r>
            <a:r>
              <a:rPr lang="hr-HR" sz="2800" dirty="0">
                <a:cs typeface="Arial Narrow"/>
              </a:rPr>
              <a:t> nastalog po aplikaciji lijeka</a:t>
            </a:r>
            <a:endParaRPr lang="ta-IN" sz="2800" dirty="0">
              <a:cs typeface="Arial Narrow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730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3"/>
            <a:ext cx="8229600" cy="1143000"/>
          </a:xfrm>
        </p:spPr>
        <p:txBody>
          <a:bodyPr>
            <a:normAutofit/>
          </a:bodyPr>
          <a:lstStyle/>
          <a:p>
            <a:r>
              <a:rPr lang="ta-IN" sz="4000" b="1" dirty="0">
                <a:solidFill>
                  <a:srgbClr val="FF0000"/>
                </a:solidFill>
                <a:latin typeface="+mn-lt"/>
                <a:cs typeface="Arial Narrow"/>
              </a:rPr>
              <a:t>Stil</a:t>
            </a:r>
            <a:r>
              <a:rPr lang="hr-HR" sz="4000" b="1" dirty="0">
                <a:solidFill>
                  <a:srgbClr val="FF0000"/>
                </a:solidFill>
                <a:latin typeface="+mn-lt"/>
                <a:cs typeface="Arial Narrow"/>
              </a:rPr>
              <a:t>l</a:t>
            </a:r>
            <a:r>
              <a:rPr lang="ta-IN" sz="4000" b="1" dirty="0">
                <a:solidFill>
                  <a:srgbClr val="FF0000"/>
                </a:solidFill>
                <a:latin typeface="+mn-lt"/>
                <a:cs typeface="Arial Narrow"/>
              </a:rPr>
              <a:t>ova bolest odrasle dobi</a:t>
            </a:r>
            <a:endParaRPr lang="en-US" sz="4000" b="1" dirty="0">
              <a:solidFill>
                <a:srgbClr val="FF0000"/>
              </a:solidFill>
              <a:latin typeface="+mn-lt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4072"/>
          </a:xfrm>
        </p:spPr>
        <p:txBody>
          <a:bodyPr>
            <a:normAutofit/>
          </a:bodyPr>
          <a:lstStyle/>
          <a:p>
            <a:r>
              <a:rPr lang="ta-IN" sz="2400" dirty="0">
                <a:cs typeface="Arial Narrow"/>
              </a:rPr>
              <a:t>Sistemski upalni poremećaj koji se prezentira povišenom temperaturom, osipom i artritisom ili artralgijama</a:t>
            </a:r>
          </a:p>
          <a:p>
            <a:r>
              <a:rPr lang="ta-IN" sz="2400" dirty="0">
                <a:cs typeface="Arial Narrow"/>
              </a:rPr>
              <a:t>Učestalost: </a:t>
            </a:r>
            <a:r>
              <a:rPr lang="hr-HR" sz="2400" dirty="0">
                <a:cs typeface="Arial Narrow"/>
              </a:rPr>
              <a:t>0.16/ 100 000</a:t>
            </a:r>
            <a:endParaRPr lang="ta-IN" sz="2400" dirty="0">
              <a:cs typeface="Arial Narrow"/>
            </a:endParaRPr>
          </a:p>
          <a:p>
            <a:r>
              <a:rPr lang="ta-IN" sz="2400" dirty="0">
                <a:cs typeface="Arial Narrow"/>
              </a:rPr>
              <a:t>Etiologija </a:t>
            </a:r>
            <a:r>
              <a:rPr lang="en-US" sz="2400" dirty="0">
                <a:cs typeface="Arial Narrow"/>
              </a:rPr>
              <a:t>–</a:t>
            </a:r>
            <a:r>
              <a:rPr lang="hr-HR" sz="2400" dirty="0">
                <a:cs typeface="Arial Narrow"/>
              </a:rPr>
              <a:t> nije u potpunosti poznata</a:t>
            </a:r>
            <a:endParaRPr lang="ta-IN" sz="2400" dirty="0">
              <a:cs typeface="Arial Narrow"/>
            </a:endParaRPr>
          </a:p>
          <a:p>
            <a:r>
              <a:rPr lang="ta-IN" sz="2400" dirty="0">
                <a:cs typeface="Arial Narrow"/>
              </a:rPr>
              <a:t>Opisani suspektni trigeri su: CMV, EBV, virus parainfluence, </a:t>
            </a:r>
            <a:r>
              <a:rPr lang="ta-IN" sz="2400" i="1" dirty="0">
                <a:cs typeface="Arial Narrow"/>
              </a:rPr>
              <a:t>Yersinia enterocolitica</a:t>
            </a:r>
            <a:r>
              <a:rPr lang="ta-IN" sz="2400" dirty="0">
                <a:cs typeface="Arial Narrow"/>
              </a:rPr>
              <a:t>, </a:t>
            </a:r>
            <a:r>
              <a:rPr lang="ta-IN" sz="2400" i="1" dirty="0">
                <a:cs typeface="Arial Narrow"/>
              </a:rPr>
              <a:t>Mycoplasma pneumoniae </a:t>
            </a:r>
            <a:endParaRPr lang="en-US" sz="2400" i="1" dirty="0"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01" y="4919008"/>
            <a:ext cx="81452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 Narrow"/>
              <a:cs typeface="Arial Narrow"/>
            </a:endParaRPr>
          </a:p>
          <a:p>
            <a:pPr marL="342900" indent="-342900">
              <a:buAutoNum type="arabicPeriod"/>
            </a:pPr>
            <a:endParaRPr lang="ta-IN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7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69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0000"/>
                </a:solidFill>
                <a:latin typeface="+mn-lt"/>
              </a:rPr>
              <a:t>Klinička </a:t>
            </a:r>
            <a:r>
              <a:rPr lang="hr-HR" sz="4000" dirty="0" smtClean="0">
                <a:solidFill>
                  <a:srgbClr val="FF0000"/>
                </a:solidFill>
                <a:latin typeface="+mn-lt"/>
              </a:rPr>
              <a:t>slika </a:t>
            </a:r>
            <a:r>
              <a:rPr lang="hr-HR" sz="4000" dirty="0" err="1" smtClean="0">
                <a:solidFill>
                  <a:srgbClr val="FF0000"/>
                </a:solidFill>
                <a:latin typeface="+mn-lt"/>
              </a:rPr>
              <a:t>Stillove</a:t>
            </a:r>
            <a:r>
              <a:rPr lang="hr-HR" sz="4000" dirty="0" smtClean="0">
                <a:solidFill>
                  <a:srgbClr val="FF0000"/>
                </a:solidFill>
                <a:latin typeface="+mn-lt"/>
              </a:rPr>
              <a:t> bolesti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442"/>
            <a:ext cx="8229600" cy="5343776"/>
          </a:xfrm>
        </p:spPr>
        <p:txBody>
          <a:bodyPr>
            <a:normAutofit fontScale="92500" lnSpcReduction="10000"/>
          </a:bodyPr>
          <a:lstStyle/>
          <a:p>
            <a:r>
              <a:rPr lang="ta-IN" sz="2400" dirty="0">
                <a:cs typeface="Arial Narrow"/>
              </a:rPr>
              <a:t>intermitent</a:t>
            </a:r>
            <a:r>
              <a:rPr lang="hr-HR" sz="2400" dirty="0">
                <a:cs typeface="Arial Narrow"/>
              </a:rPr>
              <a:t>ni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febrilitet </a:t>
            </a:r>
            <a:r>
              <a:rPr lang="hr-HR" sz="2400" dirty="0">
                <a:cs typeface="Arial Narrow"/>
              </a:rPr>
              <a:t>do </a:t>
            </a:r>
            <a:r>
              <a:rPr lang="hr-HR" sz="2400" dirty="0" smtClean="0">
                <a:cs typeface="Arial Narrow"/>
              </a:rPr>
              <a:t>40 °</a:t>
            </a:r>
            <a:r>
              <a:rPr lang="ta-IN" sz="2400" dirty="0">
                <a:cs typeface="Arial Narrow"/>
              </a:rPr>
              <a:t>C</a:t>
            </a:r>
            <a:endParaRPr lang="ta-IN" sz="2200" dirty="0">
              <a:cs typeface="Arial Narrow"/>
            </a:endParaRPr>
          </a:p>
          <a:p>
            <a:r>
              <a:rPr lang="ta-IN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faringitis sa cervikalnom limfadenopatijom</a:t>
            </a:r>
            <a:endParaRPr lang="ta-IN" sz="2200" dirty="0">
              <a:cs typeface="Arial Narrow"/>
            </a:endParaRPr>
          </a:p>
          <a:p>
            <a:r>
              <a:rPr lang="ta-IN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Osip </a:t>
            </a:r>
            <a:endParaRPr lang="hr-HR" sz="2400" dirty="0">
              <a:solidFill>
                <a:schemeClr val="tx2">
                  <a:lumMod val="75000"/>
                </a:schemeClr>
              </a:solidFill>
              <a:cs typeface="Arial Narrow"/>
            </a:endParaRPr>
          </a:p>
          <a:p>
            <a:pPr>
              <a:buNone/>
            </a:pPr>
            <a:r>
              <a:rPr lang="hr-HR" sz="2400" dirty="0">
                <a:cs typeface="Arial Narrow"/>
              </a:rPr>
              <a:t>	</a:t>
            </a:r>
            <a:r>
              <a:rPr lang="hr-HR" sz="1900" dirty="0">
                <a:cs typeface="Arial Narrow"/>
              </a:rPr>
              <a:t>- </a:t>
            </a:r>
            <a:r>
              <a:rPr lang="ta-IN" sz="1900" dirty="0">
                <a:cs typeface="Arial Narrow"/>
              </a:rPr>
              <a:t>tipično makul</a:t>
            </a:r>
            <a:r>
              <a:rPr lang="hr-HR" sz="1900" dirty="0">
                <a:cs typeface="Arial Narrow"/>
              </a:rPr>
              <a:t>ozni</a:t>
            </a:r>
            <a:r>
              <a:rPr lang="ta-IN" sz="1900" dirty="0">
                <a:cs typeface="Arial Narrow"/>
              </a:rPr>
              <a:t> ili makulopap</a:t>
            </a:r>
            <a:r>
              <a:rPr lang="hr-HR" sz="1900" dirty="0">
                <a:cs typeface="Arial Narrow"/>
              </a:rPr>
              <a:t>ulozni</a:t>
            </a:r>
            <a:r>
              <a:rPr lang="ta-IN" sz="1900" dirty="0">
                <a:cs typeface="Arial Narrow"/>
              </a:rPr>
              <a:t>, boje lososa</a:t>
            </a:r>
            <a:endParaRPr lang="hr-HR" sz="1900" dirty="0">
              <a:cs typeface="Arial Narrow"/>
            </a:endParaRPr>
          </a:p>
          <a:p>
            <a:pPr>
              <a:buNone/>
            </a:pPr>
            <a:r>
              <a:rPr lang="hr-HR" sz="1900" dirty="0">
                <a:cs typeface="Arial Narrow"/>
              </a:rPr>
              <a:t>	- </a:t>
            </a:r>
            <a:r>
              <a:rPr lang="ta-IN" sz="1900" dirty="0">
                <a:cs typeface="Arial Narrow"/>
              </a:rPr>
              <a:t>najčešće po trupu i ekstremitetima</a:t>
            </a:r>
            <a:endParaRPr lang="hr-HR" sz="1900" dirty="0">
              <a:cs typeface="Arial Narrow"/>
            </a:endParaRPr>
          </a:p>
          <a:p>
            <a:pPr>
              <a:buNone/>
            </a:pPr>
            <a:r>
              <a:rPr lang="hr-HR" sz="1900" dirty="0">
                <a:cs typeface="Arial Narrow"/>
              </a:rPr>
              <a:t>	- </a:t>
            </a:r>
            <a:r>
              <a:rPr lang="ta-IN" sz="1900" dirty="0">
                <a:cs typeface="Arial Narrow"/>
              </a:rPr>
              <a:t>tipično se pojavljuje u febrilitetu i nestaje za vrijeme afebrilnog perioda</a:t>
            </a:r>
            <a:endParaRPr lang="hr-HR" sz="1900" dirty="0">
              <a:cs typeface="Arial Narrow"/>
            </a:endParaRPr>
          </a:p>
          <a:p>
            <a:pPr>
              <a:buNone/>
            </a:pPr>
            <a:r>
              <a:rPr lang="hr-HR" sz="1900" dirty="0">
                <a:cs typeface="Arial Narrow"/>
              </a:rPr>
              <a:t>	- </a:t>
            </a:r>
            <a:r>
              <a:rPr lang="ta-IN" sz="1900" dirty="0">
                <a:cs typeface="Arial Narrow"/>
              </a:rPr>
              <a:t>ne svrbi</a:t>
            </a:r>
            <a:endParaRPr lang="hr-HR" sz="1900" dirty="0">
              <a:cs typeface="Arial Narrow"/>
            </a:endParaRPr>
          </a:p>
          <a:p>
            <a:r>
              <a:rPr lang="hr-HR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A</a:t>
            </a:r>
            <a:r>
              <a:rPr lang="ta-IN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rtritis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/artralgije</a:t>
            </a:r>
          </a:p>
          <a:p>
            <a:pPr>
              <a:buNone/>
            </a:pPr>
            <a:r>
              <a:rPr lang="hr-HR" sz="2400" dirty="0">
                <a:cs typeface="Arial Narrow"/>
              </a:rPr>
              <a:t>	-</a:t>
            </a:r>
            <a:r>
              <a:rPr lang="ta-IN" sz="2400" dirty="0">
                <a:cs typeface="Arial Narrow"/>
              </a:rPr>
              <a:t> </a:t>
            </a:r>
            <a:r>
              <a:rPr lang="ta-IN" sz="1900" dirty="0">
                <a:cs typeface="Arial Narrow"/>
              </a:rPr>
              <a:t>oligoartikularni</a:t>
            </a:r>
          </a:p>
          <a:p>
            <a:pPr>
              <a:buNone/>
            </a:pPr>
            <a:r>
              <a:rPr lang="hr-HR" sz="1900" dirty="0">
                <a:cs typeface="Arial Narrow"/>
              </a:rPr>
              <a:t>	- najčešće </a:t>
            </a:r>
            <a:r>
              <a:rPr lang="ta-IN" sz="1900" dirty="0">
                <a:cs typeface="Arial Narrow"/>
              </a:rPr>
              <a:t>koljena, radiokarpalni, skočni zglob, laktovi, PIP, rame </a:t>
            </a:r>
          </a:p>
          <a:p>
            <a:r>
              <a:rPr lang="ta-IN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Mialgije</a:t>
            </a:r>
            <a:endParaRPr lang="hr-HR" sz="2400" dirty="0">
              <a:solidFill>
                <a:schemeClr val="tx2">
                  <a:lumMod val="75000"/>
                </a:schemeClr>
              </a:solidFill>
              <a:cs typeface="Arial Narrow"/>
            </a:endParaRPr>
          </a:p>
          <a:p>
            <a:pPr>
              <a:buNone/>
            </a:pPr>
            <a:r>
              <a:rPr lang="hr-HR" sz="2400" dirty="0">
                <a:cs typeface="Arial Narrow"/>
              </a:rPr>
              <a:t>	</a:t>
            </a:r>
            <a:r>
              <a:rPr lang="hr-HR" sz="1900" dirty="0">
                <a:cs typeface="Arial Narrow"/>
              </a:rPr>
              <a:t>-</a:t>
            </a:r>
            <a:r>
              <a:rPr lang="ta-IN" sz="1900" dirty="0">
                <a:cs typeface="Arial Narrow"/>
              </a:rPr>
              <a:t> mogu biti izrazito jake i u potpunosti oslabiti bolesnika</a:t>
            </a:r>
            <a:endParaRPr lang="hr-HR" sz="1900" dirty="0">
              <a:cs typeface="Arial Narrow"/>
            </a:endParaRPr>
          </a:p>
          <a:p>
            <a:r>
              <a:rPr lang="ta-IN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Hepatomegalija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/jetrena lezija</a:t>
            </a:r>
          </a:p>
          <a:p>
            <a:pPr>
              <a:buNone/>
            </a:pPr>
            <a:r>
              <a:rPr lang="hr-HR" sz="2000" dirty="0">
                <a:cs typeface="Arial Narrow"/>
              </a:rPr>
              <a:t>	</a:t>
            </a:r>
            <a:r>
              <a:rPr lang="hr-HR" sz="1900" dirty="0">
                <a:cs typeface="Arial Narrow"/>
              </a:rPr>
              <a:t>- </a:t>
            </a:r>
            <a:r>
              <a:rPr lang="hr-HR" sz="1900" dirty="0" smtClean="0">
                <a:cs typeface="Arial Narrow"/>
              </a:rPr>
              <a:t>15 - </a:t>
            </a:r>
            <a:r>
              <a:rPr lang="hr-HR" sz="1900" dirty="0">
                <a:cs typeface="Arial Narrow"/>
              </a:rPr>
              <a:t>45</a:t>
            </a:r>
            <a:r>
              <a:rPr lang="ta-IN" sz="1900" dirty="0">
                <a:cs typeface="Arial Narrow"/>
              </a:rPr>
              <a:t>% bolesnika</a:t>
            </a:r>
            <a:endParaRPr lang="hr-HR" sz="1900" dirty="0">
              <a:cs typeface="Arial Narrow"/>
            </a:endParaRPr>
          </a:p>
          <a:p>
            <a:pPr>
              <a:buNone/>
            </a:pPr>
            <a:r>
              <a:rPr lang="hr-HR" sz="1900" dirty="0">
                <a:cs typeface="Arial Narrow"/>
              </a:rPr>
              <a:t>	- </a:t>
            </a:r>
            <a:r>
              <a:rPr lang="ta-IN" sz="1900" dirty="0">
                <a:cs typeface="Arial Narrow"/>
              </a:rPr>
              <a:t>češće su blago povišene vrijednosti AST, ALT i </a:t>
            </a:r>
            <a:r>
              <a:rPr lang="ta-IN" sz="1900" dirty="0" smtClean="0">
                <a:cs typeface="Arial Narrow"/>
              </a:rPr>
              <a:t>ALP</a:t>
            </a:r>
            <a:endParaRPr lang="ta-IN" sz="2400" dirty="0">
              <a:cs typeface="Arial Narrow"/>
            </a:endParaRPr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ta-IN" dirty="0">
                <a:solidFill>
                  <a:srgbClr val="FF0000"/>
                </a:solidFill>
                <a:latin typeface="+mn-lt"/>
                <a:cs typeface="Arial Narrow"/>
              </a:rPr>
              <a:t>Laboratorijske </a:t>
            </a:r>
            <a:r>
              <a:rPr lang="ta-IN" dirty="0" smtClean="0">
                <a:solidFill>
                  <a:srgbClr val="FF0000"/>
                </a:solidFill>
                <a:latin typeface="+mn-lt"/>
                <a:cs typeface="Arial Narrow"/>
              </a:rPr>
              <a:t>pretrage</a:t>
            </a:r>
            <a:r>
              <a:rPr lang="hr-HR" dirty="0" smtClean="0">
                <a:solidFill>
                  <a:srgbClr val="FF0000"/>
                </a:solidFill>
                <a:latin typeface="+mn-lt"/>
                <a:cs typeface="Arial Narrow"/>
              </a:rPr>
              <a:t> u </a:t>
            </a:r>
            <a:r>
              <a:rPr lang="hr-HR" dirty="0" err="1" smtClean="0">
                <a:solidFill>
                  <a:srgbClr val="FF0000"/>
                </a:solidFill>
                <a:latin typeface="+mn-lt"/>
                <a:cs typeface="Arial Narrow"/>
              </a:rPr>
              <a:t>Stillovoj</a:t>
            </a:r>
            <a:r>
              <a:rPr lang="hr-HR" dirty="0" smtClean="0">
                <a:solidFill>
                  <a:srgbClr val="FF0000"/>
                </a:solidFill>
                <a:latin typeface="+mn-lt"/>
                <a:cs typeface="Arial Narrow"/>
              </a:rPr>
              <a:t> bolesti</a:t>
            </a:r>
            <a:endParaRPr lang="en-US" dirty="0">
              <a:solidFill>
                <a:srgbClr val="FF0000"/>
              </a:solidFill>
              <a:latin typeface="+mn-lt"/>
              <a:cs typeface="Arial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489039"/>
              </p:ext>
            </p:extLst>
          </p:nvPr>
        </p:nvGraphicFramePr>
        <p:xfrm>
          <a:off x="457196" y="1417638"/>
          <a:ext cx="393007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/>
                          <a:cs typeface="Arial Narrow"/>
                        </a:rPr>
                        <a:t>Nalazi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Arial Narrow"/>
                          <a:cs typeface="Arial Narrow"/>
                        </a:rPr>
                        <a:t>Učestalost (%)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lang="ta-IN" dirty="0">
                          <a:latin typeface="Arial Narrow"/>
                          <a:cs typeface="Arial Narrow"/>
                        </a:rPr>
                        <a:t>brzana SE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99%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dirty="0">
                          <a:latin typeface="Arial Narrow"/>
                          <a:cs typeface="Arial Narrow"/>
                        </a:rPr>
                        <a:t>L &gt; 10</a:t>
                      </a:r>
                      <a:r>
                        <a:rPr lang="ta-IN" baseline="0" dirty="0">
                          <a:latin typeface="Arial Narrow"/>
                          <a:cs typeface="Arial Narrow"/>
                        </a:rPr>
                        <a:t> 000</a:t>
                      </a:r>
                      <a:r>
                        <a:rPr lang="ta-IN" sz="18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⁄</a:t>
                      </a:r>
                      <a:r>
                        <a:rPr lang="ta-IN" sz="1800" dirty="0">
                          <a:latin typeface="Arial Narrow"/>
                          <a:cs typeface="Arial Narrow"/>
                        </a:rPr>
                        <a:t>mm*3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92%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dirty="0">
                          <a:latin typeface="Arial Narrow"/>
                          <a:cs typeface="Arial Narrow"/>
                        </a:rPr>
                        <a:t>L &gt; 15 000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⁄</a:t>
                      </a:r>
                      <a:r>
                        <a:rPr lang="ta-IN" sz="1800" dirty="0">
                          <a:latin typeface="Arial Narrow"/>
                          <a:cs typeface="Arial Narrow"/>
                        </a:rPr>
                        <a:t>mm*3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81%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lang="ta-IN" dirty="0">
                          <a:latin typeface="Arial Narrow"/>
                          <a:cs typeface="Arial Narrow"/>
                        </a:rPr>
                        <a:t>eu &gt; 80%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88%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lang="ta-IN" dirty="0">
                          <a:latin typeface="Arial Narrow"/>
                          <a:cs typeface="Arial Narrow"/>
                        </a:rPr>
                        <a:t>lb (s)  &lt; 3.5 g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⁄</a:t>
                      </a:r>
                      <a:r>
                        <a:rPr lang="ta-IN" dirty="0">
                          <a:latin typeface="Arial Narrow"/>
                          <a:cs typeface="Arial Narrow"/>
                        </a:rPr>
                        <a:t>L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81%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Anemija (normocitna, normokromna)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68%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Povišeni</a:t>
                      </a:r>
                      <a:r>
                        <a:rPr lang="ta-IN" baseline="0" dirty="0">
                          <a:latin typeface="Arial Narrow"/>
                          <a:cs typeface="Arial Narrow"/>
                        </a:rPr>
                        <a:t> jetreni enzimi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73%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Trombocitoza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62%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lang="en-US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lang="ta-IN" dirty="0">
                          <a:latin typeface="Arial Narrow"/>
                          <a:cs typeface="Arial Narrow"/>
                        </a:rPr>
                        <a:t>g ANA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92%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lang="ta-IN" dirty="0">
                          <a:latin typeface="Arial Narrow"/>
                          <a:cs typeface="Arial Narrow"/>
                        </a:rPr>
                        <a:t>eg RF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93%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&gt; feritin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>
                          <a:latin typeface="Arial Narrow"/>
                          <a:cs typeface="Arial Narrow"/>
                        </a:rPr>
                        <a:t>75%</a:t>
                      </a:r>
                      <a:endParaRPr lang="en-US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4741" y="1772028"/>
            <a:ext cx="369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>
                <a:cs typeface="Arial Narrow"/>
              </a:rPr>
              <a:t>Serumske koncentracije </a:t>
            </a:r>
            <a:r>
              <a:rPr lang="ta-IN" b="1" dirty="0">
                <a:cs typeface="Arial Narrow"/>
              </a:rPr>
              <a:t>feritina</a:t>
            </a:r>
            <a:r>
              <a:rPr lang="ta-IN" dirty="0">
                <a:cs typeface="Arial Narrow"/>
              </a:rPr>
              <a:t> koreliraju s aktivnosti bolesti te pomažu kod procjene učinkovitosti terapije</a:t>
            </a:r>
            <a:endParaRPr lang="en-US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9542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b="1" dirty="0">
                <a:cs typeface="Arial Narrow"/>
              </a:rPr>
              <a:t>Anamneza</a:t>
            </a:r>
            <a:endParaRPr lang="en-US" b="1" dirty="0"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>
                <a:cs typeface="Arial Narrow"/>
              </a:rPr>
              <a:t>Muškarac, 30 godina</a:t>
            </a:r>
          </a:p>
          <a:p>
            <a:r>
              <a:rPr lang="ta-IN" dirty="0">
                <a:cs typeface="Arial Narrow"/>
              </a:rPr>
              <a:t>Hospitaliziran u </a:t>
            </a:r>
            <a:r>
              <a:rPr lang="ta-IN" dirty="0" smtClean="0">
                <a:cs typeface="Arial Narrow"/>
              </a:rPr>
              <a:t>Klinici</a:t>
            </a:r>
            <a:r>
              <a:rPr lang="hr-HR" dirty="0" smtClean="0">
                <a:cs typeface="Arial Narrow"/>
              </a:rPr>
              <a:t> za infektivne bolesti</a:t>
            </a:r>
            <a:r>
              <a:rPr lang="ta-IN" dirty="0" smtClean="0">
                <a:cs typeface="Arial Narrow"/>
              </a:rPr>
              <a:t> od</a:t>
            </a:r>
            <a:r>
              <a:rPr lang="hr-HR" dirty="0" smtClean="0">
                <a:cs typeface="Arial Narrow"/>
              </a:rPr>
              <a:t> 25.8.2018. </a:t>
            </a:r>
            <a:r>
              <a:rPr lang="ta-IN" dirty="0" smtClean="0">
                <a:latin typeface="+mj-lt"/>
                <a:cs typeface="Arial Narrow"/>
              </a:rPr>
              <a:t>do</a:t>
            </a:r>
            <a:r>
              <a:rPr lang="hr-HR" dirty="0" smtClean="0">
                <a:latin typeface="+mj-lt"/>
                <a:cs typeface="Arial Narrow"/>
              </a:rPr>
              <a:t> </a:t>
            </a:r>
            <a:r>
              <a:rPr lang="hr-HR" dirty="0">
                <a:latin typeface="+mj-lt"/>
                <a:cs typeface="Arial Narrow"/>
              </a:rPr>
              <a:t>31.8.2018</a:t>
            </a:r>
            <a:r>
              <a:rPr lang="hr-HR" dirty="0">
                <a:cs typeface="Arial Narrow"/>
              </a:rPr>
              <a:t>.</a:t>
            </a:r>
          </a:p>
          <a:p>
            <a:endParaRPr lang="hr-HR" dirty="0">
              <a:cs typeface="Arial Narrow"/>
            </a:endParaRPr>
          </a:p>
          <a:p>
            <a:pPr marL="0" indent="0">
              <a:buNone/>
            </a:pPr>
            <a:endParaRPr lang="en-US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14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Dijagnostički </a:t>
            </a:r>
            <a:r>
              <a:rPr lang="hr-HR" sz="4000" dirty="0" smtClean="0"/>
              <a:t>kriteriji </a:t>
            </a:r>
            <a:r>
              <a:rPr lang="hr-HR" sz="4000" dirty="0" err="1" smtClean="0"/>
              <a:t>Stillove</a:t>
            </a:r>
            <a:r>
              <a:rPr lang="hr-HR" sz="4000" dirty="0" smtClean="0"/>
              <a:t> bolesti </a:t>
            </a:r>
            <a:r>
              <a:rPr lang="hr-HR" sz="4000" dirty="0"/>
              <a:t>(</a:t>
            </a:r>
            <a:r>
              <a:rPr lang="hr-HR" sz="4000" dirty="0">
                <a:solidFill>
                  <a:srgbClr val="C00000"/>
                </a:solidFill>
              </a:rPr>
              <a:t>Yamaguchi</a:t>
            </a:r>
            <a:r>
              <a:rPr lang="hr-HR" sz="4000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The four major Yamaguchi criteria</a:t>
            </a:r>
            <a:r>
              <a:rPr lang="hr-HR" dirty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Fever </a:t>
            </a:r>
            <a:r>
              <a:rPr lang="en-US" sz="2600" dirty="0"/>
              <a:t>of at least 39ºC lasting at least one week</a:t>
            </a: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err="1" smtClean="0"/>
              <a:t>Arthralgias</a:t>
            </a:r>
            <a:r>
              <a:rPr lang="en-US" sz="2600" dirty="0" smtClean="0"/>
              <a:t> </a:t>
            </a:r>
            <a:r>
              <a:rPr lang="en-US" sz="2600" dirty="0"/>
              <a:t>or arthritis lasting two weeks or longer</a:t>
            </a: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A </a:t>
            </a:r>
            <a:r>
              <a:rPr lang="en-US" sz="2600" dirty="0" err="1"/>
              <a:t>nonpruritic</a:t>
            </a:r>
            <a:r>
              <a:rPr lang="en-US" sz="2600" dirty="0"/>
              <a:t> macular or maculopapular skin rash that is salmon-colored in appearance and usually found over the trunk or extremities during febrile episodes</a:t>
            </a: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Leukocytosis</a:t>
            </a:r>
            <a:r>
              <a:rPr lang="en-US" sz="2600" dirty="0"/>
              <a:t> (10,000/</a:t>
            </a:r>
            <a:r>
              <a:rPr lang="en-US" sz="2600" dirty="0" err="1"/>
              <a:t>microL</a:t>
            </a:r>
            <a:r>
              <a:rPr lang="en-US" sz="2600" dirty="0"/>
              <a:t> or greater), with at least 80 percent granulocytes</a:t>
            </a:r>
            <a:endParaRPr lang="hr-HR" sz="2600" dirty="0"/>
          </a:p>
          <a:p>
            <a:pPr>
              <a:buNone/>
            </a:pPr>
            <a:endParaRPr lang="en-US" sz="2600" dirty="0"/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The minor Yamaguchi criteria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Sore </a:t>
            </a:r>
            <a:r>
              <a:rPr lang="en-US" sz="2600" dirty="0"/>
              <a:t>throat</a:t>
            </a: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Lymphadenopathy</a:t>
            </a:r>
            <a:endParaRPr lang="en-US" sz="2600" dirty="0"/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Hepatomegaly </a:t>
            </a:r>
            <a:r>
              <a:rPr lang="en-US" sz="2600" dirty="0"/>
              <a:t>or splenomegaly</a:t>
            </a: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Abnormal </a:t>
            </a:r>
            <a:r>
              <a:rPr lang="en-US" sz="2600" dirty="0"/>
              <a:t>liver function studies, particularly elevations in aspartate and alanine aminotransferase and lactate dehydrogenase concentrations</a:t>
            </a:r>
          </a:p>
          <a:p>
            <a:pPr>
              <a:buNone/>
            </a:pPr>
            <a:r>
              <a:rPr lang="en-US" sz="2600" dirty="0" smtClean="0"/>
              <a:t>•</a:t>
            </a:r>
            <a:r>
              <a:rPr lang="hr-HR" sz="2600" dirty="0" smtClean="0"/>
              <a:t> </a:t>
            </a:r>
            <a:r>
              <a:rPr lang="en-US" sz="2600" dirty="0" smtClean="0"/>
              <a:t>Negative </a:t>
            </a:r>
            <a:r>
              <a:rPr lang="en-US" sz="2600" dirty="0"/>
              <a:t>tests for antinuclear antibody (ANA) and rheumatoid factor (RF)</a:t>
            </a:r>
            <a:endParaRPr lang="hr-HR" sz="2600" dirty="0"/>
          </a:p>
          <a:p>
            <a:pPr>
              <a:buNone/>
            </a:pPr>
            <a:endParaRPr lang="hr-HR" sz="2600" dirty="0"/>
          </a:p>
          <a:p>
            <a:pPr>
              <a:buNone/>
            </a:pPr>
            <a:r>
              <a:rPr lang="hr-HR" sz="3100" dirty="0">
                <a:solidFill>
                  <a:srgbClr val="C00000"/>
                </a:solidFill>
              </a:rPr>
              <a:t>5 criteria (2 major)</a:t>
            </a:r>
            <a:endParaRPr lang="en-US" sz="3100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600" dirty="0">
                <a:solidFill>
                  <a:srgbClr val="FF0000"/>
                </a:solidFill>
                <a:latin typeface="+mn-lt"/>
                <a:cs typeface="Arial Narrow"/>
              </a:rPr>
              <a:t>D</a:t>
            </a:r>
            <a:r>
              <a:rPr lang="en-US" sz="3600" dirty="0" err="1">
                <a:solidFill>
                  <a:srgbClr val="FF0000"/>
                </a:solidFill>
                <a:latin typeface="+mn-lt"/>
                <a:cs typeface="Arial Narrow"/>
              </a:rPr>
              <a:t>i</a:t>
            </a:r>
            <a:r>
              <a:rPr lang="ta-IN" sz="3600" dirty="0">
                <a:solidFill>
                  <a:srgbClr val="FF0000"/>
                </a:solidFill>
                <a:latin typeface="+mn-lt"/>
                <a:cs typeface="Arial Narrow"/>
              </a:rPr>
              <a:t>ferencijalna </a:t>
            </a:r>
            <a:r>
              <a:rPr lang="ta-IN" sz="3600" dirty="0" smtClean="0">
                <a:solidFill>
                  <a:srgbClr val="FF0000"/>
                </a:solidFill>
                <a:latin typeface="+mn-lt"/>
                <a:cs typeface="Arial Narrow"/>
              </a:rPr>
              <a:t>dijagnoza</a:t>
            </a:r>
            <a:r>
              <a:rPr lang="hr-HR" sz="3600" dirty="0" smtClean="0">
                <a:solidFill>
                  <a:srgbClr val="FF0000"/>
                </a:solidFill>
                <a:latin typeface="+mn-lt"/>
                <a:cs typeface="Arial Narrow"/>
              </a:rPr>
              <a:t> </a:t>
            </a:r>
            <a:r>
              <a:rPr lang="hr-HR" sz="3600" dirty="0" err="1" smtClean="0">
                <a:solidFill>
                  <a:srgbClr val="FF0000"/>
                </a:solidFill>
                <a:latin typeface="+mn-lt"/>
                <a:cs typeface="Arial Narrow"/>
              </a:rPr>
              <a:t>Stillove</a:t>
            </a:r>
            <a:r>
              <a:rPr lang="hr-HR" sz="3600" dirty="0" smtClean="0">
                <a:solidFill>
                  <a:srgbClr val="FF0000"/>
                </a:solidFill>
                <a:latin typeface="+mn-lt"/>
                <a:cs typeface="Arial Narrow"/>
              </a:rPr>
              <a:t> bolesti</a:t>
            </a:r>
            <a:endParaRPr lang="en-US" sz="3600" dirty="0">
              <a:solidFill>
                <a:srgbClr val="FF0000"/>
              </a:solidFill>
              <a:latin typeface="+mn-lt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096"/>
            <a:ext cx="8229600" cy="4816067"/>
          </a:xfrm>
        </p:spPr>
        <p:txBody>
          <a:bodyPr/>
          <a:lstStyle/>
          <a:p>
            <a:r>
              <a:rPr lang="ta-IN" sz="2400" dirty="0">
                <a:solidFill>
                  <a:srgbClr val="002060"/>
                </a:solidFill>
                <a:cs typeface="Arial Narrow"/>
              </a:rPr>
              <a:t>Akutna virusna infekcija (HCV, HBV, ParvoB19, HIV, CMV, EBV)</a:t>
            </a:r>
          </a:p>
          <a:p>
            <a:r>
              <a:rPr lang="ta-IN" sz="2400" dirty="0">
                <a:solidFill>
                  <a:srgbClr val="002060"/>
                </a:solidFill>
                <a:cs typeface="Arial Narrow"/>
              </a:rPr>
              <a:t>Sepsa </a:t>
            </a:r>
            <a:r>
              <a:rPr lang="en-US" sz="2400" dirty="0">
                <a:solidFill>
                  <a:srgbClr val="002060"/>
                </a:solidFill>
                <a:cs typeface="Arial Narrow"/>
              </a:rPr>
              <a:t>⁄</a:t>
            </a:r>
            <a:r>
              <a:rPr lang="ta-IN" sz="2400" dirty="0">
                <a:solidFill>
                  <a:srgbClr val="002060"/>
                </a:solidFill>
                <a:cs typeface="Arial Narrow"/>
              </a:rPr>
              <a:t> endokarditis</a:t>
            </a:r>
          </a:p>
          <a:p>
            <a:r>
              <a:rPr lang="ta-IN" sz="2400" dirty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Reumatoidni artritis, sistemski eritematozni lupus</a:t>
            </a:r>
          </a:p>
          <a:p>
            <a:r>
              <a:rPr lang="ta-IN" sz="2400" dirty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Polimiozitis, dermatomiozitis</a:t>
            </a:r>
          </a:p>
          <a:p>
            <a:r>
              <a:rPr lang="ta-IN" sz="2400" dirty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Poliarteritis nodosa</a:t>
            </a:r>
          </a:p>
          <a:p>
            <a:r>
              <a:rPr lang="ta-IN" sz="2400" dirty="0">
                <a:solidFill>
                  <a:srgbClr val="002060"/>
                </a:solidFill>
                <a:cs typeface="Arial Narrow"/>
              </a:rPr>
              <a:t>Limfom (HL i NHL)</a:t>
            </a:r>
          </a:p>
          <a:p>
            <a:r>
              <a:rPr lang="hr-HR" sz="2400" dirty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Autoinflamatorne bolesti</a:t>
            </a:r>
            <a:endParaRPr lang="ta-IN" sz="2400" dirty="0">
              <a:solidFill>
                <a:schemeClr val="accent4">
                  <a:lumMod val="50000"/>
                </a:schemeClr>
              </a:solidFill>
              <a:cs typeface="Arial Narrow"/>
            </a:endParaRPr>
          </a:p>
          <a:p>
            <a:r>
              <a:rPr lang="ta-IN" sz="2400" dirty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Nuspojave lijekova, DRESS</a:t>
            </a:r>
            <a:endParaRPr lang="hr-HR" sz="2400" dirty="0">
              <a:solidFill>
                <a:schemeClr val="accent4">
                  <a:lumMod val="50000"/>
                </a:schemeClr>
              </a:solidFill>
              <a:cs typeface="Arial Narrow"/>
            </a:endParaRPr>
          </a:p>
          <a:p>
            <a:r>
              <a:rPr lang="ta-IN" sz="2400" dirty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Sweetov </a:t>
            </a:r>
            <a:r>
              <a:rPr lang="ta-IN" sz="2400" dirty="0" smtClean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s</a:t>
            </a:r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indrom</a:t>
            </a:r>
            <a:endParaRPr lang="ta-IN" sz="2400" dirty="0">
              <a:solidFill>
                <a:schemeClr val="accent4">
                  <a:lumMod val="50000"/>
                </a:schemeClr>
              </a:solidFill>
              <a:cs typeface="Arial Narrow"/>
            </a:endParaRPr>
          </a:p>
          <a:p>
            <a:r>
              <a:rPr lang="ta-IN" sz="2400" dirty="0">
                <a:solidFill>
                  <a:schemeClr val="accent4">
                    <a:lumMod val="50000"/>
                  </a:schemeClr>
                </a:solidFill>
                <a:cs typeface="Arial Narrow"/>
              </a:rPr>
              <a:t>Sarkoidoza</a:t>
            </a:r>
          </a:p>
          <a:p>
            <a:endParaRPr lang="ta-IN" sz="2400" dirty="0">
              <a:latin typeface="Arial Narrow"/>
              <a:cs typeface="Arial Narrow"/>
            </a:endParaRPr>
          </a:p>
          <a:p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173700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Liječenje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hr-HR" sz="3000" dirty="0">
                <a:solidFill>
                  <a:schemeClr val="accent5">
                    <a:lumMod val="50000"/>
                  </a:schemeClr>
                </a:solidFill>
              </a:rPr>
              <a:t>Blaga bolest</a:t>
            </a:r>
          </a:p>
          <a:p>
            <a:pPr>
              <a:buNone/>
            </a:pPr>
            <a:r>
              <a:rPr lang="hr-HR" dirty="0"/>
              <a:t>	- </a:t>
            </a:r>
            <a:r>
              <a:rPr lang="hr-HR" sz="2600" dirty="0"/>
              <a:t>NSAID (ibuprofen/naproksen) ili kortikosterodi</a:t>
            </a:r>
          </a:p>
          <a:p>
            <a:pPr>
              <a:buNone/>
            </a:pPr>
            <a:endParaRPr lang="hr-HR" sz="2600" dirty="0"/>
          </a:p>
          <a:p>
            <a:r>
              <a:rPr lang="hr-HR" sz="3000" dirty="0">
                <a:solidFill>
                  <a:schemeClr val="accent5">
                    <a:lumMod val="50000"/>
                  </a:schemeClr>
                </a:solidFill>
              </a:rPr>
              <a:t>Srednje teška bolest</a:t>
            </a:r>
          </a:p>
          <a:p>
            <a:pPr>
              <a:buNone/>
            </a:pPr>
            <a:r>
              <a:rPr lang="hr-HR" dirty="0"/>
              <a:t>	</a:t>
            </a:r>
            <a:r>
              <a:rPr lang="hr-HR" sz="2400" dirty="0"/>
              <a:t>- kortikosteroidi- prednizon 0.5-1mg/kg</a:t>
            </a:r>
          </a:p>
          <a:p>
            <a:pPr>
              <a:buNone/>
            </a:pPr>
            <a:r>
              <a:rPr lang="hr-HR" sz="2400" dirty="0"/>
              <a:t>	- </a:t>
            </a:r>
            <a:r>
              <a:rPr lang="hr-HR" sz="2400" b="1" dirty="0" err="1"/>
              <a:t>refrakterna</a:t>
            </a:r>
            <a:r>
              <a:rPr lang="hr-HR" sz="2400" b="1" dirty="0"/>
              <a:t> </a:t>
            </a:r>
            <a:r>
              <a:rPr lang="hr-HR" sz="2400" b="1" dirty="0" smtClean="0"/>
              <a:t>bolest -  </a:t>
            </a:r>
            <a:r>
              <a:rPr lang="hr-HR" sz="2400" dirty="0" err="1" smtClean="0"/>
              <a:t>metotreksat</a:t>
            </a:r>
            <a:endParaRPr lang="hr-HR" sz="2400" dirty="0"/>
          </a:p>
          <a:p>
            <a:pPr>
              <a:buNone/>
            </a:pPr>
            <a:r>
              <a:rPr lang="hr-HR" sz="2400" dirty="0"/>
              <a:t>	- </a:t>
            </a:r>
            <a:r>
              <a:rPr lang="hr-HR" sz="2400" dirty="0">
                <a:solidFill>
                  <a:srgbClr val="002060"/>
                </a:solidFill>
              </a:rPr>
              <a:t>anakinra</a:t>
            </a:r>
            <a:r>
              <a:rPr lang="hr-HR" sz="2400" dirty="0"/>
              <a:t> (antagonist IL-1 receptora)</a:t>
            </a:r>
          </a:p>
          <a:p>
            <a:pPr>
              <a:buNone/>
            </a:pPr>
            <a:r>
              <a:rPr lang="hr-HR" sz="2400" dirty="0"/>
              <a:t>	- </a:t>
            </a:r>
            <a:r>
              <a:rPr lang="hr-HR" sz="2400" dirty="0">
                <a:solidFill>
                  <a:srgbClr val="002060"/>
                </a:solidFill>
              </a:rPr>
              <a:t>tocilizumab</a:t>
            </a:r>
            <a:r>
              <a:rPr lang="hr-HR" sz="2400" dirty="0"/>
              <a:t> (antagonist IL-6 receptora)</a:t>
            </a:r>
          </a:p>
          <a:p>
            <a:pPr>
              <a:buNone/>
            </a:pPr>
            <a:r>
              <a:rPr lang="hr-HR" sz="2400" dirty="0"/>
              <a:t>	- </a:t>
            </a:r>
            <a:r>
              <a:rPr lang="hr-HR" sz="2400" dirty="0">
                <a:solidFill>
                  <a:srgbClr val="002060"/>
                </a:solidFill>
              </a:rPr>
              <a:t>canakinumab</a:t>
            </a:r>
            <a:r>
              <a:rPr lang="hr-HR" sz="2400" dirty="0"/>
              <a:t> (inhibicija IL-1beta)</a:t>
            </a:r>
          </a:p>
          <a:p>
            <a:pPr>
              <a:buNone/>
            </a:pPr>
            <a:endParaRPr lang="hr-HR" sz="2400" dirty="0"/>
          </a:p>
          <a:p>
            <a:r>
              <a:rPr lang="hr-HR" sz="3000" dirty="0">
                <a:solidFill>
                  <a:schemeClr val="accent5">
                    <a:lumMod val="50000"/>
                  </a:schemeClr>
                </a:solidFill>
              </a:rPr>
              <a:t>Teška bolest</a:t>
            </a:r>
          </a:p>
          <a:p>
            <a:pPr>
              <a:buNone/>
            </a:pPr>
            <a:r>
              <a:rPr lang="hr-HR" dirty="0"/>
              <a:t>	- </a:t>
            </a:r>
            <a:r>
              <a:rPr lang="hr-HR" sz="2400" dirty="0"/>
              <a:t>pulsne doze kortikosteroida (1000 mg metilprednizolona)</a:t>
            </a:r>
          </a:p>
          <a:p>
            <a:pPr>
              <a:buNone/>
            </a:pPr>
            <a:r>
              <a:rPr lang="hr-HR" sz="2400" dirty="0"/>
              <a:t>	- anakinra (antagonist IL-1 receptora)</a:t>
            </a:r>
          </a:p>
          <a:p>
            <a:pPr>
              <a:buNone/>
            </a:pPr>
            <a:r>
              <a:rPr lang="hr-HR" sz="2400" dirty="0"/>
              <a:t>	</a:t>
            </a:r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Tijek boravka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Kontrolni nalazi </a:t>
            </a:r>
            <a:r>
              <a:rPr lang="hr-HR" sz="2400" b="1" dirty="0"/>
              <a:t>5. </a:t>
            </a:r>
            <a:r>
              <a:rPr lang="hr-HR" sz="2400" dirty="0"/>
              <a:t>dana hospitalizacije:</a:t>
            </a:r>
          </a:p>
          <a:p>
            <a:pPr>
              <a:buFontTx/>
              <a:buChar char="-"/>
            </a:pPr>
            <a:r>
              <a:rPr lang="hr-HR" sz="2000" dirty="0"/>
              <a:t>CRP 237.6, Hb 111, L 24 (ne 90%), Trc 229</a:t>
            </a:r>
          </a:p>
          <a:p>
            <a:pPr>
              <a:buFontTx/>
              <a:buChar char="-"/>
            </a:pPr>
            <a:r>
              <a:rPr lang="hr-HR" sz="2000" dirty="0"/>
              <a:t>Bilirubin 14, AST 66, ALT 136, GGT 151, AP 143, LDH 425</a:t>
            </a:r>
          </a:p>
          <a:p>
            <a:r>
              <a:rPr lang="hr-HR" sz="2400" dirty="0"/>
              <a:t>Bolesnik upućen na konzilijarni pregled imunologu zbog sumnje na Stillovu bolest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b="1" dirty="0"/>
              <a:t>31.8.2018. (13. dana bolesti)</a:t>
            </a:r>
            <a:r>
              <a:rPr lang="hr-HR" sz="2400" dirty="0"/>
              <a:t> premještaj u Zavod za imunologiju i reumatologiju KBC Zagreb:</a:t>
            </a:r>
          </a:p>
          <a:p>
            <a:pPr>
              <a:buNone/>
            </a:pPr>
            <a:r>
              <a:rPr lang="hr-HR" sz="2400" dirty="0">
                <a:cs typeface="Arial Narrow"/>
              </a:rPr>
              <a:t>	</a:t>
            </a:r>
            <a:r>
              <a:rPr lang="hr-HR" sz="2400" b="1" dirty="0">
                <a:cs typeface="Arial Narrow"/>
              </a:rPr>
              <a:t>Stillova bolest u ops.</a:t>
            </a:r>
            <a:r>
              <a:rPr lang="ta-IN" sz="2400" b="1" dirty="0">
                <a:cs typeface="Arial Narrow"/>
              </a:rPr>
              <a:t> </a:t>
            </a:r>
          </a:p>
          <a:p>
            <a:pPr>
              <a:buNone/>
            </a:pPr>
            <a:r>
              <a:rPr lang="hr-HR" sz="2400" b="1" dirty="0">
                <a:cs typeface="Arial Narrow"/>
              </a:rPr>
              <a:t>	</a:t>
            </a:r>
            <a:r>
              <a:rPr lang="ta-IN" sz="2400" b="1" dirty="0">
                <a:cs typeface="Arial Narrow"/>
              </a:rPr>
              <a:t>Urtikarijski vaskulitis </a:t>
            </a:r>
            <a:r>
              <a:rPr lang="hr-HR" sz="2400" b="1" dirty="0">
                <a:cs typeface="Arial Narrow"/>
              </a:rPr>
              <a:t>u ops.</a:t>
            </a:r>
            <a:endParaRPr lang="ta-IN" sz="2400" b="1" dirty="0">
              <a:cs typeface="Arial Narrow"/>
            </a:endParaRPr>
          </a:p>
          <a:p>
            <a:pPr>
              <a:buNone/>
            </a:pPr>
            <a:r>
              <a:rPr lang="hr-HR" sz="2400" b="1" dirty="0">
                <a:cs typeface="Arial Narrow"/>
              </a:rPr>
              <a:t>	Normocitna anemija</a:t>
            </a:r>
            <a:endParaRPr lang="ta-IN" sz="2400" b="1" dirty="0">
              <a:cs typeface="Arial Narrow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Hospitalizacija u KBC Zagreb</a:t>
            </a:r>
            <a:r>
              <a:rPr lang="hr-HR" dirty="0"/>
              <a:t/>
            </a:r>
            <a:br>
              <a:rPr lang="hr-HR" dirty="0"/>
            </a:br>
            <a:r>
              <a:rPr lang="hr-HR" sz="3100" dirty="0"/>
              <a:t>(31.8.- 9.10.2018.)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800" dirty="0"/>
              <a:t>Nastavljena th metilprednizolom 125 mg</a:t>
            </a:r>
          </a:p>
          <a:p>
            <a:r>
              <a:rPr lang="hr-HR" sz="2800" dirty="0"/>
              <a:t>IVIG/ 5 dana</a:t>
            </a:r>
          </a:p>
          <a:p>
            <a:r>
              <a:rPr lang="hr-HR" sz="2800" dirty="0"/>
              <a:t>Serologija na EBV, CMV, anti HIV, Parvo B19</a:t>
            </a:r>
          </a:p>
          <a:p>
            <a:r>
              <a:rPr lang="hr-HR" sz="2800" dirty="0"/>
              <a:t>EBV DNA, CMV DNA</a:t>
            </a:r>
          </a:p>
          <a:p>
            <a:r>
              <a:rPr lang="hr-HR" sz="2800" dirty="0"/>
              <a:t>Kvantiferonski test</a:t>
            </a:r>
          </a:p>
          <a:p>
            <a:r>
              <a:rPr lang="hr-HR" sz="2800" dirty="0"/>
              <a:t>MSCT vrata, toraksa, abdomena i zdjelice</a:t>
            </a:r>
          </a:p>
          <a:p>
            <a:r>
              <a:rPr lang="hr-HR" sz="2800" dirty="0"/>
              <a:t>Citološka punkcija koštane srži, biopsija kosti</a:t>
            </a:r>
          </a:p>
          <a:p>
            <a:endParaRPr lang="hr-HR" sz="2800" dirty="0"/>
          </a:p>
          <a:p>
            <a:r>
              <a:rPr lang="hr-HR" sz="2800" dirty="0"/>
              <a:t>Usprkos navedenoj terapiji, bolesnik i dalje febrilan uz prisutan osip</a:t>
            </a:r>
          </a:p>
          <a:p>
            <a:endParaRPr lang="hr-HR" sz="2800" dirty="0"/>
          </a:p>
          <a:p>
            <a:r>
              <a:rPr lang="hr-HR" sz="2800" dirty="0">
                <a:solidFill>
                  <a:srgbClr val="FF0000"/>
                </a:solidFill>
              </a:rPr>
              <a:t>REFRAKTERNA STILLOVA BOLEST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Konzilijarni pregled (12.9.2018</a:t>
            </a:r>
            <a:r>
              <a:rPr lang="hr-HR" sz="3600" dirty="0" smtClean="0"/>
              <a:t>.)</a:t>
            </a:r>
            <a:br>
              <a:rPr lang="hr-HR" sz="3600" dirty="0" smtClean="0"/>
            </a:br>
            <a:r>
              <a:rPr lang="hr-HR" sz="3600" dirty="0" smtClean="0"/>
              <a:t>Pitanje infektologu…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139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err="1"/>
              <a:t>Poštovani</a:t>
            </a:r>
            <a:r>
              <a:rPr lang="en-US" sz="1200" dirty="0"/>
              <a:t>,</a:t>
            </a:r>
          </a:p>
          <a:p>
            <a:pPr>
              <a:buNone/>
            </a:pPr>
            <a:r>
              <a:rPr lang="en-US" sz="1200" dirty="0"/>
              <a:t> </a:t>
            </a:r>
          </a:p>
          <a:p>
            <a:pPr>
              <a:buNone/>
            </a:pPr>
            <a:r>
              <a:rPr lang="en-US" sz="1200" dirty="0"/>
              <a:t>G</a:t>
            </a:r>
            <a:r>
              <a:rPr lang="hr-HR" sz="1200" dirty="0"/>
              <a:t>ospodin ..... </a:t>
            </a:r>
            <a:r>
              <a:rPr lang="en-US" sz="1200" dirty="0" err="1"/>
              <a:t>konzilijarno</a:t>
            </a:r>
            <a:r>
              <a:rPr lang="en-US" sz="1200" dirty="0"/>
              <a:t> je </a:t>
            </a:r>
            <a:r>
              <a:rPr lang="en-US" sz="1200" dirty="0" err="1"/>
              <a:t>premješten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odjel</a:t>
            </a:r>
            <a:r>
              <a:rPr lang="en-US" sz="1200" dirty="0"/>
              <a:t> </a:t>
            </a:r>
            <a:r>
              <a:rPr lang="en-US" sz="1200" dirty="0" err="1"/>
              <a:t>Zavoda</a:t>
            </a:r>
            <a:r>
              <a:rPr lang="en-US" sz="1200" dirty="0"/>
              <a:t> </a:t>
            </a:r>
            <a:r>
              <a:rPr lang="en-US" sz="1200" dirty="0" err="1"/>
              <a:t>za</a:t>
            </a:r>
            <a:r>
              <a:rPr lang="en-US" sz="1200" dirty="0"/>
              <a:t> </a:t>
            </a:r>
            <a:r>
              <a:rPr lang="hr-HR" sz="1200" dirty="0"/>
              <a:t> </a:t>
            </a:r>
            <a:r>
              <a:rPr lang="en-US" sz="1200" dirty="0" err="1"/>
              <a:t>kliničku</a:t>
            </a:r>
            <a:r>
              <a:rPr lang="en-US" sz="1200" dirty="0"/>
              <a:t> </a:t>
            </a:r>
            <a:r>
              <a:rPr lang="en-US" sz="1200" dirty="0" err="1"/>
              <a:t>imunologiju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reumatologiju</a:t>
            </a:r>
            <a:r>
              <a:rPr lang="en-US" sz="1200" dirty="0"/>
              <a:t> KBC-a Zagreb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Klinike</a:t>
            </a:r>
            <a:r>
              <a:rPr lang="en-US" sz="1200" dirty="0"/>
              <a:t> </a:t>
            </a:r>
            <a:r>
              <a:rPr lang="en-US" sz="1200" dirty="0" err="1"/>
              <a:t>za</a:t>
            </a:r>
            <a:endParaRPr lang="hr-HR" sz="1200" dirty="0"/>
          </a:p>
          <a:p>
            <a:pPr>
              <a:buNone/>
            </a:pPr>
            <a:r>
              <a:rPr lang="en-US" sz="1200" dirty="0" err="1"/>
              <a:t>infektivne</a:t>
            </a:r>
            <a:r>
              <a:rPr lang="en-US" sz="1200" dirty="0"/>
              <a:t> </a:t>
            </a:r>
            <a:r>
              <a:rPr lang="en-US" sz="1200" dirty="0" err="1"/>
              <a:t>bolesti</a:t>
            </a:r>
            <a:r>
              <a:rPr lang="en-US" sz="1200" dirty="0"/>
              <a:t> </a:t>
            </a:r>
            <a:r>
              <a:rPr lang="en-US" sz="1200" dirty="0" err="1"/>
              <a:t>radi</a:t>
            </a:r>
            <a:r>
              <a:rPr lang="en-US" sz="1200" dirty="0"/>
              <a:t> </a:t>
            </a:r>
            <a:r>
              <a:rPr lang="en-US" sz="1200" dirty="0" err="1"/>
              <a:t>daljnje</a:t>
            </a:r>
            <a:r>
              <a:rPr lang="en-US" sz="1200" dirty="0"/>
              <a:t> </a:t>
            </a:r>
            <a:r>
              <a:rPr lang="en-US" sz="1200" dirty="0" err="1"/>
              <a:t>obrade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liječenja</a:t>
            </a:r>
            <a:r>
              <a:rPr lang="en-US" sz="1200" dirty="0"/>
              <a:t> </a:t>
            </a:r>
            <a:r>
              <a:rPr lang="en-US" sz="1200" dirty="0" err="1"/>
              <a:t>protrahiranog</a:t>
            </a:r>
            <a:r>
              <a:rPr lang="en-US" sz="1200" dirty="0"/>
              <a:t> </a:t>
            </a:r>
            <a:r>
              <a:rPr lang="en-US" sz="1200" dirty="0" err="1"/>
              <a:t>febriliteta</a:t>
            </a:r>
            <a:r>
              <a:rPr lang="en-US" sz="1200" dirty="0"/>
              <a:t> </a:t>
            </a:r>
            <a:r>
              <a:rPr lang="en-US" sz="1200" dirty="0" err="1"/>
              <a:t>praćenog</a:t>
            </a:r>
            <a:r>
              <a:rPr lang="en-US" sz="1200" dirty="0"/>
              <a:t> </a:t>
            </a:r>
            <a:r>
              <a:rPr lang="en-US" sz="1200" dirty="0" err="1"/>
              <a:t>mialgijama</a:t>
            </a:r>
            <a:r>
              <a:rPr lang="en-US" sz="1200" dirty="0"/>
              <a:t>, </a:t>
            </a:r>
            <a:r>
              <a:rPr lang="en-US" sz="1200" dirty="0" err="1"/>
              <a:t>eritemom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radiološki</a:t>
            </a:r>
            <a:r>
              <a:rPr lang="en-US" sz="1200" dirty="0"/>
              <a:t> </a:t>
            </a:r>
            <a:r>
              <a:rPr lang="en-US" sz="1200" dirty="0" err="1"/>
              <a:t>utvrđenim</a:t>
            </a:r>
            <a:endParaRPr lang="hr-HR" sz="1200" dirty="0"/>
          </a:p>
          <a:p>
            <a:pPr>
              <a:buNone/>
            </a:pPr>
            <a:r>
              <a:rPr lang="en-US" sz="1200" dirty="0" err="1"/>
              <a:t>obostranim</a:t>
            </a:r>
            <a:r>
              <a:rPr lang="en-US" sz="1200" dirty="0"/>
              <a:t> </a:t>
            </a:r>
            <a:r>
              <a:rPr lang="en-US" sz="1200" dirty="0" err="1"/>
              <a:t>pleuritisom</a:t>
            </a:r>
            <a:r>
              <a:rPr lang="en-US" sz="1200" dirty="0"/>
              <a:t>. U </a:t>
            </a:r>
            <a:r>
              <a:rPr lang="en-US" sz="1200" dirty="0" err="1"/>
              <a:t>Zaraznoj</a:t>
            </a:r>
            <a:r>
              <a:rPr lang="en-US" sz="1200" dirty="0"/>
              <a:t> je </a:t>
            </a:r>
            <a:r>
              <a:rPr lang="en-US" sz="1200" dirty="0" err="1"/>
              <a:t>bolnici</a:t>
            </a:r>
            <a:r>
              <a:rPr lang="en-US" sz="1200" dirty="0"/>
              <a:t> </a:t>
            </a:r>
            <a:r>
              <a:rPr lang="en-US" sz="1200" dirty="0" err="1"/>
              <a:t>isključeno</a:t>
            </a:r>
            <a:r>
              <a:rPr lang="en-US" sz="1200" dirty="0"/>
              <a:t> </a:t>
            </a:r>
            <a:r>
              <a:rPr lang="en-US" sz="1200" dirty="0" err="1"/>
              <a:t>infektivno</a:t>
            </a:r>
            <a:r>
              <a:rPr lang="hr-HR" sz="1200" dirty="0"/>
              <a:t> </a:t>
            </a:r>
            <a:r>
              <a:rPr lang="en-US" sz="1200" dirty="0" err="1"/>
              <a:t>zbivanje</a:t>
            </a:r>
            <a:r>
              <a:rPr lang="en-US" sz="1200" dirty="0"/>
              <a:t>, </a:t>
            </a:r>
            <a:r>
              <a:rPr lang="en-US" sz="1200" dirty="0" err="1"/>
              <a:t>mikrobiološki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uzorci</a:t>
            </a:r>
            <a:r>
              <a:rPr lang="en-US" sz="1200" dirty="0"/>
              <a:t> </a:t>
            </a:r>
            <a:r>
              <a:rPr lang="en-US" sz="1200" dirty="0" err="1"/>
              <a:t>višestruko</a:t>
            </a:r>
            <a:r>
              <a:rPr lang="en-US" sz="1200" dirty="0"/>
              <a:t> </a:t>
            </a:r>
            <a:r>
              <a:rPr lang="en-US" sz="1200" dirty="0" err="1"/>
              <a:t>negativni</a:t>
            </a:r>
            <a:r>
              <a:rPr lang="en-US" sz="1200" dirty="0"/>
              <a:t>. </a:t>
            </a:r>
            <a:r>
              <a:rPr lang="en-US" sz="1200" dirty="0" err="1"/>
              <a:t>Nakon</a:t>
            </a:r>
            <a:endParaRPr lang="hr-HR" sz="1200" dirty="0"/>
          </a:p>
          <a:p>
            <a:pPr>
              <a:buNone/>
            </a:pPr>
            <a:r>
              <a:rPr lang="en-US" sz="1200" dirty="0" err="1"/>
              <a:t>učinjene</a:t>
            </a:r>
            <a:r>
              <a:rPr lang="en-US" sz="1200" dirty="0"/>
              <a:t> </a:t>
            </a:r>
            <a:r>
              <a:rPr lang="en-US" sz="1200" dirty="0" err="1"/>
              <a:t>obrade</a:t>
            </a:r>
            <a:r>
              <a:rPr lang="en-US" sz="1200" dirty="0"/>
              <a:t> u </a:t>
            </a:r>
            <a:r>
              <a:rPr lang="en-US" sz="1200" dirty="0" err="1"/>
              <a:t>našoj</a:t>
            </a:r>
            <a:r>
              <a:rPr lang="en-US" sz="1200" dirty="0"/>
              <a:t> </a:t>
            </a:r>
            <a:r>
              <a:rPr lang="en-US" sz="1200" dirty="0" err="1"/>
              <a:t>ustanovi</a:t>
            </a:r>
            <a:r>
              <a:rPr lang="en-US" sz="1200" dirty="0"/>
              <a:t>, </a:t>
            </a:r>
            <a:r>
              <a:rPr lang="en-US" sz="1200" dirty="0" err="1"/>
              <a:t>stava</a:t>
            </a:r>
            <a:r>
              <a:rPr lang="en-US" sz="1200" dirty="0"/>
              <a:t> </a:t>
            </a:r>
            <a:r>
              <a:rPr lang="en-US" sz="1200" dirty="0" err="1"/>
              <a:t>smo</a:t>
            </a:r>
            <a:r>
              <a:rPr lang="en-US" sz="1200" dirty="0"/>
              <a:t> </a:t>
            </a:r>
            <a:r>
              <a:rPr lang="en-US" sz="1200" dirty="0" err="1"/>
              <a:t>da</a:t>
            </a:r>
            <a:r>
              <a:rPr lang="en-US" sz="1200" dirty="0"/>
              <a:t> je </a:t>
            </a:r>
            <a:r>
              <a:rPr lang="en-US" sz="1200" dirty="0" err="1"/>
              <a:t>riječ</a:t>
            </a:r>
            <a:r>
              <a:rPr lang="en-US" sz="1200" dirty="0"/>
              <a:t> o </a:t>
            </a:r>
            <a:r>
              <a:rPr lang="en-US" sz="1200" dirty="0" err="1"/>
              <a:t>Stillovoj</a:t>
            </a:r>
            <a:r>
              <a:rPr lang="en-US" sz="1200" dirty="0"/>
              <a:t> </a:t>
            </a:r>
            <a:r>
              <a:rPr lang="en-US" sz="1200" dirty="0" err="1"/>
              <a:t>bolesti</a:t>
            </a:r>
            <a:r>
              <a:rPr lang="en-US" sz="1200" dirty="0"/>
              <a:t> </a:t>
            </a:r>
            <a:r>
              <a:rPr lang="en-US" sz="1200" dirty="0" err="1"/>
              <a:t>odrasle</a:t>
            </a:r>
            <a:r>
              <a:rPr lang="en-US" sz="1200" dirty="0"/>
              <a:t> </a:t>
            </a:r>
            <a:r>
              <a:rPr lang="en-US" sz="1200" dirty="0" err="1"/>
              <a:t>dobi</a:t>
            </a:r>
            <a:r>
              <a:rPr lang="en-US" sz="1200" dirty="0"/>
              <a:t>, a </a:t>
            </a:r>
            <a:r>
              <a:rPr lang="en-US" sz="1200" dirty="0" err="1"/>
              <a:t>anamnestički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klinički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ispunjeni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endParaRPr lang="hr-HR" sz="1200" dirty="0"/>
          </a:p>
          <a:p>
            <a:pPr>
              <a:buNone/>
            </a:pPr>
            <a:r>
              <a:rPr lang="en-US" sz="1200" dirty="0" err="1"/>
              <a:t>klasifikacijski</a:t>
            </a:r>
            <a:r>
              <a:rPr lang="en-US" sz="1200" dirty="0"/>
              <a:t> </a:t>
            </a:r>
            <a:r>
              <a:rPr lang="en-US" sz="1200" dirty="0" err="1"/>
              <a:t>kriteriji</a:t>
            </a:r>
            <a:r>
              <a:rPr lang="en-US" sz="1200" dirty="0"/>
              <a:t> </a:t>
            </a:r>
            <a:r>
              <a:rPr lang="en-US" sz="1200" dirty="0" err="1"/>
              <a:t>po</a:t>
            </a:r>
            <a:r>
              <a:rPr lang="en-US" sz="1200" dirty="0"/>
              <a:t> </a:t>
            </a:r>
            <a:r>
              <a:rPr lang="en-US" sz="1200" dirty="0" err="1"/>
              <a:t>Yamaguchiju</a:t>
            </a:r>
            <a:r>
              <a:rPr lang="en-US" sz="1200" dirty="0"/>
              <a:t>. </a:t>
            </a:r>
            <a:r>
              <a:rPr lang="en-US" sz="1200" dirty="0" err="1"/>
              <a:t>Još</a:t>
            </a:r>
            <a:r>
              <a:rPr lang="en-US" sz="1200" dirty="0"/>
              <a:t> je u </a:t>
            </a:r>
            <a:r>
              <a:rPr lang="en-US" sz="1200" dirty="0" err="1"/>
              <a:t>izradi</a:t>
            </a:r>
            <a:r>
              <a:rPr lang="en-US" sz="1200" dirty="0"/>
              <a:t> PHD </a:t>
            </a:r>
            <a:r>
              <a:rPr lang="en-US" sz="1200" dirty="0" err="1"/>
              <a:t>koštane</a:t>
            </a:r>
            <a:r>
              <a:rPr lang="en-US" sz="1200" dirty="0"/>
              <a:t> </a:t>
            </a:r>
            <a:r>
              <a:rPr lang="en-US" sz="1200" dirty="0" err="1"/>
              <a:t>srži</a:t>
            </a:r>
            <a:r>
              <a:rPr lang="en-US" sz="1200" dirty="0"/>
              <a:t> no s </a:t>
            </a:r>
            <a:r>
              <a:rPr lang="en-US" sz="1200" dirty="0" err="1"/>
              <a:t>obzirom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ostale</a:t>
            </a:r>
            <a:r>
              <a:rPr lang="en-US" sz="1200" dirty="0"/>
              <a:t> </a:t>
            </a:r>
            <a:r>
              <a:rPr lang="en-US" sz="1200" dirty="0" err="1"/>
              <a:t>nalaze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dirty="0" err="1"/>
              <a:t>odsutnost</a:t>
            </a:r>
            <a:r>
              <a:rPr lang="en-US" sz="1200" dirty="0"/>
              <a:t> </a:t>
            </a:r>
            <a:r>
              <a:rPr lang="en-US" sz="1200" dirty="0" err="1"/>
              <a:t>značajne</a:t>
            </a:r>
            <a:endParaRPr lang="hr-HR" sz="1200" dirty="0"/>
          </a:p>
          <a:p>
            <a:pPr>
              <a:buNone/>
            </a:pPr>
            <a:r>
              <a:rPr lang="en-US" sz="1200" dirty="0" err="1"/>
              <a:t>limfadenopatije</a:t>
            </a:r>
            <a:r>
              <a:rPr lang="en-US" sz="1200" dirty="0"/>
              <a:t> </a:t>
            </a:r>
            <a:r>
              <a:rPr lang="en-US" sz="1200" dirty="0" err="1"/>
              <a:t>klinički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radiološki</a:t>
            </a:r>
            <a:r>
              <a:rPr lang="en-US" sz="1200" dirty="0"/>
              <a:t>, </a:t>
            </a:r>
            <a:r>
              <a:rPr lang="en-US" sz="1200" dirty="0" err="1"/>
              <a:t>smatramo</a:t>
            </a:r>
            <a:r>
              <a:rPr lang="en-US" sz="1200" dirty="0"/>
              <a:t> </a:t>
            </a:r>
            <a:r>
              <a:rPr lang="en-US" sz="1200" dirty="0" err="1"/>
              <a:t>da</a:t>
            </a:r>
            <a:r>
              <a:rPr lang="en-US" sz="1200" dirty="0"/>
              <a:t> je </a:t>
            </a:r>
            <a:r>
              <a:rPr lang="en-US" sz="1200" dirty="0" err="1"/>
              <a:t>dijagnoza</a:t>
            </a:r>
            <a:r>
              <a:rPr lang="en-US" sz="1200" dirty="0"/>
              <a:t> </a:t>
            </a:r>
            <a:r>
              <a:rPr lang="en-US" sz="1200" dirty="0" err="1"/>
              <a:t>ev</a:t>
            </a:r>
            <a:r>
              <a:rPr lang="en-US" sz="1200" dirty="0"/>
              <a:t>. </a:t>
            </a:r>
            <a:r>
              <a:rPr lang="en-US" sz="1200" dirty="0" err="1"/>
              <a:t>limfoproliferativne</a:t>
            </a:r>
            <a:r>
              <a:rPr lang="en-US" sz="1200" dirty="0"/>
              <a:t> </a:t>
            </a:r>
            <a:r>
              <a:rPr lang="en-US" sz="1200" dirty="0" err="1"/>
              <a:t>bolesti</a:t>
            </a:r>
            <a:r>
              <a:rPr lang="en-US" sz="1200" dirty="0"/>
              <a:t> u </a:t>
            </a:r>
            <a:r>
              <a:rPr lang="en-US" sz="1200" dirty="0" err="1"/>
              <a:t>ovom</a:t>
            </a:r>
            <a:r>
              <a:rPr lang="en-US" sz="1200" dirty="0"/>
              <a:t> </a:t>
            </a:r>
            <a:r>
              <a:rPr lang="en-US" sz="1200" dirty="0" err="1"/>
              <a:t>trenutku</a:t>
            </a:r>
            <a:r>
              <a:rPr lang="en-US" sz="1200" dirty="0"/>
              <a:t> </a:t>
            </a:r>
            <a:r>
              <a:rPr lang="en-US" sz="1200" dirty="0" err="1"/>
              <a:t>malo</a:t>
            </a:r>
            <a:r>
              <a:rPr lang="en-US" sz="1200" dirty="0"/>
              <a:t> </a:t>
            </a:r>
            <a:r>
              <a:rPr lang="en-US" sz="1200" dirty="0" err="1"/>
              <a:t>vjerojatna</a:t>
            </a:r>
            <a:r>
              <a:rPr lang="en-US" sz="1200" dirty="0"/>
              <a:t>.</a:t>
            </a:r>
            <a:r>
              <a:rPr lang="hr-HR" sz="1200" dirty="0"/>
              <a:t> </a:t>
            </a:r>
          </a:p>
          <a:p>
            <a:pPr>
              <a:buNone/>
            </a:pPr>
            <a:endParaRPr lang="hr-HR" sz="1200" dirty="0"/>
          </a:p>
          <a:p>
            <a:pPr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Osim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nalaza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koji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idu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u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prilog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radnoj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dijagnozi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Stillove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bolesti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ističe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se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još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pozitivna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serologija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EBV (</a:t>
            </a:r>
            <a:r>
              <a:rPr lang="en-US" sz="1400" dirty="0" err="1">
                <a:solidFill>
                  <a:srgbClr val="C00000"/>
                </a:solidFill>
              </a:rPr>
              <a:t>pozitivan</a:t>
            </a:r>
            <a:endParaRPr lang="hr-HR" sz="1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rgbClr val="C00000"/>
                </a:solidFill>
              </a:rPr>
              <a:t>IgM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te</a:t>
            </a:r>
            <a:r>
              <a:rPr lang="en-US" sz="1400" dirty="0">
                <a:solidFill>
                  <a:srgbClr val="C00000"/>
                </a:solidFill>
              </a:rPr>
              <a:t> VCA/EA </a:t>
            </a:r>
            <a:r>
              <a:rPr lang="en-US" sz="1400" dirty="0" err="1">
                <a:solidFill>
                  <a:srgbClr val="C00000"/>
                </a:solidFill>
              </a:rPr>
              <a:t>i</a:t>
            </a:r>
            <a:r>
              <a:rPr lang="en-US" sz="1400" dirty="0">
                <a:solidFill>
                  <a:srgbClr val="C00000"/>
                </a:solidFill>
              </a:rPr>
              <a:t> EBNA </a:t>
            </a:r>
            <a:r>
              <a:rPr lang="en-US" sz="1400" dirty="0" err="1">
                <a:solidFill>
                  <a:srgbClr val="C00000"/>
                </a:solidFill>
              </a:rPr>
              <a:t>IgG</a:t>
            </a:r>
            <a:r>
              <a:rPr lang="en-US" sz="1400" dirty="0">
                <a:solidFill>
                  <a:srgbClr val="C00000"/>
                </a:solidFill>
              </a:rPr>
              <a:t>) </a:t>
            </a:r>
            <a:r>
              <a:rPr lang="hr-HR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zbog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čega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je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napravljen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PCR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virusne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DNA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titar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virusnih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kopija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iznosi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752</a:t>
            </a:r>
            <a:endParaRPr lang="hr-HR" sz="1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rgbClr val="C00000"/>
                </a:solidFill>
              </a:rPr>
              <a:t>kopije</a:t>
            </a:r>
            <a:r>
              <a:rPr lang="en-US" sz="1400" dirty="0">
                <a:solidFill>
                  <a:srgbClr val="C00000"/>
                </a:solidFill>
              </a:rPr>
              <a:t>/</a:t>
            </a:r>
            <a:r>
              <a:rPr lang="en-US" sz="1400" dirty="0" err="1">
                <a:solidFill>
                  <a:srgbClr val="C00000"/>
                </a:solidFill>
              </a:rPr>
              <a:t>mL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EBV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infekcija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može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ujedno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biti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okidač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adultnog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Stilla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što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se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također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uklapa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u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radnu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dijagnozu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Kako</a:t>
            </a:r>
            <a:endParaRPr lang="hr-HR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je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pacijent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unatoč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primjeni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glukokortikoida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u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kombinaciji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s NSAR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dalje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febrilan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uz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ostale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simptome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u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sklopu</a:t>
            </a:r>
            <a:endParaRPr lang="hr-HR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osnovne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dijagnoze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a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prema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literaturi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čak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50%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oboljelih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Stillove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bolesti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odrasle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dobi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neće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imati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dobar</a:t>
            </a:r>
            <a:endParaRPr lang="hr-HR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odgovor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prvu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liniju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terapije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već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će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zahtijevati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uvođenje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metotreksata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ili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bez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biološkog</a:t>
            </a:r>
            <a:endParaRPr lang="hr-HR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lijeka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stava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smo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je </a:t>
            </a:r>
            <a:r>
              <a:rPr lang="hr-HR" sz="1400" dirty="0">
                <a:solidFill>
                  <a:schemeClr val="tx2">
                    <a:lumMod val="75000"/>
                  </a:schemeClr>
                </a:solidFill>
              </a:rPr>
              <a:t>bolesnik k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andidat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za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biološku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terapiju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Iz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tog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razloga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šaljemo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Vam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upit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vezan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za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EBV</a:t>
            </a:r>
            <a:endParaRPr lang="hr-HR" sz="1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rgbClr val="FF0000"/>
                </a:solidFill>
              </a:rPr>
              <a:t>infekciju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tj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da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li</a:t>
            </a:r>
            <a:r>
              <a:rPr lang="en-US" sz="1400" dirty="0">
                <a:solidFill>
                  <a:srgbClr val="FF0000"/>
                </a:solidFill>
              </a:rPr>
              <a:t> je </a:t>
            </a:r>
            <a:r>
              <a:rPr lang="en-US" sz="1400" dirty="0" err="1">
                <a:solidFill>
                  <a:srgbClr val="FF0000"/>
                </a:solidFill>
              </a:rPr>
              <a:t>titar</a:t>
            </a:r>
            <a:r>
              <a:rPr lang="hr-HR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virusnih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kopija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značajan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ima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potrebe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za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ikakvom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specifičnom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terapijom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prije</a:t>
            </a:r>
            <a:endParaRPr lang="hr-HR" sz="1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 err="1">
                <a:solidFill>
                  <a:srgbClr val="FF0000"/>
                </a:solidFill>
              </a:rPr>
              <a:t>produbljivanja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imunosupresije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1400" dirty="0"/>
              <a:t> </a:t>
            </a:r>
            <a:endParaRPr lang="hr-HR" sz="1400" dirty="0"/>
          </a:p>
          <a:p>
            <a:pPr>
              <a:buNone/>
            </a:pPr>
            <a:endParaRPr lang="hr-HR" sz="1200" dirty="0"/>
          </a:p>
          <a:p>
            <a:pPr>
              <a:buNone/>
            </a:pPr>
            <a:r>
              <a:rPr lang="hr-HR" sz="1200" dirty="0" smtClean="0"/>
              <a:t>Zavod za imunologiju KBC Zagreb</a:t>
            </a:r>
            <a:r>
              <a:rPr lang="en-US" sz="1200" dirty="0"/>
              <a:t> </a:t>
            </a:r>
          </a:p>
          <a:p>
            <a:pPr>
              <a:buNone/>
            </a:pPr>
            <a:endParaRPr lang="hr-HR" sz="1200" dirty="0"/>
          </a:p>
          <a:p>
            <a:pPr>
              <a:buNone/>
            </a:pPr>
            <a:endParaRPr lang="hr-HR" sz="1200" dirty="0"/>
          </a:p>
          <a:p>
            <a:pPr>
              <a:buNone/>
            </a:pPr>
            <a:endParaRPr lang="hr-HR" sz="1200" dirty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Tocilizumab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400" dirty="0"/>
              <a:t>H</a:t>
            </a:r>
            <a:r>
              <a:rPr lang="en-US" sz="2400" dirty="0" err="1"/>
              <a:t>umanized</a:t>
            </a:r>
            <a:r>
              <a:rPr lang="en-US" sz="2400" dirty="0"/>
              <a:t> anti-human </a:t>
            </a:r>
            <a:r>
              <a:rPr lang="en-US" sz="2400" b="1" dirty="0"/>
              <a:t>IL-6 receptor antibody </a:t>
            </a:r>
            <a:r>
              <a:rPr lang="en-US" sz="2400" dirty="0"/>
              <a:t>of the IgG1 subclass. </a:t>
            </a:r>
            <a:endParaRPr lang="hr-HR" sz="2400" dirty="0"/>
          </a:p>
          <a:p>
            <a:r>
              <a:rPr lang="hr-HR" sz="2400" dirty="0"/>
              <a:t>It </a:t>
            </a:r>
            <a:r>
              <a:rPr lang="en-US" sz="2400" dirty="0"/>
              <a:t>binds to both the membrane-bound and soluble forms of human IL-6 receptor (IL-6R), thereby inhibiting the action of the cytokine/receptor</a:t>
            </a:r>
            <a:r>
              <a:rPr lang="hr-HR" sz="2400" dirty="0"/>
              <a:t> </a:t>
            </a:r>
            <a:r>
              <a:rPr lang="en-US" sz="2400" dirty="0"/>
              <a:t>complex and </a:t>
            </a:r>
            <a:r>
              <a:rPr lang="en-US" sz="2400" b="1" dirty="0"/>
              <a:t>interfering</a:t>
            </a:r>
            <a:r>
              <a:rPr lang="en-US" sz="2400" dirty="0"/>
              <a:t> with the </a:t>
            </a:r>
            <a:r>
              <a:rPr lang="en-US" sz="2400" b="1" dirty="0"/>
              <a:t>cytokine's effects</a:t>
            </a:r>
            <a:endParaRPr lang="hr-HR" sz="2400" b="1" dirty="0"/>
          </a:p>
          <a:p>
            <a:r>
              <a:rPr lang="hr-HR" sz="2400" b="1" dirty="0"/>
              <a:t>Indications</a:t>
            </a:r>
            <a:r>
              <a:rPr lang="hr-HR" sz="2400" dirty="0"/>
              <a:t>: </a:t>
            </a:r>
          </a:p>
          <a:p>
            <a:pPr>
              <a:buNone/>
            </a:pPr>
            <a:r>
              <a:rPr lang="hr-HR" sz="2400" dirty="0"/>
              <a:t>	- rheumatoid arthritis</a:t>
            </a:r>
          </a:p>
          <a:p>
            <a:pPr>
              <a:buNone/>
            </a:pPr>
            <a:r>
              <a:rPr lang="hr-HR" sz="2400" dirty="0"/>
              <a:t>	- juvenile idiopathic arthritis</a:t>
            </a:r>
          </a:p>
          <a:p>
            <a:pPr>
              <a:buNone/>
            </a:pPr>
            <a:r>
              <a:rPr lang="hr-HR" sz="2400" dirty="0"/>
              <a:t>	- giant </a:t>
            </a:r>
            <a:r>
              <a:rPr lang="hr-HR" sz="2400" dirty="0" err="1"/>
              <a:t>cell</a:t>
            </a:r>
            <a:r>
              <a:rPr lang="hr-HR" sz="2400" dirty="0"/>
              <a:t> </a:t>
            </a:r>
            <a:r>
              <a:rPr lang="hr-HR" sz="2400" dirty="0" err="1"/>
              <a:t>arteritisa</a:t>
            </a:r>
            <a:endParaRPr lang="hr-HR" sz="2400" dirty="0"/>
          </a:p>
          <a:p>
            <a:pPr>
              <a:buNone/>
            </a:pPr>
            <a:r>
              <a:rPr lang="hr-HR" sz="2400" dirty="0"/>
              <a:t>	- c</a:t>
            </a:r>
            <a:r>
              <a:rPr lang="en-US" sz="2400" dirty="0" err="1"/>
              <a:t>ytokine</a:t>
            </a:r>
            <a:r>
              <a:rPr lang="en-US" sz="2400" dirty="0"/>
              <a:t> release syndrome</a:t>
            </a:r>
            <a:r>
              <a:rPr lang="en-US" sz="2400" b="1" dirty="0"/>
              <a:t> </a:t>
            </a:r>
            <a:endParaRPr lang="hr-HR" sz="2400" b="1" dirty="0"/>
          </a:p>
          <a:p>
            <a:pPr>
              <a:buNone/>
            </a:pPr>
            <a:r>
              <a:rPr lang="hr-HR" sz="2400" b="1" dirty="0"/>
              <a:t>	- refractory ASD</a:t>
            </a:r>
            <a:endParaRPr lang="hr-HR" sz="24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85158" cy="65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34"/>
            <a:ext cx="9144000" cy="682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1BB68-8698-42B0-8FAA-11259404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199E00D-EC1B-496C-9ED3-AF3BE540B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80728"/>
            <a:ext cx="8458317" cy="43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72808" cy="778098"/>
          </a:xfrm>
        </p:spPr>
        <p:txBody>
          <a:bodyPr/>
          <a:lstStyle/>
          <a:p>
            <a:r>
              <a:rPr lang="ta-IN" b="1" dirty="0">
                <a:cs typeface="Arial Narrow"/>
              </a:rPr>
              <a:t>Sadašnja bolest</a:t>
            </a:r>
            <a:endParaRPr lang="en-US" b="1" dirty="0"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24536"/>
          </a:xfrm>
        </p:spPr>
        <p:txBody>
          <a:bodyPr>
            <a:normAutofit/>
          </a:bodyPr>
          <a:lstStyle/>
          <a:p>
            <a:r>
              <a:rPr lang="hr-HR" sz="2800" dirty="0">
                <a:cs typeface="Arial Narrow"/>
              </a:rPr>
              <a:t>o</a:t>
            </a:r>
            <a:r>
              <a:rPr lang="ta-IN" sz="2800" dirty="0">
                <a:cs typeface="Arial Narrow"/>
              </a:rPr>
              <a:t>d </a:t>
            </a:r>
            <a:r>
              <a:rPr lang="hr-HR" sz="2800" dirty="0">
                <a:cs typeface="Arial Narrow"/>
              </a:rPr>
              <a:t>19.8.2018. </a:t>
            </a:r>
            <a:r>
              <a:rPr lang="ta-IN" sz="2800" dirty="0">
                <a:cs typeface="Arial Narrow"/>
              </a:rPr>
              <a:t>otežano gutanje, grlobolja </a:t>
            </a:r>
            <a:endParaRPr lang="hr-HR" sz="2800" dirty="0">
              <a:cs typeface="Arial Narrow"/>
            </a:endParaRPr>
          </a:p>
          <a:p>
            <a:r>
              <a:rPr lang="ta-IN" sz="2800" dirty="0">
                <a:cs typeface="Arial Narrow"/>
              </a:rPr>
              <a:t>febrilitet do</a:t>
            </a:r>
            <a:r>
              <a:rPr lang="hr-HR" sz="2800" dirty="0">
                <a:cs typeface="Arial Narrow"/>
              </a:rPr>
              <a:t> 38.2</a:t>
            </a:r>
            <a:r>
              <a:rPr lang="ta-IN" sz="2800" dirty="0">
                <a:cs typeface="Arial Narrow"/>
              </a:rPr>
              <a:t> </a:t>
            </a:r>
            <a:r>
              <a:rPr lang="ta-IN" sz="2800" dirty="0" smtClean="0">
                <a:cs typeface="Arial Narrow"/>
              </a:rPr>
              <a:t>°C</a:t>
            </a:r>
            <a:r>
              <a:rPr lang="hr-HR" sz="2800" dirty="0" smtClean="0">
                <a:cs typeface="Arial Narrow"/>
              </a:rPr>
              <a:t> </a:t>
            </a:r>
            <a:r>
              <a:rPr lang="hr-HR" sz="2800" dirty="0">
                <a:cs typeface="Arial Narrow"/>
              </a:rPr>
              <a:t>uz osjećaj slabosti</a:t>
            </a:r>
          </a:p>
          <a:p>
            <a:r>
              <a:rPr lang="ta-IN" sz="2800" dirty="0">
                <a:cs typeface="Arial Narrow"/>
              </a:rPr>
              <a:t>osip u razini kož</a:t>
            </a:r>
            <a:r>
              <a:rPr lang="hr-HR" sz="2800" dirty="0">
                <a:cs typeface="Arial Narrow"/>
              </a:rPr>
              <a:t>e</a:t>
            </a:r>
            <a:r>
              <a:rPr lang="ta-IN" sz="2800" dirty="0">
                <a:cs typeface="Arial Narrow"/>
              </a:rPr>
              <a:t> koji nije svrbio</a:t>
            </a:r>
            <a:endParaRPr lang="hr-HR" sz="2800" dirty="0">
              <a:cs typeface="Arial Narrow"/>
            </a:endParaRPr>
          </a:p>
          <a:p>
            <a:r>
              <a:rPr lang="hr-HR" sz="2800" dirty="0">
                <a:cs typeface="Arial Narrow"/>
              </a:rPr>
              <a:t>n</a:t>
            </a:r>
            <a:r>
              <a:rPr lang="ta-IN" sz="2800" dirty="0">
                <a:cs typeface="Arial Narrow"/>
              </a:rPr>
              <a:t>ekoliko proljevastih stolica</a:t>
            </a:r>
            <a:endParaRPr lang="hr-HR" sz="2800" dirty="0">
              <a:cs typeface="Arial Narrow"/>
            </a:endParaRPr>
          </a:p>
          <a:p>
            <a:endParaRPr lang="hr-HR" sz="2800" dirty="0">
              <a:cs typeface="Arial Narrow"/>
            </a:endParaRPr>
          </a:p>
          <a:p>
            <a:r>
              <a:rPr lang="hr-HR" sz="2800" dirty="0">
                <a:cs typeface="Arial Narrow"/>
              </a:rPr>
              <a:t>Th: </a:t>
            </a:r>
            <a:r>
              <a:rPr lang="hr-HR" sz="2800" dirty="0" smtClean="0">
                <a:cs typeface="Arial Narrow"/>
              </a:rPr>
              <a:t>paracetamol</a:t>
            </a:r>
            <a:endParaRPr lang="hr-HR" sz="2800" dirty="0">
              <a:cs typeface="Arial Narrow"/>
            </a:endParaRPr>
          </a:p>
          <a:p>
            <a:pPr marL="0" indent="0">
              <a:buNone/>
            </a:pPr>
            <a:endParaRPr lang="ta-IN" sz="2400" dirty="0">
              <a:cs typeface="Arial Narrow"/>
            </a:endParaRPr>
          </a:p>
          <a:p>
            <a:pPr marL="0" indent="0">
              <a:buNone/>
            </a:pPr>
            <a:endParaRPr lang="ta-IN" sz="2400" dirty="0">
              <a:cs typeface="Arial Narrow"/>
            </a:endParaRPr>
          </a:p>
          <a:p>
            <a:endParaRPr lang="ta-IN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21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75405-476B-4532-862A-57DF2259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601397E-C8DF-475E-8EC6-1A0C9BD52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4638"/>
            <a:ext cx="5610106" cy="5869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301637-D40D-4764-822E-7E1B2C54946A}"/>
              </a:ext>
            </a:extLst>
          </p:cNvPr>
          <p:cNvSpPr txBox="1"/>
          <p:nvPr/>
        </p:nvSpPr>
        <p:spPr>
          <a:xfrm>
            <a:off x="0" y="6363593"/>
            <a:ext cx="12132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Monitoring </a:t>
            </a:r>
            <a:r>
              <a:rPr lang="hr-HR" sz="1100" dirty="0" err="1"/>
              <a:t>of</a:t>
            </a:r>
            <a:r>
              <a:rPr lang="hr-HR" sz="1100" dirty="0"/>
              <a:t> </a:t>
            </a:r>
            <a:r>
              <a:rPr lang="hr-HR" sz="1100" dirty="0" err="1"/>
              <a:t>Epstein-Barr</a:t>
            </a:r>
            <a:r>
              <a:rPr lang="hr-HR" sz="1100" dirty="0"/>
              <a:t> virus (EBV)/</a:t>
            </a:r>
            <a:r>
              <a:rPr lang="hr-HR" sz="1100" dirty="0" err="1"/>
              <a:t>cytomegalovirus</a:t>
            </a:r>
            <a:r>
              <a:rPr lang="hr-HR" sz="1100" dirty="0"/>
              <a:t> (CMV)/</a:t>
            </a:r>
            <a:r>
              <a:rPr lang="hr-HR" sz="1100" dirty="0" err="1"/>
              <a:t>varicella-zoster</a:t>
            </a:r>
            <a:r>
              <a:rPr lang="hr-HR" sz="1100" dirty="0"/>
              <a:t> virus (VZV) </a:t>
            </a:r>
            <a:r>
              <a:rPr lang="hr-HR" sz="1100" dirty="0" err="1"/>
              <a:t>load</a:t>
            </a:r>
            <a:r>
              <a:rPr lang="hr-HR" sz="1100" dirty="0"/>
              <a:t> </a:t>
            </a:r>
            <a:r>
              <a:rPr lang="hr-HR" sz="1100" dirty="0" err="1"/>
              <a:t>in</a:t>
            </a:r>
            <a:r>
              <a:rPr lang="hr-HR" sz="1100" dirty="0"/>
              <a:t> </a:t>
            </a:r>
            <a:r>
              <a:rPr lang="hr-HR" sz="1100" dirty="0" err="1"/>
              <a:t>patients</a:t>
            </a:r>
            <a:r>
              <a:rPr lang="hr-HR" sz="1100" dirty="0"/>
              <a:t> </a:t>
            </a:r>
            <a:r>
              <a:rPr lang="hr-HR" sz="1100" dirty="0" err="1"/>
              <a:t>receiving</a:t>
            </a:r>
            <a:r>
              <a:rPr lang="hr-HR" sz="1100" dirty="0"/>
              <a:t> </a:t>
            </a:r>
            <a:r>
              <a:rPr lang="hr-HR" sz="1100" dirty="0" err="1"/>
              <a:t>tocilizumab</a:t>
            </a:r>
            <a:r>
              <a:rPr lang="hr-HR" sz="1100" dirty="0"/>
              <a:t> for </a:t>
            </a:r>
            <a:r>
              <a:rPr lang="hr-HR" sz="1100" dirty="0" err="1"/>
              <a:t>rheumatoid</a:t>
            </a:r>
            <a:r>
              <a:rPr lang="hr-HR" sz="1100" dirty="0"/>
              <a:t> </a:t>
            </a:r>
            <a:r>
              <a:rPr lang="hr-HR" sz="1100" dirty="0" err="1"/>
              <a:t>arthritis</a:t>
            </a:r>
            <a:r>
              <a:rPr lang="hr-HR" sz="1100" dirty="0"/>
              <a:t>. </a:t>
            </a:r>
          </a:p>
          <a:p>
            <a:r>
              <a:rPr lang="hr-HR" sz="1100" dirty="0" err="1"/>
              <a:t>Scherlinger</a:t>
            </a:r>
            <a:r>
              <a:rPr lang="hr-HR" sz="1100" dirty="0"/>
              <a:t> M, </a:t>
            </a:r>
            <a:r>
              <a:rPr lang="hr-HR" sz="1100" dirty="0" err="1"/>
              <a:t>Alain</a:t>
            </a:r>
            <a:r>
              <a:rPr lang="hr-HR" sz="1100" dirty="0"/>
              <a:t> S, </a:t>
            </a:r>
            <a:r>
              <a:rPr lang="hr-HR" sz="1100" dirty="0" err="1"/>
              <a:t>Richez</a:t>
            </a:r>
            <a:r>
              <a:rPr lang="hr-HR" sz="1100" dirty="0"/>
              <a:t> C. </a:t>
            </a:r>
            <a:r>
              <a:rPr lang="hr-HR" sz="1100" dirty="0" err="1"/>
              <a:t>Joint</a:t>
            </a:r>
            <a:r>
              <a:rPr lang="hr-HR" sz="1100" dirty="0"/>
              <a:t> Bone </a:t>
            </a:r>
            <a:r>
              <a:rPr lang="hr-HR" sz="1100" dirty="0" err="1"/>
              <a:t>Spine</a:t>
            </a:r>
            <a:r>
              <a:rPr lang="hr-HR" sz="1100" dirty="0"/>
              <a:t>. 2018 Mar;85(2):259-260.</a:t>
            </a:r>
          </a:p>
        </p:txBody>
      </p:sp>
    </p:spTree>
    <p:extLst>
      <p:ext uri="{BB962C8B-B14F-4D97-AF65-F5344CB8AC3E}">
        <p14:creationId xmlns:p14="http://schemas.microsoft.com/office/powerpoint/2010/main" val="3168296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 </a:t>
            </a:r>
            <a:r>
              <a:rPr lang="hr-HR" dirty="0" err="1" smtClean="0"/>
              <a:t>infektologa..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Vrijednosti EBV viremije </a:t>
            </a:r>
            <a:r>
              <a:rPr lang="hr-HR" sz="2400" dirty="0" smtClean="0"/>
              <a:t>su niske </a:t>
            </a:r>
            <a:r>
              <a:rPr lang="hr-HR" sz="2400" dirty="0"/>
              <a:t>(ispod 1000 kopija)</a:t>
            </a:r>
          </a:p>
          <a:p>
            <a:r>
              <a:rPr lang="hr-HR" sz="2400" dirty="0"/>
              <a:t>Nema znakova limfoproliferativne bolesti niti MAS/HLH</a:t>
            </a:r>
          </a:p>
          <a:p>
            <a:r>
              <a:rPr lang="hr-HR" sz="2400" dirty="0"/>
              <a:t>S obzirom na refrakternu Stillovu bolest, može se primijeniti terapija tocilizumabom uz redovito praćenje komplikacija EBV reaktivacije</a:t>
            </a:r>
          </a:p>
          <a:p>
            <a:r>
              <a:rPr lang="hr-HR" sz="2400" dirty="0"/>
              <a:t>U slučaju značajne EBV viremije može se pokušati primijeniti aciklovir, a u slučaju limfoproliferativne bolesti </a:t>
            </a:r>
            <a:r>
              <a:rPr lang="hr-HR" sz="2400" dirty="0" smtClean="0"/>
              <a:t>preporučuje </a:t>
            </a:r>
            <a:r>
              <a:rPr lang="hr-HR" sz="2400" dirty="0"/>
              <a:t>se primijeniti rituksimab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Tijek boravka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 13.9.2018. apliciran tocilizumab 4mg/kg i.v. </a:t>
            </a:r>
            <a:r>
              <a:rPr lang="hr-HR" sz="2400" dirty="0">
                <a:latin typeface="+mj-lt"/>
              </a:rPr>
              <a:t>(T1/2 6-13 dana)</a:t>
            </a:r>
          </a:p>
          <a:p>
            <a:r>
              <a:rPr lang="hr-HR" dirty="0"/>
              <a:t>Nastavljena terapija metilprednizolonom 80 mg</a:t>
            </a:r>
          </a:p>
          <a:p>
            <a:r>
              <a:rPr lang="hr-HR" dirty="0"/>
              <a:t>Bolesnik afebrilan, osip u regresiji, upalni parametri u padu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213" y="-6638"/>
            <a:ext cx="8229600" cy="1143000"/>
          </a:xfrm>
        </p:spPr>
        <p:txBody>
          <a:bodyPr>
            <a:normAutofit/>
          </a:bodyPr>
          <a:lstStyle/>
          <a:p>
            <a:r>
              <a:rPr lang="ta-IN" sz="4000" dirty="0">
                <a:latin typeface="+mn-lt"/>
                <a:cs typeface="Arial Narrow"/>
              </a:rPr>
              <a:t>Daljn</a:t>
            </a:r>
            <a:r>
              <a:rPr lang="hr-HR" sz="4000" dirty="0">
                <a:latin typeface="+mn-lt"/>
                <a:cs typeface="Arial Narrow"/>
              </a:rPr>
              <a:t>j</a:t>
            </a:r>
            <a:r>
              <a:rPr lang="ta-IN" sz="4000" dirty="0">
                <a:latin typeface="+mn-lt"/>
                <a:cs typeface="Arial Narrow"/>
              </a:rPr>
              <a:t>i tijek bolesti</a:t>
            </a:r>
            <a:endParaRPr lang="en-US" sz="4000" dirty="0">
              <a:latin typeface="+mn-lt"/>
              <a:cs typeface="Arial Narrow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924502"/>
              </p:ext>
            </p:extLst>
          </p:nvPr>
        </p:nvGraphicFramePr>
        <p:xfrm>
          <a:off x="539552" y="1340768"/>
          <a:ext cx="10287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Hb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L (ne%)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Trc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CRP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Bilirubin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AST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ALT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GGT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AP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LDH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/>
                        <a:t>PV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sz="1600" dirty="0"/>
                        <a:t>Feritin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870"/>
              </p:ext>
            </p:extLst>
          </p:nvPr>
        </p:nvGraphicFramePr>
        <p:xfrm>
          <a:off x="1547664" y="1340768"/>
          <a:ext cx="52251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a-IN" sz="1600" dirty="0"/>
                        <a:t>31.8.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600" dirty="0"/>
                        <a:t>10.9.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600" dirty="0"/>
                        <a:t>13.9.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600" dirty="0"/>
                        <a:t>17.9.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600" dirty="0"/>
                        <a:t>20.9.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600" dirty="0"/>
                        <a:t>9.10.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73605"/>
              </p:ext>
            </p:extLst>
          </p:nvPr>
        </p:nvGraphicFramePr>
        <p:xfrm>
          <a:off x="1547664" y="1700808"/>
          <a:ext cx="864096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119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28.2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285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217.7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73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137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147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132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521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0.78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en-US" sz="1600" dirty="0"/>
                        <a:t>&gt;</a:t>
                      </a:r>
                      <a:r>
                        <a:rPr lang="ta-IN" sz="1600" dirty="0"/>
                        <a:t>8000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08130"/>
              </p:ext>
            </p:extLst>
          </p:nvPr>
        </p:nvGraphicFramePr>
        <p:xfrm>
          <a:off x="2411760" y="1700808"/>
          <a:ext cx="864096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127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37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418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71.4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47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149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171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164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476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22464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04833"/>
              </p:ext>
            </p:extLst>
          </p:nvPr>
        </p:nvGraphicFramePr>
        <p:xfrm>
          <a:off x="3275856" y="1700808"/>
          <a:ext cx="864096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35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68.8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60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147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153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516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1.13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21241"/>
              </p:ext>
            </p:extLst>
          </p:nvPr>
        </p:nvGraphicFramePr>
        <p:xfrm>
          <a:off x="4139952" y="1700808"/>
          <a:ext cx="864096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128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17.1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187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11.5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1038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1804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174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166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1289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0.7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&gt;</a:t>
                      </a:r>
                      <a:r>
                        <a:rPr lang="ta-IN" sz="1600" dirty="0"/>
                        <a:t>8000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83787"/>
              </p:ext>
            </p:extLst>
          </p:nvPr>
        </p:nvGraphicFramePr>
        <p:xfrm>
          <a:off x="5004048" y="1700808"/>
          <a:ext cx="864096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137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20.4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172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4.9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1760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4197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260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164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1529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0.65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400" dirty="0"/>
                        <a:t>120261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69017"/>
              </p:ext>
            </p:extLst>
          </p:nvPr>
        </p:nvGraphicFramePr>
        <p:xfrm>
          <a:off x="5868144" y="1700808"/>
          <a:ext cx="864096" cy="448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129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288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48.1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127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673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256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176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418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1.19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356">
                <a:tc>
                  <a:txBody>
                    <a:bodyPr/>
                    <a:lstStyle/>
                    <a:p>
                      <a:r>
                        <a:rPr lang="ta-IN" sz="1600" dirty="0"/>
                        <a:t>9650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48264" y="2924944"/>
            <a:ext cx="2195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b="1" dirty="0">
                <a:solidFill>
                  <a:srgbClr val="FF0000"/>
                </a:solidFill>
              </a:rPr>
              <a:t>EBV DNA 1970</a:t>
            </a:r>
          </a:p>
          <a:p>
            <a:pPr>
              <a:buFont typeface="Arial" pitchFamily="34" charset="0"/>
              <a:buChar char="•"/>
            </a:pPr>
            <a:r>
              <a:rPr lang="hr-HR" sz="2000" b="1" dirty="0">
                <a:solidFill>
                  <a:srgbClr val="7030A0"/>
                </a:solidFill>
              </a:rPr>
              <a:t>CMV DNA 1380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 HAV, HEV- neg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Novonastala jetrena lezija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DILI</a:t>
            </a:r>
            <a:r>
              <a:rPr lang="hr-HR" sz="2400" dirty="0"/>
              <a:t> (drug induced liver injury)</a:t>
            </a:r>
          </a:p>
          <a:p>
            <a:pPr>
              <a:buNone/>
            </a:pPr>
            <a:r>
              <a:rPr lang="hr-HR" sz="2400" dirty="0"/>
              <a:t>			            </a:t>
            </a:r>
          </a:p>
          <a:p>
            <a:pPr algn="ctr">
              <a:buNone/>
            </a:pPr>
            <a:r>
              <a:rPr lang="hr-HR" sz="2400" dirty="0"/>
              <a:t> ili</a:t>
            </a:r>
          </a:p>
          <a:p>
            <a:pPr algn="ctr">
              <a:buNone/>
            </a:pPr>
            <a:endParaRPr lang="hr-HR" sz="2400" dirty="0"/>
          </a:p>
          <a:p>
            <a:r>
              <a:rPr lang="hr-HR" sz="2400" dirty="0">
                <a:solidFill>
                  <a:srgbClr val="002060"/>
                </a:solidFill>
              </a:rPr>
              <a:t>Reaktivacija herpesvirusa (EBV, CMV)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Biopsija jetre?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/>
          </a:p>
          <a:p>
            <a:pPr>
              <a:buNone/>
            </a:pPr>
            <a:endParaRPr lang="hr-HR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Daljnji tijek bolesti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Započeta terapija valganciklovirom dana 25.9.2018.</a:t>
            </a:r>
          </a:p>
          <a:p>
            <a:r>
              <a:rPr lang="hr-HR" sz="2400" dirty="0"/>
              <a:t>Postupno dolazi do regresije jetrene lezije</a:t>
            </a:r>
          </a:p>
          <a:p>
            <a:r>
              <a:rPr lang="hr-HR" sz="2400" dirty="0"/>
              <a:t>CMV DNA pri otpustu nedetektabilna</a:t>
            </a:r>
          </a:p>
          <a:p>
            <a:r>
              <a:rPr lang="hr-HR" sz="2400" dirty="0"/>
              <a:t>Terapija pri otpustu: </a:t>
            </a:r>
            <a:r>
              <a:rPr lang="hr-HR" sz="2400" dirty="0" err="1"/>
              <a:t>Medrol</a:t>
            </a:r>
            <a:r>
              <a:rPr lang="hr-HR" sz="2400" dirty="0"/>
              <a:t> 32+8 mg, Valcyte 2x900 mg</a:t>
            </a:r>
          </a:p>
          <a:p>
            <a:endParaRPr lang="hr-HR" sz="2400" dirty="0"/>
          </a:p>
          <a:p>
            <a:r>
              <a:rPr lang="hr-HR" sz="2400" i="1" dirty="0"/>
              <a:t>Kontrola 18.10.</a:t>
            </a:r>
          </a:p>
          <a:p>
            <a:pPr>
              <a:buNone/>
            </a:pPr>
            <a:r>
              <a:rPr lang="hr-HR" sz="2400" dirty="0"/>
              <a:t>	- bolesnik stabilno, afebrilan, jetrena lezija u regresiji, </a:t>
            </a:r>
          </a:p>
          <a:p>
            <a:pPr>
              <a:buNone/>
            </a:pPr>
            <a:r>
              <a:rPr lang="hr-HR" sz="2400" dirty="0"/>
              <a:t>	- </a:t>
            </a:r>
            <a:r>
              <a:rPr lang="hr-HR" sz="2400" i="1" dirty="0" smtClean="0"/>
              <a:t>porast </a:t>
            </a:r>
            <a:r>
              <a:rPr lang="hr-HR" sz="2400" i="1" dirty="0"/>
              <a:t>upalnih </a:t>
            </a:r>
            <a:r>
              <a:rPr lang="hr-HR" sz="2400" i="1" dirty="0" smtClean="0"/>
              <a:t>parametara (aktivnost osnovne bolesti)</a:t>
            </a:r>
            <a:endParaRPr lang="hr-HR" sz="2400" i="1" dirty="0"/>
          </a:p>
          <a:p>
            <a:endParaRPr lang="hr-H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Terapija Stillove bolesti kod našeg bolesnika...</a:t>
            </a:r>
            <a:endParaRPr lang="en-US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6120680" cy="42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16216" y="2492896"/>
            <a:ext cx="2232248" cy="2862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/>
              <a:t> trajanje terapije/profilakse valganciklovirom 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 monitoriranje EBV reaktivacije/limfo-proliferativne bolesti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  <a:p>
            <a:pPr>
              <a:buFont typeface="Arial" pitchFamily="34" charset="0"/>
              <a:buChar char="•"/>
            </a:pPr>
            <a:r>
              <a:rPr lang="hr-HR" dirty="0"/>
              <a:t> rituximab u liječenju refraktorne Stillove bolesti??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75240" cy="778098"/>
          </a:xfrm>
        </p:spPr>
        <p:txBody>
          <a:bodyPr/>
          <a:lstStyle/>
          <a:p>
            <a:r>
              <a:rPr lang="ta-IN" b="1" dirty="0">
                <a:cs typeface="Arial Narrow"/>
              </a:rPr>
              <a:t>Anamneza</a:t>
            </a:r>
            <a:endParaRPr lang="en-US" b="1" dirty="0"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Autofit/>
          </a:bodyPr>
          <a:lstStyle/>
          <a:p>
            <a:r>
              <a:rPr lang="ta-IN" sz="2400" b="1" dirty="0">
                <a:cs typeface="Arial Narrow"/>
              </a:rPr>
              <a:t>Dosadašnje bolesti: </a:t>
            </a:r>
          </a:p>
          <a:p>
            <a:pPr marL="0" indent="0">
              <a:buNone/>
            </a:pPr>
            <a:r>
              <a:rPr lang="hr-HR" sz="2400" dirty="0">
                <a:cs typeface="Arial Narrow"/>
              </a:rPr>
              <a:t>- </a:t>
            </a:r>
            <a:r>
              <a:rPr lang="ta-IN" sz="2400" dirty="0">
                <a:cs typeface="Arial Narrow"/>
              </a:rPr>
              <a:t>prebolio vodene kozice</a:t>
            </a:r>
          </a:p>
          <a:p>
            <a:pPr marL="0" indent="0">
              <a:buNone/>
            </a:pPr>
            <a:r>
              <a:rPr lang="hr-HR" sz="2400" dirty="0">
                <a:cs typeface="Arial Narrow"/>
              </a:rPr>
              <a:t>- </a:t>
            </a:r>
            <a:r>
              <a:rPr lang="ta-IN" sz="2400" i="1" dirty="0">
                <a:cs typeface="Arial Narrow"/>
              </a:rPr>
              <a:t>kronična urtikarija </a:t>
            </a:r>
            <a:r>
              <a:rPr lang="ta-IN" sz="2400" dirty="0">
                <a:cs typeface="Arial Narrow"/>
              </a:rPr>
              <a:t>unazad 2 godine (izbija najčešće u stresnim situacijama) </a:t>
            </a:r>
          </a:p>
          <a:p>
            <a:pPr marL="0" indent="0">
              <a:buFontTx/>
              <a:buChar char="-"/>
            </a:pPr>
            <a:r>
              <a:rPr lang="hr-HR" sz="2400" dirty="0">
                <a:cs typeface="Arial Narrow"/>
              </a:rPr>
              <a:t>2015</a:t>
            </a:r>
            <a:r>
              <a:rPr lang="ta-IN" sz="2400" dirty="0">
                <a:cs typeface="Arial Narrow"/>
              </a:rPr>
              <a:t>. obrađivan zbog </a:t>
            </a:r>
            <a:r>
              <a:rPr lang="ta-IN" sz="2400" i="1" dirty="0">
                <a:cs typeface="Arial Narrow"/>
              </a:rPr>
              <a:t>osipa i jetrene lezije u febrilitetu</a:t>
            </a:r>
            <a:r>
              <a:rPr lang="ta-IN" sz="2400" dirty="0">
                <a:cs typeface="Arial Narrow"/>
              </a:rPr>
              <a:t>: anti HIV  neg., TPHA neg., CMV IgG poz., </a:t>
            </a:r>
            <a:r>
              <a:rPr lang="hr-HR" sz="2400" dirty="0">
                <a:cs typeface="Arial Narrow"/>
              </a:rPr>
              <a:t>toksoplazma IgM i IgG neg</a:t>
            </a:r>
            <a:r>
              <a:rPr lang="ta-IN" sz="2400" dirty="0">
                <a:cs typeface="Arial Narrow"/>
              </a:rPr>
              <a:t>, Parvovirus B19 IgG poz.</a:t>
            </a:r>
            <a:r>
              <a:rPr lang="hr-HR" sz="2400" dirty="0">
                <a:cs typeface="Arial Narrow"/>
              </a:rPr>
              <a:t>,</a:t>
            </a:r>
            <a:r>
              <a:rPr lang="ta-IN" sz="2400" dirty="0">
                <a:cs typeface="Arial Narrow"/>
              </a:rPr>
              <a:t> markeri hepatitisa neg. </a:t>
            </a:r>
            <a:endParaRPr lang="hr-HR" sz="1100" dirty="0">
              <a:cs typeface="Arial Narrow"/>
            </a:endParaRPr>
          </a:p>
          <a:p>
            <a:pPr marL="0" indent="0">
              <a:buNone/>
            </a:pPr>
            <a:endParaRPr lang="hr-HR" sz="800" dirty="0">
              <a:cs typeface="Arial Narrow"/>
            </a:endParaRPr>
          </a:p>
          <a:p>
            <a:pPr marL="0" indent="0"/>
            <a:r>
              <a:rPr lang="hr-HR" sz="2400" b="1" dirty="0" smtClean="0"/>
              <a:t> Funkcije </a:t>
            </a:r>
            <a:r>
              <a:rPr lang="hr-HR" sz="2400" b="1" dirty="0"/>
              <a:t>i navike: </a:t>
            </a:r>
          </a:p>
          <a:p>
            <a:pPr marL="0" indent="0">
              <a:buNone/>
            </a:pPr>
            <a:r>
              <a:rPr lang="hr-HR" sz="2400" dirty="0"/>
              <a:t>-</a:t>
            </a:r>
            <a:r>
              <a:rPr lang="hr-HR" sz="2400" b="1" dirty="0"/>
              <a:t> </a:t>
            </a:r>
            <a:r>
              <a:rPr lang="hr-HR" sz="2400" dirty="0"/>
              <a:t>stolica i mokrenje uredni, ne puši, alkohol ne konzumira</a:t>
            </a:r>
          </a:p>
          <a:p>
            <a:pPr marL="0" indent="0">
              <a:buNone/>
            </a:pPr>
            <a:r>
              <a:rPr lang="hr-HR" sz="2400" dirty="0"/>
              <a:t>- od dodataka prehrani uzima Zn, Mg, Whey proteine i kreatin</a:t>
            </a:r>
          </a:p>
          <a:p>
            <a:pPr marL="0" indent="0"/>
            <a:endParaRPr lang="ta-IN" sz="2600" dirty="0">
              <a:cs typeface="Arial Narrow"/>
            </a:endParaRPr>
          </a:p>
          <a:p>
            <a:endParaRPr lang="ta-IN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321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6D12-17B6-4A6E-8A4D-5E283E08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Anamneza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A7E490-4793-4AB9-81D1-8923EA42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hr-HR" sz="2400" b="1" dirty="0"/>
              <a:t>Lijekovi</a:t>
            </a:r>
            <a:r>
              <a:rPr lang="hr-HR" sz="2400" dirty="0"/>
              <a:t>: ne uzima kroničnu terapiju</a:t>
            </a:r>
          </a:p>
          <a:p>
            <a:r>
              <a:rPr lang="hr-HR" sz="2400" b="1" dirty="0"/>
              <a:t>Obiteljska anamneza: </a:t>
            </a:r>
            <a:r>
              <a:rPr lang="hr-HR" sz="2400" dirty="0"/>
              <a:t>otac je imao CVI, majka dijabetičar. Bake i djedovi su imali dijabetes. </a:t>
            </a:r>
          </a:p>
          <a:p>
            <a:r>
              <a:rPr lang="hr-HR" sz="2400" b="1" dirty="0"/>
              <a:t>Epidemiološka anamneza: </a:t>
            </a:r>
          </a:p>
          <a:p>
            <a:pPr>
              <a:buFontTx/>
              <a:buChar char="-"/>
            </a:pPr>
            <a:r>
              <a:rPr lang="hr-HR" sz="2400" dirty="0"/>
              <a:t>živi u Sesvetama sa suprugom, radi kao fitness trener</a:t>
            </a:r>
          </a:p>
          <a:p>
            <a:pPr>
              <a:buFontTx/>
              <a:buChar char="-"/>
            </a:pPr>
            <a:r>
              <a:rPr lang="hr-HR" sz="2400" dirty="0"/>
              <a:t>supruga dva dana kasnije imala grlobolju, afebrilna</a:t>
            </a:r>
          </a:p>
          <a:p>
            <a:pPr>
              <a:buFontTx/>
              <a:buChar char="-"/>
            </a:pPr>
            <a:r>
              <a:rPr lang="hr-HR" sz="2400" dirty="0"/>
              <a:t>nije u kontaktu sa životinjama</a:t>
            </a:r>
          </a:p>
          <a:p>
            <a:pPr>
              <a:buFontTx/>
              <a:buChar char="-"/>
            </a:pPr>
            <a:r>
              <a:rPr lang="hr-HR" sz="2400" dirty="0"/>
              <a:t>prije početka bolesti boravio u Tribunju, prije toga u </a:t>
            </a:r>
            <a:r>
              <a:rPr lang="hr-HR" sz="2400" dirty="0" err="1"/>
              <a:t>Posušju</a:t>
            </a:r>
            <a:r>
              <a:rPr lang="hr-HR" sz="2400" dirty="0"/>
              <a:t> </a:t>
            </a:r>
          </a:p>
          <a:p>
            <a:r>
              <a:rPr lang="hr-HR" sz="2400" b="1" dirty="0"/>
              <a:t>Cijepljenje: </a:t>
            </a:r>
            <a:r>
              <a:rPr lang="hr-HR" sz="2400" dirty="0"/>
              <a:t>redovito prema kalendaru; ne recentno</a:t>
            </a:r>
          </a:p>
          <a:p>
            <a:r>
              <a:rPr lang="hr-HR" sz="2400" b="1" dirty="0"/>
              <a:t>Alergije: </a:t>
            </a:r>
            <a:r>
              <a:rPr lang="hr-HR" sz="2400" dirty="0"/>
              <a:t>nisu poznate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542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4445C-E784-4490-B5ED-B3BA08BF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/>
              <a:t>Pregled u Klinici 21.8.2018. </a:t>
            </a:r>
            <a:r>
              <a:rPr lang="hr-HR" sz="3200" b="1" dirty="0"/>
              <a:t>(3. dan bolesti)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32B53-FC88-4D73-8BD6-A38958DA0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ta-IN" sz="2600" dirty="0">
                <a:cs typeface="Arial Narrow"/>
              </a:rPr>
              <a:t>iz statusa: </a:t>
            </a:r>
            <a:r>
              <a:rPr lang="hr-HR" sz="2600" dirty="0">
                <a:cs typeface="Arial Narrow"/>
              </a:rPr>
              <a:t>po cijelom tijelu </a:t>
            </a:r>
            <a:r>
              <a:rPr lang="hr-HR" sz="2600" dirty="0" err="1">
                <a:cs typeface="Arial Narrow"/>
              </a:rPr>
              <a:t>konfluirajući</a:t>
            </a:r>
            <a:r>
              <a:rPr lang="hr-HR" sz="2600" dirty="0">
                <a:cs typeface="Arial Narrow"/>
              </a:rPr>
              <a:t> crveni urtikarijski osip, ždrijelo: </a:t>
            </a:r>
            <a:r>
              <a:rPr lang="hr-HR" sz="2600" dirty="0" err="1">
                <a:cs typeface="Arial Narrow"/>
              </a:rPr>
              <a:t>eritematozno</a:t>
            </a:r>
            <a:r>
              <a:rPr lang="hr-HR" sz="2600" dirty="0">
                <a:cs typeface="Arial Narrow"/>
              </a:rPr>
              <a:t>, bez </a:t>
            </a:r>
            <a:r>
              <a:rPr lang="hr-HR" sz="2600" dirty="0" err="1">
                <a:cs typeface="Arial Narrow"/>
              </a:rPr>
              <a:t>eksudata</a:t>
            </a:r>
            <a:r>
              <a:rPr lang="hr-HR" sz="2600" dirty="0">
                <a:cs typeface="Arial Narrow"/>
              </a:rPr>
              <a:t>, tonzile unutar lukova </a:t>
            </a:r>
            <a:endParaRPr lang="ta-IN" sz="2600" dirty="0">
              <a:cs typeface="Arial Narrow"/>
            </a:endParaRPr>
          </a:p>
          <a:p>
            <a:r>
              <a:rPr lang="ta-IN" sz="2600" dirty="0">
                <a:cs typeface="Arial Narrow"/>
              </a:rPr>
              <a:t>iz nalaza: L 14.2, neu 87.3%, ly 5.9%, </a:t>
            </a:r>
            <a:r>
              <a:rPr lang="hr-HR" sz="2600" dirty="0" err="1">
                <a:cs typeface="Arial Narrow"/>
              </a:rPr>
              <a:t>Hb</a:t>
            </a:r>
            <a:r>
              <a:rPr lang="hr-HR" sz="2600" dirty="0">
                <a:cs typeface="Arial Narrow"/>
              </a:rPr>
              <a:t> 129</a:t>
            </a:r>
            <a:r>
              <a:rPr lang="ta-IN" sz="2600" dirty="0">
                <a:cs typeface="Arial Narrow"/>
              </a:rPr>
              <a:t>, Trc </a:t>
            </a:r>
            <a:r>
              <a:rPr lang="hr-HR" sz="2600" dirty="0">
                <a:cs typeface="Arial Narrow"/>
              </a:rPr>
              <a:t>128</a:t>
            </a:r>
            <a:r>
              <a:rPr lang="ta-IN" sz="2600" dirty="0">
                <a:cs typeface="Arial Narrow"/>
              </a:rPr>
              <a:t> </a:t>
            </a:r>
          </a:p>
          <a:p>
            <a:r>
              <a:rPr lang="ta-IN" sz="2600" dirty="0">
                <a:cs typeface="Arial Narrow"/>
              </a:rPr>
              <a:t>uzet bris ždrijela bakteriološki</a:t>
            </a:r>
            <a:endParaRPr lang="hr-HR" sz="2600" dirty="0">
              <a:cs typeface="Arial Narrow"/>
            </a:endParaRPr>
          </a:p>
          <a:p>
            <a:pPr marL="0" indent="0">
              <a:buNone/>
            </a:pPr>
            <a:endParaRPr lang="hr-HR" sz="2600" dirty="0">
              <a:cs typeface="Arial Narrow"/>
            </a:endParaRPr>
          </a:p>
          <a:p>
            <a:r>
              <a:rPr lang="hr-HR" sz="2600" dirty="0" err="1">
                <a:cs typeface="Arial Narrow"/>
              </a:rPr>
              <a:t>th</a:t>
            </a:r>
            <a:r>
              <a:rPr lang="hr-HR" sz="2600" dirty="0">
                <a:cs typeface="Arial Narrow"/>
              </a:rPr>
              <a:t>: </a:t>
            </a:r>
            <a:r>
              <a:rPr lang="ta-IN" sz="2600" dirty="0">
                <a:cs typeface="Arial Narrow"/>
              </a:rPr>
              <a:t>amoksicilin 3x500 mg per os; paracetamol</a:t>
            </a:r>
            <a:r>
              <a:rPr lang="hr-HR" sz="2600" dirty="0">
                <a:cs typeface="Arial Narrow"/>
              </a:rPr>
              <a:t>, </a:t>
            </a:r>
            <a:r>
              <a:rPr lang="ta-IN" sz="2600" dirty="0">
                <a:cs typeface="Arial Narrow"/>
              </a:rPr>
              <a:t>ibupr</a:t>
            </a:r>
            <a:r>
              <a:rPr lang="hr-HR" sz="2600" dirty="0" err="1">
                <a:cs typeface="Arial Narrow"/>
              </a:rPr>
              <a:t>ofen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79183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E2B87-D7E7-4193-91A4-5EA0F081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Sadašnja bolest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AA5E9-1EE8-4F2E-82A9-9D34C3315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Od </a:t>
            </a:r>
            <a:r>
              <a:rPr lang="hr-HR" sz="2400" i="1" dirty="0"/>
              <a:t>21.8.2018. (3. dan bolesti) </a:t>
            </a:r>
            <a:r>
              <a:rPr lang="hr-HR" sz="2400" dirty="0"/>
              <a:t>otežan hod, otežano podiže ruke i noge zbog bolova, bolovi najjači pretibijalno</a:t>
            </a:r>
          </a:p>
          <a:p>
            <a:r>
              <a:rPr lang="hr-HR" sz="2400" dirty="0"/>
              <a:t>Febrilan cijelo vrijeme, do najviše 39 </a:t>
            </a:r>
            <a:r>
              <a:rPr lang="hr-HR" sz="2400" dirty="0" smtClean="0"/>
              <a:t>°C </a:t>
            </a:r>
            <a:r>
              <a:rPr lang="hr-HR" sz="2400" dirty="0"/>
              <a:t>uz zimice i tresavice u trajanju od 30 minuta</a:t>
            </a:r>
          </a:p>
          <a:p>
            <a:r>
              <a:rPr lang="hr-HR" sz="2400" dirty="0"/>
              <a:t>Grlobolja u regresiji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dirty="0"/>
              <a:t>25.8.2018. (7. dan bolesti) ponovno dolazi na pregled</a:t>
            </a:r>
          </a:p>
          <a:p>
            <a:pPr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2775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ta-IN" b="1" dirty="0">
                <a:latin typeface="+mn-lt"/>
                <a:cs typeface="Arial Narrow"/>
              </a:rPr>
              <a:t>Status</a:t>
            </a:r>
            <a:r>
              <a:rPr lang="hr-HR" b="1" dirty="0">
                <a:latin typeface="+mn-lt"/>
                <a:cs typeface="Arial Narrow"/>
              </a:rPr>
              <a:t> </a:t>
            </a:r>
            <a:r>
              <a:rPr lang="hr-HR" sz="3200" b="1" dirty="0">
                <a:latin typeface="+mn-lt"/>
                <a:cs typeface="Arial Narrow"/>
              </a:rPr>
              <a:t>(7.dan bolesti)</a:t>
            </a:r>
            <a:endParaRPr lang="en-US" sz="3200" b="1" dirty="0">
              <a:latin typeface="+mn-lt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92500" lnSpcReduction="10000"/>
          </a:bodyPr>
          <a:lstStyle/>
          <a:p>
            <a:r>
              <a:rPr lang="ta-IN" sz="2400" dirty="0">
                <a:cs typeface="Arial Narrow"/>
              </a:rPr>
              <a:t>RR </a:t>
            </a:r>
            <a:r>
              <a:rPr lang="en-US" sz="2400" dirty="0">
                <a:cs typeface="Arial Narrow"/>
              </a:rPr>
              <a:t>130/80</a:t>
            </a:r>
            <a:r>
              <a:rPr lang="ta-IN" sz="2400" dirty="0">
                <a:cs typeface="Arial Narrow"/>
              </a:rPr>
              <a:t> mmHg, c</a:t>
            </a:r>
            <a:r>
              <a:rPr lang="en-US" sz="2400" dirty="0">
                <a:cs typeface="Arial Narrow"/>
              </a:rPr>
              <a:t>/</a:t>
            </a:r>
            <a:r>
              <a:rPr lang="ta-IN" sz="2400" dirty="0">
                <a:cs typeface="Arial Narrow"/>
              </a:rPr>
              <a:t>p 100</a:t>
            </a:r>
            <a:r>
              <a:rPr lang="en-US" sz="2400" dirty="0">
                <a:cs typeface="Arial Narrow"/>
              </a:rPr>
              <a:t>/</a:t>
            </a:r>
            <a:r>
              <a:rPr lang="ta-IN" sz="2400" dirty="0">
                <a:cs typeface="Arial Narrow"/>
              </a:rPr>
              <a:t>min, RF 18</a:t>
            </a:r>
            <a:r>
              <a:rPr lang="en-US" sz="2400" dirty="0">
                <a:cs typeface="Arial Narrow"/>
              </a:rPr>
              <a:t>/</a:t>
            </a:r>
            <a:r>
              <a:rPr lang="ta-IN" sz="2400" dirty="0">
                <a:cs typeface="Arial Narrow"/>
              </a:rPr>
              <a:t>min, SpO2 99%, Ttymp 39 </a:t>
            </a:r>
            <a:r>
              <a:rPr lang="ta-IN" sz="2400" dirty="0" smtClean="0">
                <a:cs typeface="Arial Narrow"/>
              </a:rPr>
              <a:t>°C</a:t>
            </a:r>
            <a:endParaRPr lang="ta-IN" sz="2400" dirty="0">
              <a:cs typeface="Arial Narrow"/>
            </a:endParaRPr>
          </a:p>
          <a:p>
            <a:r>
              <a:rPr lang="ta-IN" sz="2400" dirty="0">
                <a:cs typeface="Arial Narrow"/>
              </a:rPr>
              <a:t>Pri svijesti, kontaktibilan, orijentiran, teško pokretan zbog bolova</a:t>
            </a:r>
          </a:p>
          <a:p>
            <a:r>
              <a:rPr lang="ta-IN" sz="2400" dirty="0">
                <a:cs typeface="Arial Narrow"/>
              </a:rPr>
              <a:t>Ekstremitete jedva odiže od podloge, palpatorna osjetljivost mišića</a:t>
            </a:r>
          </a:p>
          <a:p>
            <a:r>
              <a:rPr lang="ta-IN" sz="2400" dirty="0">
                <a:cs typeface="Arial Narrow"/>
              </a:rPr>
              <a:t>Po trupu i licu makulopapulozan, ekstenzorno na rukama konfluirujući crveni osip koji anemizira na pritisak</a:t>
            </a:r>
            <a:r>
              <a:rPr lang="hr-HR" sz="2400" dirty="0">
                <a:cs typeface="Arial Narrow"/>
              </a:rPr>
              <a:t> (nalik urtikama)</a:t>
            </a:r>
            <a:r>
              <a:rPr lang="ta-IN" sz="2400" dirty="0">
                <a:cs typeface="Arial Narrow"/>
              </a:rPr>
              <a:t>, na potkoljenicama i stopalima isti, djelomično </a:t>
            </a:r>
            <a:r>
              <a:rPr lang="hr-HR" sz="2400" dirty="0">
                <a:cs typeface="Arial Narrow"/>
              </a:rPr>
              <a:t>s hemoragijskom komponentom</a:t>
            </a:r>
            <a:r>
              <a:rPr lang="ta-IN" sz="2400" dirty="0">
                <a:cs typeface="Arial Narrow"/>
              </a:rPr>
              <a:t>; </a:t>
            </a:r>
            <a:endParaRPr lang="hr-HR" sz="2400" dirty="0">
              <a:cs typeface="Arial Narrow"/>
            </a:endParaRPr>
          </a:p>
          <a:p>
            <a:r>
              <a:rPr lang="ta-IN" sz="2400" dirty="0">
                <a:cs typeface="Arial Narrow"/>
              </a:rPr>
              <a:t>suha krusta na potkoljenici lijevo, suhe kruste na nosu nakon herpes simpleksa</a:t>
            </a:r>
          </a:p>
          <a:p>
            <a:r>
              <a:rPr lang="ta-IN" sz="2400" dirty="0">
                <a:cs typeface="Arial Narrow"/>
              </a:rPr>
              <a:t>LČ nesignifikantni, ždrijelo </a:t>
            </a:r>
            <a:r>
              <a:rPr lang="hr-HR" sz="2400" dirty="0">
                <a:cs typeface="Arial Narrow"/>
              </a:rPr>
              <a:t>bez </a:t>
            </a:r>
            <a:r>
              <a:rPr lang="hr-HR" sz="2400" dirty="0" err="1">
                <a:cs typeface="Arial Narrow"/>
              </a:rPr>
              <a:t>eksudata</a:t>
            </a:r>
            <a:r>
              <a:rPr lang="ta-IN" sz="2400" dirty="0">
                <a:cs typeface="Arial Narrow"/>
              </a:rPr>
              <a:t>, jezik suh, obložen</a:t>
            </a:r>
          </a:p>
          <a:p>
            <a:r>
              <a:rPr lang="ta-IN" sz="2400" dirty="0">
                <a:cs typeface="Arial Narrow"/>
              </a:rPr>
              <a:t>Srce, pluća, </a:t>
            </a:r>
            <a:r>
              <a:rPr lang="hr-HR" sz="2400" dirty="0">
                <a:cs typeface="Arial Narrow"/>
              </a:rPr>
              <a:t>trbuh</a:t>
            </a:r>
            <a:r>
              <a:rPr lang="ta-IN" sz="2400" dirty="0">
                <a:cs typeface="Arial Narrow"/>
              </a:rPr>
              <a:t>: uredan status</a:t>
            </a:r>
          </a:p>
          <a:p>
            <a:r>
              <a:rPr lang="ta-IN" sz="2400" dirty="0">
                <a:cs typeface="Arial Narrow"/>
              </a:rPr>
              <a:t>Ekstremiteti simetrični, </a:t>
            </a:r>
            <a:r>
              <a:rPr lang="hr-HR" sz="2400" dirty="0" smtClean="0">
                <a:cs typeface="Arial Narrow"/>
              </a:rPr>
              <a:t>blaža oteklina lijevog gležnja</a:t>
            </a:r>
            <a:endParaRPr lang="ta-IN" sz="2400" dirty="0">
              <a:cs typeface="Arial Narrow"/>
            </a:endParaRPr>
          </a:p>
          <a:p>
            <a:r>
              <a:rPr lang="en-US" sz="2400" dirty="0">
                <a:cs typeface="Arial Narrow"/>
              </a:rPr>
              <a:t>N</a:t>
            </a:r>
            <a:r>
              <a:rPr lang="ta-IN" sz="2400" dirty="0">
                <a:cs typeface="Arial Narrow"/>
              </a:rPr>
              <a:t>eurološki: </a:t>
            </a:r>
            <a:r>
              <a:rPr lang="hr-HR" sz="2400" dirty="0">
                <a:cs typeface="Arial Narrow"/>
              </a:rPr>
              <a:t>slabije održava ekstremitete u AGP; ostalo bez jasnih žarišnih ispada ili laterlizacije</a:t>
            </a:r>
            <a:endParaRPr lang="ta-IN" sz="2400" dirty="0">
              <a:cs typeface="Arial Narrow"/>
            </a:endParaRPr>
          </a:p>
          <a:p>
            <a:endParaRPr lang="ta-IN" sz="2000" dirty="0"/>
          </a:p>
          <a:p>
            <a:endParaRPr lang="ta-IN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339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1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983" y="640126"/>
            <a:ext cx="4187955" cy="3140966"/>
          </a:xfrm>
          <a:prstGeom prst="rect">
            <a:avLst/>
          </a:prstGeom>
        </p:spPr>
      </p:pic>
      <p:pic>
        <p:nvPicPr>
          <p:cNvPr id="6" name="Picture 5" descr="IMG_41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2020" y="728700"/>
            <a:ext cx="4896544" cy="3672408"/>
          </a:xfrm>
          <a:prstGeom prst="rect">
            <a:avLst/>
          </a:prstGeom>
        </p:spPr>
      </p:pic>
      <p:pic>
        <p:nvPicPr>
          <p:cNvPr id="7" name="Picture 6" descr="IMG_41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9334" y="3033474"/>
            <a:ext cx="4403981" cy="33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1711</Words>
  <Application>Microsoft Office PowerPoint</Application>
  <PresentationFormat>On-screen Show (4:3)</PresentationFormat>
  <Paragraphs>397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Prikaz bolesnika s vrućicom, osipom i mijalgijama</vt:lpstr>
      <vt:lpstr>Anamneza</vt:lpstr>
      <vt:lpstr>Sadašnja bolest</vt:lpstr>
      <vt:lpstr>Anamneza</vt:lpstr>
      <vt:lpstr>Anamneza</vt:lpstr>
      <vt:lpstr>Pregled u Klinici 21.8.2018. (3. dan bolesti)</vt:lpstr>
      <vt:lpstr>Sadašnja bolest</vt:lpstr>
      <vt:lpstr>Status (7.dan bolesti)</vt:lpstr>
      <vt:lpstr>PowerPoint Presentation</vt:lpstr>
      <vt:lpstr>Nalazi kod prijema (7.dan bolesti)</vt:lpstr>
      <vt:lpstr>Sažetak</vt:lpstr>
      <vt:lpstr>PowerPoint Presentation</vt:lpstr>
      <vt:lpstr>Tijek boravka/liječenje</vt:lpstr>
      <vt:lpstr>PowerPoint Presentation</vt:lpstr>
      <vt:lpstr>Daljnje pretrage...</vt:lpstr>
      <vt:lpstr>Tijek boravka</vt:lpstr>
      <vt:lpstr>Stillova bolest odrasle dobi</vt:lpstr>
      <vt:lpstr>Klinička slika Stillove bolesti</vt:lpstr>
      <vt:lpstr>Laboratorijske pretrage u Stillovoj bolesti</vt:lpstr>
      <vt:lpstr>Dijagnostički kriteriji Stillove bolesti (Yamaguchi)</vt:lpstr>
      <vt:lpstr>Diferencijalna dijagnoza Stillove bolesti</vt:lpstr>
      <vt:lpstr>Liječenje</vt:lpstr>
      <vt:lpstr>Tijek boravka</vt:lpstr>
      <vt:lpstr>Hospitalizacija u KBC Zagreb (31.8.- 9.10.2018.)</vt:lpstr>
      <vt:lpstr>Konzilijarni pregled (12.9.2018.) Pitanje infektologu…</vt:lpstr>
      <vt:lpstr>Tocilizumab</vt:lpstr>
      <vt:lpstr>PowerPoint Presentation</vt:lpstr>
      <vt:lpstr>PowerPoint Presentation</vt:lpstr>
      <vt:lpstr>PowerPoint Presentation</vt:lpstr>
      <vt:lpstr>PowerPoint Presentation</vt:lpstr>
      <vt:lpstr>Odgovor infektologa...</vt:lpstr>
      <vt:lpstr>Tijek boravka</vt:lpstr>
      <vt:lpstr>Daljnji tijek bolesti</vt:lpstr>
      <vt:lpstr>Novonastala jetrena lezija</vt:lpstr>
      <vt:lpstr>Daljnji tijek bolesti</vt:lpstr>
      <vt:lpstr>Terapija Stillove bolesti kod našeg bolesnika...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Doktori</cp:lastModifiedBy>
  <cp:revision>91</cp:revision>
  <dcterms:created xsi:type="dcterms:W3CDTF">2018-10-22T15:41:14Z</dcterms:created>
  <dcterms:modified xsi:type="dcterms:W3CDTF">2018-10-27T21:14:17Z</dcterms:modified>
</cp:coreProperties>
</file>