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62" r:id="rId4"/>
    <p:sldId id="263" r:id="rId5"/>
    <p:sldId id="265" r:id="rId6"/>
    <p:sldId id="275" r:id="rId7"/>
    <p:sldId id="266" r:id="rId8"/>
    <p:sldId id="267" r:id="rId9"/>
    <p:sldId id="269" r:id="rId10"/>
    <p:sldId id="268" r:id="rId11"/>
    <p:sldId id="274" r:id="rId12"/>
    <p:sldId id="272" r:id="rId13"/>
    <p:sldId id="273" r:id="rId14"/>
    <p:sldId id="258" r:id="rId15"/>
    <p:sldId id="260" r:id="rId16"/>
    <p:sldId id="271" r:id="rId17"/>
    <p:sldId id="276" r:id="rId18"/>
    <p:sldId id="264" r:id="rId19"/>
    <p:sldId id="270" r:id="rId20"/>
    <p:sldId id="277" r:id="rId21"/>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r-HR" dirty="0" smtClean="0"/>
              <a:t>      Učestalost ispravne terapije %</a:t>
            </a:r>
            <a:endParaRPr lang="hr-HR" dirty="0"/>
          </a:p>
        </c:rich>
      </c:tx>
      <c:layout/>
      <c:overlay val="1"/>
    </c:title>
    <c:autoTitleDeleted val="0"/>
    <c:plotArea>
      <c:layout>
        <c:manualLayout>
          <c:layoutTarget val="inner"/>
          <c:xMode val="edge"/>
          <c:yMode val="edge"/>
          <c:x val="0.14183715249587053"/>
          <c:y val="4.6695290767073294E-2"/>
          <c:w val="0.60177531565833309"/>
          <c:h val="0.87722238846290468"/>
        </c:manualLayout>
      </c:layout>
      <c:barChart>
        <c:barDir val="col"/>
        <c:grouping val="clustered"/>
        <c:varyColors val="0"/>
        <c:ser>
          <c:idx val="0"/>
          <c:order val="0"/>
          <c:tx>
            <c:strRef>
              <c:f>Sheet1!$B$1</c:f>
              <c:strCache>
                <c:ptCount val="1"/>
                <c:pt idx="0">
                  <c:v>Amf B</c:v>
                </c:pt>
              </c:strCache>
            </c:strRef>
          </c:tx>
          <c:invertIfNegative val="0"/>
          <c:cat>
            <c:strRef>
              <c:f>Sheet1!$A$2:$A$3</c:f>
              <c:strCache>
                <c:ptCount val="2"/>
                <c:pt idx="0">
                  <c:v>ID+</c:v>
                </c:pt>
                <c:pt idx="1">
                  <c:v>ID-</c:v>
                </c:pt>
              </c:strCache>
            </c:strRef>
          </c:cat>
          <c:val>
            <c:numRef>
              <c:f>Sheet1!$B$2:$B$3</c:f>
              <c:numCache>
                <c:formatCode>General</c:formatCode>
                <c:ptCount val="2"/>
                <c:pt idx="0">
                  <c:v>87</c:v>
                </c:pt>
                <c:pt idx="1">
                  <c:v>24</c:v>
                </c:pt>
              </c:numCache>
            </c:numRef>
          </c:val>
        </c:ser>
        <c:ser>
          <c:idx val="1"/>
          <c:order val="1"/>
          <c:tx>
            <c:strRef>
              <c:f>Sheet1!$C$1</c:f>
              <c:strCache>
                <c:ptCount val="1"/>
                <c:pt idx="0">
                  <c:v>5FC</c:v>
                </c:pt>
              </c:strCache>
            </c:strRef>
          </c:tx>
          <c:invertIfNegative val="0"/>
          <c:cat>
            <c:strRef>
              <c:f>Sheet1!$A$2:$A$3</c:f>
              <c:strCache>
                <c:ptCount val="2"/>
                <c:pt idx="0">
                  <c:v>ID+</c:v>
                </c:pt>
                <c:pt idx="1">
                  <c:v>ID-</c:v>
                </c:pt>
              </c:strCache>
            </c:strRef>
          </c:cat>
          <c:val>
            <c:numRef>
              <c:f>Sheet1!$C$2:$C$3</c:f>
              <c:numCache>
                <c:formatCode>General</c:formatCode>
                <c:ptCount val="2"/>
                <c:pt idx="0">
                  <c:v>57</c:v>
                </c:pt>
                <c:pt idx="1">
                  <c:v>16</c:v>
                </c:pt>
              </c:numCache>
            </c:numRef>
          </c:val>
        </c:ser>
        <c:dLbls>
          <c:showLegendKey val="0"/>
          <c:showVal val="0"/>
          <c:showCatName val="0"/>
          <c:showSerName val="0"/>
          <c:showPercent val="0"/>
          <c:showBubbleSize val="0"/>
        </c:dLbls>
        <c:gapWidth val="150"/>
        <c:axId val="34619392"/>
        <c:axId val="546269440"/>
      </c:barChart>
      <c:catAx>
        <c:axId val="34619392"/>
        <c:scaling>
          <c:orientation val="minMax"/>
        </c:scaling>
        <c:delete val="0"/>
        <c:axPos val="b"/>
        <c:majorTickMark val="out"/>
        <c:minorTickMark val="none"/>
        <c:tickLblPos val="nextTo"/>
        <c:crossAx val="546269440"/>
        <c:crosses val="autoZero"/>
        <c:auto val="1"/>
        <c:lblAlgn val="ctr"/>
        <c:lblOffset val="100"/>
        <c:noMultiLvlLbl val="0"/>
      </c:catAx>
      <c:valAx>
        <c:axId val="546269440"/>
        <c:scaling>
          <c:orientation val="minMax"/>
        </c:scaling>
        <c:delete val="0"/>
        <c:axPos val="l"/>
        <c:majorGridlines/>
        <c:numFmt formatCode="General" sourceLinked="1"/>
        <c:majorTickMark val="out"/>
        <c:minorTickMark val="none"/>
        <c:tickLblPos val="nextTo"/>
        <c:crossAx val="346193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r-HR" dirty="0" smtClean="0"/>
              <a:t>Mjeseci infektologije</a:t>
            </a:r>
            <a:endParaRPr lang="hr-HR" dirty="0"/>
          </a:p>
        </c:rich>
      </c:tx>
      <c:layout/>
      <c:overlay val="0"/>
    </c:title>
    <c:autoTitleDeleted val="0"/>
    <c:plotArea>
      <c:layout/>
      <c:barChart>
        <c:barDir val="col"/>
        <c:grouping val="clustered"/>
        <c:varyColors val="0"/>
        <c:ser>
          <c:idx val="0"/>
          <c:order val="0"/>
          <c:tx>
            <c:strRef>
              <c:f>Sheet1!$B$1</c:f>
              <c:strCache>
                <c:ptCount val="1"/>
                <c:pt idx="0">
                  <c:v>mjeseci</c:v>
                </c:pt>
              </c:strCache>
            </c:strRef>
          </c:tx>
          <c:invertIfNegative val="0"/>
          <c:cat>
            <c:strRef>
              <c:f>Sheet1!$A$2:$A$5</c:f>
              <c:strCache>
                <c:ptCount val="4"/>
                <c:pt idx="0">
                  <c:v>Infektolog</c:v>
                </c:pt>
                <c:pt idx="1">
                  <c:v>Klin.farmakolog</c:v>
                </c:pt>
                <c:pt idx="2">
                  <c:v>klin.mikrobiolog</c:v>
                </c:pt>
                <c:pt idx="3">
                  <c:v>internisti</c:v>
                </c:pt>
              </c:strCache>
            </c:strRef>
          </c:cat>
          <c:val>
            <c:numRef>
              <c:f>Sheet1!$B$2:$B$5</c:f>
              <c:numCache>
                <c:formatCode>General</c:formatCode>
                <c:ptCount val="4"/>
                <c:pt idx="0">
                  <c:v>34</c:v>
                </c:pt>
                <c:pt idx="1">
                  <c:v>2</c:v>
                </c:pt>
                <c:pt idx="2">
                  <c:v>2</c:v>
                </c:pt>
                <c:pt idx="3" formatCode="0">
                  <c:v>3</c:v>
                </c:pt>
              </c:numCache>
            </c:numRef>
          </c:val>
        </c:ser>
        <c:dLbls>
          <c:showLegendKey val="0"/>
          <c:showVal val="0"/>
          <c:showCatName val="0"/>
          <c:showSerName val="0"/>
          <c:showPercent val="0"/>
          <c:showBubbleSize val="0"/>
        </c:dLbls>
        <c:gapWidth val="150"/>
        <c:axId val="32534528"/>
        <c:axId val="34669120"/>
      </c:barChart>
      <c:catAx>
        <c:axId val="32534528"/>
        <c:scaling>
          <c:orientation val="minMax"/>
        </c:scaling>
        <c:delete val="0"/>
        <c:axPos val="b"/>
        <c:majorTickMark val="out"/>
        <c:minorTickMark val="none"/>
        <c:tickLblPos val="nextTo"/>
        <c:crossAx val="34669120"/>
        <c:crosses val="autoZero"/>
        <c:auto val="1"/>
        <c:lblAlgn val="ctr"/>
        <c:lblOffset val="100"/>
        <c:noMultiLvlLbl val="0"/>
      </c:catAx>
      <c:valAx>
        <c:axId val="34669120"/>
        <c:scaling>
          <c:orientation val="minMax"/>
        </c:scaling>
        <c:delete val="0"/>
        <c:axPos val="l"/>
        <c:majorGridlines/>
        <c:numFmt formatCode="General" sourceLinked="1"/>
        <c:majorTickMark val="out"/>
        <c:minorTickMark val="none"/>
        <c:tickLblPos val="nextTo"/>
        <c:crossAx val="3253452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r-HR" dirty="0" smtClean="0"/>
              <a:t>Satnica infektologije</a:t>
            </a:r>
            <a:endParaRPr lang="hr-HR" dirty="0"/>
          </a:p>
        </c:rich>
      </c:tx>
      <c:overlay val="0"/>
    </c:title>
    <c:autoTitleDeleted val="0"/>
    <c:plotArea>
      <c:layout/>
      <c:barChart>
        <c:barDir val="col"/>
        <c:grouping val="clustered"/>
        <c:varyColors val="0"/>
        <c:ser>
          <c:idx val="0"/>
          <c:order val="0"/>
          <c:tx>
            <c:strRef>
              <c:f>Sheet1!$B$1</c:f>
              <c:strCache>
                <c:ptCount val="1"/>
                <c:pt idx="0">
                  <c:v>mjeseci</c:v>
                </c:pt>
              </c:strCache>
            </c:strRef>
          </c:tx>
          <c:invertIfNegative val="0"/>
          <c:cat>
            <c:strRef>
              <c:f>Sheet1!$A$2:$A$5</c:f>
              <c:strCache>
                <c:ptCount val="4"/>
                <c:pt idx="0">
                  <c:v>Infektolog</c:v>
                </c:pt>
                <c:pt idx="1">
                  <c:v>Klin.farmakolog</c:v>
                </c:pt>
                <c:pt idx="2">
                  <c:v>klin.mikrobiolog</c:v>
                </c:pt>
                <c:pt idx="3">
                  <c:v>internisti</c:v>
                </c:pt>
              </c:strCache>
            </c:strRef>
          </c:cat>
          <c:val>
            <c:numRef>
              <c:f>Sheet1!$B$2:$B$5</c:f>
              <c:numCache>
                <c:formatCode>General</c:formatCode>
                <c:ptCount val="4"/>
                <c:pt idx="0">
                  <c:v>378</c:v>
                </c:pt>
                <c:pt idx="2">
                  <c:v>30</c:v>
                </c:pt>
                <c:pt idx="3" formatCode="0">
                  <c:v>8</c:v>
                </c:pt>
              </c:numCache>
            </c:numRef>
          </c:val>
        </c:ser>
        <c:dLbls>
          <c:showLegendKey val="0"/>
          <c:showVal val="0"/>
          <c:showCatName val="0"/>
          <c:showSerName val="0"/>
          <c:showPercent val="0"/>
          <c:showBubbleSize val="0"/>
        </c:dLbls>
        <c:gapWidth val="150"/>
        <c:axId val="521246720"/>
        <c:axId val="34675456"/>
      </c:barChart>
      <c:catAx>
        <c:axId val="521246720"/>
        <c:scaling>
          <c:orientation val="minMax"/>
        </c:scaling>
        <c:delete val="0"/>
        <c:axPos val="b"/>
        <c:majorTickMark val="out"/>
        <c:minorTickMark val="none"/>
        <c:tickLblPos val="nextTo"/>
        <c:crossAx val="34675456"/>
        <c:crosses val="autoZero"/>
        <c:auto val="1"/>
        <c:lblAlgn val="ctr"/>
        <c:lblOffset val="100"/>
        <c:noMultiLvlLbl val="0"/>
      </c:catAx>
      <c:valAx>
        <c:axId val="34675456"/>
        <c:scaling>
          <c:orientation val="minMax"/>
        </c:scaling>
        <c:delete val="0"/>
        <c:axPos val="l"/>
        <c:majorGridlines/>
        <c:numFmt formatCode="General" sourceLinked="1"/>
        <c:majorTickMark val="out"/>
        <c:minorTickMark val="none"/>
        <c:tickLblPos val="nextTo"/>
        <c:crossAx val="5212467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42320F-D39D-4CC4-9ED7-D77295CC4C0E}"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hr-HR"/>
        </a:p>
      </dgm:t>
    </dgm:pt>
    <dgm:pt modelId="{F4A13081-0200-4D04-9B0D-5C13707BA09D}">
      <dgm:prSet phldrT="[Text]"/>
      <dgm:spPr/>
      <dgm:t>
        <a:bodyPr/>
        <a:lstStyle/>
        <a:p>
          <a:r>
            <a:rPr lang="hr-HR" dirty="0" smtClean="0"/>
            <a:t>ATB tim</a:t>
          </a:r>
          <a:endParaRPr lang="hr-HR" dirty="0"/>
        </a:p>
      </dgm:t>
    </dgm:pt>
    <dgm:pt modelId="{997AB116-C653-4062-B4EE-14957905D104}" type="parTrans" cxnId="{A5B23C63-F1D5-4106-9C30-7CE5BCA75B13}">
      <dgm:prSet/>
      <dgm:spPr/>
      <dgm:t>
        <a:bodyPr/>
        <a:lstStyle/>
        <a:p>
          <a:endParaRPr lang="hr-HR"/>
        </a:p>
      </dgm:t>
    </dgm:pt>
    <dgm:pt modelId="{D2E32E9C-55E2-4A39-922C-5146FBA438F2}" type="sibTrans" cxnId="{A5B23C63-F1D5-4106-9C30-7CE5BCA75B13}">
      <dgm:prSet/>
      <dgm:spPr/>
      <dgm:t>
        <a:bodyPr/>
        <a:lstStyle/>
        <a:p>
          <a:endParaRPr lang="hr-HR"/>
        </a:p>
      </dgm:t>
    </dgm:pt>
    <dgm:pt modelId="{890622AF-3337-4FF2-AEAC-CB0ABC418473}">
      <dgm:prSet phldrT="[Text]"/>
      <dgm:spPr/>
      <dgm:t>
        <a:bodyPr/>
        <a:lstStyle/>
        <a:p>
          <a:r>
            <a:rPr lang="hr-HR" dirty="0" smtClean="0"/>
            <a:t>BI tim</a:t>
          </a:r>
          <a:endParaRPr lang="hr-HR" dirty="0"/>
        </a:p>
      </dgm:t>
    </dgm:pt>
    <dgm:pt modelId="{9EEF1C55-B54A-47AA-823B-5D341FAC5833}" type="parTrans" cxnId="{4B7B9CE8-9F32-4217-B8AD-2E4F219D8873}">
      <dgm:prSet/>
      <dgm:spPr/>
      <dgm:t>
        <a:bodyPr/>
        <a:lstStyle/>
        <a:p>
          <a:endParaRPr lang="hr-HR"/>
        </a:p>
      </dgm:t>
    </dgm:pt>
    <dgm:pt modelId="{D09F703C-D1DC-42B9-AFF4-0977D5B87947}" type="sibTrans" cxnId="{4B7B9CE8-9F32-4217-B8AD-2E4F219D8873}">
      <dgm:prSet/>
      <dgm:spPr/>
      <dgm:t>
        <a:bodyPr/>
        <a:lstStyle/>
        <a:p>
          <a:endParaRPr lang="hr-HR"/>
        </a:p>
      </dgm:t>
    </dgm:pt>
    <dgm:pt modelId="{66A66F61-C9F4-4CC2-A7B6-18CBE57D2AF9}" type="pres">
      <dgm:prSet presAssocID="{6E42320F-D39D-4CC4-9ED7-D77295CC4C0E}" presName="diagram" presStyleCnt="0">
        <dgm:presLayoutVars>
          <dgm:dir/>
          <dgm:resizeHandles val="exact"/>
        </dgm:presLayoutVars>
      </dgm:prSet>
      <dgm:spPr/>
      <dgm:t>
        <a:bodyPr/>
        <a:lstStyle/>
        <a:p>
          <a:endParaRPr lang="en-US"/>
        </a:p>
      </dgm:t>
    </dgm:pt>
    <dgm:pt modelId="{DB1CA903-C0C5-44B3-9E72-CDC08BEF0934}" type="pres">
      <dgm:prSet presAssocID="{F4A13081-0200-4D04-9B0D-5C13707BA09D}" presName="arrow" presStyleLbl="node1" presStyleIdx="0" presStyleCnt="2">
        <dgm:presLayoutVars>
          <dgm:bulletEnabled val="1"/>
        </dgm:presLayoutVars>
      </dgm:prSet>
      <dgm:spPr/>
      <dgm:t>
        <a:bodyPr/>
        <a:lstStyle/>
        <a:p>
          <a:endParaRPr lang="en-US"/>
        </a:p>
      </dgm:t>
    </dgm:pt>
    <dgm:pt modelId="{8FC483EE-42FE-4250-BC1A-1ADFB895A233}" type="pres">
      <dgm:prSet presAssocID="{890622AF-3337-4FF2-AEAC-CB0ABC418473}" presName="arrow" presStyleLbl="node1" presStyleIdx="1" presStyleCnt="2">
        <dgm:presLayoutVars>
          <dgm:bulletEnabled val="1"/>
        </dgm:presLayoutVars>
      </dgm:prSet>
      <dgm:spPr/>
      <dgm:t>
        <a:bodyPr/>
        <a:lstStyle/>
        <a:p>
          <a:endParaRPr lang="en-US"/>
        </a:p>
      </dgm:t>
    </dgm:pt>
  </dgm:ptLst>
  <dgm:cxnLst>
    <dgm:cxn modelId="{430066A9-8F96-45CB-87BF-89B00E744AE9}" type="presOf" srcId="{6E42320F-D39D-4CC4-9ED7-D77295CC4C0E}" destId="{66A66F61-C9F4-4CC2-A7B6-18CBE57D2AF9}" srcOrd="0" destOrd="0" presId="urn:microsoft.com/office/officeart/2005/8/layout/arrow5"/>
    <dgm:cxn modelId="{4B7B9CE8-9F32-4217-B8AD-2E4F219D8873}" srcId="{6E42320F-D39D-4CC4-9ED7-D77295CC4C0E}" destId="{890622AF-3337-4FF2-AEAC-CB0ABC418473}" srcOrd="1" destOrd="0" parTransId="{9EEF1C55-B54A-47AA-823B-5D341FAC5833}" sibTransId="{D09F703C-D1DC-42B9-AFF4-0977D5B87947}"/>
    <dgm:cxn modelId="{7EB3A29E-686B-411C-A35A-CBBE39D1CD31}" type="presOf" srcId="{F4A13081-0200-4D04-9B0D-5C13707BA09D}" destId="{DB1CA903-C0C5-44B3-9E72-CDC08BEF0934}" srcOrd="0" destOrd="0" presId="urn:microsoft.com/office/officeart/2005/8/layout/arrow5"/>
    <dgm:cxn modelId="{89536E58-D033-4F4E-9690-FC1E2755D1C0}" type="presOf" srcId="{890622AF-3337-4FF2-AEAC-CB0ABC418473}" destId="{8FC483EE-42FE-4250-BC1A-1ADFB895A233}" srcOrd="0" destOrd="0" presId="urn:microsoft.com/office/officeart/2005/8/layout/arrow5"/>
    <dgm:cxn modelId="{A5B23C63-F1D5-4106-9C30-7CE5BCA75B13}" srcId="{6E42320F-D39D-4CC4-9ED7-D77295CC4C0E}" destId="{F4A13081-0200-4D04-9B0D-5C13707BA09D}" srcOrd="0" destOrd="0" parTransId="{997AB116-C653-4062-B4EE-14957905D104}" sibTransId="{D2E32E9C-55E2-4A39-922C-5146FBA438F2}"/>
    <dgm:cxn modelId="{4EB5A52F-A53F-4577-8C50-29D67D35FC39}" type="presParOf" srcId="{66A66F61-C9F4-4CC2-A7B6-18CBE57D2AF9}" destId="{DB1CA903-C0C5-44B3-9E72-CDC08BEF0934}" srcOrd="0" destOrd="0" presId="urn:microsoft.com/office/officeart/2005/8/layout/arrow5"/>
    <dgm:cxn modelId="{50E453FF-FAFC-4E5C-A377-773B43C14930}" type="presParOf" srcId="{66A66F61-C9F4-4CC2-A7B6-18CBE57D2AF9}" destId="{8FC483EE-42FE-4250-BC1A-1ADFB895A233}"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146EBD-D630-417A-8DC3-5E9873A3AFEE}" type="datetimeFigureOut">
              <a:rPr lang="sr-Latn-CS" smtClean="0"/>
              <a:pPr/>
              <a:t>18.7.2018</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9E7501-A7CB-4E4B-B52D-A6EDC30DDD30}" type="slidenum">
              <a:rPr lang="hr-HR" smtClean="0"/>
              <a:pPr/>
              <a:t>‹#›</a:t>
            </a:fld>
            <a:endParaRPr lang="hr-HR"/>
          </a:p>
        </p:txBody>
      </p:sp>
    </p:spTree>
    <p:extLst>
      <p:ext uri="{BB962C8B-B14F-4D97-AF65-F5344CB8AC3E}">
        <p14:creationId xmlns:p14="http://schemas.microsoft.com/office/powerpoint/2010/main" val="990862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ln/>
        </p:spPr>
        <p:txBody>
          <a:bodyPr/>
          <a:lstStyle/>
          <a:p>
            <a:r>
              <a:rPr lang="en-US" b="1">
                <a:latin typeface="Arial" charset="0"/>
                <a:cs typeface="Arial" charset="0"/>
              </a:rPr>
              <a:t>Figure 1. </a:t>
            </a:r>
            <a:r>
              <a:rPr lang="en-US">
                <a:latin typeface="Arial" charset="0"/>
                <a:cs typeface="Arial" charset="0"/>
              </a:rPr>
              <a:t>A learning health system for infectious diseases. Next-generation sequencing (NGS) technologies now permit routine genomic analysis of clinical microbiology specimens. When integrated with pathogen phenotypes derived from clinical metadata in electronic medical records (EMRs) and laboratory metadata, we can generate predictive models for pathogen transmission, outbreaks, drug resistance, virulence, and risk factors for infection or critical outcomes that are specific to the health system and its patient population. If management strategies are formulated from these predictions and sent to infectious disease (ID) physicians and hospital infection control, a continuous loop of data analysis, application, and model refinement is created.
</a:t>
            </a:r>
          </a:p>
        </p:txBody>
      </p:sp>
      <p:sp>
        <p:nvSpPr>
          <p:cNvPr id="174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324BED00-F277-4A86-BA20-8E57E8499BB2}" type="slidenum">
              <a:rPr lang="en-US" sz="1200"/>
              <a:pPr algn="r" eaLnBrk="1" hangingPunct="1"/>
              <a:t>6</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Uloga infektologa</a:t>
            </a:r>
            <a:endParaRPr lang="hr-HR" dirty="0"/>
          </a:p>
        </p:txBody>
      </p:sp>
      <p:sp>
        <p:nvSpPr>
          <p:cNvPr id="4" name="Slide Number Placeholder 3"/>
          <p:cNvSpPr>
            <a:spLocks noGrp="1"/>
          </p:cNvSpPr>
          <p:nvPr>
            <p:ph type="sldNum" sz="quarter" idx="10"/>
          </p:nvPr>
        </p:nvSpPr>
        <p:spPr/>
        <p:txBody>
          <a:bodyPr/>
          <a:lstStyle/>
          <a:p>
            <a:fld id="{019E7501-A7CB-4E4B-B52D-A6EDC30DDD30}" type="slidenum">
              <a:rPr lang="hr-HR" smtClean="0"/>
              <a:pPr/>
              <a:t>16</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AE84928-AACD-4479-B869-13AEC15EB6CF}" type="datetimeFigureOut">
              <a:rPr lang="sr-Latn-CS" smtClean="0"/>
              <a:pPr/>
              <a:t>18.7.2018</a:t>
            </a:fld>
            <a:endParaRPr lang="hr-HR"/>
          </a:p>
        </p:txBody>
      </p:sp>
      <p:sp>
        <p:nvSpPr>
          <p:cNvPr id="17" name="Footer Placeholder 16"/>
          <p:cNvSpPr>
            <a:spLocks noGrp="1"/>
          </p:cNvSpPr>
          <p:nvPr>
            <p:ph type="ftr" sz="quarter" idx="11"/>
          </p:nvPr>
        </p:nvSpPr>
        <p:spPr>
          <a:xfrm>
            <a:off x="5410200" y="4205288"/>
            <a:ext cx="1295400" cy="457200"/>
          </a:xfrm>
        </p:spPr>
        <p:txBody>
          <a:bodyPr/>
          <a:lstStyle/>
          <a:p>
            <a:endParaRPr lang="hr-H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B3E02D5-C759-4B0F-9B43-E8F3FEBA5696}"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E84928-AACD-4479-B869-13AEC15EB6CF}" type="datetimeFigureOut">
              <a:rPr lang="sr-Latn-CS" smtClean="0"/>
              <a:pPr/>
              <a:t>18.7.2018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B3E02D5-C759-4B0F-9B43-E8F3FEBA5696}"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E84928-AACD-4479-B869-13AEC15EB6CF}" type="datetimeFigureOut">
              <a:rPr lang="sr-Latn-CS" smtClean="0"/>
              <a:pPr/>
              <a:t>18.7.2018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B3E02D5-C759-4B0F-9B43-E8F3FEBA5696}"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E84928-AACD-4479-B869-13AEC15EB6CF}" type="datetimeFigureOut">
              <a:rPr lang="sr-Latn-CS" smtClean="0"/>
              <a:pPr/>
              <a:t>18.7.2018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B3E02D5-C759-4B0F-9B43-E8F3FEBA5696}"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AE84928-AACD-4479-B869-13AEC15EB6CF}" type="datetimeFigureOut">
              <a:rPr lang="sr-Latn-CS" smtClean="0"/>
              <a:pPr/>
              <a:t>18.7.2018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B3E02D5-C759-4B0F-9B43-E8F3FEBA5696}"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E84928-AACD-4479-B869-13AEC15EB6CF}" type="datetimeFigureOut">
              <a:rPr lang="sr-Latn-CS" smtClean="0"/>
              <a:pPr/>
              <a:t>18.7.2018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B3E02D5-C759-4B0F-9B43-E8F3FEBA5696}"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AE84928-AACD-4479-B869-13AEC15EB6CF}" type="datetimeFigureOut">
              <a:rPr lang="sr-Latn-CS" smtClean="0"/>
              <a:pPr/>
              <a:t>18.7.2018</a:t>
            </a:fld>
            <a:endParaRPr lang="hr-HR"/>
          </a:p>
        </p:txBody>
      </p:sp>
      <p:sp>
        <p:nvSpPr>
          <p:cNvPr id="27" name="Slide Number Placeholder 26"/>
          <p:cNvSpPr>
            <a:spLocks noGrp="1"/>
          </p:cNvSpPr>
          <p:nvPr>
            <p:ph type="sldNum" sz="quarter" idx="11"/>
          </p:nvPr>
        </p:nvSpPr>
        <p:spPr/>
        <p:txBody>
          <a:bodyPr rtlCol="0"/>
          <a:lstStyle/>
          <a:p>
            <a:fld id="{BB3E02D5-C759-4B0F-9B43-E8F3FEBA5696}" type="slidenum">
              <a:rPr lang="hr-HR" smtClean="0"/>
              <a:pPr/>
              <a:t>‹#›</a:t>
            </a:fld>
            <a:endParaRPr lang="hr-HR"/>
          </a:p>
        </p:txBody>
      </p:sp>
      <p:sp>
        <p:nvSpPr>
          <p:cNvPr id="28" name="Footer Placeholder 27"/>
          <p:cNvSpPr>
            <a:spLocks noGrp="1"/>
          </p:cNvSpPr>
          <p:nvPr>
            <p:ph type="ftr" sz="quarter" idx="12"/>
          </p:nvPr>
        </p:nvSpPr>
        <p:spPr/>
        <p:txBody>
          <a:bodyPr rtlCol="0"/>
          <a:lstStyle/>
          <a:p>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AE84928-AACD-4479-B869-13AEC15EB6CF}" type="datetimeFigureOut">
              <a:rPr lang="sr-Latn-CS" smtClean="0"/>
              <a:pPr/>
              <a:t>18.7.2018</a:t>
            </a:fld>
            <a:endParaRPr lang="hr-HR"/>
          </a:p>
        </p:txBody>
      </p:sp>
      <p:sp>
        <p:nvSpPr>
          <p:cNvPr id="4" name="Footer Placeholder 3"/>
          <p:cNvSpPr>
            <a:spLocks noGrp="1"/>
          </p:cNvSpPr>
          <p:nvPr>
            <p:ph type="ftr" sz="quarter" idx="11"/>
          </p:nvPr>
        </p:nvSpPr>
        <p:spPr>
          <a:xfrm>
            <a:off x="5257800" y="612648"/>
            <a:ext cx="1325880" cy="457200"/>
          </a:xfrm>
        </p:spPr>
        <p:txBody>
          <a:bodyPr/>
          <a:lstStyle/>
          <a:p>
            <a:endParaRPr lang="hr-HR"/>
          </a:p>
        </p:txBody>
      </p:sp>
      <p:sp>
        <p:nvSpPr>
          <p:cNvPr id="5" name="Slide Number Placeholder 4"/>
          <p:cNvSpPr>
            <a:spLocks noGrp="1"/>
          </p:cNvSpPr>
          <p:nvPr>
            <p:ph type="sldNum" sz="quarter" idx="12"/>
          </p:nvPr>
        </p:nvSpPr>
        <p:spPr>
          <a:xfrm>
            <a:off x="8174736" y="2272"/>
            <a:ext cx="762000" cy="365760"/>
          </a:xfrm>
        </p:spPr>
        <p:txBody>
          <a:bodyPr/>
          <a:lstStyle/>
          <a:p>
            <a:fld id="{BB3E02D5-C759-4B0F-9B43-E8F3FEBA5696}"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84928-AACD-4479-B869-13AEC15EB6CF}" type="datetimeFigureOut">
              <a:rPr lang="sr-Latn-CS" smtClean="0"/>
              <a:pPr/>
              <a:t>18.7.2018</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B3E02D5-C759-4B0F-9B43-E8F3FEBA5696}"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E84928-AACD-4479-B869-13AEC15EB6CF}" type="datetimeFigureOut">
              <a:rPr lang="sr-Latn-CS" smtClean="0"/>
              <a:pPr/>
              <a:t>18.7.2018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B3E02D5-C759-4B0F-9B43-E8F3FEBA5696}"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AE84928-AACD-4479-B869-13AEC15EB6CF}" type="datetimeFigureOut">
              <a:rPr lang="sr-Latn-CS" smtClean="0"/>
              <a:pPr/>
              <a:t>18.7.2018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B3E02D5-C759-4B0F-9B43-E8F3FEBA5696}"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AE84928-AACD-4479-B869-13AEC15EB6CF}" type="datetimeFigureOut">
              <a:rPr lang="sr-Latn-CS" smtClean="0"/>
              <a:pPr/>
              <a:t>18.7.2018</a:t>
            </a:fld>
            <a:endParaRPr lang="hr-H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hr-H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B3E02D5-C759-4B0F-9B43-E8F3FEBA5696}"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ubmed/28732743" TargetMode="External"/><Relationship Id="rId2" Type="http://schemas.openxmlformats.org/officeDocument/2006/relationships/hyperlink" Target="https://www.ncbi.nlm.nih.gov/pubmed/2980217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ncbi.nlm.nih.gov/pubmed?term=Clinical+Infectious+Diseases%5bJour%5d+AND+33%5bvolume%5d+AND+1981%5bpage%5d&amp;cmd=detailssearch"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bi.nlm.nih.gov/pubmed?term=Clinical+Infectious+Diseases%5bJour%5d+AND+33%5bvolume%5d+AND+1981%5bpage%5d&amp;cmd=detailssearch"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hyperlink" Target="https://www.ncbi.nlm.nih.gov/pubmed/29668905"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cbi.nlm.nih.gov/pubmed/2963551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2143116"/>
            <a:ext cx="7772400" cy="1571636"/>
          </a:xfrm>
        </p:spPr>
        <p:txBody>
          <a:bodyPr>
            <a:normAutofit fontScale="90000"/>
          </a:bodyPr>
          <a:lstStyle/>
          <a:p>
            <a:r>
              <a:rPr lang="hr-HR" dirty="0" smtClean="0"/>
              <a:t>ULOGA INFEKTOLOGA U RACIONALIZACIJI ANTIMIKROBNOG LIJEČENJA</a:t>
            </a:r>
            <a:endParaRPr lang="hr-HR" dirty="0"/>
          </a:p>
        </p:txBody>
      </p:sp>
      <p:sp>
        <p:nvSpPr>
          <p:cNvPr id="3" name="Subtitle 2"/>
          <p:cNvSpPr>
            <a:spLocks noGrp="1"/>
          </p:cNvSpPr>
          <p:nvPr>
            <p:ph type="subTitle" idx="1"/>
          </p:nvPr>
        </p:nvSpPr>
        <p:spPr>
          <a:xfrm>
            <a:off x="1357290" y="4643446"/>
            <a:ext cx="6400800" cy="1752600"/>
          </a:xfrm>
        </p:spPr>
        <p:txBody>
          <a:bodyPr>
            <a:normAutofit fontScale="92500" lnSpcReduction="10000"/>
          </a:bodyPr>
          <a:lstStyle/>
          <a:p>
            <a:r>
              <a:rPr lang="hr-HR" dirty="0" smtClean="0"/>
              <a:t>Zašto infektolog mora biti voditelj A-tima i povjerenstva</a:t>
            </a:r>
          </a:p>
          <a:p>
            <a:endParaRPr lang="hr-HR" dirty="0"/>
          </a:p>
          <a:p>
            <a:endParaRPr lang="hr-HR" dirty="0" smtClean="0"/>
          </a:p>
          <a:p>
            <a:r>
              <a:rPr lang="hr-HR" dirty="0" smtClean="0"/>
              <a:t>Prof. dr. sc. Bruno Baršić, dr. med.</a:t>
            </a:r>
            <a:endParaRPr lang="hr-HR" dirty="0"/>
          </a:p>
        </p:txBody>
      </p:sp>
      <p:pic>
        <p:nvPicPr>
          <p:cNvPr id="4" name="Picture 3" descr="FM_memorandum copy"/>
          <p:cNvPicPr>
            <a:picLocks noChangeAspect="1" noChangeArrowheads="1"/>
          </p:cNvPicPr>
          <p:nvPr/>
        </p:nvPicPr>
        <p:blipFill>
          <a:blip r:embed="rId2" cstate="print"/>
          <a:srcRect r="43" b="3017"/>
          <a:stretch>
            <a:fillRect/>
          </a:stretch>
        </p:blipFill>
        <p:spPr bwMode="auto">
          <a:xfrm>
            <a:off x="5072066" y="357166"/>
            <a:ext cx="3643338" cy="1071570"/>
          </a:xfrm>
          <a:prstGeom prst="rect">
            <a:avLst/>
          </a:prstGeom>
          <a:noFill/>
          <a:ln w="9525">
            <a:noFill/>
            <a:miter lim="800000"/>
            <a:headEnd/>
            <a:tailEnd/>
          </a:ln>
        </p:spPr>
      </p:pic>
      <p:pic>
        <p:nvPicPr>
          <p:cNvPr id="5" name="Picture 2" descr="Infekti-head"/>
          <p:cNvPicPr>
            <a:picLocks noChangeAspect="1" noChangeArrowheads="1"/>
          </p:cNvPicPr>
          <p:nvPr/>
        </p:nvPicPr>
        <p:blipFill>
          <a:blip r:embed="rId3" cstate="print">
            <a:extLst>
              <a:ext uri="{28A0092B-C50C-407E-A947-70E740481C1C}">
                <a14:useLocalDpi xmlns:a14="http://schemas.microsoft.com/office/drawing/2010/main" val="0"/>
              </a:ext>
            </a:extLst>
          </a:blip>
          <a:srcRect l="39150" r="40364"/>
          <a:stretch>
            <a:fillRect/>
          </a:stretch>
        </p:blipFill>
        <p:spPr bwMode="auto">
          <a:xfrm>
            <a:off x="642910" y="260648"/>
            <a:ext cx="2382684" cy="150019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836712"/>
            <a:ext cx="8229600" cy="1069848"/>
          </a:xfrm>
        </p:spPr>
        <p:txBody>
          <a:bodyPr>
            <a:noAutofit/>
          </a:bodyPr>
          <a:lstStyle/>
          <a:p>
            <a:r>
              <a:rPr lang="hr-HR" sz="2800" dirty="0" smtClean="0"/>
              <a:t>ID konzultacija povećava preživljavanje bolesnika</a:t>
            </a:r>
            <a:br>
              <a:rPr lang="hr-HR" sz="2800" dirty="0" smtClean="0"/>
            </a:br>
            <a:r>
              <a:rPr lang="hr-HR" sz="2800" dirty="0" smtClean="0"/>
              <a:t>Kriptokokni meningitis kod non HIV bolesnika</a:t>
            </a:r>
            <a:endParaRPr lang="hr-HR" sz="2800" dirty="0"/>
          </a:p>
        </p:txBody>
      </p:sp>
      <p:pic>
        <p:nvPicPr>
          <p:cNvPr id="1026" name="Picture 2"/>
          <p:cNvPicPr>
            <a:picLocks noChangeAspect="1" noChangeArrowheads="1"/>
          </p:cNvPicPr>
          <p:nvPr/>
        </p:nvPicPr>
        <p:blipFill>
          <a:blip r:embed="rId2"/>
          <a:srcRect l="34766" t="18056" r="33203" b="43055"/>
          <a:stretch>
            <a:fillRect/>
          </a:stretch>
        </p:blipFill>
        <p:spPr bwMode="auto">
          <a:xfrm>
            <a:off x="1547664" y="1844824"/>
            <a:ext cx="6120680" cy="4179976"/>
          </a:xfrm>
          <a:prstGeom prst="rect">
            <a:avLst/>
          </a:prstGeom>
          <a:noFill/>
          <a:ln w="9525">
            <a:noFill/>
            <a:miter lim="800000"/>
            <a:headEnd/>
            <a:tailEnd/>
          </a:ln>
          <a:effectLst/>
        </p:spPr>
      </p:pic>
      <p:sp>
        <p:nvSpPr>
          <p:cNvPr id="4" name="Rectangle 3"/>
          <p:cNvSpPr/>
          <p:nvPr/>
        </p:nvSpPr>
        <p:spPr>
          <a:xfrm>
            <a:off x="755576" y="6357958"/>
            <a:ext cx="7888374" cy="369332"/>
          </a:xfrm>
          <a:prstGeom prst="rect">
            <a:avLst/>
          </a:prstGeom>
        </p:spPr>
        <p:txBody>
          <a:bodyPr wrap="square">
            <a:spAutoFit/>
          </a:bodyPr>
          <a:lstStyle/>
          <a:p>
            <a:r>
              <a:rPr lang="en-US" b="1" dirty="0" smtClean="0"/>
              <a:t>Clinical Infectious Diseases® 2017;64(5):558–64</a:t>
            </a:r>
            <a:endParaRPr lang="hr-H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536" y="620688"/>
            <a:ext cx="8229600" cy="6143668"/>
          </a:xfrm>
        </p:spPr>
        <p:txBody>
          <a:bodyPr>
            <a:normAutofit fontScale="85000" lnSpcReduction="20000"/>
          </a:bodyPr>
          <a:lstStyle/>
          <a:p>
            <a:r>
              <a:rPr lang="en-US" b="1" dirty="0" smtClean="0"/>
              <a:t>Impact of an antimicrobial stewardship program on outcomes in patients with community-acquired pneumonia admitted to a tertiary community hospital</a:t>
            </a:r>
            <a:endParaRPr lang="hr-HR" b="1" dirty="0" smtClean="0"/>
          </a:p>
          <a:p>
            <a:pPr lvl="3"/>
            <a:r>
              <a:rPr lang="en-US" dirty="0" smtClean="0">
                <a:hlinkClick r:id="rId2" tooltip="American journal of health-system pharmacy : AJHP : official journal of the American Society of Health-System Pharmacists."/>
              </a:rPr>
              <a:t>Am J Health </a:t>
            </a:r>
            <a:r>
              <a:rPr lang="en-US" dirty="0" err="1" smtClean="0">
                <a:hlinkClick r:id="rId2" tooltip="American journal of health-system pharmacy : AJHP : official journal of the American Society of Health-System Pharmacists."/>
              </a:rPr>
              <a:t>Syst</a:t>
            </a:r>
            <a:r>
              <a:rPr lang="en-US" dirty="0" smtClean="0">
                <a:hlinkClick r:id="rId2" tooltip="American journal of health-system pharmacy : AJHP : official journal of the American Society of Health-System Pharmacists."/>
              </a:rPr>
              <a:t> Pharm.</a:t>
            </a:r>
            <a:r>
              <a:rPr lang="en-US" dirty="0" smtClean="0"/>
              <a:t> 2018 Jun 1;75(11 Supplement 2):S42-S50</a:t>
            </a:r>
            <a:endParaRPr lang="en-US" b="1" dirty="0" smtClean="0"/>
          </a:p>
          <a:p>
            <a:r>
              <a:rPr lang="en-US" b="1" dirty="0" smtClean="0"/>
              <a:t>Feasibility of Antimicrobial Stewardship (AMS) in Critical Care Settings: A Multidisciplinary Approach Strategy</a:t>
            </a:r>
            <a:endParaRPr lang="hr-HR" b="1" dirty="0" smtClean="0"/>
          </a:p>
          <a:p>
            <a:pPr lvl="3"/>
            <a:r>
              <a:rPr lang="hr-HR" dirty="0" smtClean="0"/>
              <a:t>Med Sci (Basel). 2018 May 25;6(2)</a:t>
            </a:r>
          </a:p>
          <a:p>
            <a:r>
              <a:rPr lang="en-US" b="1" dirty="0" smtClean="0"/>
              <a:t>Antimicrobial stewardship in the treatment of skin and soft tissue infections</a:t>
            </a:r>
          </a:p>
          <a:p>
            <a:pPr lvl="3"/>
            <a:r>
              <a:rPr lang="en-US" dirty="0" smtClean="0">
                <a:hlinkClick r:id="rId3" tooltip="American journal of infection control."/>
              </a:rPr>
              <a:t>Am J Infect Control.</a:t>
            </a:r>
            <a:r>
              <a:rPr lang="en-US" dirty="0" smtClean="0"/>
              <a:t> 2017 Nov 1;45(11):1203-1207</a:t>
            </a:r>
            <a:endParaRPr lang="hr-HR" dirty="0" smtClean="0"/>
          </a:p>
          <a:p>
            <a:endParaRPr lang="hr-HR" dirty="0" smtClean="0"/>
          </a:p>
          <a:p>
            <a:r>
              <a:rPr lang="en-US" dirty="0" smtClean="0"/>
              <a:t> </a:t>
            </a:r>
            <a:r>
              <a:rPr lang="en-US" b="1" dirty="0" smtClean="0"/>
              <a:t>A Statewide Antibiotic Stewardship Collaborative to Improve the Diagnosis and Treatment of Urinary Tract and Skin and Soft Tissue Infections</a:t>
            </a:r>
            <a:endParaRPr lang="hr-HR" b="1" dirty="0" smtClean="0"/>
          </a:p>
          <a:p>
            <a:pPr lvl="3"/>
            <a:r>
              <a:rPr lang="hr-HR" b="1" dirty="0" smtClean="0"/>
              <a:t>Clin Infect Dis (in press)</a:t>
            </a:r>
            <a:endParaRPr lang="hr-HR" dirty="0" smtClean="0"/>
          </a:p>
          <a:p>
            <a:endParaRPr lang="hr-H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sz="2200" b="1" dirty="0" smtClean="0"/>
              <a:t/>
            </a:r>
            <a:br>
              <a:rPr lang="hr-HR" sz="2200" b="1" dirty="0" smtClean="0"/>
            </a:br>
            <a:r>
              <a:rPr lang="hr-HR" sz="2200" b="1" dirty="0" smtClean="0"/>
              <a:t/>
            </a:r>
            <a:br>
              <a:rPr lang="hr-HR" sz="2200" b="1" dirty="0" smtClean="0"/>
            </a:br>
            <a:r>
              <a:rPr lang="en-US" sz="2700" b="1" dirty="0" smtClean="0"/>
              <a:t>Infectious disease consultation and microbiologic surveillance for intensive care unit trauma patients: a pilot study</a:t>
            </a:r>
            <a:r>
              <a:rPr lang="en-US" b="1" dirty="0" smtClean="0"/>
              <a:t/>
            </a:r>
            <a:br>
              <a:rPr lang="en-US" b="1" dirty="0" smtClean="0"/>
            </a:br>
            <a:endParaRPr lang="hr-HR" dirty="0"/>
          </a:p>
        </p:txBody>
      </p:sp>
      <p:sp>
        <p:nvSpPr>
          <p:cNvPr id="3" name="Content Placeholder 2"/>
          <p:cNvSpPr>
            <a:spLocks noGrp="1"/>
          </p:cNvSpPr>
          <p:nvPr>
            <p:ph idx="1"/>
          </p:nvPr>
        </p:nvSpPr>
        <p:spPr/>
        <p:txBody>
          <a:bodyPr/>
          <a:lstStyle/>
          <a:p>
            <a:r>
              <a:rPr lang="hr-HR" dirty="0" smtClean="0"/>
              <a:t>ID -  154 pts vs. ID+ 141 </a:t>
            </a:r>
          </a:p>
          <a:p>
            <a:r>
              <a:rPr lang="en-US" dirty="0" smtClean="0"/>
              <a:t>ID consultation was associated with a 49% increased odds that an infection diagnosis was microbiologically based (P=.006)</a:t>
            </a:r>
            <a:endParaRPr lang="hr-HR" dirty="0" smtClean="0"/>
          </a:p>
          <a:p>
            <a:r>
              <a:rPr lang="hr-HR" dirty="0" smtClean="0"/>
              <a:t>45% reduction mean days of prophylactic antibiotics</a:t>
            </a:r>
          </a:p>
          <a:p>
            <a:r>
              <a:rPr lang="en-US" dirty="0" smtClean="0"/>
              <a:t>57% reduction of antibiotics costs per hospitalized day (P=.0008)</a:t>
            </a:r>
            <a:endParaRPr lang="hr-HR" dirty="0"/>
          </a:p>
        </p:txBody>
      </p:sp>
      <p:sp>
        <p:nvSpPr>
          <p:cNvPr id="4" name="Rectangle 3"/>
          <p:cNvSpPr/>
          <p:nvPr/>
        </p:nvSpPr>
        <p:spPr>
          <a:xfrm>
            <a:off x="4214810" y="6215082"/>
            <a:ext cx="4124142" cy="369332"/>
          </a:xfrm>
          <a:prstGeom prst="rect">
            <a:avLst/>
          </a:prstGeom>
        </p:spPr>
        <p:txBody>
          <a:bodyPr wrap="none">
            <a:spAutoFit/>
          </a:bodyPr>
          <a:lstStyle/>
          <a:p>
            <a:r>
              <a:rPr lang="fr-FR" dirty="0" smtClean="0">
                <a:hlinkClick r:id="rId2" tooltip="Clinical infectious diseases : an official publication of the Infectious Diseases Society of America."/>
              </a:rPr>
              <a:t>Clin Infect Dis.</a:t>
            </a:r>
            <a:r>
              <a:rPr lang="fr-FR" dirty="0" smtClean="0"/>
              <a:t> 2001 </a:t>
            </a:r>
            <a:r>
              <a:rPr lang="fr-FR" dirty="0" err="1" smtClean="0"/>
              <a:t>Dec</a:t>
            </a:r>
            <a:r>
              <a:rPr lang="fr-FR" dirty="0" smtClean="0"/>
              <a:t> 15;33(12):1981-9</a:t>
            </a:r>
            <a:endParaRPr lang="hr-H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8906" t="23611" r="26953" b="18055"/>
          <a:stretch>
            <a:fillRect/>
          </a:stretch>
        </p:blipFill>
        <p:spPr bwMode="auto">
          <a:xfrm>
            <a:off x="0" y="0"/>
            <a:ext cx="8929718" cy="6638020"/>
          </a:xfrm>
          <a:prstGeom prst="rect">
            <a:avLst/>
          </a:prstGeom>
          <a:noFill/>
          <a:ln w="9525">
            <a:noFill/>
            <a:miter lim="800000"/>
            <a:headEnd/>
            <a:tailEnd/>
          </a:ln>
          <a:effectLst/>
        </p:spPr>
      </p:pic>
      <p:sp>
        <p:nvSpPr>
          <p:cNvPr id="5" name="Rectangle 4"/>
          <p:cNvSpPr/>
          <p:nvPr/>
        </p:nvSpPr>
        <p:spPr>
          <a:xfrm>
            <a:off x="4143372" y="6488668"/>
            <a:ext cx="4124142" cy="369332"/>
          </a:xfrm>
          <a:prstGeom prst="rect">
            <a:avLst/>
          </a:prstGeom>
        </p:spPr>
        <p:txBody>
          <a:bodyPr wrap="none">
            <a:spAutoFit/>
          </a:bodyPr>
          <a:lstStyle/>
          <a:p>
            <a:r>
              <a:rPr lang="fr-FR" dirty="0" smtClean="0">
                <a:hlinkClick r:id="rId3" tooltip="Clinical infectious diseases : an official publication of the Infectious Diseases Society of America."/>
              </a:rPr>
              <a:t>Clin Infect Dis.</a:t>
            </a:r>
            <a:r>
              <a:rPr lang="fr-FR" dirty="0" smtClean="0"/>
              <a:t> 2001 </a:t>
            </a:r>
            <a:r>
              <a:rPr lang="fr-FR" dirty="0" err="1" smtClean="0"/>
              <a:t>Dec</a:t>
            </a:r>
            <a:r>
              <a:rPr lang="fr-FR" dirty="0" smtClean="0"/>
              <a:t> 15;33(12):1981-9</a:t>
            </a:r>
            <a:endParaRPr lang="hr-H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Kurikulum iz infektologije</a:t>
            </a:r>
            <a:br>
              <a:rPr lang="hr-HR" dirty="0" smtClean="0"/>
            </a:br>
            <a:r>
              <a:rPr lang="hr-HR" dirty="0" smtClean="0"/>
              <a:t>Boravak na kliničkim odjelima</a:t>
            </a:r>
            <a:endParaRPr lang="hr-HR" dirty="0"/>
          </a:p>
        </p:txBody>
      </p:sp>
      <p:graphicFrame>
        <p:nvGraphicFramePr>
          <p:cNvPr id="4" name="Content Placeholder 3"/>
          <p:cNvGraphicFramePr>
            <a:graphicFrameLocks noGrp="1"/>
          </p:cNvGraphicFramePr>
          <p:nvPr>
            <p:ph idx="1"/>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Kurikulum iz infektologije</a:t>
            </a:r>
            <a:br>
              <a:rPr lang="hr-HR" dirty="0" smtClean="0"/>
            </a:br>
            <a:r>
              <a:rPr lang="hr-HR" dirty="0" smtClean="0"/>
              <a:t>Sati na spec. studiju</a:t>
            </a:r>
            <a:endParaRPr lang="hr-HR" dirty="0"/>
          </a:p>
        </p:txBody>
      </p:sp>
      <p:graphicFrame>
        <p:nvGraphicFramePr>
          <p:cNvPr id="4" name="Content Placeholder 3"/>
          <p:cNvGraphicFramePr>
            <a:graphicFrameLocks noGrp="1"/>
          </p:cNvGraphicFramePr>
          <p:nvPr>
            <p:ph idx="1"/>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l="32031" t="25694" r="24218" b="14583"/>
          <a:stretch>
            <a:fillRect/>
          </a:stretch>
        </p:blipFill>
        <p:spPr bwMode="auto">
          <a:xfrm>
            <a:off x="857224" y="0"/>
            <a:ext cx="8286776" cy="6363060"/>
          </a:xfrm>
          <a:prstGeom prst="rect">
            <a:avLst/>
          </a:prstGeom>
          <a:noFill/>
          <a:ln w="9525">
            <a:noFill/>
            <a:miter lim="800000"/>
            <a:headEnd/>
            <a:tailEnd/>
          </a:ln>
          <a:effectLst/>
        </p:spPr>
      </p:pic>
      <p:sp>
        <p:nvSpPr>
          <p:cNvPr id="3" name="Rectangle 2"/>
          <p:cNvSpPr/>
          <p:nvPr/>
        </p:nvSpPr>
        <p:spPr>
          <a:xfrm>
            <a:off x="2500298" y="6357958"/>
            <a:ext cx="6500826" cy="369332"/>
          </a:xfrm>
          <a:prstGeom prst="rect">
            <a:avLst/>
          </a:prstGeom>
        </p:spPr>
        <p:txBody>
          <a:bodyPr wrap="square">
            <a:spAutoFit/>
          </a:bodyPr>
          <a:lstStyle/>
          <a:p>
            <a:r>
              <a:rPr lang="en-US" b="1" dirty="0" smtClean="0"/>
              <a:t>Clinical Infectious Diseases® 2018;66(7):995–1003</a:t>
            </a:r>
            <a:endParaRPr lang="hr-H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Veliki posao za infektološku struku</a:t>
            </a:r>
            <a:endParaRPr lang="hr-HR" dirty="0"/>
          </a:p>
        </p:txBody>
      </p:sp>
      <p:sp>
        <p:nvSpPr>
          <p:cNvPr id="3" name="Content Placeholder 2"/>
          <p:cNvSpPr>
            <a:spLocks noGrp="1"/>
          </p:cNvSpPr>
          <p:nvPr>
            <p:ph idx="1"/>
          </p:nvPr>
        </p:nvSpPr>
        <p:spPr/>
        <p:txBody>
          <a:bodyPr>
            <a:normAutofit fontScale="92500" lnSpcReduction="10000"/>
          </a:bodyPr>
          <a:lstStyle/>
          <a:p>
            <a:r>
              <a:rPr lang="en-US" dirty="0" smtClean="0"/>
              <a:t>Antimicrobial Stewardship Training for Infectious Diseases Fellows: Program Directors Identify a Curriculum Ne</a:t>
            </a:r>
            <a:r>
              <a:rPr lang="hr-HR" dirty="0" smtClean="0"/>
              <a:t>ed</a:t>
            </a:r>
          </a:p>
          <a:p>
            <a:pPr lvl="1"/>
            <a:r>
              <a:rPr lang="en-US" dirty="0" err="1" smtClean="0">
                <a:hlinkClick r:id="rId2" tooltip="Clinical infectious diseases : an official publication of the Infectious Diseases Society of America."/>
              </a:rPr>
              <a:t>Clin</a:t>
            </a:r>
            <a:r>
              <a:rPr lang="en-US" dirty="0" smtClean="0">
                <a:hlinkClick r:id="rId2" tooltip="Clinical infectious diseases : an official publication of the Infectious Diseases Society of America."/>
              </a:rPr>
              <a:t> Infect Dis.</a:t>
            </a:r>
            <a:r>
              <a:rPr lang="en-US" dirty="0" smtClean="0"/>
              <a:t> 2018 Apr 16</a:t>
            </a:r>
            <a:endParaRPr lang="hr-HR" dirty="0" smtClean="0"/>
          </a:p>
          <a:p>
            <a:endParaRPr lang="hr-HR" dirty="0" smtClean="0"/>
          </a:p>
          <a:p>
            <a:r>
              <a:rPr lang="hr-HR" dirty="0" smtClean="0"/>
              <a:t>U Hrvatskoj isto potrebne promjene u edukaciji infektologa i organizaciji službe</a:t>
            </a:r>
          </a:p>
          <a:p>
            <a:pPr lvl="1"/>
            <a:r>
              <a:rPr lang="hr-HR" dirty="0" smtClean="0"/>
              <a:t>Antibiotici</a:t>
            </a:r>
          </a:p>
          <a:p>
            <a:pPr lvl="1"/>
            <a:r>
              <a:rPr lang="hr-HR" dirty="0" smtClean="0"/>
              <a:t>Djelovanje antibiotika u posebnim uvjetima</a:t>
            </a:r>
          </a:p>
          <a:p>
            <a:pPr lvl="1"/>
            <a:r>
              <a:rPr lang="hr-HR" dirty="0" smtClean="0"/>
              <a:t>Komunikacija u timu</a:t>
            </a:r>
          </a:p>
          <a:p>
            <a:pPr lvl="1"/>
            <a:r>
              <a:rPr lang="hr-HR" dirty="0" smtClean="0"/>
              <a:t>Mogućnost supspecijalizacije intenzivne medicine</a:t>
            </a:r>
          </a:p>
          <a:p>
            <a:pPr lvl="1"/>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5391" t="12500" r="23828" b="59028"/>
          <a:stretch>
            <a:fillRect/>
          </a:stretch>
        </p:blipFill>
        <p:spPr bwMode="auto">
          <a:xfrm>
            <a:off x="428596" y="1785926"/>
            <a:ext cx="8572528" cy="2703643"/>
          </a:xfrm>
          <a:prstGeom prst="rect">
            <a:avLst/>
          </a:prstGeom>
          <a:noFill/>
          <a:ln w="9525">
            <a:noFill/>
            <a:miter lim="800000"/>
            <a:headEnd/>
            <a:tailEnd/>
          </a:ln>
          <a:effectLst/>
        </p:spPr>
      </p:pic>
      <p:sp>
        <p:nvSpPr>
          <p:cNvPr id="3" name="Rectangle 2"/>
          <p:cNvSpPr/>
          <p:nvPr/>
        </p:nvSpPr>
        <p:spPr>
          <a:xfrm>
            <a:off x="1500166" y="5643578"/>
            <a:ext cx="6500826" cy="369332"/>
          </a:xfrm>
          <a:prstGeom prst="rect">
            <a:avLst/>
          </a:prstGeom>
        </p:spPr>
        <p:txBody>
          <a:bodyPr wrap="square">
            <a:spAutoFit/>
          </a:bodyPr>
          <a:lstStyle/>
          <a:p>
            <a:r>
              <a:rPr lang="en-US" b="1" dirty="0" smtClean="0"/>
              <a:t>Clinical Infectious Diseases® 2018;66(7):995–1003</a:t>
            </a:r>
            <a:endParaRPr lang="hr-H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Elementi racionalne antimikrobne terapije</a:t>
            </a:r>
            <a:endParaRPr lang="hr-HR" dirty="0"/>
          </a:p>
        </p:txBody>
      </p:sp>
      <p:sp>
        <p:nvSpPr>
          <p:cNvPr id="3" name="Content Placeholder 2"/>
          <p:cNvSpPr>
            <a:spLocks noGrp="1"/>
          </p:cNvSpPr>
          <p:nvPr>
            <p:ph idx="1"/>
          </p:nvPr>
        </p:nvSpPr>
        <p:spPr/>
        <p:txBody>
          <a:bodyPr>
            <a:normAutofit fontScale="92500" lnSpcReduction="10000"/>
          </a:bodyPr>
          <a:lstStyle/>
          <a:p>
            <a:r>
              <a:rPr lang="hr-HR" dirty="0" smtClean="0"/>
              <a:t>Potrebna</a:t>
            </a:r>
          </a:p>
          <a:p>
            <a:pPr lvl="1"/>
            <a:r>
              <a:rPr lang="hr-HR" dirty="0" smtClean="0"/>
              <a:t>DIJAGNOZA</a:t>
            </a:r>
          </a:p>
          <a:p>
            <a:r>
              <a:rPr lang="hr-HR" dirty="0" smtClean="0"/>
              <a:t>Pravovremena</a:t>
            </a:r>
          </a:p>
          <a:p>
            <a:r>
              <a:rPr lang="hr-HR" dirty="0" smtClean="0"/>
              <a:t>Učinkovita</a:t>
            </a:r>
          </a:p>
          <a:p>
            <a:pPr lvl="1"/>
            <a:r>
              <a:rPr lang="hr-HR" dirty="0" smtClean="0"/>
              <a:t>Izbor, doza, nuspojave</a:t>
            </a:r>
          </a:p>
          <a:p>
            <a:pPr lvl="1"/>
            <a:r>
              <a:rPr lang="hr-HR" dirty="0" smtClean="0"/>
              <a:t>Poznavanje učinka u selekcioniranih bolesnika</a:t>
            </a:r>
          </a:p>
          <a:p>
            <a:pPr lvl="1"/>
            <a:r>
              <a:rPr lang="hr-HR" dirty="0" smtClean="0"/>
              <a:t>Poznavanje PK/PD odnosa</a:t>
            </a:r>
          </a:p>
          <a:p>
            <a:pPr lvl="2"/>
            <a:r>
              <a:rPr lang="hr-HR" dirty="0" smtClean="0"/>
              <a:t>Kritični bolesnici</a:t>
            </a:r>
          </a:p>
          <a:p>
            <a:pPr lvl="1"/>
            <a:r>
              <a:rPr lang="hr-HR" dirty="0" smtClean="0"/>
              <a:t>Rezultati različiti u pojedinim podgrupama bolesnika ovisno o patofiziološkim poremećajima</a:t>
            </a:r>
          </a:p>
          <a:p>
            <a:pPr lvl="2"/>
            <a:r>
              <a:rPr lang="hr-HR" dirty="0" smtClean="0"/>
              <a:t>Temeljito poznavanje infektološke bolesti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6172" t="19444" r="26562" b="58333"/>
          <a:stretch>
            <a:fillRect/>
          </a:stretch>
        </p:blipFill>
        <p:spPr bwMode="auto">
          <a:xfrm>
            <a:off x="500002" y="1857364"/>
            <a:ext cx="8643998" cy="2286016"/>
          </a:xfrm>
          <a:prstGeom prst="rect">
            <a:avLst/>
          </a:prstGeom>
          <a:noFill/>
          <a:ln w="9525">
            <a:noFill/>
            <a:miter lim="800000"/>
            <a:headEnd/>
            <a:tailEnd/>
          </a:ln>
          <a:effectLst/>
        </p:spPr>
      </p:pic>
      <p:sp>
        <p:nvSpPr>
          <p:cNvPr id="3" name="Rectangle 2"/>
          <p:cNvSpPr/>
          <p:nvPr/>
        </p:nvSpPr>
        <p:spPr>
          <a:xfrm>
            <a:off x="2285984" y="5214950"/>
            <a:ext cx="6357982" cy="369332"/>
          </a:xfrm>
          <a:prstGeom prst="rect">
            <a:avLst/>
          </a:prstGeom>
        </p:spPr>
        <p:txBody>
          <a:bodyPr wrap="square">
            <a:spAutoFit/>
          </a:bodyPr>
          <a:lstStyle/>
          <a:p>
            <a:r>
              <a:rPr lang="en-US" dirty="0" smtClean="0"/>
              <a:t>Clinical Infectious Diseases 2014;58(1):29–31</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ATB tim</a:t>
            </a:r>
            <a:endParaRPr lang="hr-HR" dirty="0"/>
          </a:p>
        </p:txBody>
      </p:sp>
      <p:sp>
        <p:nvSpPr>
          <p:cNvPr id="3" name="Content Placeholder 2"/>
          <p:cNvSpPr>
            <a:spLocks noGrp="1"/>
          </p:cNvSpPr>
          <p:nvPr>
            <p:ph idx="1"/>
          </p:nvPr>
        </p:nvSpPr>
        <p:spPr/>
        <p:txBody>
          <a:bodyPr/>
          <a:lstStyle/>
          <a:p>
            <a:r>
              <a:rPr lang="hr-HR" dirty="0" smtClean="0"/>
              <a:t>Timski rad je zahtjev današnje medicine</a:t>
            </a:r>
          </a:p>
          <a:p>
            <a:r>
              <a:rPr lang="hr-HR" dirty="0" smtClean="0"/>
              <a:t>ATB tim</a:t>
            </a:r>
          </a:p>
          <a:p>
            <a:pPr lvl="1"/>
            <a:r>
              <a:rPr lang="hr-HR" dirty="0" smtClean="0"/>
              <a:t>Infektolog</a:t>
            </a:r>
          </a:p>
          <a:p>
            <a:pPr lvl="1"/>
            <a:r>
              <a:rPr lang="hr-HR" dirty="0" smtClean="0"/>
              <a:t>Klinički mikrobiolog</a:t>
            </a:r>
          </a:p>
          <a:p>
            <a:pPr lvl="1"/>
            <a:r>
              <a:rPr lang="hr-HR" dirty="0" smtClean="0"/>
              <a:t>Klinički farmakolog</a:t>
            </a:r>
          </a:p>
          <a:p>
            <a:pPr lvl="1"/>
            <a:r>
              <a:rPr lang="hr-HR" dirty="0" smtClean="0"/>
              <a:t>Klinički farmaceut</a:t>
            </a:r>
          </a:p>
          <a:p>
            <a:pPr lvl="1"/>
            <a:r>
              <a:rPr lang="hr-HR" dirty="0" smtClean="0"/>
              <a:t>Kliničar</a:t>
            </a:r>
          </a:p>
          <a:p>
            <a:pPr lvl="1"/>
            <a:endParaRPr lang="hr-H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Tim je bolji od pojedinca</a:t>
            </a:r>
            <a:endParaRPr lang="hr-HR" dirty="0"/>
          </a:p>
        </p:txBody>
      </p:sp>
      <p:sp>
        <p:nvSpPr>
          <p:cNvPr id="3" name="Content Placeholder 2"/>
          <p:cNvSpPr>
            <a:spLocks noGrp="1"/>
          </p:cNvSpPr>
          <p:nvPr>
            <p:ph idx="1"/>
          </p:nvPr>
        </p:nvSpPr>
        <p:spPr/>
        <p:txBody>
          <a:bodyPr/>
          <a:lstStyle/>
          <a:p>
            <a:r>
              <a:rPr lang="hr-HR" sz="2400" dirty="0" smtClean="0"/>
              <a:t>ATB tim (ID+ klinički farmaceut)</a:t>
            </a:r>
          </a:p>
          <a:p>
            <a:r>
              <a:rPr lang="hr-HR" sz="2400" dirty="0" smtClean="0"/>
              <a:t>Pojedinac: Subspecijalizant infektologije</a:t>
            </a:r>
          </a:p>
          <a:p>
            <a:endParaRPr lang="hr-HR" dirty="0"/>
          </a:p>
        </p:txBody>
      </p:sp>
      <p:pic>
        <p:nvPicPr>
          <p:cNvPr id="1026" name="Picture 2"/>
          <p:cNvPicPr>
            <a:picLocks noChangeAspect="1" noChangeArrowheads="1"/>
          </p:cNvPicPr>
          <p:nvPr/>
        </p:nvPicPr>
        <p:blipFill>
          <a:blip r:embed="rId2"/>
          <a:srcRect l="50000" t="51389" r="23828" b="13889"/>
          <a:stretch>
            <a:fillRect/>
          </a:stretch>
        </p:blipFill>
        <p:spPr bwMode="auto">
          <a:xfrm>
            <a:off x="2915816" y="3140968"/>
            <a:ext cx="4824536" cy="3600376"/>
          </a:xfrm>
          <a:prstGeom prst="rect">
            <a:avLst/>
          </a:prstGeom>
          <a:noFill/>
          <a:ln w="9525">
            <a:noFill/>
            <a:miter lim="800000"/>
            <a:headEnd/>
            <a:tailEnd/>
          </a:ln>
          <a:effectLst/>
        </p:spPr>
      </p:pic>
      <p:sp>
        <p:nvSpPr>
          <p:cNvPr id="5" name="Rectangle 4"/>
          <p:cNvSpPr/>
          <p:nvPr/>
        </p:nvSpPr>
        <p:spPr>
          <a:xfrm>
            <a:off x="3357554" y="785794"/>
            <a:ext cx="5643602" cy="369332"/>
          </a:xfrm>
          <a:prstGeom prst="rect">
            <a:avLst/>
          </a:prstGeom>
        </p:spPr>
        <p:txBody>
          <a:bodyPr wrap="square">
            <a:spAutoFit/>
          </a:bodyPr>
          <a:lstStyle/>
          <a:p>
            <a:r>
              <a:rPr lang="en-US" b="1" dirty="0" smtClean="0"/>
              <a:t>Clinical Infectious Diseases 2001; 33:289–95</a:t>
            </a:r>
            <a:endParaRPr lang="hr-H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sz="3100" b="1" dirty="0" smtClean="0"/>
              <a:t/>
            </a:r>
            <a:br>
              <a:rPr lang="hr-HR" sz="3100" b="1" dirty="0" smtClean="0"/>
            </a:br>
            <a:r>
              <a:rPr lang="en-US" sz="3100" b="1" dirty="0" smtClean="0"/>
              <a:t>Defensive medicine among antibiotic stewards: the international ESCMID </a:t>
            </a:r>
            <a:r>
              <a:rPr lang="en-US" sz="3100" b="1" dirty="0" err="1" smtClean="0"/>
              <a:t>AntibioLegalMap</a:t>
            </a:r>
            <a:r>
              <a:rPr lang="en-US" sz="3100" b="1" dirty="0" smtClean="0"/>
              <a:t> survey</a:t>
            </a:r>
            <a:r>
              <a:rPr lang="en-US" b="1" dirty="0" smtClean="0"/>
              <a:t/>
            </a:r>
            <a:br>
              <a:rPr lang="en-US" b="1" dirty="0" smtClean="0"/>
            </a:br>
            <a:endParaRPr lang="hr-HR" dirty="0"/>
          </a:p>
        </p:txBody>
      </p:sp>
      <p:sp>
        <p:nvSpPr>
          <p:cNvPr id="3" name="Content Placeholder 2"/>
          <p:cNvSpPr>
            <a:spLocks noGrp="1"/>
          </p:cNvSpPr>
          <p:nvPr>
            <p:ph idx="1"/>
          </p:nvPr>
        </p:nvSpPr>
        <p:spPr/>
        <p:txBody>
          <a:bodyPr>
            <a:normAutofit/>
          </a:bodyPr>
          <a:lstStyle/>
          <a:p>
            <a:r>
              <a:rPr lang="en-US" dirty="0" smtClean="0"/>
              <a:t>85.0%, 525/618</a:t>
            </a:r>
            <a:r>
              <a:rPr lang="hr-HR" dirty="0" smtClean="0"/>
              <a:t> </a:t>
            </a:r>
            <a:r>
              <a:rPr lang="en-US" dirty="0" smtClean="0"/>
              <a:t>reported some defensive </a:t>
            </a:r>
            <a:r>
              <a:rPr lang="en-US" dirty="0" err="1" smtClean="0"/>
              <a:t>behaviour</a:t>
            </a:r>
            <a:r>
              <a:rPr lang="en-US" dirty="0" smtClean="0"/>
              <a:t> in antibiotic prescribing</a:t>
            </a:r>
            <a:endParaRPr lang="hr-HR" dirty="0" smtClean="0"/>
          </a:p>
          <a:p>
            <a:r>
              <a:rPr lang="en-US" dirty="0" smtClean="0"/>
              <a:t>These </a:t>
            </a:r>
            <a:r>
              <a:rPr lang="en-US" dirty="0" err="1" smtClean="0"/>
              <a:t>behaviours</a:t>
            </a:r>
            <a:r>
              <a:rPr lang="en-US" dirty="0" smtClean="0"/>
              <a:t> were independently associated with being younger than or equal to 35 years and sometimes or often worried about liability. </a:t>
            </a:r>
            <a:endParaRPr lang="hr-HR" dirty="0" smtClean="0"/>
          </a:p>
          <a:p>
            <a:r>
              <a:rPr lang="en-US" dirty="0" smtClean="0"/>
              <a:t>The preferred measures to reduce fear and defensive </a:t>
            </a:r>
            <a:r>
              <a:rPr lang="en-US" dirty="0" err="1" smtClean="0"/>
              <a:t>behaviours</a:t>
            </a:r>
            <a:r>
              <a:rPr lang="en-US" dirty="0" smtClean="0"/>
              <a:t> were having local guidelines and </a:t>
            </a:r>
            <a:r>
              <a:rPr lang="en-US" b="1" dirty="0" smtClean="0">
                <a:solidFill>
                  <a:srgbClr val="FF0000"/>
                </a:solidFill>
                <a:effectLst>
                  <a:outerShdw blurRad="38100" dist="38100" dir="2700000" algn="tl">
                    <a:srgbClr val="000000">
                      <a:alpha val="43137"/>
                    </a:srgbClr>
                  </a:outerShdw>
                </a:effectLst>
              </a:rPr>
              <a:t>sharing decisions through teamwork</a:t>
            </a:r>
            <a:endParaRPr lang="hr-HR" b="1"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4071934" y="6072206"/>
            <a:ext cx="3576428" cy="369332"/>
          </a:xfrm>
          <a:prstGeom prst="rect">
            <a:avLst/>
          </a:prstGeom>
        </p:spPr>
        <p:txBody>
          <a:bodyPr wrap="none">
            <a:spAutoFit/>
          </a:bodyPr>
          <a:lstStyle/>
          <a:p>
            <a:r>
              <a:rPr lang="en-US" dirty="0" smtClean="0">
                <a:hlinkClick r:id="rId2" tooltip="The Journal of antimicrobial chemotherapy."/>
              </a:rPr>
              <a:t>J </a:t>
            </a:r>
            <a:r>
              <a:rPr lang="en-US" dirty="0" err="1" smtClean="0">
                <a:hlinkClick r:id="rId2" tooltip="The Journal of antimicrobial chemotherapy."/>
              </a:rPr>
              <a:t>Antimicrob</a:t>
            </a:r>
            <a:r>
              <a:rPr lang="en-US" dirty="0" smtClean="0">
                <a:hlinkClick r:id="rId2" tooltip="The Journal of antimicrobial chemotherapy."/>
              </a:rPr>
              <a:t> </a:t>
            </a:r>
            <a:r>
              <a:rPr lang="en-US" dirty="0" err="1" smtClean="0">
                <a:hlinkClick r:id="rId2" tooltip="The Journal of antimicrobial chemotherapy."/>
              </a:rPr>
              <a:t>Chemother</a:t>
            </a:r>
            <a:r>
              <a:rPr lang="en-US" dirty="0" smtClean="0">
                <a:hlinkClick r:id="rId2" tooltip="The Journal of antimicrobial chemotherapy."/>
              </a:rPr>
              <a:t>.</a:t>
            </a:r>
            <a:r>
              <a:rPr lang="en-US" dirty="0" smtClean="0"/>
              <a:t> 2018 Apr 4</a:t>
            </a:r>
            <a:endParaRPr lang="hr-H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2"/>
          <p:cNvSpPr txBox="1">
            <a:spLocks/>
          </p:cNvSpPr>
          <p:nvPr/>
        </p:nvSpPr>
        <p:spPr bwMode="auto">
          <a:xfrm>
            <a:off x="0" y="5072074"/>
            <a:ext cx="9144000" cy="1182596"/>
          </a:xfrm>
          <a:prstGeom prst="rect">
            <a:avLst/>
          </a:prstGeom>
          <a:noFill/>
          <a:ln w="9525">
            <a:noFill/>
            <a:miter lim="800000"/>
            <a:headEnd/>
            <a:tailEnd/>
          </a:ln>
        </p:spPr>
        <p:txBody>
          <a:bodyPr lIns="228600" tIns="0" rIns="228600" bIns="0"/>
          <a:lstStyle/>
          <a:p>
            <a:pPr eaLnBrk="1" hangingPunct="1"/>
            <a:r>
              <a:rPr lang="en-US" b="1" dirty="0"/>
              <a:t>From: How Next-Generation Sequencing and </a:t>
            </a:r>
            <a:r>
              <a:rPr lang="en-US" b="1" dirty="0" err="1"/>
              <a:t>Multiscale</a:t>
            </a:r>
            <a:r>
              <a:rPr lang="en-US" b="1" dirty="0"/>
              <a:t> Data Analysis Will Transform Infectious Disease Management</a:t>
            </a:r>
          </a:p>
          <a:p>
            <a:pPr eaLnBrk="1" hangingPunct="1"/>
            <a:r>
              <a:rPr lang="en-US" sz="1600" b="1" dirty="0" err="1"/>
              <a:t>Clin</a:t>
            </a:r>
            <a:r>
              <a:rPr lang="en-US" sz="1600" b="1" dirty="0"/>
              <a:t> Infect Dis. 2015;61(11):1695-1702. doi:10.1093/cid/civ670</a:t>
            </a:r>
          </a:p>
          <a:p>
            <a:pPr eaLnBrk="1" hangingPunct="1"/>
            <a:endParaRPr lang="en-US" sz="1600" b="1" dirty="0"/>
          </a:p>
        </p:txBody>
      </p:sp>
      <p:sp>
        <p:nvSpPr>
          <p:cNvPr id="16387" name="Rectangle 2"/>
          <p:cNvSpPr>
            <a:spLocks noChangeArrowheads="1"/>
          </p:cNvSpPr>
          <p:nvPr/>
        </p:nvSpPr>
        <p:spPr bwMode="auto">
          <a:xfrm>
            <a:off x="0" y="0"/>
            <a:ext cx="9144000" cy="6858000"/>
          </a:xfrm>
          <a:prstGeom prst="rect">
            <a:avLst/>
          </a:prstGeom>
          <a:noFill/>
          <a:ln w="25400" algn="ctr">
            <a:solidFill>
              <a:srgbClr val="F2F2F2"/>
            </a:solidFill>
            <a:miter lim="800000"/>
            <a:headEnd/>
            <a:tailEnd/>
          </a:ln>
        </p:spPr>
        <p:txBody>
          <a:bodyPr anchor="ctr"/>
          <a:lstStyle/>
          <a:p>
            <a:pPr algn="ctr"/>
            <a:endParaRPr lang="sr-Latn-CS">
              <a:solidFill>
                <a:srgbClr val="FFFFFF"/>
              </a:solidFill>
            </a:endParaRPr>
          </a:p>
        </p:txBody>
      </p:sp>
      <p:sp>
        <p:nvSpPr>
          <p:cNvPr id="16389" name="TextBox 3"/>
          <p:cNvSpPr txBox="1">
            <a:spLocks noChangeArrowheads="1"/>
          </p:cNvSpPr>
          <p:nvPr/>
        </p:nvSpPr>
        <p:spPr bwMode="auto">
          <a:xfrm>
            <a:off x="0" y="231775"/>
            <a:ext cx="9144000" cy="304800"/>
          </a:xfrm>
          <a:prstGeom prst="rect">
            <a:avLst/>
          </a:prstGeom>
          <a:noFill/>
          <a:ln w="9525">
            <a:noFill/>
            <a:miter lim="800000"/>
            <a:headEnd/>
            <a:tailEnd/>
          </a:ln>
        </p:spPr>
        <p:txBody>
          <a:bodyPr>
            <a:spAutoFit/>
          </a:bodyPr>
          <a:lstStyle/>
          <a:p>
            <a:pPr algn="ctr"/>
            <a:endParaRPr lang="sr-Latn-CS" sz="1400"/>
          </a:p>
        </p:txBody>
      </p:sp>
      <p:pic>
        <p:nvPicPr>
          <p:cNvPr id="16391" name="Picture 7"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92" y="261444"/>
            <a:ext cx="4437063" cy="44577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Značenje infektologa</a:t>
            </a:r>
            <a:endParaRPr lang="hr-HR" dirty="0"/>
          </a:p>
        </p:txBody>
      </p:sp>
      <p:sp>
        <p:nvSpPr>
          <p:cNvPr id="3" name="Content Placeholder 2"/>
          <p:cNvSpPr>
            <a:spLocks noGrp="1"/>
          </p:cNvSpPr>
          <p:nvPr>
            <p:ph sz="half" idx="1"/>
          </p:nvPr>
        </p:nvSpPr>
        <p:spPr/>
        <p:txBody>
          <a:bodyPr>
            <a:normAutofit/>
          </a:bodyPr>
          <a:lstStyle/>
          <a:p>
            <a:r>
              <a:rPr lang="hr-HR" dirty="0" smtClean="0"/>
              <a:t>Konzilijarna služba</a:t>
            </a:r>
          </a:p>
          <a:p>
            <a:pPr lvl="1"/>
            <a:r>
              <a:rPr lang="hr-HR" dirty="0" smtClean="0"/>
              <a:t>Niža smrtnost </a:t>
            </a:r>
            <a:r>
              <a:rPr lang="en-US" dirty="0" smtClean="0"/>
              <a:t>OR</a:t>
            </a:r>
            <a:r>
              <a:rPr lang="hr-HR" dirty="0" smtClean="0"/>
              <a:t>=</a:t>
            </a:r>
            <a:r>
              <a:rPr lang="en-US" dirty="0" smtClean="0"/>
              <a:t>0.87; 95%</a:t>
            </a:r>
            <a:r>
              <a:rPr lang="hr-HR" dirty="0" smtClean="0"/>
              <a:t> </a:t>
            </a:r>
            <a:r>
              <a:rPr lang="en-US" dirty="0" smtClean="0"/>
              <a:t>CI, .83 </a:t>
            </a:r>
            <a:r>
              <a:rPr lang="hr-HR" dirty="0" smtClean="0"/>
              <a:t>d</a:t>
            </a:r>
            <a:r>
              <a:rPr lang="en-US" dirty="0" smtClean="0"/>
              <a:t>o .91</a:t>
            </a:r>
            <a:endParaRPr lang="hr-HR" dirty="0" smtClean="0"/>
          </a:p>
          <a:p>
            <a:pPr lvl="1"/>
            <a:r>
              <a:rPr lang="hr-HR" dirty="0" smtClean="0"/>
              <a:t>Niža učestalost ponovnih prijema </a:t>
            </a:r>
            <a:r>
              <a:rPr lang="en-US" dirty="0" smtClean="0"/>
              <a:t>OR, 0.96; 95% CI, .93 </a:t>
            </a:r>
            <a:r>
              <a:rPr lang="hr-HR" dirty="0" smtClean="0"/>
              <a:t>do</a:t>
            </a:r>
            <a:r>
              <a:rPr lang="en-US" dirty="0" smtClean="0"/>
              <a:t> .99)</a:t>
            </a:r>
            <a:endParaRPr lang="hr-HR" dirty="0" smtClean="0"/>
          </a:p>
          <a:p>
            <a:pPr lvl="1"/>
            <a:r>
              <a:rPr lang="hr-HR" dirty="0" smtClean="0"/>
              <a:t>Kraći boravak </a:t>
            </a:r>
            <a:r>
              <a:rPr lang="en-US" dirty="0" smtClean="0"/>
              <a:t>3.7% 95% CI, −5.5% to −1.9%</a:t>
            </a:r>
            <a:endParaRPr lang="hr-HR" dirty="0"/>
          </a:p>
        </p:txBody>
      </p:sp>
      <p:sp>
        <p:nvSpPr>
          <p:cNvPr id="4" name="Content Placeholder 3"/>
          <p:cNvSpPr>
            <a:spLocks noGrp="1"/>
          </p:cNvSpPr>
          <p:nvPr>
            <p:ph sz="half" idx="2"/>
          </p:nvPr>
        </p:nvSpPr>
        <p:spPr/>
        <p:txBody>
          <a:bodyPr/>
          <a:lstStyle/>
          <a:p>
            <a:r>
              <a:rPr lang="hr-HR" dirty="0" smtClean="0"/>
              <a:t>Medicare</a:t>
            </a:r>
          </a:p>
          <a:p>
            <a:r>
              <a:rPr lang="en-US" dirty="0" smtClean="0"/>
              <a:t>101 991 </a:t>
            </a:r>
            <a:r>
              <a:rPr lang="hr-HR" dirty="0" smtClean="0"/>
              <a:t>bolničkih boravaka ID+ </a:t>
            </a:r>
          </a:p>
          <a:p>
            <a:r>
              <a:rPr lang="en-US" dirty="0" smtClean="0"/>
              <a:t>170 336</a:t>
            </a:r>
            <a:r>
              <a:rPr lang="hr-HR" dirty="0" smtClean="0"/>
              <a:t> ID-</a:t>
            </a:r>
            <a:endParaRPr lang="hr-HR" dirty="0"/>
          </a:p>
        </p:txBody>
      </p:sp>
      <p:sp>
        <p:nvSpPr>
          <p:cNvPr id="5" name="Rectangle 4"/>
          <p:cNvSpPr/>
          <p:nvPr/>
        </p:nvSpPr>
        <p:spPr>
          <a:xfrm>
            <a:off x="3643306" y="5715016"/>
            <a:ext cx="4284122" cy="369332"/>
          </a:xfrm>
          <a:prstGeom prst="rect">
            <a:avLst/>
          </a:prstGeom>
        </p:spPr>
        <p:txBody>
          <a:bodyPr wrap="none">
            <a:spAutoFit/>
          </a:bodyPr>
          <a:lstStyle/>
          <a:p>
            <a:r>
              <a:rPr lang="en-US" dirty="0" smtClean="0"/>
              <a:t>Clinical Infectious Diseases 2014;58(1):22–8</a:t>
            </a:r>
            <a:endParaRPr lang="hr-H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r-HR" dirty="0" smtClean="0"/>
              <a:t>Potrebna je rana intervencija</a:t>
            </a:r>
            <a:endParaRPr lang="hr-HR" dirty="0"/>
          </a:p>
        </p:txBody>
      </p:sp>
      <p:pic>
        <p:nvPicPr>
          <p:cNvPr id="2050" name="Picture 2"/>
          <p:cNvPicPr>
            <a:picLocks noChangeAspect="1" noChangeArrowheads="1"/>
          </p:cNvPicPr>
          <p:nvPr/>
        </p:nvPicPr>
        <p:blipFill>
          <a:blip r:embed="rId2"/>
          <a:srcRect l="19531" t="18750" r="19140" b="40278"/>
          <a:stretch>
            <a:fillRect/>
          </a:stretch>
        </p:blipFill>
        <p:spPr bwMode="auto">
          <a:xfrm>
            <a:off x="357158" y="1285860"/>
            <a:ext cx="8286808" cy="4857784"/>
          </a:xfrm>
          <a:prstGeom prst="rect">
            <a:avLst/>
          </a:prstGeom>
          <a:noFill/>
          <a:ln w="9525">
            <a:noFill/>
            <a:miter lim="800000"/>
            <a:headEnd/>
            <a:tailEnd/>
          </a:ln>
          <a:effectLst/>
        </p:spPr>
      </p:pic>
      <p:sp>
        <p:nvSpPr>
          <p:cNvPr id="7" name="Rectangle 6"/>
          <p:cNvSpPr/>
          <p:nvPr/>
        </p:nvSpPr>
        <p:spPr>
          <a:xfrm>
            <a:off x="4429124" y="6286520"/>
            <a:ext cx="4284122" cy="369332"/>
          </a:xfrm>
          <a:prstGeom prst="rect">
            <a:avLst/>
          </a:prstGeom>
        </p:spPr>
        <p:txBody>
          <a:bodyPr wrap="none">
            <a:spAutoFit/>
          </a:bodyPr>
          <a:lstStyle/>
          <a:p>
            <a:r>
              <a:rPr lang="en-US" dirty="0" smtClean="0"/>
              <a:t>Clinical Infectious Diseases 2014;58(1):22–8</a:t>
            </a:r>
            <a:endParaRPr lang="hr-HR" dirty="0"/>
          </a:p>
        </p:txBody>
      </p:sp>
      <p:sp>
        <p:nvSpPr>
          <p:cNvPr id="8" name="Oval 7"/>
          <p:cNvSpPr/>
          <p:nvPr/>
        </p:nvSpPr>
        <p:spPr>
          <a:xfrm>
            <a:off x="3000364" y="3714752"/>
            <a:ext cx="3857652" cy="17002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066800"/>
          </a:xfrm>
        </p:spPr>
        <p:txBody>
          <a:bodyPr>
            <a:normAutofit/>
          </a:bodyPr>
          <a:lstStyle/>
          <a:p>
            <a:r>
              <a:rPr lang="hr-HR" sz="3200" dirty="0" smtClean="0"/>
              <a:t>ID konzultacija kod kriptokoknog meningitisa</a:t>
            </a:r>
            <a:endParaRPr lang="hr-HR" sz="3200" dirty="0"/>
          </a:p>
        </p:txBody>
      </p:sp>
      <p:sp>
        <p:nvSpPr>
          <p:cNvPr id="3" name="Content Placeholder 2"/>
          <p:cNvSpPr>
            <a:spLocks noGrp="1"/>
          </p:cNvSpPr>
          <p:nvPr>
            <p:ph sz="half" idx="1"/>
          </p:nvPr>
        </p:nvSpPr>
        <p:spPr/>
        <p:txBody>
          <a:bodyPr/>
          <a:lstStyle/>
          <a:p>
            <a:r>
              <a:rPr lang="hr-HR" dirty="0" smtClean="0"/>
              <a:t>100 bolesnika ID+</a:t>
            </a:r>
          </a:p>
          <a:p>
            <a:r>
              <a:rPr lang="hr-HR" dirty="0" smtClean="0"/>
              <a:t>47 bolesnika ID –</a:t>
            </a:r>
          </a:p>
          <a:p>
            <a:r>
              <a:rPr lang="hr-HR" dirty="0" smtClean="0"/>
              <a:t>Ishod:</a:t>
            </a:r>
          </a:p>
          <a:p>
            <a:pPr lvl="1"/>
            <a:r>
              <a:rPr lang="hr-HR" dirty="0" smtClean="0"/>
              <a:t>Češća učestalost ispravne terapije</a:t>
            </a:r>
          </a:p>
          <a:p>
            <a:pPr lvl="1"/>
            <a:r>
              <a:rPr lang="hr-HR" dirty="0" smtClean="0"/>
              <a:t>Dulja primjena</a:t>
            </a:r>
          </a:p>
          <a:p>
            <a:pPr lvl="1"/>
            <a:r>
              <a:rPr lang="hr-HR" dirty="0" smtClean="0"/>
              <a:t>Češća LP</a:t>
            </a:r>
          </a:p>
          <a:p>
            <a:pPr lvl="1"/>
            <a:r>
              <a:rPr lang="hr-HR" dirty="0" smtClean="0"/>
              <a:t>Bolji ishod liječenja</a:t>
            </a:r>
            <a:endParaRPr lang="hr-HR"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4122127286"/>
              </p:ext>
            </p:extLst>
          </p:nvPr>
        </p:nvGraphicFramePr>
        <p:xfrm>
          <a:off x="4355976" y="1357274"/>
          <a:ext cx="4572032" cy="550072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0" y="6215082"/>
            <a:ext cx="5286380" cy="369332"/>
          </a:xfrm>
          <a:prstGeom prst="rect">
            <a:avLst/>
          </a:prstGeom>
        </p:spPr>
        <p:txBody>
          <a:bodyPr wrap="square">
            <a:spAutoFit/>
          </a:bodyPr>
          <a:lstStyle/>
          <a:p>
            <a:r>
              <a:rPr lang="en-US" b="1" dirty="0" smtClean="0"/>
              <a:t>Clinical Infectious Diseases® 2017;64(5):558–64</a:t>
            </a:r>
            <a:endParaRPr lang="hr-H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535</TotalTime>
  <Words>673</Words>
  <Application>Microsoft Office PowerPoint</Application>
  <PresentationFormat>On-screen Show (4:3)</PresentationFormat>
  <Paragraphs>96</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Urban</vt:lpstr>
      <vt:lpstr>ULOGA INFEKTOLOGA U RACIONALIZACIJI ANTIMIKROBNOG LIJEČENJA</vt:lpstr>
      <vt:lpstr>Elementi racionalne antimikrobne terapije</vt:lpstr>
      <vt:lpstr>ATB tim</vt:lpstr>
      <vt:lpstr>Tim je bolji od pojedinca</vt:lpstr>
      <vt:lpstr> Defensive medicine among antibiotic stewards: the international ESCMID AntibioLegalMap survey </vt:lpstr>
      <vt:lpstr>PowerPoint Presentation</vt:lpstr>
      <vt:lpstr>Značenje infektologa</vt:lpstr>
      <vt:lpstr>Potrebna je rana intervencija</vt:lpstr>
      <vt:lpstr>ID konzultacija kod kriptokoknog meningitisa</vt:lpstr>
      <vt:lpstr>ID konzultacija povećava preživljavanje bolesnika Kriptokokni meningitis kod non HIV bolesnika</vt:lpstr>
      <vt:lpstr>PowerPoint Presentation</vt:lpstr>
      <vt:lpstr>  Infectious disease consultation and microbiologic surveillance for intensive care unit trauma patients: a pilot study </vt:lpstr>
      <vt:lpstr>PowerPoint Presentation</vt:lpstr>
      <vt:lpstr>Kurikulum iz infektologije Boravak na kliničkim odjelima</vt:lpstr>
      <vt:lpstr>Kurikulum iz infektologije Sati na spec. studiju</vt:lpstr>
      <vt:lpstr>PowerPoint Presentation</vt:lpstr>
      <vt:lpstr>PowerPoint Presentation</vt:lpstr>
      <vt:lpstr>Veliki posao za infektološku struku</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ULOGA INFEKTOLOGA U RACIONALIZACIJI ANTIMIKROBNOG LIJEČENJA</dc:title>
  <dc:creator>Korisnik</dc:creator>
  <cp:lastModifiedBy>Doktori</cp:lastModifiedBy>
  <cp:revision>47</cp:revision>
  <dcterms:created xsi:type="dcterms:W3CDTF">2018-05-28T09:20:00Z</dcterms:created>
  <dcterms:modified xsi:type="dcterms:W3CDTF">2018-07-17T23:11:42Z</dcterms:modified>
</cp:coreProperties>
</file>