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4" r:id="rId3"/>
    <p:sldId id="325" r:id="rId4"/>
    <p:sldId id="343" r:id="rId5"/>
    <p:sldId id="314" r:id="rId6"/>
    <p:sldId id="330" r:id="rId7"/>
    <p:sldId id="342" r:id="rId8"/>
    <p:sldId id="331" r:id="rId9"/>
    <p:sldId id="320" r:id="rId10"/>
    <p:sldId id="346" r:id="rId11"/>
    <p:sldId id="315" r:id="rId12"/>
    <p:sldId id="327" r:id="rId13"/>
    <p:sldId id="316" r:id="rId14"/>
    <p:sldId id="328" r:id="rId15"/>
    <p:sldId id="318" r:id="rId16"/>
    <p:sldId id="323" r:id="rId17"/>
    <p:sldId id="317" r:id="rId18"/>
    <p:sldId id="329" r:id="rId19"/>
    <p:sldId id="311" r:id="rId20"/>
    <p:sldId id="335" r:id="rId21"/>
    <p:sldId id="341" r:id="rId22"/>
    <p:sldId id="334" r:id="rId23"/>
    <p:sldId id="340" r:id="rId24"/>
    <p:sldId id="336" r:id="rId25"/>
    <p:sldId id="332" r:id="rId26"/>
    <p:sldId id="32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4" r:id="rId43"/>
    <p:sldId id="362" r:id="rId44"/>
    <p:sldId id="365" r:id="rId45"/>
    <p:sldId id="363" r:id="rId46"/>
    <p:sldId id="36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esktop\Neven-simpozij\06_EPI_ZARAZ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oboljelih</a:t>
            </a:r>
            <a:r>
              <a:rPr lang="en-US" dirty="0"/>
              <a:t> od </a:t>
            </a:r>
            <a:r>
              <a:rPr lang="en-US" dirty="0" err="1"/>
              <a:t>lajmske</a:t>
            </a:r>
            <a:r>
              <a:rPr lang="en-US" dirty="0"/>
              <a:t> </a:t>
            </a:r>
            <a:r>
              <a:rPr lang="en-US" dirty="0" err="1" smtClean="0"/>
              <a:t>borelioze</a:t>
            </a:r>
            <a:r>
              <a:rPr lang="hr-HR" dirty="0" smtClean="0"/>
              <a:t> </a:t>
            </a:r>
            <a:r>
              <a:rPr lang="hr-HR" sz="1800" b="1" i="0" baseline="0" dirty="0" smtClean="0">
                <a:effectLst/>
              </a:rPr>
              <a:t>u Hrvatskoj</a:t>
            </a:r>
            <a:r>
              <a:rPr lang="en-US" dirty="0" smtClean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 smtClean="0"/>
              <a:t>godinama</a:t>
            </a:r>
            <a:endParaRPr lang="en-US" dirty="0"/>
          </a:p>
        </c:rich>
      </c:tx>
      <c:layout>
        <c:manualLayout>
          <c:xMode val="edge"/>
          <c:yMode val="edge"/>
          <c:x val="0.16446576943625571"/>
          <c:y val="5.8532810616595273E-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'[06_EPI_ZARAZ_2015.xlsx]T1'!$A$59</c:f>
              <c:strCache>
                <c:ptCount val="1"/>
                <c:pt idx="0">
                  <c:v>Broj oboljelih od lajmske borelioze po godinama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'[06_EPI_ZARAZ_2015.xlsx]T1'!$B$58:$N$58</c:f>
              <c:strCache>
                <c:ptCount val="13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</c:strCache>
            </c:strRef>
          </c:cat>
          <c:val>
            <c:numRef>
              <c:f>'[06_EPI_ZARAZ_2015.xlsx]T1'!$B$59:$N$59</c:f>
              <c:numCache>
                <c:formatCode>@</c:formatCode>
                <c:ptCount val="13"/>
                <c:pt idx="0">
                  <c:v>326</c:v>
                </c:pt>
                <c:pt idx="1">
                  <c:v>283</c:v>
                </c:pt>
                <c:pt idx="2">
                  <c:v>220</c:v>
                </c:pt>
                <c:pt idx="3">
                  <c:v>301</c:v>
                </c:pt>
                <c:pt idx="4">
                  <c:v>266</c:v>
                </c:pt>
                <c:pt idx="5">
                  <c:v>439</c:v>
                </c:pt>
                <c:pt idx="6">
                  <c:v>435</c:v>
                </c:pt>
                <c:pt idx="7">
                  <c:v>492</c:v>
                </c:pt>
                <c:pt idx="8">
                  <c:v>499</c:v>
                </c:pt>
                <c:pt idx="9">
                  <c:v>434</c:v>
                </c:pt>
                <c:pt idx="10">
                  <c:v>661</c:v>
                </c:pt>
                <c:pt idx="11">
                  <c:v>470</c:v>
                </c:pt>
                <c:pt idx="12">
                  <c:v>437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27449600"/>
        <c:axId val="37059328"/>
      </c:barChart>
      <c:catAx>
        <c:axId val="5274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59328"/>
        <c:crosses val="autoZero"/>
        <c:auto val="1"/>
        <c:lblAlgn val="ctr"/>
        <c:lblOffset val="100"/>
        <c:noMultiLvlLbl val="0"/>
      </c:catAx>
      <c:valAx>
        <c:axId val="37059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one"/>
        <c:crossAx val="52744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2FA9-9BB8-440A-B99C-890C4745CBBB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CDECF-84A6-4C11-992B-BA6EF3824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CDECF-84A6-4C11-992B-BA6EF38242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8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9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2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8DA3-2A3A-49AE-82A5-6D402934773D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D0EC-8247-4CF6-A13C-59FFE26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6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2974975"/>
          </a:xfrm>
        </p:spPr>
        <p:txBody>
          <a:bodyPr>
            <a:normAutofit fontScale="90000"/>
          </a:bodyPr>
          <a:lstStyle/>
          <a:p>
            <a:r>
              <a:rPr lang="hr-HR" sz="7200" b="1" dirty="0" smtClean="0"/>
              <a:t>KRPELJIMA PRENOSIVE BOLESTI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75024"/>
            <a:ext cx="2994605" cy="533400"/>
          </a:xfrm>
        </p:spPr>
        <p:txBody>
          <a:bodyPr>
            <a:noAutofit/>
          </a:bodyPr>
          <a:lstStyle/>
          <a:p>
            <a:pPr algn="l"/>
            <a:r>
              <a:rPr lang="hr-HR" sz="2400" b="1" dirty="0">
                <a:solidFill>
                  <a:schemeClr val="tx1"/>
                </a:solidFill>
              </a:rPr>
              <a:t>Branimir </a:t>
            </a:r>
            <a:r>
              <a:rPr lang="hr-HR" sz="2400" b="1" dirty="0" err="1">
                <a:solidFill>
                  <a:schemeClr val="tx1"/>
                </a:solidFill>
              </a:rPr>
              <a:t>Gjurašin</a:t>
            </a:r>
            <a:r>
              <a:rPr lang="hr-HR" sz="2400" b="1" dirty="0">
                <a:solidFill>
                  <a:schemeClr val="tx1"/>
                </a:solidFill>
              </a:rPr>
              <a:t>, dr. med.</a:t>
            </a:r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hr-HR" sz="2400" b="1" dirty="0" smtClean="0">
                <a:solidFill>
                  <a:schemeClr val="tx1"/>
                </a:solidFill>
              </a:rPr>
              <a:t>doc</a:t>
            </a:r>
            <a:r>
              <a:rPr lang="hr-HR" sz="2400" b="1" dirty="0" smtClean="0">
                <a:solidFill>
                  <a:schemeClr val="tx1"/>
                </a:solidFill>
              </a:rPr>
              <a:t>. dr. sc. M. Kutleša, dr. med.			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M_memorandum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58" y="465291"/>
            <a:ext cx="2590800" cy="71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5331" y="646162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10. ožujka 2018., KIB, Zagreb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5291"/>
            <a:ext cx="2819400" cy="9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likovni rezultat za tic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125863" cy="209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10" y="228600"/>
            <a:ext cx="8954690" cy="62484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r-HR" sz="2200" dirty="0" smtClean="0"/>
              <a:t>TIPIČNE </a:t>
            </a:r>
            <a:r>
              <a:rPr lang="hr-HR" sz="2200" u="sng" dirty="0" smtClean="0"/>
              <a:t>KOŽNE</a:t>
            </a:r>
            <a:r>
              <a:rPr lang="hr-HR" sz="2200" dirty="0" smtClean="0"/>
              <a:t> MANIFESTACIJE: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2200" b="1" dirty="0" smtClean="0"/>
              <a:t>Erythema migrans</a:t>
            </a:r>
            <a:r>
              <a:rPr lang="hr-HR" sz="22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r-HR" sz="2200" dirty="0" smtClean="0">
                <a:sym typeface="Wingdings" pitchFamily="2" charset="2"/>
              </a:rPr>
              <a:t> DG: tipična kožna promjena – obiteljski liječnik</a:t>
            </a:r>
            <a:endParaRPr lang="hr-HR" sz="22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r-HR" sz="2200" b="1" dirty="0" smtClean="0"/>
              <a:t>Borelijski limfocitom</a:t>
            </a:r>
            <a:r>
              <a:rPr lang="hr-HR" sz="22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r-HR" sz="2200" dirty="0" smtClean="0">
                <a:sym typeface="Wingdings" pitchFamily="2" charset="2"/>
              </a:rPr>
              <a:t> DG: klinička + serologija</a:t>
            </a:r>
            <a:endParaRPr lang="hr-HR" sz="22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r-HR" sz="2200" b="1" dirty="0" smtClean="0"/>
              <a:t>Acrodermatitis chronica atrophicans</a:t>
            </a:r>
            <a:r>
              <a:rPr lang="hr-HR" sz="22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r-HR" sz="2200" dirty="0" smtClean="0">
                <a:sym typeface="Wingdings" pitchFamily="2" charset="2"/>
              </a:rPr>
              <a:t> DG: klinička + serologija</a:t>
            </a:r>
            <a:endParaRPr lang="hr-HR" sz="2200" dirty="0" smtClean="0"/>
          </a:p>
          <a:p>
            <a:pPr marL="0" indent="0" eaLnBrk="1" hangingPunct="1">
              <a:lnSpc>
                <a:spcPct val="80000"/>
              </a:lnSpc>
            </a:pPr>
            <a:endParaRPr lang="hr-HR" sz="2200" dirty="0" smtClean="0"/>
          </a:p>
          <a:p>
            <a:pPr>
              <a:lnSpc>
                <a:spcPct val="80000"/>
              </a:lnSpc>
            </a:pPr>
            <a:r>
              <a:rPr lang="hr-HR" sz="2200" dirty="0" smtClean="0"/>
              <a:t>NEUROBORELIOZA </a:t>
            </a:r>
            <a:r>
              <a:rPr lang="hr-HR" sz="2200" dirty="0" smtClean="0">
                <a:sym typeface="Wingdings" pitchFamily="2" charset="2"/>
              </a:rPr>
              <a:t> uputiti infektologu</a:t>
            </a:r>
          </a:p>
          <a:p>
            <a:pPr>
              <a:lnSpc>
                <a:spcPct val="80000"/>
              </a:lnSpc>
            </a:pPr>
            <a:endParaRPr lang="hr-HR" sz="22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200" dirty="0" err="1"/>
              <a:t>Sve</a:t>
            </a:r>
            <a:r>
              <a:rPr lang="en-US" sz="2200" dirty="0"/>
              <a:t> </a:t>
            </a:r>
            <a:r>
              <a:rPr lang="en-US" sz="2200" dirty="0" err="1"/>
              <a:t>reaktivne</a:t>
            </a:r>
            <a:r>
              <a:rPr lang="en-US" sz="2200" dirty="0"/>
              <a:t> i </a:t>
            </a:r>
            <a:r>
              <a:rPr lang="en-US" sz="2200" dirty="0" err="1"/>
              <a:t>granične</a:t>
            </a:r>
            <a:r>
              <a:rPr lang="en-US" sz="2200" dirty="0"/>
              <a:t> </a:t>
            </a:r>
            <a:r>
              <a:rPr lang="en-US" sz="2200" dirty="0" err="1"/>
              <a:t>rezultate</a:t>
            </a:r>
            <a:r>
              <a:rPr lang="en-US" sz="2200" dirty="0"/>
              <a:t> EIA </a:t>
            </a:r>
            <a:r>
              <a:rPr lang="en-US" sz="2200" dirty="0" err="1"/>
              <a:t>ili</a:t>
            </a:r>
            <a:r>
              <a:rPr lang="en-US" sz="2200" dirty="0"/>
              <a:t> IFA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potvrditi</a:t>
            </a:r>
            <a:r>
              <a:rPr lang="en-US" sz="2200" dirty="0"/>
              <a:t> </a:t>
            </a:r>
            <a:r>
              <a:rPr lang="en-US" sz="2200" dirty="0" err="1"/>
              <a:t>imunoblot</a:t>
            </a:r>
            <a:r>
              <a:rPr lang="en-US" sz="2200" dirty="0"/>
              <a:t> (WB) </a:t>
            </a:r>
            <a:r>
              <a:rPr lang="en-US" sz="2200" dirty="0" err="1" smtClean="0"/>
              <a:t>testom</a:t>
            </a:r>
            <a:endParaRPr lang="hr-HR" sz="22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hr-HR" sz="22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200" b="1" dirty="0"/>
              <a:t>U </a:t>
            </a:r>
            <a:r>
              <a:rPr lang="en-US" sz="2200" b="1" dirty="0" err="1"/>
              <a:t>pacijenata</a:t>
            </a:r>
            <a:r>
              <a:rPr lang="en-US" sz="2200" b="1" dirty="0"/>
              <a:t> s </a:t>
            </a:r>
            <a:r>
              <a:rPr lang="en-US" sz="2200" b="1" dirty="0" err="1" smtClean="0"/>
              <a:t>neuroboreliozom</a:t>
            </a:r>
            <a:r>
              <a:rPr lang="hr-HR" sz="2200" b="1" dirty="0" smtClean="0"/>
              <a:t> </a:t>
            </a:r>
            <a:r>
              <a:rPr lang="en-US" sz="2200" b="1" dirty="0" err="1" smtClean="0"/>
              <a:t>protutijela</a:t>
            </a:r>
            <a:r>
              <a:rPr lang="en-US" sz="2200" b="1" dirty="0" smtClean="0"/>
              <a:t> </a:t>
            </a:r>
            <a:r>
              <a:rPr lang="en-US" sz="2200" b="1" dirty="0"/>
              <a:t>se </a:t>
            </a:r>
            <a:r>
              <a:rPr lang="en-US" sz="2200" b="1" dirty="0" err="1"/>
              <a:t>mogu</a:t>
            </a:r>
            <a:r>
              <a:rPr lang="en-US" sz="2200" b="1" dirty="0"/>
              <a:t> </a:t>
            </a:r>
            <a:r>
              <a:rPr lang="en-US" sz="2200" b="1" dirty="0" err="1"/>
              <a:t>stvarati</a:t>
            </a:r>
            <a:r>
              <a:rPr lang="en-US" sz="2200" b="1" dirty="0"/>
              <a:t> </a:t>
            </a:r>
            <a:r>
              <a:rPr lang="en-US" sz="2200" b="1" dirty="0" err="1"/>
              <a:t>samo</a:t>
            </a:r>
            <a:r>
              <a:rPr lang="en-US" sz="2200" b="1" dirty="0"/>
              <a:t> </a:t>
            </a:r>
            <a:r>
              <a:rPr lang="en-US" sz="2200" b="1" dirty="0" err="1"/>
              <a:t>intratekalno</a:t>
            </a:r>
            <a:r>
              <a:rPr lang="en-US" sz="2200" b="1" dirty="0"/>
              <a:t>!</a:t>
            </a:r>
          </a:p>
          <a:p>
            <a:pPr>
              <a:lnSpc>
                <a:spcPct val="80000"/>
              </a:lnSpc>
            </a:pPr>
            <a:endParaRPr lang="hr-HR" sz="22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hr-HR" sz="2200" dirty="0" smtClean="0">
                <a:sym typeface="Wingdings" pitchFamily="2" charset="2"/>
              </a:rPr>
              <a:t>AB profilaksa nakon ugriza krpelja – NE!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hr-HR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81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/>
              <a:t>VIRUS KRPELJNOG MENINGOENCEFALITISA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1447800"/>
            <a:ext cx="8782050" cy="528637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r-HR" sz="2500" dirty="0" smtClean="0"/>
              <a:t>flavivirus (3 </a:t>
            </a:r>
            <a:r>
              <a:rPr lang="nn-NO" sz="2500" dirty="0" smtClean="0"/>
              <a:t>podtipa</a:t>
            </a:r>
            <a:r>
              <a:rPr lang="hr-HR" sz="2500" dirty="0" smtClean="0"/>
              <a:t>: </a:t>
            </a:r>
            <a:r>
              <a:rPr lang="nn-NO" sz="2500" dirty="0" smtClean="0"/>
              <a:t>europski</a:t>
            </a:r>
            <a:r>
              <a:rPr lang="nn-NO" sz="2500" dirty="0"/>
              <a:t>, dalekoistočni i sibirski</a:t>
            </a:r>
            <a:r>
              <a:rPr lang="hr-HR" sz="2500" dirty="0" smtClean="0"/>
              <a:t>); u EU </a:t>
            </a:r>
            <a:r>
              <a:rPr lang="en-US" sz="2500" dirty="0" err="1" smtClean="0"/>
              <a:t>virusom</a:t>
            </a:r>
            <a:r>
              <a:rPr lang="en-US" sz="2500" dirty="0" smtClean="0"/>
              <a:t> </a:t>
            </a:r>
            <a:r>
              <a:rPr lang="en-US" sz="2500" dirty="0"/>
              <a:t>KME </a:t>
            </a:r>
            <a:r>
              <a:rPr lang="en-US" sz="2500" dirty="0" err="1"/>
              <a:t>inficirano</a:t>
            </a:r>
            <a:r>
              <a:rPr lang="en-US" sz="2500" dirty="0"/>
              <a:t> </a:t>
            </a:r>
            <a:r>
              <a:rPr lang="hr-HR" sz="2500" dirty="0" smtClean="0"/>
              <a:t>od</a:t>
            </a:r>
            <a:r>
              <a:rPr lang="en-US" sz="2500" dirty="0" smtClean="0"/>
              <a:t> 0</a:t>
            </a:r>
            <a:r>
              <a:rPr lang="hr-HR" sz="2500" dirty="0" smtClean="0"/>
              <a:t>.</a:t>
            </a:r>
            <a:r>
              <a:rPr lang="en-US" sz="2500" dirty="0" smtClean="0"/>
              <a:t>1 </a:t>
            </a:r>
            <a:r>
              <a:rPr lang="en-US" sz="2500" dirty="0"/>
              <a:t>% i </a:t>
            </a:r>
            <a:r>
              <a:rPr lang="en-US" sz="2500" dirty="0" smtClean="0"/>
              <a:t>5 %</a:t>
            </a:r>
            <a:r>
              <a:rPr lang="hr-HR" sz="2500" dirty="0" smtClean="0"/>
              <a:t> krpelja</a:t>
            </a:r>
          </a:p>
          <a:p>
            <a:pPr marL="457200" indent="-457200"/>
            <a:endParaRPr lang="hr-HR" sz="2500" dirty="0" smtClean="0"/>
          </a:p>
          <a:p>
            <a:pPr marL="457200" indent="-457200"/>
            <a:r>
              <a:rPr lang="hr-HR" sz="2500" dirty="0" smtClean="0"/>
              <a:t>U </a:t>
            </a:r>
            <a:r>
              <a:rPr lang="hr-HR" sz="2500" dirty="0"/>
              <a:t>RH od 1993. do 2013. g. prijavljeno 777 slučajeva; </a:t>
            </a:r>
            <a:r>
              <a:rPr lang="hr-HR" sz="2500" dirty="0" smtClean="0"/>
              <a:t>endemski </a:t>
            </a:r>
            <a:r>
              <a:rPr lang="hr-HR" sz="2500" dirty="0"/>
              <a:t>u </a:t>
            </a:r>
            <a:r>
              <a:rPr lang="hr-HR" sz="2500" dirty="0" smtClean="0"/>
              <a:t>SZ županijama</a:t>
            </a:r>
            <a:r>
              <a:rPr lang="hr-HR" sz="2500" dirty="0"/>
              <a:t>; 73 % infekcija u razdoblju od svibnja do </a:t>
            </a:r>
            <a:r>
              <a:rPr lang="hr-HR" sz="2500" dirty="0" smtClean="0"/>
              <a:t>srpnja</a:t>
            </a:r>
          </a:p>
          <a:p>
            <a:pPr marL="457200" indent="-457200"/>
            <a:endParaRPr lang="hr-HR" sz="25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2500" i="1" dirty="0"/>
              <a:t>I</a:t>
            </a:r>
            <a:r>
              <a:rPr lang="hr-HR" sz="2500" i="1" dirty="0" smtClean="0">
                <a:solidFill>
                  <a:schemeClr val="tx1"/>
                </a:solidFill>
              </a:rPr>
              <a:t>xodes</a:t>
            </a:r>
            <a:r>
              <a:rPr lang="hr-HR" sz="2500" dirty="0" smtClean="0">
                <a:solidFill>
                  <a:schemeClr val="tx1"/>
                </a:solidFill>
              </a:rPr>
              <a:t>, nepasterizirano </a:t>
            </a:r>
          </a:p>
          <a:p>
            <a:pPr marL="0" indent="0" algn="l">
              <a:buNone/>
            </a:pPr>
            <a:r>
              <a:rPr lang="hr-HR" sz="2500" dirty="0" smtClean="0">
                <a:solidFill>
                  <a:schemeClr val="tx1"/>
                </a:solidFill>
              </a:rPr>
              <a:t>mlijeko (acidorezistencija)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25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2500" dirty="0" smtClean="0"/>
              <a:t>inkubacija 7-14 d (1-28 d)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2500" dirty="0" smtClean="0"/>
          </a:p>
          <a:p>
            <a:pPr marL="457200" indent="-457200"/>
            <a:r>
              <a:rPr lang="en-US" sz="2500" dirty="0"/>
              <a:t>70-95 % </a:t>
            </a:r>
            <a:r>
              <a:rPr lang="en-US" sz="2500" dirty="0" err="1" smtClean="0"/>
              <a:t>asimpt</a:t>
            </a:r>
            <a:r>
              <a:rPr lang="hr-HR" sz="2500" dirty="0" smtClean="0"/>
              <a:t>.</a:t>
            </a:r>
            <a:endParaRPr lang="hr-HR" sz="25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Branimir\Desktop\wertw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8958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rmAutofit/>
          </a:bodyPr>
          <a:lstStyle/>
          <a:p>
            <a:pPr marL="457200" indent="-457200"/>
            <a:r>
              <a:rPr lang="hr-HR" sz="2500" b="1" dirty="0"/>
              <a:t>1. faza</a:t>
            </a:r>
            <a:r>
              <a:rPr lang="hr-HR" sz="2500" dirty="0"/>
              <a:t>: 10-20 % </a:t>
            </a:r>
            <a:r>
              <a:rPr lang="hr-HR" sz="2500" dirty="0" smtClean="0"/>
              <a:t>neutropenija</a:t>
            </a:r>
            <a:r>
              <a:rPr lang="hr-HR" sz="2500" dirty="0"/>
              <a:t>, trombocitopenija i povišene </a:t>
            </a:r>
            <a:r>
              <a:rPr lang="hr-HR" sz="2500" dirty="0" smtClean="0"/>
              <a:t>aminotransferaze; </a:t>
            </a:r>
            <a:r>
              <a:rPr lang="hr-HR" sz="2500" u="sng" dirty="0" smtClean="0"/>
              <a:t>1-8 d</a:t>
            </a:r>
          </a:p>
          <a:p>
            <a:pPr marL="0" indent="0">
              <a:buNone/>
            </a:pPr>
            <a:r>
              <a:rPr lang="hr-HR" sz="2500" dirty="0" smtClean="0">
                <a:sym typeface="Wingdings" pitchFamily="2" charset="2"/>
              </a:rPr>
              <a:t> </a:t>
            </a:r>
            <a:r>
              <a:rPr lang="hr-HR" sz="2500" u="sng" dirty="0" smtClean="0">
                <a:sym typeface="Wingdings" pitchFamily="2" charset="2"/>
              </a:rPr>
              <a:t>2-10 d</a:t>
            </a:r>
            <a:endParaRPr lang="hr-HR" sz="2500" u="sng" dirty="0" smtClean="0"/>
          </a:p>
          <a:p>
            <a:pPr marL="457200" indent="-457200"/>
            <a:r>
              <a:rPr lang="hr-HR" sz="2500" b="1" dirty="0" smtClean="0"/>
              <a:t>2</a:t>
            </a:r>
            <a:r>
              <a:rPr lang="hr-HR" sz="2500" b="1" dirty="0"/>
              <a:t>. faza</a:t>
            </a:r>
            <a:r>
              <a:rPr lang="hr-HR" sz="2500" dirty="0"/>
              <a:t>: 75 % </a:t>
            </a:r>
            <a:r>
              <a:rPr lang="hr-HR" sz="2500" dirty="0" smtClean="0"/>
              <a:t>leukocitoza</a:t>
            </a:r>
            <a:r>
              <a:rPr lang="hr-HR" sz="2500" dirty="0"/>
              <a:t>, 80 % povišen CRP i 90% ubrzana SE; </a:t>
            </a:r>
            <a:endParaRPr lang="hr-HR" sz="2500" dirty="0" smtClean="0"/>
          </a:p>
          <a:p>
            <a:pPr marL="457200" indent="-457200"/>
            <a:r>
              <a:rPr lang="hr-HR" sz="2500" dirty="0" smtClean="0"/>
              <a:t>likvor: </a:t>
            </a:r>
            <a:r>
              <a:rPr lang="hr-HR" sz="2500" dirty="0"/>
              <a:t>pleocitoza koja u vrlo ranom stadiju bolesti može izostati; u početku i do 1000 st/mm3 uz predominaciju </a:t>
            </a:r>
            <a:r>
              <a:rPr lang="hr-HR" sz="2500" dirty="0" smtClean="0"/>
              <a:t>polimorfonukleara </a:t>
            </a:r>
            <a:r>
              <a:rPr lang="hr-HR" sz="2500" dirty="0" smtClean="0">
                <a:sym typeface="Wingdings" pitchFamily="2" charset="2"/>
              </a:rPr>
              <a:t> mononuklearna predominacija</a:t>
            </a:r>
          </a:p>
          <a:p>
            <a:pPr marL="457200" indent="-457200"/>
            <a:r>
              <a:rPr lang="hr-HR" sz="2500" dirty="0" smtClean="0">
                <a:sym typeface="Wingdings" pitchFamily="2" charset="2"/>
              </a:rPr>
              <a:t>EEG - difuzno usporena </a:t>
            </a:r>
            <a:r>
              <a:rPr lang="hr-HR" sz="2500" dirty="0">
                <a:sym typeface="Wingdings" pitchFamily="2" charset="2"/>
              </a:rPr>
              <a:t>aktivnost </a:t>
            </a:r>
            <a:r>
              <a:rPr lang="hr-HR" sz="2500" dirty="0" smtClean="0">
                <a:sym typeface="Wingdings" pitchFamily="2" charset="2"/>
              </a:rPr>
              <a:t>+ spore </a:t>
            </a:r>
            <a:r>
              <a:rPr lang="hr-HR" sz="2500" dirty="0">
                <a:sym typeface="Wingdings" pitchFamily="2" charset="2"/>
              </a:rPr>
              <a:t>žarišne </a:t>
            </a:r>
            <a:r>
              <a:rPr lang="hr-HR" sz="2500" dirty="0" smtClean="0">
                <a:sym typeface="Wingdings" pitchFamily="2" charset="2"/>
              </a:rPr>
              <a:t>dizritmije</a:t>
            </a:r>
          </a:p>
          <a:p>
            <a:pPr marL="457200" indent="-457200"/>
            <a:endParaRPr lang="hr-HR" sz="2500" dirty="0">
              <a:sym typeface="Wingdings" pitchFamily="2" charset="2"/>
            </a:endParaRPr>
          </a:p>
          <a:p>
            <a:pPr marL="457200" indent="-457200"/>
            <a:r>
              <a:rPr lang="hr-HR" sz="2500" dirty="0" smtClean="0">
                <a:sym typeface="Wingdings" pitchFamily="2" charset="2"/>
              </a:rPr>
              <a:t>serologija krvi/likvora</a:t>
            </a:r>
          </a:p>
          <a:p>
            <a:pPr marL="457200" indent="-457200"/>
            <a:r>
              <a:rPr lang="hr-HR" sz="2500" dirty="0" smtClean="0">
                <a:sym typeface="Wingdings" pitchFamily="2" charset="2"/>
              </a:rPr>
              <a:t>PCR - u praksi nije koristan (krv)</a:t>
            </a:r>
          </a:p>
          <a:p>
            <a:pPr marL="457200" indent="-457200"/>
            <a:endParaRPr lang="hr-HR" sz="2500" dirty="0">
              <a:sym typeface="Wingdings" pitchFamily="2" charset="2"/>
            </a:endParaRPr>
          </a:p>
          <a:p>
            <a:pPr marL="457200" indent="-457200"/>
            <a:r>
              <a:rPr lang="en-US" sz="2500" dirty="0" err="1" smtClean="0"/>
              <a:t>cijepljenje</a:t>
            </a:r>
            <a:r>
              <a:rPr lang="hr-HR" sz="2500" dirty="0" smtClean="0"/>
              <a:t>: </a:t>
            </a:r>
            <a:r>
              <a:rPr lang="en-US" sz="2500" dirty="0" smtClean="0"/>
              <a:t>0</a:t>
            </a:r>
            <a:r>
              <a:rPr lang="hr-HR" sz="2500" dirty="0" smtClean="0"/>
              <a:t> + </a:t>
            </a:r>
            <a:r>
              <a:rPr lang="en-US" sz="2500" dirty="0" smtClean="0"/>
              <a:t>1-3</a:t>
            </a:r>
            <a:r>
              <a:rPr lang="hr-HR" sz="2500" dirty="0" smtClean="0"/>
              <a:t> + </a:t>
            </a:r>
            <a:r>
              <a:rPr lang="en-US" sz="2500" dirty="0" smtClean="0"/>
              <a:t>9-12 </a:t>
            </a:r>
            <a:r>
              <a:rPr lang="en-US" sz="2500" dirty="0" err="1" smtClean="0"/>
              <a:t>mj</a:t>
            </a:r>
            <a:r>
              <a:rPr lang="hr-HR" sz="2500" dirty="0" smtClean="0"/>
              <a:t>. + </a:t>
            </a:r>
            <a:r>
              <a:rPr lang="en-US" sz="2500" dirty="0" err="1" smtClean="0"/>
              <a:t>docjepljivanje</a:t>
            </a:r>
            <a:r>
              <a:rPr lang="en-US" sz="2500" dirty="0" smtClean="0"/>
              <a:t> </a:t>
            </a:r>
            <a:r>
              <a:rPr lang="en-US" sz="2500" dirty="0" err="1"/>
              <a:t>svakih</a:t>
            </a:r>
            <a:r>
              <a:rPr lang="en-US" sz="2500" dirty="0"/>
              <a:t> </a:t>
            </a:r>
            <a:r>
              <a:rPr lang="hr-HR" sz="2500" dirty="0" smtClean="0"/>
              <a:t>3-5 g. jednom dozom</a:t>
            </a:r>
            <a:endParaRPr lang="hr-HR" sz="25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91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ANAPLAZMOZA (ERLIHIOZA)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hr-HR" sz="2500" dirty="0" smtClean="0">
                <a:solidFill>
                  <a:schemeClr val="tx1"/>
                </a:solidFill>
              </a:rPr>
              <a:t>humana granulocitna anaplazmoza (HGA) - </a:t>
            </a:r>
            <a:r>
              <a:rPr lang="hr-HR" sz="2500" i="1" dirty="0" smtClean="0">
                <a:solidFill>
                  <a:schemeClr val="tx1"/>
                </a:solidFill>
              </a:rPr>
              <a:t>A. phagocytophilum - Ixodes</a:t>
            </a:r>
            <a:endParaRPr lang="hr-HR" sz="2500" dirty="0" smtClean="0"/>
          </a:p>
          <a:p>
            <a:pPr marL="457200" indent="-457200"/>
            <a:r>
              <a:rPr lang="hr-HR" sz="2500" dirty="0"/>
              <a:t>(</a:t>
            </a:r>
            <a:r>
              <a:rPr lang="hr-HR" sz="2500" dirty="0" smtClean="0"/>
              <a:t>(humana </a:t>
            </a:r>
            <a:r>
              <a:rPr lang="hr-HR" sz="2500" dirty="0"/>
              <a:t>monocitna erlihioza </a:t>
            </a:r>
            <a:r>
              <a:rPr lang="hr-HR" sz="2500" dirty="0" smtClean="0"/>
              <a:t>(HME) - </a:t>
            </a:r>
            <a:r>
              <a:rPr lang="hr-HR" sz="2500" i="1" dirty="0"/>
              <a:t>E. </a:t>
            </a:r>
            <a:r>
              <a:rPr lang="hr-HR" sz="2500" i="1" dirty="0" smtClean="0"/>
              <a:t>chaffeensis</a:t>
            </a:r>
            <a:r>
              <a:rPr lang="hr-HR" sz="2500" dirty="0"/>
              <a:t> - </a:t>
            </a:r>
            <a:r>
              <a:rPr lang="hr-HR" sz="2500" i="1" dirty="0"/>
              <a:t>Amblyomma </a:t>
            </a:r>
            <a:r>
              <a:rPr lang="hr-HR" sz="2500" i="1" dirty="0" smtClean="0"/>
              <a:t>americanum </a:t>
            </a:r>
            <a:r>
              <a:rPr lang="hr-HR" sz="2500" dirty="0" smtClean="0"/>
              <a:t>- </a:t>
            </a:r>
            <a:r>
              <a:rPr lang="hr-HR" sz="2500" i="1" dirty="0" smtClean="0"/>
              <a:t>Ixodes</a:t>
            </a:r>
            <a:r>
              <a:rPr lang="hr-HR" sz="2500" dirty="0" smtClean="0"/>
              <a:t>))</a:t>
            </a:r>
          </a:p>
          <a:p>
            <a:pPr marL="457200" indent="-457200"/>
            <a:endParaRPr lang="hr-HR" sz="2500" i="1" dirty="0"/>
          </a:p>
          <a:p>
            <a:pPr marL="457200" indent="-457200"/>
            <a:r>
              <a:rPr lang="hr-HR" sz="2500" dirty="0" smtClean="0"/>
              <a:t>inkubacija: </a:t>
            </a:r>
            <a:r>
              <a:rPr lang="pl-PL" sz="2500" dirty="0" smtClean="0"/>
              <a:t>7-14 d (7–30 d)</a:t>
            </a:r>
          </a:p>
          <a:p>
            <a:pPr marL="457200" indent="-457200"/>
            <a:endParaRPr lang="pl-PL" sz="2500" dirty="0" smtClean="0"/>
          </a:p>
          <a:p>
            <a:pPr marL="457200" indent="-457200"/>
            <a:r>
              <a:rPr lang="hr-HR" sz="2500" dirty="0" smtClean="0"/>
              <a:t>vrućica, glavobolja, malaksalost, mialgija; osip vrlo rijetko (češći u HME)</a:t>
            </a:r>
            <a:endParaRPr lang="hr-HR" sz="2500" dirty="0"/>
          </a:p>
          <a:p>
            <a:pPr marL="457200" indent="-457200" algn="l">
              <a:buFont typeface="Arial" pitchFamily="34" charset="0"/>
              <a:buChar char="•"/>
            </a:pPr>
            <a:endParaRPr lang="hr-H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1" y="152400"/>
            <a:ext cx="9125607" cy="5973763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hr-HR" sz="25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hr-HR" sz="2500" b="1" dirty="0"/>
              <a:t>leukopenija</a:t>
            </a:r>
            <a:r>
              <a:rPr lang="hr-HR" sz="2500" dirty="0"/>
              <a:t> (neutropenija ili limfopenija praćena atipičnom limfocitozom), </a:t>
            </a:r>
            <a:r>
              <a:rPr lang="hr-HR" sz="2500" b="1" dirty="0"/>
              <a:t>trombocitopenija</a:t>
            </a:r>
            <a:r>
              <a:rPr lang="hr-HR" sz="2500" dirty="0"/>
              <a:t>, </a:t>
            </a:r>
            <a:r>
              <a:rPr lang="hr-HR" sz="2500" b="1" dirty="0"/>
              <a:t>povišene transaminaze</a:t>
            </a:r>
            <a:r>
              <a:rPr lang="hr-HR" sz="2500" dirty="0"/>
              <a:t>, LDH i AF; </a:t>
            </a:r>
            <a:r>
              <a:rPr lang="hr-HR" sz="2500" dirty="0" smtClean="0"/>
              <a:t>ponekad anemija </a:t>
            </a:r>
            <a:r>
              <a:rPr lang="hr-HR" sz="2500" dirty="0"/>
              <a:t>i povišen CK;  </a:t>
            </a:r>
            <a:r>
              <a:rPr lang="hr-HR" sz="2500" b="1" dirty="0"/>
              <a:t>morula</a:t>
            </a:r>
            <a:r>
              <a:rPr lang="hr-HR" sz="2500" dirty="0"/>
              <a:t> - mikrokolonija u vakuoli citoplazme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2500" dirty="0" smtClean="0">
                <a:solidFill>
                  <a:schemeClr val="tx1"/>
                </a:solidFill>
              </a:rPr>
              <a:t>serologija - </a:t>
            </a:r>
            <a:r>
              <a:rPr lang="hr-HR" sz="2500" u="sng" dirty="0" smtClean="0">
                <a:solidFill>
                  <a:schemeClr val="tx1"/>
                </a:solidFill>
              </a:rPr>
              <a:t>najčešće parna</a:t>
            </a:r>
            <a:endParaRPr lang="hr-HR" sz="25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hr-HR" sz="2500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hr-HR" sz="2500" dirty="0"/>
          </a:p>
          <a:p>
            <a:pPr marL="457200" indent="-457200" algn="l">
              <a:buFont typeface="Arial" pitchFamily="34" charset="0"/>
              <a:buChar char="•"/>
            </a:pPr>
            <a:endParaRPr lang="hr-HR" sz="2500" dirty="0" smtClean="0"/>
          </a:p>
          <a:p>
            <a:pPr marL="0" indent="0" algn="l">
              <a:buNone/>
            </a:pPr>
            <a:endParaRPr lang="hr-HR" sz="2500" dirty="0" smtClean="0"/>
          </a:p>
          <a:p>
            <a:pPr marL="0" indent="0" algn="l">
              <a:buNone/>
            </a:pPr>
            <a:endParaRPr lang="hr-HR" sz="2500" dirty="0"/>
          </a:p>
          <a:p>
            <a:pPr marL="0" indent="0" algn="l">
              <a:buNone/>
            </a:pPr>
            <a:endParaRPr lang="hr-HR" sz="2500" dirty="0"/>
          </a:p>
          <a:p>
            <a:pPr marL="457200" indent="-457200"/>
            <a:r>
              <a:rPr lang="hr-HR" sz="2500" b="1" dirty="0" smtClean="0">
                <a:solidFill>
                  <a:schemeClr val="tx1"/>
                </a:solidFill>
              </a:rPr>
              <a:t>doksiciklin</a:t>
            </a:r>
            <a:r>
              <a:rPr lang="hr-HR" sz="2500" dirty="0" smtClean="0">
                <a:solidFill>
                  <a:schemeClr val="tx1"/>
                </a:solidFill>
              </a:rPr>
              <a:t> 2x100 mg </a:t>
            </a:r>
            <a:r>
              <a:rPr lang="hr-HR" sz="2500" u="sng" dirty="0" smtClean="0">
                <a:solidFill>
                  <a:schemeClr val="tx1"/>
                </a:solidFill>
              </a:rPr>
              <a:t>7-10 d</a:t>
            </a:r>
            <a:r>
              <a:rPr lang="hr-HR" sz="2500" dirty="0" smtClean="0">
                <a:solidFill>
                  <a:schemeClr val="tx1"/>
                </a:solidFill>
              </a:rPr>
              <a:t> (</a:t>
            </a:r>
            <a:r>
              <a:rPr lang="en-US" sz="2500" b="1" dirty="0" err="1" smtClean="0"/>
              <a:t>rifampi</a:t>
            </a:r>
            <a:r>
              <a:rPr lang="hr-HR" sz="2500" b="1" dirty="0" smtClean="0"/>
              <a:t>cin</a:t>
            </a:r>
            <a:r>
              <a:rPr lang="hr-HR" sz="2500" dirty="0" smtClean="0"/>
              <a:t> 2x300 mg</a:t>
            </a:r>
            <a:r>
              <a:rPr lang="hr-HR" sz="25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28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Branimir\Desktop\bfvjk.ynjbkvj.nvyjk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973207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KRPELJIMA PRENOSIVE </a:t>
            </a:r>
            <a:r>
              <a:rPr lang="hr-HR" sz="4000" b="1" dirty="0" smtClean="0"/>
              <a:t>RIKECIOZE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hr-HR" sz="2500" dirty="0"/>
              <a:t>grupa krpeljno prenosivih pjegavih groznica: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r-HR" sz="2500" b="1" i="1" dirty="0"/>
              <a:t>R. conorii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r-HR" sz="2500" b="1" i="1" dirty="0"/>
              <a:t>R. slovaca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r-HR" sz="2500" i="1" dirty="0"/>
              <a:t>R. rickettsii </a:t>
            </a:r>
            <a:r>
              <a:rPr lang="hr-HR" sz="2500" dirty="0"/>
              <a:t>- pjegava groznica Stjenjaka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r-HR" sz="2500" i="1" dirty="0"/>
              <a:t>R. helvetica, R. sibirica, R. australis, R. japonica, R. africae, R. honei, </a:t>
            </a:r>
            <a:r>
              <a:rPr lang="en-US" sz="2500" i="1" dirty="0"/>
              <a:t>R. </a:t>
            </a:r>
            <a:r>
              <a:rPr lang="en-US" sz="2500" i="1" dirty="0" err="1"/>
              <a:t>parkeri</a:t>
            </a:r>
            <a:r>
              <a:rPr lang="hr-HR" sz="2500" i="1" dirty="0"/>
              <a:t>, R. heilongjangensis</a:t>
            </a:r>
          </a:p>
          <a:p>
            <a:pPr marL="457200" indent="-457200"/>
            <a:endParaRPr lang="hr-HR" sz="2500" dirty="0" smtClean="0"/>
          </a:p>
          <a:p>
            <a:pPr marL="457200" indent="-457200"/>
            <a:r>
              <a:rPr lang="hr-HR" sz="2000" dirty="0" smtClean="0"/>
              <a:t>((grupa tifoidnih rikecija: </a:t>
            </a:r>
            <a:r>
              <a:rPr lang="en-US" sz="2000" i="1" dirty="0" smtClean="0"/>
              <a:t>R</a:t>
            </a:r>
            <a:r>
              <a:rPr lang="en-US" sz="2000" i="1" dirty="0"/>
              <a:t>. </a:t>
            </a:r>
            <a:r>
              <a:rPr lang="en-US" sz="2000" i="1" dirty="0" err="1" smtClean="0"/>
              <a:t>prowazekii</a:t>
            </a:r>
            <a:r>
              <a:rPr lang="hr-HR" sz="2000" dirty="0" smtClean="0"/>
              <a:t> - epidemijski tifus - uš,</a:t>
            </a:r>
            <a:r>
              <a:rPr lang="en-US" sz="2000" i="1" dirty="0" smtClean="0"/>
              <a:t> R</a:t>
            </a:r>
            <a:r>
              <a:rPr lang="hr-HR" sz="2000" i="1" dirty="0" smtClean="0"/>
              <a:t>.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typhi</a:t>
            </a:r>
            <a:r>
              <a:rPr lang="hr-HR" sz="2000" dirty="0" smtClean="0"/>
              <a:t> - endemski/murinski tifus - buha))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hr-HR" sz="2500" i="1" dirty="0" smtClean="0"/>
          </a:p>
        </p:txBody>
      </p:sp>
      <p:pic>
        <p:nvPicPr>
          <p:cNvPr id="5" name="Picture 6" descr="C:\Users\Branimir\Desktop\d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60345"/>
            <a:ext cx="2031254" cy="15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52400"/>
            <a:ext cx="8804390" cy="6477000"/>
          </a:xfrm>
        </p:spPr>
        <p:txBody>
          <a:bodyPr>
            <a:noAutofit/>
          </a:bodyPr>
          <a:lstStyle/>
          <a:p>
            <a:pPr marL="457200" lvl="1" indent="-457200">
              <a:buFont typeface="Arial" pitchFamily="34" charset="0"/>
              <a:buChar char="•"/>
            </a:pPr>
            <a:r>
              <a:rPr lang="hr-HR" sz="2300" i="1" dirty="0"/>
              <a:t>Rhipicephalus sanguineus </a:t>
            </a:r>
            <a:r>
              <a:rPr lang="hr-HR" sz="2300" i="1" dirty="0">
                <a:sym typeface="Wingdings" pitchFamily="2" charset="2"/>
              </a:rPr>
              <a:t></a:t>
            </a:r>
            <a:r>
              <a:rPr lang="hr-HR" sz="2300" b="1" i="1" dirty="0">
                <a:sym typeface="Wingdings" pitchFamily="2" charset="2"/>
              </a:rPr>
              <a:t> </a:t>
            </a:r>
            <a:r>
              <a:rPr lang="hr-HR" sz="2300" i="1" dirty="0"/>
              <a:t>R. conorii</a:t>
            </a:r>
            <a:r>
              <a:rPr lang="hr-HR" sz="2300" i="1" dirty="0">
                <a:sym typeface="Wingdings" pitchFamily="2" charset="2"/>
              </a:rPr>
              <a:t> </a:t>
            </a:r>
            <a:r>
              <a:rPr lang="hr-HR" sz="2300" b="1" dirty="0"/>
              <a:t>mediteranska pjegava groznica</a:t>
            </a:r>
            <a:r>
              <a:rPr lang="hr-HR" sz="2300" dirty="0"/>
              <a:t> (marsejska groznica/kvržićavi pjegavac</a:t>
            </a:r>
            <a:r>
              <a:rPr lang="hr-HR" sz="2300" dirty="0" smtClean="0"/>
              <a:t>): vrućica, glavobolja, makulopapulozni osip i eshar (tache noire)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hr-HR" sz="23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hr-HR" sz="23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hr-HR" sz="2300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hr-HR" sz="2300" i="1" dirty="0" smtClean="0">
                <a:sym typeface="Wingdings" pitchFamily="2" charset="2"/>
              </a:rPr>
              <a:t>Dermacentor spp  R. slovaca </a:t>
            </a:r>
            <a:r>
              <a:rPr lang="hr-HR" sz="2300" dirty="0" smtClean="0">
                <a:sym typeface="Wingdings" pitchFamily="2" charset="2"/>
              </a:rPr>
              <a:t> „</a:t>
            </a:r>
            <a:r>
              <a:rPr lang="hr-HR" sz="2300" dirty="0" smtClean="0"/>
              <a:t>TIBOLA”:</a:t>
            </a:r>
          </a:p>
          <a:p>
            <a:pPr marL="0" lvl="1" indent="0">
              <a:buNone/>
            </a:pPr>
            <a:r>
              <a:rPr lang="hr-HR" sz="2300" dirty="0" smtClean="0"/>
              <a:t>krustozne lezije skalpa na mjestu ugriza krpelja + okcipitalna i/ili cervikalna limfadenopatija (najčešće bolna) +/- alopecija; vrućica i osip rijetki</a:t>
            </a:r>
            <a:r>
              <a:rPr lang="en-US" sz="2300" dirty="0"/>
              <a:t> </a:t>
            </a:r>
            <a:endParaRPr lang="hr-HR" sz="2300" dirty="0" smtClean="0"/>
          </a:p>
          <a:p>
            <a:pPr marL="457200" lvl="1" indent="-457200">
              <a:buFont typeface="Arial" pitchFamily="34" charset="0"/>
              <a:buChar char="•"/>
            </a:pPr>
            <a:endParaRPr lang="hr-HR" sz="2300" dirty="0" smtClean="0"/>
          </a:p>
          <a:p>
            <a:pPr marL="457200" indent="-457200"/>
            <a:r>
              <a:rPr lang="hr-HR" sz="2300" dirty="0" smtClean="0"/>
              <a:t>serologija - najčešće parna, PCR eshara/</a:t>
            </a:r>
          </a:p>
          <a:p>
            <a:pPr marL="0" indent="0">
              <a:buNone/>
            </a:pPr>
            <a:r>
              <a:rPr lang="hr-HR" sz="2300" dirty="0" smtClean="0"/>
              <a:t>krvi</a:t>
            </a:r>
          </a:p>
          <a:p>
            <a:pPr marL="457200" indent="-457200"/>
            <a:endParaRPr lang="hr-HR" sz="2300" dirty="0"/>
          </a:p>
          <a:p>
            <a:pPr marL="457200" indent="-457200"/>
            <a:r>
              <a:rPr lang="hr-HR" sz="2300" b="1" dirty="0" smtClean="0"/>
              <a:t>doksiciklin</a:t>
            </a:r>
            <a:r>
              <a:rPr lang="hr-HR" sz="2300" dirty="0" smtClean="0"/>
              <a:t> 2x100 mg </a:t>
            </a:r>
            <a:r>
              <a:rPr lang="hr-HR" sz="2300" u="sng" dirty="0" smtClean="0"/>
              <a:t>5-7 d</a:t>
            </a:r>
            <a:r>
              <a:rPr lang="hr-HR" sz="2300" dirty="0" smtClean="0"/>
              <a:t> </a:t>
            </a:r>
          </a:p>
          <a:p>
            <a:pPr marL="0" indent="0">
              <a:buNone/>
            </a:pPr>
            <a:r>
              <a:rPr lang="hr-HR" sz="2300" dirty="0" smtClean="0"/>
              <a:t>(</a:t>
            </a:r>
            <a:r>
              <a:rPr lang="hr-HR" sz="2300" b="1" dirty="0" smtClean="0"/>
              <a:t>azitromicin </a:t>
            </a:r>
            <a:r>
              <a:rPr lang="hr-HR" sz="2300" dirty="0" smtClean="0"/>
              <a:t>1x500 mg)</a:t>
            </a:r>
            <a:endParaRPr lang="hr-HR" sz="2300" u="sng" dirty="0" smtClean="0"/>
          </a:p>
        </p:txBody>
      </p:sp>
      <p:pic>
        <p:nvPicPr>
          <p:cNvPr id="9217" name="Picture 1" descr="C:\Users\Branimir\Desktop\dfghj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2428990" cy="22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ranimir\Desktop\fghdfghdf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90" y="990600"/>
            <a:ext cx="2362200" cy="16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TULAREMIJA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715000"/>
          </a:xfrm>
        </p:spPr>
        <p:txBody>
          <a:bodyPr>
            <a:noAutofit/>
          </a:bodyPr>
          <a:lstStyle/>
          <a:p>
            <a:pPr marL="457200" indent="-457200"/>
            <a:r>
              <a:rPr lang="hr-HR" sz="2300" dirty="0" smtClean="0">
                <a:solidFill>
                  <a:schemeClr val="tx1"/>
                </a:solidFill>
                <a:sym typeface="Wingdings" pitchFamily="2" charset="2"/>
              </a:rPr>
              <a:t>zec, kunić, vjeverica, voluharica, štakor, hrčak;  buha, uš, krpelj, komarac </a:t>
            </a:r>
            <a:r>
              <a:rPr lang="hr-HR" sz="2300" dirty="0" smtClean="0"/>
              <a:t> </a:t>
            </a:r>
            <a:r>
              <a:rPr lang="hr-HR" sz="2300" i="1" dirty="0"/>
              <a:t>Francisella </a:t>
            </a:r>
            <a:r>
              <a:rPr lang="hr-HR" sz="2300" i="1" dirty="0" smtClean="0"/>
              <a:t>tularensis</a:t>
            </a:r>
          </a:p>
          <a:p>
            <a:pPr marL="457200" indent="-457200"/>
            <a:endParaRPr lang="hr-HR" sz="2300" dirty="0">
              <a:solidFill>
                <a:schemeClr val="tx1"/>
              </a:solidFill>
            </a:endParaRPr>
          </a:p>
          <a:p>
            <a:pPr marL="457200" indent="-457200"/>
            <a:r>
              <a:rPr lang="hr-HR" sz="2300" dirty="0" smtClean="0"/>
              <a:t>inkubacija </a:t>
            </a:r>
            <a:r>
              <a:rPr lang="en-US" sz="2300" dirty="0"/>
              <a:t> </a:t>
            </a:r>
            <a:r>
              <a:rPr lang="en-US" sz="2300" dirty="0" smtClean="0"/>
              <a:t>3</a:t>
            </a:r>
            <a:r>
              <a:rPr lang="hr-HR" sz="2300" dirty="0" smtClean="0"/>
              <a:t>-</a:t>
            </a:r>
            <a:r>
              <a:rPr lang="en-US" sz="2300" dirty="0" smtClean="0"/>
              <a:t>5</a:t>
            </a:r>
            <a:r>
              <a:rPr lang="hr-HR" sz="2300" dirty="0" smtClean="0"/>
              <a:t> d</a:t>
            </a:r>
            <a:r>
              <a:rPr lang="en-US" sz="2300" dirty="0" smtClean="0"/>
              <a:t>  (1</a:t>
            </a:r>
            <a:r>
              <a:rPr lang="hr-HR" sz="2300" dirty="0" smtClean="0"/>
              <a:t>-</a:t>
            </a:r>
            <a:r>
              <a:rPr lang="en-US" sz="2300" dirty="0" smtClean="0"/>
              <a:t>21</a:t>
            </a:r>
            <a:r>
              <a:rPr lang="hr-HR" sz="2300" dirty="0" smtClean="0"/>
              <a:t> d</a:t>
            </a:r>
            <a:r>
              <a:rPr lang="en-US" sz="2300" dirty="0" smtClean="0"/>
              <a:t>)</a:t>
            </a:r>
            <a:endParaRPr lang="hr-HR" sz="2300" dirty="0" smtClean="0"/>
          </a:p>
          <a:p>
            <a:pPr marL="457200" indent="-457200"/>
            <a:endParaRPr lang="hr-HR" sz="2300" dirty="0">
              <a:solidFill>
                <a:schemeClr val="tx1"/>
              </a:solidFill>
            </a:endParaRPr>
          </a:p>
          <a:p>
            <a:pPr marL="457200" indent="-457200"/>
            <a:r>
              <a:rPr lang="hr-HR" sz="2300" dirty="0" smtClean="0"/>
              <a:t>vrućica, opća slabost, glavobolja, umor, abdominalna bol, proljev + 6 oblika: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dirty="0" smtClean="0"/>
              <a:t>ulceroglandularni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dirty="0" smtClean="0"/>
              <a:t>glandularni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dirty="0" smtClean="0"/>
              <a:t>okuloglandularni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dirty="0" smtClean="0"/>
              <a:t>(oro)faringealni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dirty="0" smtClean="0"/>
              <a:t>pneumonični</a:t>
            </a:r>
          </a:p>
          <a:p>
            <a:pPr marL="0" indent="0">
              <a:buNone/>
            </a:pPr>
            <a:r>
              <a:rPr lang="hr-HR" sz="2300" b="1" dirty="0" smtClean="0"/>
              <a:t>6.    tifoidni</a:t>
            </a:r>
            <a:endParaRPr lang="hr-HR" sz="2300" b="1" dirty="0"/>
          </a:p>
          <a:p>
            <a:pPr marL="0" indent="0">
              <a:buNone/>
            </a:pPr>
            <a:endParaRPr lang="hr-HR" sz="2300" b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C:\Users\Branimir\Desktop\afsdfasd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973991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hr-HR" sz="2500" dirty="0" smtClean="0">
                <a:solidFill>
                  <a:schemeClr val="tx1"/>
                </a:solidFill>
              </a:rPr>
              <a:t>PCR punktata limfnog čvora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25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2500" dirty="0" smtClean="0">
                <a:solidFill>
                  <a:schemeClr val="tx1"/>
                </a:solidFill>
              </a:rPr>
              <a:t>ICA - imunokromatografija (brzi test)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25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2500" dirty="0" smtClean="0"/>
              <a:t>serologija (aglutinacija) - najčešće parna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25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2500" dirty="0" smtClean="0">
                <a:solidFill>
                  <a:schemeClr val="tx1"/>
                </a:solidFill>
              </a:rPr>
              <a:t>liječenje: streptomicin, </a:t>
            </a:r>
            <a:r>
              <a:rPr lang="hr-HR" sz="2500" b="1" dirty="0" smtClean="0"/>
              <a:t>gentamicin</a:t>
            </a:r>
            <a:r>
              <a:rPr lang="hr-HR" sz="2500" dirty="0" smtClean="0"/>
              <a:t> </a:t>
            </a:r>
            <a:r>
              <a:rPr lang="hr-HR" sz="2500" dirty="0"/>
              <a:t>5 mg/kg i.m./i.v. u 3 doze </a:t>
            </a:r>
            <a:r>
              <a:rPr lang="hr-HR" sz="2500" u="sng" dirty="0"/>
              <a:t>7-10 d</a:t>
            </a:r>
            <a:r>
              <a:rPr lang="hr-HR" sz="2500" dirty="0"/>
              <a:t>; </a:t>
            </a:r>
            <a:r>
              <a:rPr lang="hr-HR" sz="2500" b="1" dirty="0"/>
              <a:t>doksiciklin</a:t>
            </a:r>
            <a:r>
              <a:rPr lang="hr-HR" sz="2500" dirty="0"/>
              <a:t> 2x100 mg </a:t>
            </a:r>
            <a:r>
              <a:rPr lang="hr-HR" sz="2500" u="sng" dirty="0"/>
              <a:t>14 d</a:t>
            </a:r>
            <a:r>
              <a:rPr lang="hr-HR" sz="2500" dirty="0"/>
              <a:t>, </a:t>
            </a:r>
            <a:r>
              <a:rPr lang="hr-HR" sz="2500" b="1" dirty="0"/>
              <a:t>ciprofloksacin</a:t>
            </a:r>
            <a:r>
              <a:rPr lang="hr-HR" sz="2500" dirty="0"/>
              <a:t> 2x500-750 mg  </a:t>
            </a:r>
            <a:r>
              <a:rPr lang="hr-HR" sz="2500" u="sng" dirty="0"/>
              <a:t>14 </a:t>
            </a:r>
            <a:r>
              <a:rPr lang="hr-HR" sz="2500" u="sng" dirty="0" smtClean="0"/>
              <a:t>d</a:t>
            </a:r>
            <a:r>
              <a:rPr lang="hr-HR" sz="2500" dirty="0" smtClean="0"/>
              <a:t>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hr-HR" sz="2500" dirty="0" smtClean="0">
                <a:solidFill>
                  <a:schemeClr val="tx1"/>
                </a:solidFill>
              </a:rPr>
              <a:t>+/- incizija i drenaža supurativnih l.č.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OSTALO (RIJETKO U RH)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799"/>
          </a:xfrm>
        </p:spPr>
        <p:txBody>
          <a:bodyPr>
            <a:noAutofit/>
          </a:bodyPr>
          <a:lstStyle/>
          <a:p>
            <a:r>
              <a:rPr lang="hr-HR" sz="2500" b="1" dirty="0" smtClean="0"/>
              <a:t>babezioza (protozoa; RH - prvi u svijetu!)</a:t>
            </a:r>
          </a:p>
          <a:p>
            <a:r>
              <a:rPr lang="hr-HR" sz="2500" b="1" dirty="0" smtClean="0"/>
              <a:t>krimsko-kongoanska hemoragijska vrućica (PCR)</a:t>
            </a:r>
            <a:endParaRPr lang="hr-HR" sz="2500" b="1" dirty="0"/>
          </a:p>
          <a:p>
            <a:r>
              <a:rPr lang="pt-BR" sz="2500" b="1" i="1" dirty="0" smtClean="0"/>
              <a:t>Powassan virus</a:t>
            </a:r>
            <a:r>
              <a:rPr lang="hr-HR" sz="2500" b="1" dirty="0" smtClean="0"/>
              <a:t> (flavivirus) - encefalitis</a:t>
            </a:r>
          </a:p>
          <a:p>
            <a:r>
              <a:rPr lang="en-US" sz="2500" b="1" i="1" dirty="0" err="1"/>
              <a:t>Borrelia</a:t>
            </a:r>
            <a:r>
              <a:rPr lang="en-US" sz="2500" b="1" i="1" dirty="0"/>
              <a:t> </a:t>
            </a:r>
            <a:r>
              <a:rPr lang="en-US" sz="2500" b="1" i="1" dirty="0" err="1"/>
              <a:t>miyamotoi</a:t>
            </a:r>
            <a:endParaRPr lang="hr-HR" sz="2500" b="1" i="1" dirty="0"/>
          </a:p>
          <a:p>
            <a:r>
              <a:rPr lang="hr-HR" sz="2500" b="1" dirty="0" smtClean="0"/>
              <a:t>krpeljno prenosiva povratna </a:t>
            </a:r>
            <a:r>
              <a:rPr lang="hr-HR" sz="2500" b="1" dirty="0"/>
              <a:t>groznica</a:t>
            </a:r>
          </a:p>
          <a:p>
            <a:endParaRPr lang="hr-HR" sz="2500" b="1" dirty="0" smtClean="0">
              <a:solidFill>
                <a:srgbClr val="FF0000"/>
              </a:solidFill>
            </a:endParaRPr>
          </a:p>
          <a:p>
            <a:endParaRPr lang="hr-HR" sz="2500" b="1" dirty="0">
              <a:solidFill>
                <a:srgbClr val="FF0000"/>
              </a:solidFill>
            </a:endParaRPr>
          </a:p>
          <a:p>
            <a:r>
              <a:rPr lang="hr-HR" sz="2500" b="1" dirty="0" smtClean="0"/>
              <a:t>krpeljna paraliza</a:t>
            </a:r>
            <a:endParaRPr lang="hr-HR" sz="2500" b="1" dirty="0"/>
          </a:p>
          <a:p>
            <a:r>
              <a:rPr lang="hr-HR" sz="2500" b="1" dirty="0"/>
              <a:t>C</a:t>
            </a:r>
            <a:r>
              <a:rPr lang="pt-BR" sz="2500" b="1" dirty="0" smtClean="0"/>
              <a:t>olorado tick fever virus</a:t>
            </a:r>
            <a:r>
              <a:rPr lang="hr-HR" sz="2500" b="1" dirty="0" smtClean="0"/>
              <a:t> (Reoviridae)</a:t>
            </a:r>
            <a:endParaRPr lang="hr-HR" sz="2500" b="1" dirty="0"/>
          </a:p>
          <a:p>
            <a:r>
              <a:rPr lang="en-US" sz="2500" b="1" dirty="0" smtClean="0"/>
              <a:t>Southern </a:t>
            </a:r>
            <a:r>
              <a:rPr lang="en-US" sz="2500" b="1" dirty="0"/>
              <a:t>tick-associated rash illness (STARI</a:t>
            </a:r>
            <a:r>
              <a:rPr lang="en-US" sz="2500" b="1" dirty="0" smtClean="0"/>
              <a:t>)</a:t>
            </a:r>
            <a:endParaRPr lang="hr-HR" sz="2500" b="1" dirty="0" smtClean="0"/>
          </a:p>
          <a:p>
            <a:r>
              <a:rPr lang="hr-HR" sz="2500" b="1" dirty="0" smtClean="0"/>
              <a:t>dio grupe pjegavih groznica (rikecioza)</a:t>
            </a:r>
            <a:endParaRPr lang="en-US" sz="2500" b="1" dirty="0"/>
          </a:p>
        </p:txBody>
      </p:sp>
      <p:sp>
        <p:nvSpPr>
          <p:cNvPr id="4" name="Right Brace 3"/>
          <p:cNvSpPr/>
          <p:nvPr/>
        </p:nvSpPr>
        <p:spPr>
          <a:xfrm>
            <a:off x="5867400" y="1447800"/>
            <a:ext cx="2514600" cy="2274102"/>
          </a:xfrm>
          <a:prstGeom prst="rightBrac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486400" y="4800600"/>
            <a:ext cx="2514600" cy="1905000"/>
          </a:xfrm>
          <a:prstGeom prst="rightBrace">
            <a:avLst>
              <a:gd name="adj1" fmla="val 8333"/>
              <a:gd name="adj2" fmla="val 50895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07400" y="2364496"/>
            <a:ext cx="736600" cy="440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500" dirty="0" smtClean="0"/>
              <a:t>+EU</a:t>
            </a:r>
            <a:endParaRPr lang="en-US" sz="2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01000" y="5515302"/>
            <a:ext cx="1143000" cy="475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500" dirty="0" smtClean="0"/>
              <a:t>-EU</a:t>
            </a:r>
            <a:endParaRPr lang="en-US" sz="2500" dirty="0"/>
          </a:p>
        </p:txBody>
      </p:sp>
      <p:pic>
        <p:nvPicPr>
          <p:cNvPr id="3074" name="Picture 2" descr="C:\Users\Branimir\Desktop\fgfgdf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692999"/>
            <a:ext cx="1657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51429"/>
            <a:ext cx="7924800" cy="54102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hr-HR" sz="3600" b="1" dirty="0" smtClean="0">
                <a:solidFill>
                  <a:schemeClr val="tx1"/>
                </a:solidFill>
              </a:rPr>
              <a:t>LAJMSKA BORELIOZA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36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3600" b="1" dirty="0" smtClean="0">
                <a:solidFill>
                  <a:schemeClr val="tx1"/>
                </a:solidFill>
              </a:rPr>
              <a:t>KRPELJNI MENINGOENCEFALITIS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36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3600" b="1" dirty="0" smtClean="0">
                <a:solidFill>
                  <a:schemeClr val="tx1"/>
                </a:solidFill>
              </a:rPr>
              <a:t>ANAPLAZMOZA (ERLIHIOZA)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36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3600" b="1" dirty="0" smtClean="0">
                <a:solidFill>
                  <a:schemeClr val="tx1"/>
                </a:solidFill>
              </a:rPr>
              <a:t>KRPELJIMA PRENOSIVE RIKECIOZE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36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3600" b="1" dirty="0" smtClean="0">
                <a:solidFill>
                  <a:schemeClr val="tx1"/>
                </a:solidFill>
              </a:rPr>
              <a:t>TULAREMIJA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hr-HR" sz="36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hr-HR" sz="3600" b="1" dirty="0" smtClean="0">
                <a:solidFill>
                  <a:schemeClr val="tx1"/>
                </a:solidFill>
              </a:rPr>
              <a:t>BABEZIOZA I OSTALO</a:t>
            </a:r>
          </a:p>
        </p:txBody>
      </p:sp>
    </p:spTree>
    <p:extLst>
      <p:ext uri="{BB962C8B-B14F-4D97-AF65-F5344CB8AC3E}">
        <p14:creationId xmlns:p14="http://schemas.microsoft.com/office/powerpoint/2010/main" val="2551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58863"/>
          </a:xfrm>
        </p:spPr>
        <p:txBody>
          <a:bodyPr>
            <a:normAutofit/>
          </a:bodyPr>
          <a:lstStyle/>
          <a:p>
            <a:pPr eaLnBrk="1" hangingPunct="1"/>
            <a:r>
              <a:rPr lang="hr-HR" sz="4000" b="1" dirty="0" smtClean="0"/>
              <a:t>PRIKAZ BOLESNICE </a:t>
            </a:r>
            <a:r>
              <a:rPr lang="hr-HR" sz="4000" b="1" dirty="0"/>
              <a:t>1</a:t>
            </a:r>
            <a:endParaRPr lang="hr-HR" sz="4000" b="1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1423989"/>
            <a:ext cx="8649891" cy="5357811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500" dirty="0"/>
              <a:t>Ž</a:t>
            </a:r>
            <a:r>
              <a:rPr lang="hr-HR" sz="2500" dirty="0" smtClean="0"/>
              <a:t>, 35 god, kolovoz: </a:t>
            </a:r>
          </a:p>
          <a:p>
            <a:pPr lvl="1" eaLnBrk="1" hangingPunct="1"/>
            <a:r>
              <a:rPr lang="hr-HR" sz="2500" dirty="0" smtClean="0"/>
              <a:t>unazad 4 dana febrilna do Tax 38.5, uz zimicu bez tresavice, unazad 2 dana osip po cijelom tijelu koji ne svrbi i ne peče</a:t>
            </a:r>
          </a:p>
          <a:p>
            <a:pPr eaLnBrk="1" hangingPunct="1"/>
            <a:r>
              <a:rPr lang="hr-HR" sz="2500" dirty="0" smtClean="0"/>
              <a:t>prethodno zdrava</a:t>
            </a:r>
          </a:p>
          <a:p>
            <a:pPr eaLnBrk="1" hangingPunct="1"/>
            <a:r>
              <a:rPr lang="hr-HR" sz="2500" dirty="0" smtClean="0"/>
              <a:t>do prije tjedan dana bila kroz mjesec dana na Pagu, u Zadru i Šibeniku na ljetovanju, prije 3 mjeseca bila u Japanu, negira ugriz krpelja</a:t>
            </a:r>
          </a:p>
          <a:p>
            <a:pPr eaLnBrk="1" hangingPunct="1"/>
            <a:r>
              <a:rPr lang="hr-HR" sz="2500" dirty="0" smtClean="0"/>
              <a:t>febrilna, blaže narušenog općeg stanja, gust makulopapulozni osip po cijelom tijelu, na ventralnoj strani desne potkoljenice manja krusta sa okolnim eritemom</a:t>
            </a:r>
          </a:p>
          <a:p>
            <a:pPr eaLnBrk="1" hangingPunct="1"/>
            <a:r>
              <a:rPr lang="hr-HR" sz="2500" dirty="0" smtClean="0"/>
              <a:t>laboratorij? dijagnoza?</a:t>
            </a:r>
            <a:endParaRPr lang="hr-HR" sz="2500" dirty="0"/>
          </a:p>
          <a:p>
            <a:pPr marL="0" indent="0" eaLnBrk="1" hangingPunct="1">
              <a:buNone/>
            </a:pPr>
            <a:endParaRPr lang="hr-HR" sz="2500" dirty="0" smtClean="0"/>
          </a:p>
          <a:p>
            <a:pPr marL="0" indent="0" eaLnBrk="1" hangingPunct="1">
              <a:buNone/>
            </a:pPr>
            <a:endParaRPr lang="hr-HR" sz="2500" dirty="0" smtClean="0"/>
          </a:p>
        </p:txBody>
      </p:sp>
    </p:spTree>
    <p:extLst>
      <p:ext uri="{BB962C8B-B14F-4D97-AF65-F5344CB8AC3E}">
        <p14:creationId xmlns:p14="http://schemas.microsoft.com/office/powerpoint/2010/main" val="31112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8649891" cy="5872164"/>
          </a:xfrm>
        </p:spPr>
        <p:txBody>
          <a:bodyPr>
            <a:normAutofit/>
          </a:bodyPr>
          <a:lstStyle/>
          <a:p>
            <a:r>
              <a:rPr lang="hr-HR" sz="2500" dirty="0"/>
              <a:t>KKS i </a:t>
            </a:r>
            <a:r>
              <a:rPr lang="hr-HR" sz="2500" dirty="0" smtClean="0"/>
              <a:t>biokemijski nalazi krvi b.o.</a:t>
            </a:r>
          </a:p>
          <a:p>
            <a:endParaRPr lang="hr-HR" sz="2500" dirty="0"/>
          </a:p>
          <a:p>
            <a:r>
              <a:rPr lang="hr-HR" sz="2500" dirty="0"/>
              <a:t>Serologija na </a:t>
            </a:r>
            <a:r>
              <a:rPr lang="hr-HR" sz="2500" i="1" dirty="0"/>
              <a:t>R. conorii </a:t>
            </a:r>
            <a:r>
              <a:rPr lang="hr-HR" sz="2500" dirty="0"/>
              <a:t>negativna (IgM i IgG)</a:t>
            </a:r>
          </a:p>
          <a:p>
            <a:pPr marL="0" indent="0">
              <a:buNone/>
            </a:pPr>
            <a:endParaRPr lang="hr-HR" sz="2500" dirty="0"/>
          </a:p>
          <a:p>
            <a:pPr eaLnBrk="1" hangingPunct="1"/>
            <a:r>
              <a:rPr lang="hr-HR" sz="2500" dirty="0" smtClean="0"/>
              <a:t>doksiciklin 7 dana, potpuno izlječenje</a:t>
            </a:r>
          </a:p>
          <a:p>
            <a:pPr eaLnBrk="1" hangingPunct="1"/>
            <a:endParaRPr lang="hr-HR" sz="2500" dirty="0"/>
          </a:p>
          <a:p>
            <a:r>
              <a:rPr lang="hr-HR" sz="2500" dirty="0"/>
              <a:t>2 tjedna poslije: serologija na </a:t>
            </a:r>
            <a:r>
              <a:rPr lang="hr-HR" sz="2500" i="1" dirty="0"/>
              <a:t>R. conorii</a:t>
            </a:r>
            <a:r>
              <a:rPr lang="hr-HR" sz="2500" dirty="0"/>
              <a:t> </a:t>
            </a:r>
            <a:r>
              <a:rPr lang="hr-HR" sz="2500" dirty="0" smtClean="0"/>
              <a:t>pozitivna (</a:t>
            </a:r>
            <a:r>
              <a:rPr lang="hr-HR" sz="2500" dirty="0"/>
              <a:t>IgM i IgG</a:t>
            </a:r>
            <a:r>
              <a:rPr lang="hr-HR" sz="2500" dirty="0" smtClean="0"/>
              <a:t>)</a:t>
            </a:r>
          </a:p>
          <a:p>
            <a:endParaRPr lang="hr-HR" sz="2500" dirty="0"/>
          </a:p>
          <a:p>
            <a:r>
              <a:rPr lang="hr-HR" sz="2500" dirty="0"/>
              <a:t>Dg: </a:t>
            </a:r>
            <a:r>
              <a:rPr lang="hr-HR" sz="2500" b="1" dirty="0"/>
              <a:t>mediteranska pjegava groznica</a:t>
            </a:r>
          </a:p>
          <a:p>
            <a:pPr eaLnBrk="1" hangingPunct="1"/>
            <a:endParaRPr lang="hr-HR" sz="2500" dirty="0" smtClean="0"/>
          </a:p>
        </p:txBody>
      </p:sp>
    </p:spTree>
    <p:extLst>
      <p:ext uri="{BB962C8B-B14F-4D97-AF65-F5344CB8AC3E}">
        <p14:creationId xmlns:p14="http://schemas.microsoft.com/office/powerpoint/2010/main" val="5056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28650" y="155576"/>
            <a:ext cx="7886700" cy="1089025"/>
          </a:xfrm>
        </p:spPr>
        <p:txBody>
          <a:bodyPr>
            <a:normAutofit/>
          </a:bodyPr>
          <a:lstStyle/>
          <a:p>
            <a:pPr eaLnBrk="1" hangingPunct="1"/>
            <a:r>
              <a:rPr lang="hr-HR" sz="4000" b="1" dirty="0" smtClean="0"/>
              <a:t>PRIKAZ BOLESNIKA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284" y="1162050"/>
            <a:ext cx="8697515" cy="56959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sz="2500" dirty="0" smtClean="0"/>
              <a:t>M, 60 god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2500" dirty="0"/>
              <a:t>u</a:t>
            </a:r>
            <a:r>
              <a:rPr lang="hr-HR" sz="2500" dirty="0" smtClean="0"/>
              <a:t>nazad 2 mj osjeća bolove i trnce s lijeve strane trbuha</a:t>
            </a:r>
          </a:p>
          <a:p>
            <a:pPr lvl="1" eaLnBrk="1" hangingPunct="1">
              <a:lnSpc>
                <a:spcPct val="80000"/>
              </a:lnSpc>
            </a:pPr>
            <a:endParaRPr lang="hr-HR" sz="2500" dirty="0" smtClean="0"/>
          </a:p>
          <a:p>
            <a:pPr lvl="1" eaLnBrk="1" hangingPunct="1">
              <a:lnSpc>
                <a:spcPct val="80000"/>
              </a:lnSpc>
            </a:pPr>
            <a:r>
              <a:rPr lang="hr-HR" sz="2500" dirty="0"/>
              <a:t>u</a:t>
            </a:r>
            <a:r>
              <a:rPr lang="hr-HR" sz="2500" dirty="0" smtClean="0"/>
              <a:t> početku bolesti je nekoliko dana bio subfebrilan</a:t>
            </a:r>
          </a:p>
          <a:p>
            <a:pPr lvl="1" eaLnBrk="1" hangingPunct="1">
              <a:lnSpc>
                <a:spcPct val="80000"/>
              </a:lnSpc>
            </a:pPr>
            <a:endParaRPr lang="hr-HR" sz="2500" dirty="0" smtClean="0"/>
          </a:p>
          <a:p>
            <a:pPr lvl="1" eaLnBrk="1" hangingPunct="1">
              <a:lnSpc>
                <a:spcPct val="80000"/>
              </a:lnSpc>
            </a:pPr>
            <a:r>
              <a:rPr lang="hr-HR" sz="2500" dirty="0"/>
              <a:t>p</a:t>
            </a:r>
            <a:r>
              <a:rPr lang="hr-HR" sz="2500" dirty="0" smtClean="0"/>
              <a:t>ovremeno osjeća blagu glavobolju frontalno, mučninu</a:t>
            </a:r>
          </a:p>
          <a:p>
            <a:pPr lvl="1">
              <a:lnSpc>
                <a:spcPct val="80000"/>
              </a:lnSpc>
            </a:pPr>
            <a:endParaRPr lang="hr-HR" sz="2500" dirty="0" smtClean="0"/>
          </a:p>
          <a:p>
            <a:pPr lvl="1">
              <a:lnSpc>
                <a:spcPct val="80000"/>
              </a:lnSpc>
            </a:pPr>
            <a:r>
              <a:rPr lang="hr-HR" sz="2500" dirty="0"/>
              <a:t>p</a:t>
            </a:r>
            <a:r>
              <a:rPr lang="hr-HR" sz="2500" dirty="0" smtClean="0"/>
              <a:t>rije mjesec dana desnostrana </a:t>
            </a:r>
            <a:r>
              <a:rPr lang="hr-HR" sz="2500" b="1" dirty="0" smtClean="0"/>
              <a:t>faciopareza </a:t>
            </a:r>
            <a:r>
              <a:rPr lang="hr-HR" sz="2500" dirty="0" smtClean="0"/>
              <a:t>- djelomično se oporavila - tada hospitaliziran </a:t>
            </a:r>
            <a:r>
              <a:rPr lang="hr-HR" sz="2500" dirty="0"/>
              <a:t>u </a:t>
            </a:r>
            <a:r>
              <a:rPr lang="hr-HR" sz="2500" dirty="0" smtClean="0"/>
              <a:t>KBC </a:t>
            </a:r>
            <a:r>
              <a:rPr lang="hr-HR" sz="2500" dirty="0" smtClean="0">
                <a:sym typeface="Wingdings" pitchFamily="2" charset="2"/>
              </a:rPr>
              <a:t> </a:t>
            </a:r>
            <a:r>
              <a:rPr lang="hr-HR" sz="2500" u="sng" dirty="0" smtClean="0"/>
              <a:t>CT mozga </a:t>
            </a:r>
            <a:r>
              <a:rPr lang="hr-HR" sz="2500" dirty="0" smtClean="0"/>
              <a:t>–uredan,  </a:t>
            </a:r>
            <a:r>
              <a:rPr lang="hr-HR" sz="2500" u="sng" dirty="0" smtClean="0"/>
              <a:t>MR mozga</a:t>
            </a:r>
            <a:r>
              <a:rPr lang="hr-HR" sz="2500" dirty="0" smtClean="0"/>
              <a:t>: naznačena imbibicija desnog facijalnog živca u intrakanalikularnom dijelu i mastoidnom dijelu</a:t>
            </a:r>
          </a:p>
        </p:txBody>
      </p:sp>
    </p:spTree>
    <p:extLst>
      <p:ext uri="{BB962C8B-B14F-4D97-AF65-F5344CB8AC3E}">
        <p14:creationId xmlns:p14="http://schemas.microsoft.com/office/powerpoint/2010/main" val="30145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8649891" cy="5872164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500" dirty="0" smtClean="0"/>
              <a:t>Epidemiološka anamneza: </a:t>
            </a:r>
          </a:p>
          <a:p>
            <a:pPr lvl="1" eaLnBrk="1" hangingPunct="1"/>
            <a:r>
              <a:rPr lang="hr-HR" sz="2500" dirty="0" smtClean="0"/>
              <a:t>ne zna za ugriz krpelja, često boravi u prirodi, na Sljemenu, Bizeljsko (Slovenija) te u Gorskom Kotaru</a:t>
            </a:r>
          </a:p>
          <a:p>
            <a:pPr eaLnBrk="1" hangingPunct="1"/>
            <a:endParaRPr lang="hr-HR" sz="2500" dirty="0" smtClean="0"/>
          </a:p>
          <a:p>
            <a:pPr eaLnBrk="1" hangingPunct="1"/>
            <a:endParaRPr lang="hr-HR" sz="2500" dirty="0" smtClean="0"/>
          </a:p>
          <a:p>
            <a:pPr eaLnBrk="1" hangingPunct="1"/>
            <a:r>
              <a:rPr lang="hr-HR" sz="2500" dirty="0" smtClean="0"/>
              <a:t>Status kod prijema: </a:t>
            </a:r>
          </a:p>
          <a:p>
            <a:pPr lvl="1" eaLnBrk="1" hangingPunct="1"/>
            <a:r>
              <a:rPr lang="hr-HR" sz="2500" dirty="0"/>
              <a:t>p</a:t>
            </a:r>
            <a:r>
              <a:rPr lang="hr-HR" sz="2500" dirty="0" smtClean="0"/>
              <a:t>erkusija kralježnice: bolnost u području PVM između lopatica, više lijevo.</a:t>
            </a:r>
          </a:p>
          <a:p>
            <a:pPr lvl="1" eaLnBrk="1" hangingPunct="1"/>
            <a:r>
              <a:rPr lang="hr-HR" sz="2500" dirty="0"/>
              <a:t>n</a:t>
            </a:r>
            <a:r>
              <a:rPr lang="hr-HR" sz="2500" dirty="0" smtClean="0"/>
              <a:t>eurološki desno plića nazolabijalna brazda, slabije nabire čelo i zatvara oko desno, hipoestetičnost prsnog koša lijevo (dermatomi T2-T9) </a:t>
            </a:r>
          </a:p>
        </p:txBody>
      </p:sp>
    </p:spTree>
    <p:extLst>
      <p:ext uri="{BB962C8B-B14F-4D97-AF65-F5344CB8AC3E}">
        <p14:creationId xmlns:p14="http://schemas.microsoft.com/office/powerpoint/2010/main" val="38887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1000"/>
            <a:ext cx="8026977" cy="5795963"/>
          </a:xfrm>
        </p:spPr>
        <p:txBody>
          <a:bodyPr>
            <a:normAutofit/>
          </a:bodyPr>
          <a:lstStyle/>
          <a:p>
            <a:r>
              <a:rPr lang="hr-HR" sz="2500" dirty="0"/>
              <a:t>LP: st. </a:t>
            </a:r>
            <a:r>
              <a:rPr lang="hr-HR" sz="2500" b="1" dirty="0"/>
              <a:t>65</a:t>
            </a:r>
            <a:r>
              <a:rPr lang="hr-HR" sz="2500" dirty="0"/>
              <a:t>/3; citološki: poli 3%, ly </a:t>
            </a:r>
            <a:r>
              <a:rPr lang="hr-HR" sz="2500" b="1" dirty="0"/>
              <a:t>77</a:t>
            </a:r>
            <a:r>
              <a:rPr lang="hr-HR" sz="2500" dirty="0"/>
              <a:t>%, reakt ly 3%, mono 16%, plazma 1%; </a:t>
            </a:r>
            <a:r>
              <a:rPr lang="hr-HR" sz="2500" dirty="0" smtClean="0"/>
              <a:t>GUL 3.5 mmol/L, prot </a:t>
            </a:r>
            <a:r>
              <a:rPr lang="hr-HR" sz="2500" b="1" dirty="0" smtClean="0"/>
              <a:t>0.45</a:t>
            </a:r>
            <a:r>
              <a:rPr lang="hr-HR" sz="2500" dirty="0" smtClean="0"/>
              <a:t> g/l, Cl 122</a:t>
            </a:r>
            <a:endParaRPr lang="hr-HR" sz="2500" dirty="0"/>
          </a:p>
          <a:p>
            <a:r>
              <a:rPr lang="hr-HR" sz="2500" dirty="0"/>
              <a:t>Serum: </a:t>
            </a:r>
            <a:r>
              <a:rPr lang="hr-HR" sz="2500" i="1" dirty="0"/>
              <a:t>B. burgdorferi </a:t>
            </a:r>
            <a:r>
              <a:rPr lang="hr-HR" sz="2500" dirty="0"/>
              <a:t>IgM </a:t>
            </a:r>
            <a:r>
              <a:rPr lang="hr-HR" sz="2500" b="1" dirty="0" smtClean="0"/>
              <a:t>granično</a:t>
            </a:r>
            <a:r>
              <a:rPr lang="hr-HR" sz="2500" dirty="0"/>
              <a:t>,</a:t>
            </a:r>
            <a:r>
              <a:rPr lang="hr-HR" sz="2500" dirty="0" smtClean="0"/>
              <a:t> </a:t>
            </a:r>
            <a:r>
              <a:rPr lang="hr-HR" sz="2500" dirty="0"/>
              <a:t>IgG </a:t>
            </a:r>
            <a:r>
              <a:rPr lang="hr-HR" sz="2500" b="1" dirty="0"/>
              <a:t>pozitivno</a:t>
            </a:r>
            <a:r>
              <a:rPr lang="hr-HR" sz="2500" dirty="0"/>
              <a:t> 671 </a:t>
            </a:r>
            <a:r>
              <a:rPr lang="hr-HR" sz="2500" dirty="0" smtClean="0">
                <a:sym typeface="Wingdings" pitchFamily="2" charset="2"/>
              </a:rPr>
              <a:t> WB IgM </a:t>
            </a:r>
            <a:r>
              <a:rPr lang="hr-HR" sz="2500" b="1" dirty="0" smtClean="0">
                <a:sym typeface="Wingdings" pitchFamily="2" charset="2"/>
              </a:rPr>
              <a:t>granično</a:t>
            </a:r>
            <a:r>
              <a:rPr lang="hr-HR" sz="2500" dirty="0" smtClean="0">
                <a:sym typeface="Wingdings" pitchFamily="2" charset="2"/>
              </a:rPr>
              <a:t>; IgG </a:t>
            </a:r>
            <a:r>
              <a:rPr lang="hr-HR" sz="2500" b="1" dirty="0" smtClean="0">
                <a:sym typeface="Wingdings" pitchFamily="2" charset="2"/>
              </a:rPr>
              <a:t>pozitivno</a:t>
            </a:r>
          </a:p>
          <a:p>
            <a:r>
              <a:rPr lang="hr-HR" sz="2500" dirty="0"/>
              <a:t>Likvor: </a:t>
            </a:r>
            <a:r>
              <a:rPr lang="hr-HR" sz="2500" i="1" dirty="0"/>
              <a:t>B. burgdorferi</a:t>
            </a:r>
            <a:r>
              <a:rPr lang="hr-HR" sz="2500" dirty="0"/>
              <a:t>: IgM </a:t>
            </a:r>
            <a:r>
              <a:rPr lang="hr-HR" sz="2500" b="1"/>
              <a:t>pozitivno</a:t>
            </a:r>
            <a:r>
              <a:rPr lang="hr-HR" sz="2500"/>
              <a:t> </a:t>
            </a:r>
            <a:r>
              <a:rPr lang="hr-HR" sz="2500" smtClean="0"/>
              <a:t>57, </a:t>
            </a:r>
            <a:r>
              <a:rPr lang="hr-HR" sz="2500" dirty="0"/>
              <a:t>IgG </a:t>
            </a:r>
            <a:r>
              <a:rPr lang="hr-HR" sz="2500" b="1"/>
              <a:t>pozitivno</a:t>
            </a:r>
            <a:r>
              <a:rPr lang="hr-HR" sz="2500"/>
              <a:t> </a:t>
            </a:r>
            <a:r>
              <a:rPr lang="hr-HR" sz="2500" smtClean="0"/>
              <a:t>808</a:t>
            </a:r>
            <a:endParaRPr lang="hr-HR" sz="2500" dirty="0" smtClean="0"/>
          </a:p>
          <a:p>
            <a:r>
              <a:rPr lang="hr-HR" sz="2500" dirty="0"/>
              <a:t>Neuroborreliosis indeks L/S: IgM </a:t>
            </a:r>
            <a:r>
              <a:rPr lang="hr-HR" sz="2500" b="1" dirty="0"/>
              <a:t>pozitivan</a:t>
            </a:r>
            <a:r>
              <a:rPr lang="hr-HR" sz="2500" dirty="0"/>
              <a:t> 0.6, IgG </a:t>
            </a:r>
            <a:r>
              <a:rPr lang="hr-HR" sz="2500" b="1" dirty="0"/>
              <a:t>pozitivan</a:t>
            </a:r>
            <a:r>
              <a:rPr lang="hr-HR" sz="2500" dirty="0"/>
              <a:t> 34.2 (poz. &gt;</a:t>
            </a:r>
            <a:r>
              <a:rPr lang="hr-HR" sz="2500" dirty="0" smtClean="0"/>
              <a:t>0.3)</a:t>
            </a:r>
          </a:p>
          <a:p>
            <a:pPr marL="0" indent="0">
              <a:buNone/>
            </a:pPr>
            <a:r>
              <a:rPr lang="hr-HR" sz="2500" dirty="0" smtClean="0"/>
              <a:t>	</a:t>
            </a:r>
          </a:p>
          <a:p>
            <a:pPr marL="0" indent="0">
              <a:buNone/>
            </a:pPr>
            <a:endParaRPr lang="hr-HR" sz="2500" dirty="0" smtClean="0"/>
          </a:p>
          <a:p>
            <a:pPr marL="0" indent="0">
              <a:buNone/>
            </a:pPr>
            <a:r>
              <a:rPr lang="hr-HR" sz="2500" dirty="0" smtClean="0"/>
              <a:t>	Dg: </a:t>
            </a:r>
            <a:r>
              <a:rPr lang="hr-HR" sz="2500" b="1" dirty="0"/>
              <a:t>limfocitni meningitis + pareza n. facialisa + radikularni bolovi  </a:t>
            </a:r>
            <a:r>
              <a:rPr lang="hr-HR" sz="2500" b="1" dirty="0" smtClean="0">
                <a:sym typeface="Wingdings" pitchFamily="2" charset="2"/>
              </a:rPr>
              <a:t> </a:t>
            </a:r>
            <a:r>
              <a:rPr lang="hr-HR" sz="2500" b="1" dirty="0" smtClean="0"/>
              <a:t>Bannwarth syndrom</a:t>
            </a:r>
          </a:p>
          <a:p>
            <a:endParaRPr lang="hr-HR" sz="2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hr-HR" sz="2600" dirty="0" smtClean="0"/>
          </a:p>
          <a:p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7794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29205"/>
              </p:ext>
            </p:extLst>
          </p:nvPr>
        </p:nvGraphicFramePr>
        <p:xfrm>
          <a:off x="304800" y="228600"/>
          <a:ext cx="8610601" cy="6522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76400"/>
                <a:gridCol w="1143000"/>
                <a:gridCol w="2057400"/>
                <a:gridCol w="1694449"/>
                <a:gridCol w="2039352"/>
              </a:tblGrid>
              <a:tr h="419529">
                <a:tc gridSpan="5"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KRPELJIMA PRENOSIVE BOLESTI</a:t>
                      </a:r>
                      <a:r>
                        <a:rPr lang="hr-HR" sz="2200" baseline="0" dirty="0" smtClean="0"/>
                        <a:t> U RH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9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UZROČNIK (VEKTOR)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KLINIČKA SLIKA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DIJAGOSTIKA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LIJEČENJE</a:t>
                      </a:r>
                      <a:endParaRPr lang="en-US" sz="1600" b="1" dirty="0"/>
                    </a:p>
                  </a:txBody>
                  <a:tcPr/>
                </a:tc>
              </a:tr>
              <a:tr h="756519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RANA LOK. LAJMSKA BORELIOZA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hr-HR" sz="900" b="1" i="1" dirty="0" smtClean="0"/>
                    </a:p>
                    <a:p>
                      <a:endParaRPr lang="hr-HR" sz="9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9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9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9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9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9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9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/>
                        <a:t>B. afzelii,</a:t>
                      </a:r>
                    </a:p>
                    <a:p>
                      <a:r>
                        <a:rPr lang="hr-HR" sz="900" b="1" i="1" dirty="0" smtClean="0"/>
                        <a:t>B. garinii,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/>
                        <a:t>B. burgdorferi sensu stricto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/>
                        <a:t>(Ixodes)</a:t>
                      </a:r>
                    </a:p>
                    <a:p>
                      <a:endParaRPr lang="en-US" sz="9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/>
                        <a:t>erythema</a:t>
                      </a:r>
                      <a:r>
                        <a:rPr lang="hr-HR" sz="1000" baseline="0" dirty="0" smtClean="0"/>
                        <a:t> migrans (EM) </a:t>
                      </a:r>
                      <a:r>
                        <a:rPr lang="hr-HR" sz="1000" dirty="0" smtClean="0"/>
                        <a:t>[[</a:t>
                      </a:r>
                      <a:r>
                        <a:rPr lang="hr-HR" sz="1000" baseline="0" dirty="0" smtClean="0"/>
                        <a:t>+ opći simptomi: rijetko u EU</a:t>
                      </a:r>
                      <a:r>
                        <a:rPr lang="hr-HR" sz="1000" dirty="0" smtClean="0"/>
                        <a:t>]]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anamneza i status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doksiciklin</a:t>
                      </a:r>
                      <a:r>
                        <a:rPr lang="hr-HR" sz="1000" baseline="0" dirty="0" smtClean="0"/>
                        <a:t> 2x100 14 d ili</a:t>
                      </a:r>
                    </a:p>
                    <a:p>
                      <a:r>
                        <a:rPr lang="hr-HR" sz="1000" baseline="0" dirty="0" smtClean="0"/>
                        <a:t>amoksicilin 3x500 14-21 d ili</a:t>
                      </a:r>
                    </a:p>
                    <a:p>
                      <a:r>
                        <a:rPr lang="hr-HR" sz="1000" baseline="0" dirty="0" smtClean="0"/>
                        <a:t>cefuroksim 2x500 14-21 d ili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aseline="0" dirty="0" smtClean="0"/>
                        <a:t>azitromicin </a:t>
                      </a:r>
                      <a:r>
                        <a:rPr lang="en-US" sz="1000" dirty="0" smtClean="0"/>
                        <a:t>2x500</a:t>
                      </a:r>
                      <a:r>
                        <a:rPr lang="hr-HR" sz="1000" dirty="0" smtClean="0"/>
                        <a:t> </a:t>
                      </a:r>
                      <a:r>
                        <a:rPr lang="en-US" sz="1000" dirty="0" smtClean="0"/>
                        <a:t>1</a:t>
                      </a:r>
                      <a:r>
                        <a:rPr lang="hr-HR" sz="1000" dirty="0" smtClean="0"/>
                        <a:t>. </a:t>
                      </a:r>
                      <a:r>
                        <a:rPr lang="en-US" sz="1000" dirty="0" smtClean="0"/>
                        <a:t>d</a:t>
                      </a:r>
                      <a:r>
                        <a:rPr lang="hr-HR" sz="1000" dirty="0" smtClean="0">
                          <a:sym typeface="Wingdings" pitchFamily="2" charset="2"/>
                        </a:rPr>
                        <a:t>1</a:t>
                      </a:r>
                      <a:r>
                        <a:rPr lang="en-US" sz="1000" dirty="0" smtClean="0"/>
                        <a:t> x500 4</a:t>
                      </a:r>
                      <a:r>
                        <a:rPr lang="hr-HR" sz="1000" dirty="0" smtClean="0"/>
                        <a:t> </a:t>
                      </a:r>
                      <a:r>
                        <a:rPr lang="en-US" sz="1000" dirty="0" smtClean="0"/>
                        <a:t>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7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RANA DIS.</a:t>
                      </a:r>
                      <a:r>
                        <a:rPr lang="hr-HR" sz="1600" b="1" baseline="0" dirty="0" smtClean="0"/>
                        <a:t> </a:t>
                      </a:r>
                      <a:r>
                        <a:rPr lang="hr-HR" sz="1600" b="1" dirty="0" smtClean="0"/>
                        <a:t>LAJMSKA BORELIOZA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multipli</a:t>
                      </a:r>
                      <a:r>
                        <a:rPr lang="hr-HR" sz="1000" baseline="0" dirty="0" smtClean="0"/>
                        <a:t> EM,</a:t>
                      </a:r>
                    </a:p>
                    <a:p>
                      <a:r>
                        <a:rPr lang="hr-HR" sz="1000" baseline="0" dirty="0" smtClean="0"/>
                        <a:t>neuroborelioza,</a:t>
                      </a:r>
                    </a:p>
                    <a:p>
                      <a:r>
                        <a:rPr lang="hr-HR" sz="1000" baseline="0" dirty="0" smtClean="0"/>
                        <a:t>karditis, očne manifestacije, artralgije, limfocitom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anamneza i status</a:t>
                      </a: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1000" dirty="0" smtClean="0"/>
                        <a:t>serologija krvi, </a:t>
                      </a: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citologija/biokemija i </a:t>
                      </a:r>
                      <a:r>
                        <a:rPr lang="hr-HR" sz="1000" dirty="0" smtClean="0"/>
                        <a:t>serologija</a:t>
                      </a:r>
                      <a:r>
                        <a:rPr lang="hr-HR" sz="1000" baseline="0" dirty="0" smtClean="0"/>
                        <a:t> likvora, </a:t>
                      </a:r>
                      <a:r>
                        <a:rPr lang="hr-HR" sz="1000" dirty="0" smtClean="0"/>
                        <a:t>[[</a:t>
                      </a:r>
                      <a:r>
                        <a:rPr lang="hr-HR" sz="1000" baseline="0" dirty="0" smtClean="0"/>
                        <a:t>PCR/kultura likvora: rijetko - ne u KIB/HZJZ</a:t>
                      </a:r>
                      <a:r>
                        <a:rPr lang="hr-HR" sz="1000" dirty="0" smtClean="0"/>
                        <a:t>]]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doksiciklin 2x100 14 d</a:t>
                      </a:r>
                      <a:r>
                        <a:rPr lang="hr-HR" sz="1000" baseline="0" dirty="0" smtClean="0"/>
                        <a:t> ili</a:t>
                      </a:r>
                      <a:endParaRPr lang="hr-HR" sz="1000" dirty="0" smtClean="0"/>
                    </a:p>
                    <a:p>
                      <a:r>
                        <a:rPr lang="hr-HR" sz="1000" dirty="0" smtClean="0"/>
                        <a:t>ceftriakson 1x2 14 d</a:t>
                      </a:r>
                      <a:endParaRPr lang="en-US" sz="1000" dirty="0"/>
                    </a:p>
                  </a:txBody>
                  <a:tcPr/>
                </a:tc>
              </a:tr>
              <a:tr h="839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KASNA LAJMSKA BORELIOZA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artritis,</a:t>
                      </a:r>
                      <a:r>
                        <a:rPr lang="hr-HR" sz="1000" baseline="0" dirty="0" smtClean="0"/>
                        <a:t> kasna neuroborelioza, acrodermatitis atrophicum chronica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anamneza i status</a:t>
                      </a: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1000" dirty="0" smtClean="0"/>
                        <a:t>serologija krvi, </a:t>
                      </a: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citologija/biokemija i </a:t>
                      </a:r>
                      <a:r>
                        <a:rPr lang="hr-HR" sz="1000" dirty="0" smtClean="0"/>
                        <a:t>serologija</a:t>
                      </a:r>
                      <a:r>
                        <a:rPr lang="hr-HR" sz="1000" baseline="0" dirty="0" smtClean="0"/>
                        <a:t> likvora, </a:t>
                      </a:r>
                      <a:r>
                        <a:rPr lang="hr-HR" sz="1000" dirty="0" smtClean="0"/>
                        <a:t>[[</a:t>
                      </a:r>
                      <a:r>
                        <a:rPr lang="hr-HR" sz="1000" baseline="0" dirty="0" smtClean="0"/>
                        <a:t>PCR/kultura likvora: rijetko - ne u KIB/HZJZ</a:t>
                      </a:r>
                      <a:r>
                        <a:rPr lang="hr-HR" sz="1000" dirty="0" smtClean="0"/>
                        <a:t>]]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doksiciklin 2x100 21 d</a:t>
                      </a:r>
                      <a:r>
                        <a:rPr lang="hr-HR" sz="1000" baseline="0" dirty="0" smtClean="0"/>
                        <a:t> ili</a:t>
                      </a:r>
                      <a:endParaRPr lang="hr-HR" sz="1000" dirty="0" smtClean="0"/>
                    </a:p>
                    <a:p>
                      <a:r>
                        <a:rPr lang="hr-HR" sz="1000" dirty="0" smtClean="0"/>
                        <a:t>ceftriakson 1x2 21 d</a:t>
                      </a:r>
                      <a:endParaRPr lang="en-US" sz="1000" dirty="0" smtClean="0"/>
                    </a:p>
                  </a:txBody>
                  <a:tcPr/>
                </a:tc>
              </a:tr>
              <a:tr h="539395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KME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900" b="1" i="1" dirty="0" smtClean="0"/>
                        <a:t>virus KME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/>
                        <a:t>(Ixodes)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bifazičan tijek ili jedna faza (opći</a:t>
                      </a:r>
                      <a:r>
                        <a:rPr lang="hr-HR" sz="1000" baseline="0" dirty="0" smtClean="0"/>
                        <a:t> simptomi - meningitis/meningoenc.)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anamneza i status</a:t>
                      </a: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serologija krvi, PCR krvi i likvora, citologija/biokemija i serologija likvora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suportivno;</a:t>
                      </a:r>
                      <a:r>
                        <a:rPr lang="hr-HR" sz="1000" baseline="0" dirty="0" smtClean="0"/>
                        <a:t> mogućnost cjepljenja</a:t>
                      </a:r>
                      <a:endParaRPr lang="en-US" sz="1000" dirty="0"/>
                    </a:p>
                  </a:txBody>
                  <a:tcPr/>
                </a:tc>
              </a:tr>
              <a:tr h="314559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ANAPLAZMOZA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900" b="1" i="1" dirty="0" smtClean="0"/>
                        <a:t>A. phagocytophilum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/>
                        <a:t>(Ixodes)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vrućica, glavobolja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anamneza i status</a:t>
                      </a: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serologija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solidFill>
                            <a:schemeClr val="tx1"/>
                          </a:solidFill>
                        </a:rPr>
                        <a:t>doksiciklin 2x100 mg 7-10 d</a:t>
                      </a:r>
                      <a:endParaRPr lang="en-US" sz="1000" dirty="0"/>
                    </a:p>
                  </a:txBody>
                  <a:tcPr/>
                </a:tc>
              </a:tr>
              <a:tr h="741279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MEDITERANSKA PJEGAVA GROZNICA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 dirty="0" smtClean="0"/>
                        <a:t>R</a:t>
                      </a:r>
                      <a:r>
                        <a:rPr lang="hr-HR" sz="900" b="1" i="1" dirty="0" smtClean="0"/>
                        <a:t>.</a:t>
                      </a:r>
                      <a:r>
                        <a:rPr lang="hr-HR" sz="900" b="1" i="1" baseline="0" dirty="0" smtClean="0"/>
                        <a:t> </a:t>
                      </a:r>
                      <a:r>
                        <a:rPr lang="en-US" sz="900" b="1" i="1" dirty="0" err="1" smtClean="0"/>
                        <a:t>conorii</a:t>
                      </a:r>
                      <a:endParaRPr lang="hr-HR" sz="9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/>
                        <a:t>(Rhipicephalus sanguineus)</a:t>
                      </a:r>
                      <a:endParaRPr lang="en-US" sz="9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vrućica, osip</a:t>
                      </a:r>
                      <a:r>
                        <a:rPr lang="hr-HR" sz="1000" baseline="0" dirty="0" smtClean="0"/>
                        <a:t> + eshar (tache noire)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anamneza i status</a:t>
                      </a: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serologija, PCR eshara ili krvi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/>
                        <a:t>doksiciklin 2x100 mg 5-7 d</a:t>
                      </a:r>
                    </a:p>
                  </a:txBody>
                  <a:tcPr/>
                </a:tc>
              </a:tr>
              <a:tr h="539395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TULAREMIJA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900" b="1" i="1" dirty="0" smtClean="0">
                          <a:solidFill>
                            <a:schemeClr val="tx1"/>
                          </a:solidFill>
                        </a:rPr>
                        <a:t>F. tularensis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>
                          <a:solidFill>
                            <a:schemeClr val="tx1"/>
                          </a:solidFill>
                        </a:rPr>
                        <a:t>(razni vektori)</a:t>
                      </a:r>
                    </a:p>
                    <a:p>
                      <a:endParaRPr lang="en-US" sz="9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ulceroglandularni, glandularni, okuloglandularni, (oro)faringealni, tifoidni, pneumonični oblik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anamneza i status</a:t>
                      </a: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1000" dirty="0" smtClean="0">
                          <a:solidFill>
                            <a:schemeClr val="tx1"/>
                          </a:solidFill>
                        </a:rPr>
                        <a:t>serologija parnih seruma </a:t>
                      </a:r>
                      <a:r>
                        <a:rPr lang="hr-HR" sz="1000" dirty="0" smtClean="0"/>
                        <a:t>+ ICA</a:t>
                      </a:r>
                      <a:r>
                        <a:rPr lang="hr-HR" sz="1000" baseline="0" dirty="0" smtClean="0"/>
                        <a:t> (brzi test), PCR limfnog čvora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hr-HR" sz="1000" b="0" dirty="0" smtClean="0"/>
                        <a:t>gentamicin 5/kg u 3 doze 7-10 d</a:t>
                      </a:r>
                      <a:r>
                        <a:rPr lang="hr-HR" sz="1000" baseline="0" dirty="0" smtClean="0"/>
                        <a:t> ili</a:t>
                      </a:r>
                      <a:endParaRPr lang="hr-HR" sz="1000" b="0" dirty="0" smtClean="0"/>
                    </a:p>
                    <a:p>
                      <a:pPr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hr-HR" sz="1000" b="0" dirty="0" smtClean="0"/>
                        <a:t>doksiciklin 2x100 14 d</a:t>
                      </a:r>
                      <a:r>
                        <a:rPr lang="hr-HR" sz="1000" baseline="0" dirty="0" smtClean="0"/>
                        <a:t>ili </a:t>
                      </a:r>
                      <a:r>
                        <a:rPr lang="hr-HR" sz="1000" b="0" dirty="0" smtClean="0"/>
                        <a:t>ciprofloksacin </a:t>
                      </a:r>
                      <a:r>
                        <a:rPr lang="hr-HR" sz="1000" dirty="0" smtClean="0"/>
                        <a:t>2x500-750 14 d</a:t>
                      </a:r>
                    </a:p>
                  </a:txBody>
                  <a:tcPr/>
                </a:tc>
              </a:tr>
              <a:tr h="389563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BABEZIOZA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/>
                        <a:t>B. divergens,</a:t>
                      </a:r>
                    </a:p>
                    <a:p>
                      <a:r>
                        <a:rPr lang="hr-HR" sz="900" b="1" i="1" dirty="0" smtClean="0"/>
                        <a:t>B. microti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900" b="1" i="1" dirty="0" smtClean="0">
                          <a:solidFill>
                            <a:schemeClr val="tx1"/>
                          </a:solidFill>
                        </a:rPr>
                        <a:t>(Ixodes)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vrućica, anemija, žutica hemoglobinurija, bubrežna insuficijencija</a:t>
                      </a:r>
                      <a:r>
                        <a:rPr lang="hr-HR" sz="1000" baseline="0" dirty="0" smtClean="0"/>
                        <a:t> </a:t>
                      </a:r>
                      <a:r>
                        <a:rPr lang="hr-HR" sz="1000" dirty="0" smtClean="0"/>
                        <a:t>kod splenektomiranih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anamneza i status, mikroskopija, PCR, serologija </a:t>
                      </a:r>
                      <a:r>
                        <a:rPr lang="hr-HR" sz="1000" dirty="0" smtClean="0"/>
                        <a:t>[[</a:t>
                      </a:r>
                      <a:r>
                        <a:rPr lang="hr-HR" sz="1000" baseline="0" dirty="0" smtClean="0"/>
                        <a:t>rijetko - ne u KIB/HZJZ</a:t>
                      </a:r>
                      <a:r>
                        <a:rPr lang="hr-HR" sz="1000" dirty="0" smtClean="0"/>
                        <a:t>]]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/>
                        <a:t>azitromicin+atovakon 7-10 d ili </a:t>
                      </a:r>
                    </a:p>
                    <a:p>
                      <a:r>
                        <a:rPr lang="hr-HR" sz="1000" dirty="0" smtClean="0"/>
                        <a:t>klindamicin + kinin 7-10 d</a:t>
                      </a:r>
                    </a:p>
                    <a:p>
                      <a:r>
                        <a:rPr lang="hr-HR" sz="1000" dirty="0" smtClean="0"/>
                        <a:t>zamjenska transfuzija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2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>
            <a:normAutofit/>
          </a:bodyPr>
          <a:lstStyle/>
          <a:p>
            <a:r>
              <a:rPr lang="hr-HR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pt-BR" sz="1400" dirty="0"/>
              <a:t>R. Mulić; </a:t>
            </a:r>
            <a:r>
              <a:rPr lang="hr-HR" sz="1400" dirty="0" smtClean="0"/>
              <a:t>B</a:t>
            </a:r>
            <a:r>
              <a:rPr lang="pt-BR" sz="1400" dirty="0" smtClean="0"/>
              <a:t>olesti koje se prenose krpeljima na području </a:t>
            </a:r>
            <a:r>
              <a:rPr lang="hr-HR" sz="1400" dirty="0" smtClean="0"/>
              <a:t>H</a:t>
            </a:r>
            <a:r>
              <a:rPr lang="pt-BR" sz="1400" dirty="0" smtClean="0"/>
              <a:t>rvatske; Liječ </a:t>
            </a:r>
            <a:r>
              <a:rPr lang="pt-BR" sz="1400" dirty="0"/>
              <a:t>Vjesn 2011;133:89–95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A. </a:t>
            </a:r>
            <a:r>
              <a:rPr lang="en-US" sz="1400" dirty="0" err="1"/>
              <a:t>Mygland</a:t>
            </a:r>
            <a:r>
              <a:rPr lang="hr-HR" sz="1400" dirty="0"/>
              <a:t> et al.; </a:t>
            </a:r>
            <a:r>
              <a:rPr lang="en-US" sz="1400" dirty="0" smtClean="0"/>
              <a:t>EFNS </a:t>
            </a:r>
            <a:r>
              <a:rPr lang="en-US" sz="1400" dirty="0"/>
              <a:t>guidelines on the diagnosis and management of European Lyme </a:t>
            </a:r>
            <a:r>
              <a:rPr lang="en-US" sz="1400" dirty="0" err="1"/>
              <a:t>neuroborreliosis</a:t>
            </a:r>
            <a:r>
              <a:rPr lang="hr-HR" sz="1400" dirty="0"/>
              <a:t>;</a:t>
            </a:r>
            <a:r>
              <a:rPr lang="en-US" sz="1400" dirty="0"/>
              <a:t> </a:t>
            </a:r>
            <a:r>
              <a:rPr lang="en-US" sz="1400" dirty="0" smtClean="0"/>
              <a:t>European </a:t>
            </a:r>
            <a:r>
              <a:rPr lang="en-US" sz="1400" dirty="0"/>
              <a:t>Journal of Neurology 2010, 17: </a:t>
            </a:r>
            <a:r>
              <a:rPr lang="en-US" sz="1400" dirty="0" smtClean="0"/>
              <a:t>8–16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r-HR" sz="1400" dirty="0"/>
              <a:t>O. Đaković Rode et al.; Poteškoće </a:t>
            </a:r>
            <a:r>
              <a:rPr lang="en-US" sz="1400" dirty="0" smtClean="0"/>
              <a:t>u </a:t>
            </a:r>
            <a:r>
              <a:rPr lang="en-US" sz="1400" dirty="0" err="1"/>
              <a:t>dijagnostici</a:t>
            </a:r>
            <a:r>
              <a:rPr lang="en-US" sz="1400" dirty="0"/>
              <a:t> </a:t>
            </a:r>
            <a:r>
              <a:rPr lang="en-US" sz="1400" dirty="0" err="1" smtClean="0"/>
              <a:t>neuroborelioze</a:t>
            </a:r>
            <a:r>
              <a:rPr lang="hr-HR" sz="1400" dirty="0" smtClean="0"/>
              <a:t>; </a:t>
            </a:r>
            <a:r>
              <a:rPr lang="en-US" sz="1400" dirty="0" smtClean="0"/>
              <a:t>Croatian </a:t>
            </a:r>
            <a:r>
              <a:rPr lang="en-US" sz="1400" dirty="0"/>
              <a:t>Journal of Infection 26:2, 55–60 (2006</a:t>
            </a:r>
            <a:r>
              <a:rPr lang="en-US" sz="1400" dirty="0" smtClean="0"/>
              <a:t>)</a:t>
            </a:r>
            <a:endParaRPr lang="hr-HR" sz="140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r-HR" sz="1400" dirty="0"/>
              <a:t>N. Pandak et al.; </a:t>
            </a:r>
            <a:r>
              <a:rPr lang="en-US" sz="1400" dirty="0" err="1" smtClean="0"/>
              <a:t>Borelije</a:t>
            </a:r>
            <a:r>
              <a:rPr lang="en-US" sz="1400" dirty="0" smtClean="0"/>
              <a:t> </a:t>
            </a:r>
            <a:r>
              <a:rPr lang="en-US" sz="1400" dirty="0"/>
              <a:t>i </a:t>
            </a:r>
            <a:r>
              <a:rPr lang="en-US" sz="1400" dirty="0" err="1"/>
              <a:t>rikecije</a:t>
            </a:r>
            <a:r>
              <a:rPr lang="en-US" sz="1400" dirty="0"/>
              <a:t> u </a:t>
            </a:r>
            <a:r>
              <a:rPr lang="en-US" sz="1400" dirty="0" err="1"/>
              <a:t>bioptatima</a:t>
            </a:r>
            <a:r>
              <a:rPr lang="en-US" sz="1400" dirty="0"/>
              <a:t> </a:t>
            </a:r>
            <a:r>
              <a:rPr lang="en-US" sz="1400" dirty="0" err="1"/>
              <a:t>ko</a:t>
            </a:r>
            <a:r>
              <a:rPr lang="hr-HR" sz="1400" dirty="0"/>
              <a:t>ž</a:t>
            </a:r>
            <a:r>
              <a:rPr lang="en-US" sz="1400" dirty="0"/>
              <a:t>e </a:t>
            </a:r>
            <a:r>
              <a:rPr lang="en-US" sz="1400" dirty="0" err="1"/>
              <a:t>bolesnika</a:t>
            </a:r>
            <a:r>
              <a:rPr lang="en-US" sz="1400" dirty="0"/>
              <a:t> s erythema </a:t>
            </a:r>
            <a:r>
              <a:rPr lang="en-US" sz="1400" dirty="0" err="1"/>
              <a:t>migrans</a:t>
            </a:r>
            <a:r>
              <a:rPr lang="en-US" sz="1400" dirty="0"/>
              <a:t> </a:t>
            </a:r>
            <a:r>
              <a:rPr lang="hr-HR" sz="1400" dirty="0"/>
              <a:t>; </a:t>
            </a:r>
            <a:r>
              <a:rPr lang="en-US" sz="1400" dirty="0" smtClean="0"/>
              <a:t>Croatian </a:t>
            </a:r>
            <a:r>
              <a:rPr lang="en-US" sz="1400" dirty="0"/>
              <a:t>Journal of Infection 31:3, 133–137 (</a:t>
            </a:r>
            <a:r>
              <a:rPr lang="en-US" sz="1400" dirty="0" smtClean="0"/>
              <a:t>2011)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r-HR" sz="1400" dirty="0"/>
              <a:t>Lantos PM et al.; A systematic review of Borrelia burgdorferi morphologic variants does not support a role in chronic Lyme </a:t>
            </a:r>
            <a:r>
              <a:rPr lang="hr-HR" sz="1400" dirty="0" smtClean="0"/>
              <a:t>disease; Clin </a:t>
            </a:r>
            <a:r>
              <a:rPr lang="hr-HR" sz="1400" dirty="0"/>
              <a:t>Infect Dis. 2014 Mar;58(5):</a:t>
            </a:r>
            <a:r>
              <a:rPr lang="hr-HR" sz="1400" dirty="0" smtClean="0"/>
              <a:t>663-71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r-HR" sz="1400" dirty="0" smtClean="0"/>
              <a:t>M</a:t>
            </a:r>
            <a:r>
              <a:rPr lang="hr-HR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Arnež</a:t>
            </a:r>
            <a:r>
              <a:rPr lang="hr-HR" sz="1400" dirty="0"/>
              <a:t> et al.; </a:t>
            </a:r>
            <a:r>
              <a:rPr lang="en-US" sz="1400" dirty="0" smtClean="0"/>
              <a:t>Azithromycin </a:t>
            </a:r>
            <a:r>
              <a:rPr lang="en-US" sz="1400" dirty="0"/>
              <a:t>Is Equally Effective as Amoxicillin in Children with Solitary Erythema </a:t>
            </a:r>
            <a:r>
              <a:rPr lang="en-US" sz="1400" dirty="0" err="1" smtClean="0"/>
              <a:t>Migrans</a:t>
            </a:r>
            <a:r>
              <a:rPr lang="hr-HR" sz="1400" dirty="0" smtClean="0"/>
              <a:t>;</a:t>
            </a:r>
            <a:r>
              <a:rPr lang="en-US" sz="1400" dirty="0" smtClean="0"/>
              <a:t> The </a:t>
            </a:r>
            <a:r>
              <a:rPr lang="en-US" sz="1400" dirty="0"/>
              <a:t>Pediatric Infectious Disease </a:t>
            </a:r>
            <a:r>
              <a:rPr lang="en-US" sz="1400" dirty="0" smtClean="0"/>
              <a:t>Journal</a:t>
            </a:r>
            <a:r>
              <a:rPr lang="hr-HR" sz="1400" dirty="0" smtClean="0"/>
              <a:t>, </a:t>
            </a:r>
            <a:r>
              <a:rPr lang="en-US" sz="1400" dirty="0" smtClean="0"/>
              <a:t>Volume </a:t>
            </a:r>
            <a:r>
              <a:rPr lang="en-US" sz="1400" dirty="0"/>
              <a:t>34, Number 10, October </a:t>
            </a:r>
            <a:r>
              <a:rPr lang="en-US" sz="1400" dirty="0" smtClean="0"/>
              <a:t>2015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O. </a:t>
            </a:r>
            <a:r>
              <a:rPr lang="en-US" sz="1400" dirty="0" err="1"/>
              <a:t>Đaković</a:t>
            </a:r>
            <a:r>
              <a:rPr lang="en-US" sz="1400" dirty="0"/>
              <a:t> Rode</a:t>
            </a:r>
            <a:r>
              <a:rPr lang="hr-HR" sz="1400" dirty="0"/>
              <a:t>; </a:t>
            </a:r>
            <a:r>
              <a:rPr lang="en-US" sz="1400" dirty="0" smtClean="0"/>
              <a:t>L</a:t>
            </a:r>
            <a:r>
              <a:rPr lang="hr-HR" sz="1400" dirty="0" smtClean="0"/>
              <a:t>yme borelioza - dijagnostika; </a:t>
            </a:r>
            <a:r>
              <a:rPr lang="en-US" sz="1400" dirty="0" err="1" smtClean="0"/>
              <a:t>Paediatr</a:t>
            </a:r>
            <a:r>
              <a:rPr lang="en-US" sz="1400" dirty="0" smtClean="0"/>
              <a:t> </a:t>
            </a:r>
            <a:r>
              <a:rPr lang="en-US" sz="1400" dirty="0"/>
              <a:t>Croat 2011; 55 (</a:t>
            </a:r>
            <a:r>
              <a:rPr lang="en-US" sz="1400" dirty="0" err="1"/>
              <a:t>Supl</a:t>
            </a:r>
            <a:r>
              <a:rPr lang="en-US" sz="1400" dirty="0"/>
              <a:t> 1): </a:t>
            </a:r>
            <a:r>
              <a:rPr lang="en-US" sz="1400" dirty="0" smtClean="0"/>
              <a:t>57-66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r-HR" sz="1400" dirty="0"/>
              <a:t>O. Đaković Rode; Humana granulocitna anaplazmoza u Republici Hrvatskoj i nove spoznaje o anaplazmama i </a:t>
            </a:r>
            <a:r>
              <a:rPr lang="hr-HR" sz="1400" dirty="0" smtClean="0"/>
              <a:t>erlihijama; </a:t>
            </a:r>
            <a:r>
              <a:rPr lang="sv-SE" sz="1400" dirty="0" smtClean="0"/>
              <a:t>Croatian </a:t>
            </a:r>
            <a:r>
              <a:rPr lang="sv-SE" sz="1400" dirty="0"/>
              <a:t>Journal of Infection </a:t>
            </a:r>
            <a:r>
              <a:rPr lang="hr-HR" sz="1400" dirty="0"/>
              <a:t> </a:t>
            </a:r>
            <a:r>
              <a:rPr lang="sv-SE" sz="1400" dirty="0"/>
              <a:t>35:1, 5–15 (2015</a:t>
            </a:r>
            <a:r>
              <a:rPr lang="sv-SE" sz="1400" dirty="0" smtClean="0"/>
              <a:t>)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r-HR" sz="1400" dirty="0"/>
              <a:t>T. Vi</a:t>
            </a:r>
            <a:r>
              <a:rPr lang="en-US" sz="1400" dirty="0" err="1"/>
              <a:t>libić</a:t>
            </a:r>
            <a:r>
              <a:rPr lang="en-US" sz="1400" dirty="0"/>
              <a:t>-</a:t>
            </a:r>
            <a:r>
              <a:rPr lang="hr-HR" sz="1400" dirty="0"/>
              <a:t>Č</a:t>
            </a:r>
            <a:r>
              <a:rPr lang="en-US" sz="1400" dirty="0" err="1"/>
              <a:t>avlek</a:t>
            </a:r>
            <a:r>
              <a:rPr lang="hr-HR" sz="1400" dirty="0"/>
              <a:t> et al.; </a:t>
            </a:r>
            <a:r>
              <a:rPr lang="en-US" sz="1400" dirty="0" smtClean="0"/>
              <a:t>Virus </a:t>
            </a:r>
            <a:r>
              <a:rPr lang="en-US" sz="1400" dirty="0" err="1" smtClean="0"/>
              <a:t>krpeljnog</a:t>
            </a:r>
            <a:r>
              <a:rPr lang="en-US" sz="1400" dirty="0" smtClean="0"/>
              <a:t> </a:t>
            </a:r>
            <a:r>
              <a:rPr lang="en-US" sz="1400" dirty="0" err="1" smtClean="0"/>
              <a:t>encefalitisa</a:t>
            </a:r>
            <a:r>
              <a:rPr lang="en-US" sz="1400" dirty="0" smtClean="0"/>
              <a:t>: </a:t>
            </a:r>
            <a:r>
              <a:rPr lang="en-US" sz="1400" dirty="0" err="1" smtClean="0"/>
              <a:t>epidemiološka</a:t>
            </a:r>
            <a:r>
              <a:rPr lang="en-US" sz="1400" dirty="0" smtClean="0"/>
              <a:t> i </a:t>
            </a:r>
            <a:r>
              <a:rPr lang="en-US" sz="1400" dirty="0" err="1" smtClean="0"/>
              <a:t>klinička</a:t>
            </a:r>
            <a:r>
              <a:rPr lang="en-US" sz="1400" dirty="0" smtClean="0"/>
              <a:t> </a:t>
            </a:r>
            <a:r>
              <a:rPr lang="en-US" sz="1400" dirty="0" err="1" smtClean="0"/>
              <a:t>slika</a:t>
            </a:r>
            <a:r>
              <a:rPr lang="en-US" sz="1400" dirty="0" smtClean="0"/>
              <a:t>, </a:t>
            </a:r>
            <a:r>
              <a:rPr lang="en-US" sz="1400" dirty="0" err="1" smtClean="0"/>
              <a:t>dijagnostika</a:t>
            </a:r>
            <a:r>
              <a:rPr lang="en-US" sz="1400" dirty="0" smtClean="0"/>
              <a:t> i </a:t>
            </a:r>
            <a:r>
              <a:rPr lang="en-US" sz="1400" dirty="0" err="1" smtClean="0"/>
              <a:t>prevencija</a:t>
            </a:r>
            <a:r>
              <a:rPr lang="hr-HR" sz="1400" dirty="0" smtClean="0"/>
              <a:t>; </a:t>
            </a:r>
            <a:r>
              <a:rPr lang="pt-BR" sz="1400" dirty="0" smtClean="0"/>
              <a:t>Acta </a:t>
            </a:r>
            <a:r>
              <a:rPr lang="pt-BR" sz="1400" dirty="0"/>
              <a:t>Med Croatica, 68 (2014) </a:t>
            </a:r>
            <a:r>
              <a:rPr lang="pt-BR" sz="1400" dirty="0" smtClean="0"/>
              <a:t>393-404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r-HR" sz="1400" dirty="0"/>
              <a:t>Cascio A et al.; Clarithromycin versus azithromycin in the treatment of Mediterranean spotted fever in children: a randomized controlled trial; </a:t>
            </a:r>
            <a:r>
              <a:rPr lang="hr-HR" sz="1400" dirty="0" smtClean="0"/>
              <a:t>Clin </a:t>
            </a:r>
            <a:r>
              <a:rPr lang="hr-HR" sz="1400" dirty="0"/>
              <a:t>Infect Dis. 2002 Jan;34(2):154-8. Epub 2001 Dec 4.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J. E. </a:t>
            </a:r>
            <a:r>
              <a:rPr lang="en-US" sz="1400" dirty="0" err="1"/>
              <a:t>Bennet</a:t>
            </a:r>
            <a:r>
              <a:rPr lang="en-US" sz="1400" dirty="0"/>
              <a:t> et al.; </a:t>
            </a:r>
            <a:r>
              <a:rPr lang="en-US" sz="1400" dirty="0" err="1"/>
              <a:t>Mandell</a:t>
            </a:r>
            <a:r>
              <a:rPr lang="en-US" sz="1400" dirty="0"/>
              <a:t>, Douglas, and Bennett’s Principles and Practice of Infectious Diseases Eighth Edition; </a:t>
            </a:r>
            <a:r>
              <a:rPr lang="en-US" sz="1400" dirty="0" smtClean="0"/>
              <a:t>2015 </a:t>
            </a:r>
            <a:r>
              <a:rPr lang="en-US" sz="1400" dirty="0"/>
              <a:t>by Saunders, </a:t>
            </a:r>
            <a:r>
              <a:rPr lang="en-US" sz="1400" dirty="0" smtClean="0"/>
              <a:t>Elsevier </a:t>
            </a:r>
            <a:r>
              <a:rPr lang="en-US" sz="1400" dirty="0"/>
              <a:t>Inc.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W. M</a:t>
            </a:r>
            <a:r>
              <a:rPr lang="hr-HR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Scheld</a:t>
            </a:r>
            <a:r>
              <a:rPr lang="hr-HR" sz="1400" dirty="0"/>
              <a:t> et al.; </a:t>
            </a:r>
            <a:r>
              <a:rPr lang="en-US" sz="1400" dirty="0" smtClean="0"/>
              <a:t>Infections </a:t>
            </a:r>
            <a:r>
              <a:rPr lang="en-US" sz="1400" dirty="0"/>
              <a:t>of the central nervous </a:t>
            </a:r>
            <a:r>
              <a:rPr lang="en-US" sz="1400" dirty="0" smtClean="0"/>
              <a:t>system</a:t>
            </a:r>
            <a:r>
              <a:rPr lang="hr-HR" sz="1400" dirty="0"/>
              <a:t> </a:t>
            </a:r>
            <a:r>
              <a:rPr lang="en-US" sz="1400" dirty="0" smtClean="0"/>
              <a:t>— </a:t>
            </a:r>
            <a:r>
              <a:rPr lang="en-US" sz="1400" dirty="0"/>
              <a:t>Fourth </a:t>
            </a:r>
            <a:r>
              <a:rPr lang="en-US" sz="1400" dirty="0" smtClean="0"/>
              <a:t>edition</a:t>
            </a:r>
            <a:r>
              <a:rPr lang="hr-HR" sz="1400" dirty="0" smtClean="0"/>
              <a:t>, 2014.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hr-HR" sz="1400" dirty="0"/>
              <a:t>J. Begovac i suradnici; Infektologija</a:t>
            </a:r>
            <a:r>
              <a:rPr lang="hr-HR" sz="1400" dirty="0" smtClean="0"/>
              <a:t>; </a:t>
            </a:r>
            <a:r>
              <a:rPr lang="en-US" sz="1400" dirty="0" smtClean="0"/>
              <a:t>Zagreb </a:t>
            </a:r>
            <a:r>
              <a:rPr lang="hr-HR" sz="1400" dirty="0" smtClean="0"/>
              <a:t>, </a:t>
            </a:r>
            <a:r>
              <a:rPr lang="en-US" sz="1400" dirty="0" smtClean="0"/>
              <a:t>Profil </a:t>
            </a:r>
            <a:r>
              <a:rPr lang="en-US" sz="1400" dirty="0"/>
              <a:t>International, 2006</a:t>
            </a: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hr-HR" sz="1400" dirty="0"/>
          </a:p>
          <a:p>
            <a:pPr marL="0" indent="0">
              <a:spcBef>
                <a:spcPts val="0"/>
              </a:spcBef>
              <a:buNone/>
            </a:pPr>
            <a:endParaRPr lang="hr-HR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hr-H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646162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10. ožujka 2018., KIB, Zagreb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33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KVIZ – provjera znanja – pitanje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1. Mediteranska pjegava groznica: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isto je što i obiteljska mediteranska vrućica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česta je u sjevernoj RH (sjeverno od rijeke Save)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najčešće se manifestira kao vrućica i malaksalost bez drugih simptoma/znakova bolesti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d</a:t>
            </a:r>
            <a:r>
              <a:rPr lang="hr-HR" dirty="0"/>
              <a:t>) osim serologijom, laboratorijski se može potvrditi i </a:t>
            </a:r>
            <a:r>
              <a:rPr lang="hr-HR" dirty="0" smtClean="0"/>
              <a:t>PCR-om </a:t>
            </a:r>
            <a:r>
              <a:rPr lang="hr-HR" dirty="0" err="1"/>
              <a:t>eshare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32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KVIZ – provjera znanja – odgovor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1. Mediteranska pjegava groznica: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isto je što i obiteljska mediteranska vrućica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česta je u sjevernoj RH (sjeverno od rijeke Save)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najčešće se manifestira kao vrućica i malaksalost bez drugih simptoma/znakova bolesti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d</a:t>
            </a:r>
            <a:r>
              <a:rPr lang="hr-HR" b="1" dirty="0"/>
              <a:t>) osim serologijom, laboratorijski se može potvrditi i </a:t>
            </a:r>
            <a:r>
              <a:rPr lang="hr-HR" b="1" dirty="0" err="1"/>
              <a:t>PCRom</a:t>
            </a:r>
            <a:r>
              <a:rPr lang="hr-HR" b="1" dirty="0"/>
              <a:t> </a:t>
            </a:r>
            <a:r>
              <a:rPr lang="hr-HR" b="1" dirty="0" err="1"/>
              <a:t>eshare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94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pitanje </a:t>
            </a:r>
            <a:r>
              <a:rPr lang="hr-HR" b="1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2. Dijagnoza krpeljnog meningoencefalitisa u praksi se najčešće laboratorijski potvrđuje: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a) molekularnom dijagnostikom (PCR)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   </a:t>
            </a:r>
            <a:r>
              <a:rPr lang="hr-HR" dirty="0"/>
              <a:t>b) serologijom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c) </a:t>
            </a:r>
            <a:r>
              <a:rPr lang="hr-HR" dirty="0" err="1"/>
              <a:t>a</a:t>
            </a:r>
            <a:r>
              <a:rPr lang="hr-HR" dirty="0"/>
              <a:t>+b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d) izolacijom virusa u kulturi stanica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4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533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Branimir\Desktop\as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" y="3884721"/>
            <a:ext cx="5806966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animir\Desktop\asr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22" y="2955214"/>
            <a:ext cx="2895600" cy="38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ranimir\Desktop\gfhg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1"/>
            <a:ext cx="3406665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</a:t>
            </a:r>
            <a:r>
              <a:rPr lang="hr-HR" b="1" dirty="0" smtClean="0"/>
              <a:t>odgovor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2. Dijagnoza krpeljnog meningoencefalitisa u praksi se najčešće laboratorijski potvrđuje: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molekularnom dijagnostikom (PCR)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b</a:t>
            </a:r>
            <a:r>
              <a:rPr lang="hr-HR" b="1" dirty="0"/>
              <a:t>) serologijom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a+b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d</a:t>
            </a:r>
            <a:r>
              <a:rPr lang="hr-HR" dirty="0"/>
              <a:t>) izolacijom virusa u kulturi stanica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56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pitanje </a:t>
            </a:r>
            <a:r>
              <a:rPr lang="hr-HR" b="1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3. Ugrizom krpelja osoba može oboljeti od: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groznice zapadnog Nila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hemoragijske vrućice sa bubrežnim sindromom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kuge (izvan RH)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d</a:t>
            </a:r>
            <a:r>
              <a:rPr lang="hr-HR" dirty="0"/>
              <a:t>) tularemije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0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odgovor </a:t>
            </a:r>
            <a:r>
              <a:rPr lang="hr-HR" b="1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3. Ugrizom krpelja osoba može oboljeti od: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a) groznice zapadnog Nila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b) hemoragijske vrućice sa bubrežnim sindromom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c) kuge (izvan RH)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   d) tularemije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29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pitanje </a:t>
            </a:r>
            <a:r>
              <a:rPr lang="hr-HR" b="1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4. Za profilaksu nakon ugriza krpelja u RH: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a) dajemo azitromicin </a:t>
            </a:r>
            <a:r>
              <a:rPr lang="hr-HR" dirty="0" err="1"/>
              <a:t>p.o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b) dajemo </a:t>
            </a:r>
            <a:r>
              <a:rPr lang="hr-HR" dirty="0" err="1"/>
              <a:t>cefaleksin</a:t>
            </a:r>
            <a:r>
              <a:rPr lang="hr-HR" dirty="0"/>
              <a:t> </a:t>
            </a:r>
            <a:r>
              <a:rPr lang="hr-HR" dirty="0" err="1"/>
              <a:t>p.o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c) dajemo doksiciklin </a:t>
            </a:r>
            <a:r>
              <a:rPr lang="hr-HR" dirty="0" err="1"/>
              <a:t>p.o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   </a:t>
            </a:r>
            <a:r>
              <a:rPr lang="hr-HR" dirty="0"/>
              <a:t>d) ne dajemo </a:t>
            </a:r>
            <a:r>
              <a:rPr lang="hr-HR" dirty="0" smtClean="0"/>
              <a:t>antibiotik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95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odgovor </a:t>
            </a:r>
            <a:r>
              <a:rPr lang="hr-HR" b="1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4. Za profilaksu nakon ugriza krpelja u RH: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dajemo azitromicin </a:t>
            </a:r>
            <a:r>
              <a:rPr lang="hr-HR" dirty="0" err="1"/>
              <a:t>p.o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dajemo </a:t>
            </a:r>
            <a:r>
              <a:rPr lang="hr-HR" dirty="0" err="1"/>
              <a:t>cefaleksin</a:t>
            </a:r>
            <a:r>
              <a:rPr lang="hr-HR" dirty="0"/>
              <a:t> </a:t>
            </a:r>
            <a:r>
              <a:rPr lang="hr-HR" dirty="0" err="1"/>
              <a:t>p.o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dajemo doksiciklin </a:t>
            </a:r>
            <a:r>
              <a:rPr lang="hr-HR" dirty="0" err="1"/>
              <a:t>p.o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d</a:t>
            </a:r>
            <a:r>
              <a:rPr lang="hr-HR" b="1" dirty="0"/>
              <a:t>) ne dajemo antibiotik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21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pitanje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5. Kod </a:t>
            </a:r>
            <a:r>
              <a:rPr lang="hr-HR" dirty="0" err="1"/>
              <a:t>neuroborelioze</a:t>
            </a:r>
            <a:r>
              <a:rPr lang="hr-HR" dirty="0"/>
              <a:t>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čest je uredan </a:t>
            </a:r>
            <a:r>
              <a:rPr lang="hr-HR" dirty="0" err="1"/>
              <a:t>likvorski</a:t>
            </a:r>
            <a:r>
              <a:rPr lang="hr-HR" dirty="0"/>
              <a:t> nalaz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terapija </a:t>
            </a:r>
            <a:r>
              <a:rPr lang="hr-HR" dirty="0" err="1"/>
              <a:t>azitromicinom</a:t>
            </a:r>
            <a:r>
              <a:rPr lang="hr-HR" dirty="0"/>
              <a:t> često je uspješna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doksiciklin treba izbjegavati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</a:t>
            </a:r>
            <a:r>
              <a:rPr lang="hr-HR" dirty="0" smtClean="0"/>
              <a:t>d</a:t>
            </a:r>
            <a:r>
              <a:rPr lang="hr-HR" dirty="0"/>
              <a:t>) sve navedeno je netočno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68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odgovor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5. Kod </a:t>
            </a:r>
            <a:r>
              <a:rPr lang="hr-HR" dirty="0" err="1"/>
              <a:t>neuroborelioze</a:t>
            </a:r>
            <a:r>
              <a:rPr lang="hr-HR" dirty="0"/>
              <a:t>: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a) čest je uredan </a:t>
            </a:r>
            <a:r>
              <a:rPr lang="hr-HR" dirty="0" err="1"/>
              <a:t>likvorski</a:t>
            </a:r>
            <a:r>
              <a:rPr lang="hr-HR" dirty="0"/>
              <a:t> nalaz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b) terapija </a:t>
            </a:r>
            <a:r>
              <a:rPr lang="hr-HR" dirty="0" err="1"/>
              <a:t>azitromicinom</a:t>
            </a:r>
            <a:r>
              <a:rPr lang="hr-HR" dirty="0"/>
              <a:t> često je uspješna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c) doksiciklin treba izbjegavati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   d) sve navedeno je netočno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46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KVIZ – provjera znanja – pitanje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6. Cistična i </a:t>
            </a:r>
            <a:r>
              <a:rPr lang="hr-HR" dirty="0" err="1"/>
              <a:t>intracelularne</a:t>
            </a:r>
            <a:r>
              <a:rPr lang="hr-HR" dirty="0"/>
              <a:t> forme </a:t>
            </a:r>
            <a:r>
              <a:rPr lang="hr-HR" dirty="0" err="1"/>
              <a:t>borelioze</a:t>
            </a:r>
            <a:r>
              <a:rPr lang="hr-HR" dirty="0"/>
              <a:t>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uspješno se liječe produljenom antimikrobnom terapijom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</a:t>
            </a:r>
            <a:r>
              <a:rPr lang="hr-HR" dirty="0" smtClean="0"/>
              <a:t>b</a:t>
            </a:r>
            <a:r>
              <a:rPr lang="hr-HR" dirty="0"/>
              <a:t>) nemaju klinički značaj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liječenje ultrazvučnim valovima može razbiti „čahuru“ i omogućiti prodor antibiotika u bakteriju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d</a:t>
            </a:r>
            <a:r>
              <a:rPr lang="hr-HR" dirty="0"/>
              <a:t>) rijetko su izlječive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06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hr-HR" b="1" dirty="0"/>
              <a:t>KVIZ – provjera znanja – odgovor </a:t>
            </a:r>
            <a:r>
              <a:rPr lang="hr-HR" b="1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6. Cistična i </a:t>
            </a:r>
            <a:r>
              <a:rPr lang="hr-HR" dirty="0" err="1"/>
              <a:t>intracelularne</a:t>
            </a:r>
            <a:r>
              <a:rPr lang="hr-HR" dirty="0"/>
              <a:t> forme </a:t>
            </a:r>
            <a:r>
              <a:rPr lang="hr-HR" dirty="0" err="1"/>
              <a:t>borelioze</a:t>
            </a:r>
            <a:r>
              <a:rPr lang="hr-HR" dirty="0"/>
              <a:t>: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a) uspješno se liječe produljenom antimikrobnom terapijom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   b) nemaju klinički značaj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c) liječenje ultrazvučnim valovima može razbiti „čahuru“ i omogućiti prodor antibiotika u bakteriju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d) rijetko su izlječive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80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pitanje </a:t>
            </a:r>
            <a:r>
              <a:rPr lang="hr-HR" b="1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7. Virusom krpeljnog </a:t>
            </a:r>
            <a:r>
              <a:rPr lang="hr-HR" dirty="0" err="1"/>
              <a:t>menongoencefalitisa</a:t>
            </a:r>
            <a:r>
              <a:rPr lang="hr-HR" dirty="0"/>
              <a:t> osoba se može zaraziti: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ugrizom krpelja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konzumacijom nepasteriziranog mlijeka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ugrizom buhe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</a:t>
            </a:r>
            <a:r>
              <a:rPr lang="hr-HR" dirty="0" smtClean="0"/>
              <a:t>d</a:t>
            </a:r>
            <a:r>
              <a:rPr lang="hr-HR" dirty="0"/>
              <a:t>) a+b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6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6324600"/>
          </a:xfrm>
        </p:spPr>
        <p:txBody>
          <a:bodyPr>
            <a:normAutofit/>
          </a:bodyPr>
          <a:lstStyle/>
          <a:p>
            <a:pPr marL="457200" indent="-457200"/>
            <a:endParaRPr lang="hr-HR" sz="2500" u="sng" dirty="0" smtClean="0"/>
          </a:p>
          <a:p>
            <a:pPr marL="457200" indent="-457200"/>
            <a:endParaRPr lang="hr-HR" sz="2500" u="sng" dirty="0" smtClean="0"/>
          </a:p>
          <a:p>
            <a:pPr marL="457200" indent="-457200"/>
            <a:r>
              <a:rPr lang="hr-HR" sz="2500" u="sng" dirty="0" smtClean="0"/>
              <a:t>podaci o krpelju</a:t>
            </a:r>
            <a:r>
              <a:rPr lang="hr-HR" sz="2500" dirty="0" smtClean="0"/>
              <a:t>: zemljopisna lokacija, </a:t>
            </a:r>
            <a:r>
              <a:rPr lang="hr-HR" sz="2500" i="1" dirty="0" smtClean="0"/>
              <a:t>Ixodes</a:t>
            </a:r>
            <a:r>
              <a:rPr lang="hr-HR" sz="2500" dirty="0" smtClean="0"/>
              <a:t>? </a:t>
            </a:r>
            <a:r>
              <a:rPr lang="hr-HR" sz="2500" i="1" dirty="0" smtClean="0"/>
              <a:t>Rhipicephalus</a:t>
            </a:r>
            <a:r>
              <a:rPr lang="hr-HR" sz="2500" dirty="0" smtClean="0"/>
              <a:t>?; duljina ugriza &gt;/&lt;36 sati, veličina (nabreklost) krpelja, način odstranjenja </a:t>
            </a:r>
            <a:r>
              <a:rPr lang="hr-HR" sz="2500" dirty="0" smtClean="0">
                <a:sym typeface="Wingdings" pitchFamily="2" charset="2"/>
              </a:rPr>
              <a:t></a:t>
            </a:r>
            <a:r>
              <a:rPr lang="hr-HR" sz="2500" dirty="0" smtClean="0"/>
              <a:t> borelija</a:t>
            </a:r>
            <a:endParaRPr lang="hr-HR" sz="2500" dirty="0"/>
          </a:p>
          <a:p>
            <a:pPr marL="457200" indent="-457200"/>
            <a:endParaRPr lang="hr-HR" sz="2500" u="sng" dirty="0" smtClean="0"/>
          </a:p>
          <a:p>
            <a:pPr marL="457200" indent="-457200"/>
            <a:r>
              <a:rPr lang="hr-HR" sz="2500" u="sng" dirty="0" smtClean="0"/>
              <a:t>odstranjenje krpelja</a:t>
            </a:r>
          </a:p>
          <a:p>
            <a:pPr marL="457200" indent="-457200"/>
            <a:endParaRPr lang="hr-HR" sz="2500" dirty="0" smtClean="0"/>
          </a:p>
          <a:p>
            <a:pPr marL="457200" indent="-457200"/>
            <a:endParaRPr lang="hr-HR" sz="2500" dirty="0"/>
          </a:p>
          <a:p>
            <a:pPr marL="457200" indent="-457200"/>
            <a:r>
              <a:rPr lang="hr-HR" sz="2500" u="sng" dirty="0" smtClean="0"/>
              <a:t>profilaksa zaraznih bolesti</a:t>
            </a:r>
            <a:r>
              <a:rPr lang="hr-HR" sz="2500" dirty="0" smtClean="0"/>
              <a:t>: NE u RH!</a:t>
            </a:r>
          </a:p>
        </p:txBody>
      </p:sp>
      <p:pic>
        <p:nvPicPr>
          <p:cNvPr id="1026" name="Picture 2" descr="C:\Users\Branimir\Desktop\rf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90" y="3771900"/>
            <a:ext cx="359191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odgovor </a:t>
            </a:r>
            <a:r>
              <a:rPr lang="hr-HR" b="1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7. Virusom krpeljnog </a:t>
            </a:r>
            <a:r>
              <a:rPr lang="hr-HR" dirty="0" err="1"/>
              <a:t>menongoencefalitisa</a:t>
            </a:r>
            <a:r>
              <a:rPr lang="hr-HR" dirty="0"/>
              <a:t> osoba se može zaraziti: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ugrizom krpelja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konzumacijom nepasteriziranog mlijeka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ugrizom buhe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d</a:t>
            </a:r>
            <a:r>
              <a:rPr lang="hr-HR" b="1" dirty="0"/>
              <a:t>) a+b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9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pitanje </a:t>
            </a:r>
            <a:r>
              <a:rPr lang="hr-HR" b="1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8. Humana </a:t>
            </a:r>
            <a:r>
              <a:rPr lang="hr-HR" dirty="0" err="1"/>
              <a:t>granulocitna</a:t>
            </a:r>
            <a:r>
              <a:rPr lang="hr-HR" dirty="0"/>
              <a:t> </a:t>
            </a:r>
            <a:r>
              <a:rPr lang="hr-HR" dirty="0" err="1"/>
              <a:t>anaplazmoza</a:t>
            </a:r>
            <a:r>
              <a:rPr lang="hr-HR" dirty="0"/>
              <a:t>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azitromicin je terapija izbora jer može </a:t>
            </a:r>
            <a:r>
              <a:rPr lang="hr-HR" dirty="0" smtClean="0"/>
              <a:t>liječiti </a:t>
            </a:r>
            <a:r>
              <a:rPr lang="hr-HR" dirty="0"/>
              <a:t>i </a:t>
            </a:r>
            <a:r>
              <a:rPr lang="hr-HR" dirty="0" err="1"/>
              <a:t>boreliju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najčešće se manifestira </a:t>
            </a:r>
            <a:r>
              <a:rPr lang="hr-HR" dirty="0" err="1"/>
              <a:t>leukocitozom</a:t>
            </a:r>
            <a:r>
              <a:rPr lang="hr-HR" dirty="0"/>
              <a:t> i </a:t>
            </a:r>
            <a:r>
              <a:rPr lang="hr-HR" dirty="0" err="1"/>
              <a:t>trombocitozom</a:t>
            </a:r>
            <a:r>
              <a:rPr lang="hr-HR" dirty="0"/>
              <a:t> uz uredne jetrene enzime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</a:t>
            </a:r>
            <a:r>
              <a:rPr lang="hr-HR" dirty="0" smtClean="0"/>
              <a:t>c</a:t>
            </a:r>
            <a:r>
              <a:rPr lang="hr-HR" dirty="0"/>
              <a:t>) sve navedeno je netočno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d</a:t>
            </a:r>
            <a:r>
              <a:rPr lang="hr-HR" dirty="0"/>
              <a:t>) preporučeno je čekati pozitivne nalaze parne serologije da bi se započelo liječenje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15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odgovor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8. Humana </a:t>
            </a:r>
            <a:r>
              <a:rPr lang="hr-HR" dirty="0" err="1"/>
              <a:t>granulocitna</a:t>
            </a:r>
            <a:r>
              <a:rPr lang="hr-HR" dirty="0"/>
              <a:t> </a:t>
            </a:r>
            <a:r>
              <a:rPr lang="hr-HR" dirty="0" err="1"/>
              <a:t>anaplazmoza</a:t>
            </a:r>
            <a:r>
              <a:rPr lang="hr-HR" dirty="0"/>
              <a:t>: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a) azitromicin je terapija izbora jer može liječiti i </a:t>
            </a:r>
            <a:r>
              <a:rPr lang="hr-HR" dirty="0" err="1"/>
              <a:t>boreliju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b) najčešće se manifestira </a:t>
            </a:r>
            <a:r>
              <a:rPr lang="hr-HR" dirty="0" err="1"/>
              <a:t>leukocitozom</a:t>
            </a:r>
            <a:r>
              <a:rPr lang="hr-HR" dirty="0"/>
              <a:t> i </a:t>
            </a:r>
            <a:r>
              <a:rPr lang="hr-HR" dirty="0" err="1"/>
              <a:t>trombocitozom</a:t>
            </a:r>
            <a:r>
              <a:rPr lang="hr-HR" dirty="0"/>
              <a:t> uz uredne jetrene enzime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   c) sve navedeno je netočno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d) preporučeno je čekati pozitivne nalaze parne serologije da bi se započelo </a:t>
            </a:r>
            <a:r>
              <a:rPr lang="hr-HR" dirty="0" smtClean="0"/>
              <a:t>liječenje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38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pitanje </a:t>
            </a:r>
            <a:r>
              <a:rPr lang="hr-HR" b="1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9. Preporučeni način odstranjivanja krpelja je: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</a:t>
            </a:r>
            <a:r>
              <a:rPr lang="hr-HR" dirty="0" smtClean="0"/>
              <a:t>a</a:t>
            </a:r>
            <a:r>
              <a:rPr lang="hr-HR" dirty="0"/>
              <a:t>) pincetom jednoličnim pokretom okomitim na površinu kože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nanošenjem ulja ili alkohola na krpelja prije odstranjivanja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c</a:t>
            </a:r>
            <a:r>
              <a:rPr lang="hr-HR" dirty="0"/>
              <a:t>) pincetom okretanjem krpelja oko svoje osi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d</a:t>
            </a:r>
            <a:r>
              <a:rPr lang="hr-HR" dirty="0"/>
              <a:t>) sve navedeno je netočno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17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odgovor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9. Preporučeni način odstranjivanja krpelja je: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   a) pincetom jednoličnim pokretom okomitim na površinu kože</a:t>
            </a:r>
            <a:endParaRPr lang="en-US" b="1" dirty="0"/>
          </a:p>
          <a:p>
            <a:pPr marL="0" indent="0">
              <a:buNone/>
            </a:pPr>
            <a:r>
              <a:rPr lang="hr-HR" dirty="0"/>
              <a:t>   b) nanošenjem ulja ili alkohola na krpelja prije odstranjivanja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c) pincetom okretanjem krpelja oko svoje osi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d) sve navedeno je netočno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38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KVIZ – provjera znanja – pitanje </a:t>
            </a:r>
            <a:r>
              <a:rPr lang="hr-HR" b="1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10. Kod dvije ili više kožne lezije erythema migrans bez ostalih znakova bolesti preporučeno je liječenje: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a</a:t>
            </a:r>
            <a:r>
              <a:rPr lang="hr-HR" dirty="0"/>
              <a:t>) </a:t>
            </a:r>
            <a:r>
              <a:rPr lang="hr-HR" dirty="0" err="1"/>
              <a:t>cefaleksinom</a:t>
            </a:r>
            <a:r>
              <a:rPr lang="hr-HR" dirty="0"/>
              <a:t> jer tako pokrivamo i najčešće </a:t>
            </a:r>
            <a:r>
              <a:rPr lang="hr-HR" dirty="0" err="1"/>
              <a:t>uzročinke</a:t>
            </a:r>
            <a:r>
              <a:rPr lang="hr-HR" dirty="0"/>
              <a:t> </a:t>
            </a:r>
            <a:r>
              <a:rPr lang="hr-HR" dirty="0" err="1"/>
              <a:t>erizipela</a:t>
            </a:r>
            <a:r>
              <a:rPr lang="hr-HR" dirty="0"/>
              <a:t>/celulitisa (streptokok, stafilokok)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b</a:t>
            </a:r>
            <a:r>
              <a:rPr lang="hr-HR" dirty="0"/>
              <a:t>) </a:t>
            </a:r>
            <a:r>
              <a:rPr lang="hr-HR" dirty="0" smtClean="0"/>
              <a:t>ceftriaksonom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   </a:t>
            </a:r>
            <a:r>
              <a:rPr lang="hr-HR" dirty="0" smtClean="0"/>
              <a:t>c</a:t>
            </a:r>
            <a:r>
              <a:rPr lang="hr-HR" dirty="0"/>
              <a:t>) doksiciklinom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   d</a:t>
            </a:r>
            <a:r>
              <a:rPr lang="hr-HR" dirty="0"/>
              <a:t>) </a:t>
            </a:r>
            <a:r>
              <a:rPr lang="hr-HR" dirty="0" err="1"/>
              <a:t>azitromicinom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81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KVIZ – provjera znanja – odgovor </a:t>
            </a:r>
            <a:r>
              <a:rPr lang="hr-HR" b="1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10. Kod dvije ili više kožne lezije erythema migrans bez ostalih znakova bolesti preporučeno je liječenje: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a) </a:t>
            </a:r>
            <a:r>
              <a:rPr lang="hr-HR" dirty="0" err="1"/>
              <a:t>cefaleksinom</a:t>
            </a:r>
            <a:r>
              <a:rPr lang="hr-HR" dirty="0"/>
              <a:t> jer tako pokrivamo i najčešće </a:t>
            </a:r>
            <a:r>
              <a:rPr lang="hr-HR" dirty="0" err="1"/>
              <a:t>uzročinke</a:t>
            </a:r>
            <a:r>
              <a:rPr lang="hr-HR" dirty="0"/>
              <a:t> </a:t>
            </a:r>
            <a:r>
              <a:rPr lang="hr-HR" dirty="0" err="1"/>
              <a:t>erizipela</a:t>
            </a:r>
            <a:r>
              <a:rPr lang="hr-HR" dirty="0"/>
              <a:t>/celulitisa (streptokok, stafilokok)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b) </a:t>
            </a:r>
            <a:r>
              <a:rPr lang="hr-HR" dirty="0" smtClean="0"/>
              <a:t>ceftriaksonom</a:t>
            </a:r>
            <a:endParaRPr lang="en-US" dirty="0"/>
          </a:p>
          <a:p>
            <a:pPr marL="0" indent="0">
              <a:buNone/>
            </a:pPr>
            <a:r>
              <a:rPr lang="hr-HR" b="1" dirty="0"/>
              <a:t>   c) doksiciklinom</a:t>
            </a:r>
            <a:endParaRPr lang="en-US" b="1" dirty="0"/>
          </a:p>
          <a:p>
            <a:pPr marL="0" indent="0">
              <a:buNone/>
            </a:pPr>
            <a:r>
              <a:rPr lang="hr-HR" dirty="0"/>
              <a:t>   d) </a:t>
            </a:r>
            <a:r>
              <a:rPr lang="hr-HR" dirty="0" err="1"/>
              <a:t>azitromicinom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LAJMSKA BORELIOZA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8392" y="1600200"/>
            <a:ext cx="5163208" cy="5257800"/>
          </a:xfrm>
        </p:spPr>
        <p:txBody>
          <a:bodyPr>
            <a:normAutofit/>
          </a:bodyPr>
          <a:lstStyle/>
          <a:p>
            <a:pPr marL="457200" indent="-457200"/>
            <a:r>
              <a:rPr lang="hr-HR" sz="2500" dirty="0" smtClean="0"/>
              <a:t>B</a:t>
            </a:r>
            <a:r>
              <a:rPr lang="hr-HR" sz="2500" dirty="0"/>
              <a:t>. </a:t>
            </a:r>
            <a:r>
              <a:rPr lang="hr-HR" sz="2500" dirty="0" smtClean="0"/>
              <a:t>garinii, </a:t>
            </a:r>
            <a:r>
              <a:rPr lang="hr-HR" sz="2500" b="1" dirty="0" smtClean="0"/>
              <a:t>B</a:t>
            </a:r>
            <a:r>
              <a:rPr lang="hr-HR" sz="2500" b="1" dirty="0"/>
              <a:t>. </a:t>
            </a:r>
            <a:r>
              <a:rPr lang="hr-HR" sz="2500" b="1" dirty="0" smtClean="0"/>
              <a:t>afzelii</a:t>
            </a:r>
            <a:r>
              <a:rPr lang="hr-HR" sz="2500" dirty="0" smtClean="0"/>
              <a:t>, </a:t>
            </a:r>
            <a:r>
              <a:rPr lang="hr-HR" sz="2500" dirty="0"/>
              <a:t>B. burgdorferi sensu stricto, B. </a:t>
            </a:r>
            <a:r>
              <a:rPr lang="hr-HR" sz="2500" dirty="0" smtClean="0"/>
              <a:t>spielmanii, B</a:t>
            </a:r>
            <a:r>
              <a:rPr lang="hr-HR" sz="2500" dirty="0"/>
              <a:t>. </a:t>
            </a:r>
            <a:r>
              <a:rPr lang="hr-HR" sz="2500" dirty="0" smtClean="0"/>
              <a:t>bavariensis, B. mayonii</a:t>
            </a:r>
          </a:p>
          <a:p>
            <a:pPr marL="457200" indent="-457200"/>
            <a:r>
              <a:rPr lang="hr-HR" sz="2500" dirty="0" smtClean="0"/>
              <a:t>RH - endemska  - </a:t>
            </a:r>
            <a:r>
              <a:rPr lang="hr-HR" sz="2500" b="1" dirty="0" smtClean="0"/>
              <a:t>kontinentalna</a:t>
            </a:r>
            <a:r>
              <a:rPr lang="hr-HR" sz="2500" dirty="0" smtClean="0"/>
              <a:t>; otoci i priobalje pošteđeni, unazad </a:t>
            </a:r>
            <a:r>
              <a:rPr lang="hr-HR" sz="2500" dirty="0"/>
              <a:t>13 </a:t>
            </a:r>
            <a:r>
              <a:rPr lang="hr-HR" sz="2500" dirty="0" smtClean="0"/>
              <a:t>g: </a:t>
            </a:r>
            <a:r>
              <a:rPr lang="hr-HR" sz="2500" dirty="0" smtClean="0">
                <a:sym typeface="Symbol" pitchFamily="18" charset="2"/>
              </a:rPr>
              <a:t>cca </a:t>
            </a:r>
            <a:r>
              <a:rPr lang="hr-HR" sz="2500" dirty="0"/>
              <a:t>404 </a:t>
            </a:r>
            <a:r>
              <a:rPr lang="hr-HR" sz="2500" dirty="0" smtClean="0"/>
              <a:t>godišnje</a:t>
            </a:r>
          </a:p>
          <a:p>
            <a:pPr marL="457200" indent="-457200"/>
            <a:r>
              <a:rPr lang="hr-HR" sz="2500" dirty="0" smtClean="0">
                <a:sym typeface="Symbol" pitchFamily="18" charset="2"/>
              </a:rPr>
              <a:t>cca </a:t>
            </a:r>
            <a:r>
              <a:rPr lang="hr-HR" sz="2500" dirty="0"/>
              <a:t>50% </a:t>
            </a:r>
            <a:r>
              <a:rPr lang="hr-HR" sz="2500" dirty="0" smtClean="0"/>
              <a:t>pacijenata ne </a:t>
            </a:r>
            <a:r>
              <a:rPr lang="hr-HR" sz="2500" dirty="0"/>
              <a:t>zna za </a:t>
            </a:r>
            <a:r>
              <a:rPr lang="hr-HR" sz="2500" dirty="0" smtClean="0"/>
              <a:t>ugriz krpelja</a:t>
            </a:r>
          </a:p>
          <a:p>
            <a:pPr marL="457200" indent="-457200"/>
            <a:r>
              <a:rPr lang="hr-HR" sz="2500" dirty="0" smtClean="0"/>
              <a:t>nakon ugriza zaraženog </a:t>
            </a:r>
            <a:r>
              <a:rPr lang="hr-HR" sz="2500" dirty="0"/>
              <a:t>krpelja u </a:t>
            </a:r>
            <a:r>
              <a:rPr lang="hr-HR" sz="2500" dirty="0" smtClean="0">
                <a:sym typeface="Symbol" pitchFamily="18" charset="2"/>
              </a:rPr>
              <a:t>cca </a:t>
            </a:r>
            <a:r>
              <a:rPr lang="hr-HR" sz="2500" dirty="0"/>
              <a:t>95% </a:t>
            </a:r>
            <a:r>
              <a:rPr lang="hr-HR" sz="2500" dirty="0" smtClean="0"/>
              <a:t>osoba ne </a:t>
            </a:r>
            <a:r>
              <a:rPr lang="hr-HR" sz="2500" dirty="0"/>
              <a:t>razvije se </a:t>
            </a:r>
            <a:r>
              <a:rPr lang="hr-HR" sz="2500" dirty="0" smtClean="0"/>
              <a:t>bolest</a:t>
            </a:r>
            <a:endParaRPr lang="hr-HR" sz="25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034275"/>
              </p:ext>
            </p:extLst>
          </p:nvPr>
        </p:nvGraphicFramePr>
        <p:xfrm>
          <a:off x="5172903" y="2048118"/>
          <a:ext cx="3947481" cy="302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93470" y="5046663"/>
            <a:ext cx="1063229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500" dirty="0">
                <a:latin typeface="Calibri" pitchFamily="34" charset="0"/>
              </a:rPr>
              <a:t>Izvor: HZJZ</a:t>
            </a:r>
          </a:p>
        </p:txBody>
      </p:sp>
    </p:spTree>
    <p:extLst>
      <p:ext uri="{BB962C8B-B14F-4D97-AF65-F5344CB8AC3E}">
        <p14:creationId xmlns:p14="http://schemas.microsoft.com/office/powerpoint/2010/main" val="15429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380999"/>
            <a:ext cx="8839200" cy="646910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hr-HR" sz="2500" b="1" u="sng" dirty="0" smtClean="0"/>
              <a:t>RANA </a:t>
            </a:r>
            <a:r>
              <a:rPr lang="hr-HR" sz="2500" b="1" u="sng" dirty="0"/>
              <a:t>LOKALIZIRANA </a:t>
            </a:r>
            <a:r>
              <a:rPr lang="hr-HR" sz="2500" b="1" u="sng" dirty="0" smtClean="0"/>
              <a:t>(3-30 </a:t>
            </a:r>
            <a:r>
              <a:rPr lang="hr-HR" sz="2500" b="1" u="sng" dirty="0"/>
              <a:t>dana</a:t>
            </a:r>
            <a:r>
              <a:rPr lang="hr-HR" sz="2500" b="1" u="sng" dirty="0" smtClean="0"/>
              <a:t>), IgM- i IgG-</a:t>
            </a:r>
            <a:r>
              <a:rPr lang="hr-HR" sz="2500" dirty="0" smtClean="0"/>
              <a:t>: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HR" sz="2500" dirty="0" smtClean="0"/>
              <a:t>EM (sindrom </a:t>
            </a:r>
            <a:r>
              <a:rPr lang="hr-HR" sz="2500" dirty="0"/>
              <a:t>sličan gripi - </a:t>
            </a:r>
            <a:r>
              <a:rPr lang="hr-HR" sz="2500" dirty="0" smtClean="0"/>
              <a:t>rijetko u EU) - lab. obrada nepotrebna</a:t>
            </a:r>
          </a:p>
          <a:p>
            <a:pPr marL="342900" lvl="1" indent="-342900">
              <a:buFont typeface="Wingdings"/>
              <a:buChar char="à"/>
            </a:pPr>
            <a:r>
              <a:rPr lang="hr-HR" sz="2500" b="1" dirty="0" smtClean="0">
                <a:sym typeface="Wingdings" pitchFamily="2" charset="2"/>
              </a:rPr>
              <a:t>doksiciklin</a:t>
            </a:r>
            <a:r>
              <a:rPr lang="hr-HR" sz="2500" dirty="0" smtClean="0">
                <a:sym typeface="Wingdings" pitchFamily="2" charset="2"/>
              </a:rPr>
              <a:t> 2x100 mg / </a:t>
            </a:r>
            <a:r>
              <a:rPr lang="hr-HR" sz="2500" b="1" dirty="0" smtClean="0">
                <a:sym typeface="Wingdings" pitchFamily="2" charset="2"/>
              </a:rPr>
              <a:t>amoksicilin</a:t>
            </a:r>
            <a:r>
              <a:rPr lang="hr-HR" sz="2500" dirty="0" smtClean="0">
                <a:sym typeface="Wingdings" pitchFamily="2" charset="2"/>
              </a:rPr>
              <a:t> 3x500 mg / </a:t>
            </a:r>
            <a:r>
              <a:rPr lang="hr-HR" sz="2500" b="1" dirty="0" smtClean="0">
                <a:sym typeface="Wingdings" pitchFamily="2" charset="2"/>
              </a:rPr>
              <a:t>cefuroksim</a:t>
            </a:r>
            <a:r>
              <a:rPr lang="hr-HR" sz="2500" dirty="0" smtClean="0">
                <a:sym typeface="Wingdings" pitchFamily="2" charset="2"/>
              </a:rPr>
              <a:t> 2x500 mg </a:t>
            </a:r>
            <a:r>
              <a:rPr lang="hr-HR" sz="2500" u="sng" dirty="0" smtClean="0">
                <a:sym typeface="Wingdings" pitchFamily="2" charset="2"/>
              </a:rPr>
              <a:t>14 d</a:t>
            </a:r>
            <a:r>
              <a:rPr lang="hr-HR" sz="2500" dirty="0" smtClean="0">
                <a:sym typeface="Wingdings" pitchFamily="2" charset="2"/>
              </a:rPr>
              <a:t>; </a:t>
            </a:r>
          </a:p>
          <a:p>
            <a:pPr marL="342900" lvl="1" indent="-342900">
              <a:buFont typeface="Wingdings"/>
              <a:buChar char="à"/>
            </a:pPr>
            <a:r>
              <a:rPr lang="hr-HR" sz="2500" b="1" dirty="0" smtClean="0">
                <a:sym typeface="Wingdings" pitchFamily="2" charset="2"/>
              </a:rPr>
              <a:t>azitromicin</a:t>
            </a:r>
            <a:r>
              <a:rPr lang="hr-HR" sz="2500" dirty="0" smtClean="0">
                <a:sym typeface="Wingdings" pitchFamily="2" charset="2"/>
              </a:rPr>
              <a:t> - ne kod suspektne diseminacije i/ili koinfekcije anaplazmom, u EU manje sustavno istražen od doksiciklina</a:t>
            </a:r>
            <a:endParaRPr lang="hr-HR" sz="2500" dirty="0" smtClean="0"/>
          </a:p>
          <a:p>
            <a:pPr marL="400050" lvl="1" indent="0">
              <a:buNone/>
            </a:pPr>
            <a:endParaRPr lang="hr-HR" sz="2500" dirty="0" smtClean="0"/>
          </a:p>
          <a:p>
            <a:pPr marL="457200" indent="-457200"/>
            <a:endParaRPr lang="hr-HR" sz="2500" b="1" u="sng" dirty="0" smtClean="0"/>
          </a:p>
        </p:txBody>
      </p:sp>
      <p:pic>
        <p:nvPicPr>
          <p:cNvPr id="4098" name="Picture 2" descr="C:\Users\Branimir\Desktop\dfghdg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" y="4250449"/>
            <a:ext cx="48006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animir\Desktop\asdasdas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8385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52401"/>
            <a:ext cx="5524751" cy="6697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500" b="1" u="sng" dirty="0" smtClean="0"/>
              <a:t>RANA DISEM. (tj./mj.), IgM+ i IgG+</a:t>
            </a:r>
            <a:r>
              <a:rPr lang="hr-HR" sz="2500" dirty="0" smtClean="0"/>
              <a:t>:</a:t>
            </a:r>
          </a:p>
          <a:p>
            <a:r>
              <a:rPr lang="hr-HR" sz="2500" dirty="0" smtClean="0"/>
              <a:t>diseminirani </a:t>
            </a:r>
            <a:r>
              <a:rPr lang="hr-HR" sz="2500" dirty="0"/>
              <a:t>EM; limfocitom (lymphadenosis cutis benigna</a:t>
            </a:r>
            <a:r>
              <a:rPr lang="hr-HR" sz="2500" dirty="0" smtClean="0"/>
              <a:t>);</a:t>
            </a:r>
          </a:p>
          <a:p>
            <a:r>
              <a:rPr lang="hr-HR" sz="2500" i="1" dirty="0" smtClean="0"/>
              <a:t>NEUROBORELIOZA</a:t>
            </a:r>
            <a:r>
              <a:rPr lang="hr-HR" sz="2500" dirty="0" smtClean="0"/>
              <a:t> (</a:t>
            </a:r>
            <a:r>
              <a:rPr lang="hr-HR" sz="2500" dirty="0"/>
              <a:t>izostanak pleocitoze </a:t>
            </a:r>
            <a:r>
              <a:rPr lang="hr-HR" sz="2500" dirty="0" smtClean="0"/>
              <a:t>rijedak - u ranoj fazi/imunosupresiji </a:t>
            </a:r>
            <a:r>
              <a:rPr lang="hr-HR" sz="2500" dirty="0" smtClean="0">
                <a:sym typeface="Wingdings" pitchFamily="2" charset="2"/>
              </a:rPr>
              <a:t> kultura/PCR</a:t>
            </a:r>
            <a:r>
              <a:rPr lang="hr-HR" sz="2500" dirty="0" smtClean="0"/>
              <a:t>)</a:t>
            </a:r>
            <a:endParaRPr lang="hr-HR" sz="2500" dirty="0">
              <a:sym typeface="Wingdings" pitchFamily="2" charset="2"/>
            </a:endParaRPr>
          </a:p>
          <a:p>
            <a:pPr marL="565150" lvl="1">
              <a:spcBef>
                <a:spcPts val="0"/>
              </a:spcBef>
            </a:pPr>
            <a:r>
              <a:rPr lang="hr-HR" sz="2100" dirty="0" smtClean="0"/>
              <a:t>limfocitni </a:t>
            </a:r>
            <a:r>
              <a:rPr lang="hr-HR" sz="2100" dirty="0"/>
              <a:t>meningitis, </a:t>
            </a:r>
            <a:r>
              <a:rPr lang="hr-HR" sz="2100" dirty="0" smtClean="0"/>
              <a:t>uni/bilateralne kranijalne pareze, radikuloneuritis (</a:t>
            </a:r>
            <a:r>
              <a:rPr lang="hr-HR" sz="2100" u="sng" dirty="0" smtClean="0"/>
              <a:t>Bannwarth</a:t>
            </a:r>
            <a:r>
              <a:rPr lang="hr-HR" sz="2100" dirty="0" smtClean="0"/>
              <a:t>), [[periferna neuropatija/mononeuropatija 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hr-HR" sz="2100" dirty="0" smtClean="0"/>
              <a:t>multipleks,  cerebralna ataksija, encefalomijelitis - </a:t>
            </a:r>
            <a:r>
              <a:rPr lang="hr-HR" sz="2100" u="sng" dirty="0" smtClean="0"/>
              <a:t>RIJETKO</a:t>
            </a:r>
            <a:r>
              <a:rPr lang="hr-HR" sz="2100" dirty="0" smtClean="0"/>
              <a:t>]];</a:t>
            </a:r>
          </a:p>
          <a:p>
            <a:pPr lvl="0"/>
            <a:r>
              <a:rPr lang="hr-HR" sz="2500" dirty="0" smtClean="0">
                <a:solidFill>
                  <a:prstClr val="black"/>
                </a:solidFill>
              </a:rPr>
              <a:t>očne </a:t>
            </a:r>
            <a:r>
              <a:rPr lang="hr-HR" sz="2500" dirty="0">
                <a:solidFill>
                  <a:prstClr val="black"/>
                </a:solidFill>
              </a:rPr>
              <a:t>manifestacije; AV blokovi, mioperikarditis, KMP + cor decomp; migratorne artralgije</a:t>
            </a:r>
          </a:p>
          <a:p>
            <a:r>
              <a:rPr lang="hr-HR" sz="2400" u="sng" dirty="0" smtClean="0"/>
              <a:t>serologija</a:t>
            </a:r>
            <a:endParaRPr lang="hr-HR" sz="21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hr-HR" sz="2100" dirty="0" smtClean="0">
                <a:sym typeface="Wingdings" pitchFamily="2" charset="2"/>
              </a:rPr>
              <a:t> </a:t>
            </a:r>
            <a:r>
              <a:rPr lang="hr-HR" sz="2100" b="1" dirty="0" smtClean="0">
                <a:sym typeface="Wingdings" pitchFamily="2" charset="2"/>
              </a:rPr>
              <a:t>doksiciklin/ceftriakson </a:t>
            </a:r>
            <a:r>
              <a:rPr lang="hr-HR" sz="2100" dirty="0" smtClean="0">
                <a:sym typeface="Wingdings" pitchFamily="2" charset="2"/>
              </a:rPr>
              <a:t>(</a:t>
            </a:r>
            <a:r>
              <a:rPr lang="en-US" sz="2100" dirty="0" err="1" smtClean="0"/>
              <a:t>enc</a:t>
            </a:r>
            <a:r>
              <a:rPr lang="hr-HR" sz="2100" dirty="0" smtClean="0"/>
              <a:t>/mij/vask</a:t>
            </a:r>
            <a:r>
              <a:rPr lang="hr-HR" sz="2100" dirty="0" smtClean="0">
                <a:sym typeface="Wingdings" pitchFamily="2" charset="2"/>
              </a:rPr>
              <a:t>) </a:t>
            </a:r>
            <a:r>
              <a:rPr lang="hr-HR" sz="2100" u="sng" dirty="0" smtClean="0">
                <a:sym typeface="Wingdings" pitchFamily="2" charset="2"/>
              </a:rPr>
              <a:t>14 d</a:t>
            </a:r>
            <a:endParaRPr lang="hr-HR" sz="2100" u="sng" dirty="0" smtClean="0"/>
          </a:p>
        </p:txBody>
      </p:sp>
      <p:pic>
        <p:nvPicPr>
          <p:cNvPr id="4" name="Picture 2" descr="C:\Users\Branimir\Desktop\s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9" y="152400"/>
            <a:ext cx="1489840" cy="20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ranimir\Desktop\sdf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1895533" cy="160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ranimir\Desktop\vjjhh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28900"/>
            <a:ext cx="3890139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2382679"/>
            <a:ext cx="441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European </a:t>
            </a:r>
            <a:r>
              <a:rPr lang="hr-HR" sz="1000" dirty="0" smtClean="0"/>
              <a:t>f</a:t>
            </a:r>
            <a:r>
              <a:rPr lang="en-US" sz="1000" dirty="0" err="1" smtClean="0"/>
              <a:t>ederation</a:t>
            </a:r>
            <a:r>
              <a:rPr lang="en-US" sz="1000" dirty="0" smtClean="0"/>
              <a:t> </a:t>
            </a:r>
            <a:r>
              <a:rPr lang="en-US" sz="1000" dirty="0"/>
              <a:t>of </a:t>
            </a:r>
            <a:r>
              <a:rPr lang="hr-HR" sz="1000" dirty="0" smtClean="0"/>
              <a:t>n</a:t>
            </a:r>
            <a:r>
              <a:rPr lang="en-US" sz="1000" dirty="0" err="1" smtClean="0"/>
              <a:t>eurological</a:t>
            </a:r>
            <a:r>
              <a:rPr lang="en-US" sz="1000" dirty="0" smtClean="0"/>
              <a:t> </a:t>
            </a:r>
            <a:r>
              <a:rPr lang="hr-HR" sz="1000" dirty="0" smtClean="0"/>
              <a:t>s</a:t>
            </a:r>
            <a:r>
              <a:rPr lang="en-US" sz="1000" dirty="0" err="1" smtClean="0"/>
              <a:t>ciences</a:t>
            </a:r>
            <a:r>
              <a:rPr lang="hr-HR" sz="1000" dirty="0" smtClean="0"/>
              <a:t> </a:t>
            </a:r>
            <a:r>
              <a:rPr lang="en-US" sz="1000" dirty="0" smtClean="0"/>
              <a:t>guidelines</a:t>
            </a:r>
            <a:r>
              <a:rPr lang="hr-HR" sz="1000" dirty="0" smtClean="0"/>
              <a:t>, 2009.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6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" y="76200"/>
            <a:ext cx="54864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500" b="1" u="sng" dirty="0" smtClean="0"/>
          </a:p>
          <a:p>
            <a:pPr marL="0" indent="0">
              <a:buNone/>
            </a:pPr>
            <a:r>
              <a:rPr lang="hr-HR" sz="2500" b="1" u="sng" dirty="0" smtClean="0"/>
              <a:t>KASNA (mjeseci/godine), IgG +</a:t>
            </a:r>
            <a:r>
              <a:rPr lang="hr-HR" sz="2500" dirty="0" smtClean="0"/>
              <a:t>: </a:t>
            </a:r>
          </a:p>
          <a:p>
            <a:r>
              <a:rPr lang="hr-HR" sz="2500" dirty="0" smtClean="0"/>
              <a:t>acrodermatitis </a:t>
            </a:r>
            <a:r>
              <a:rPr lang="hr-HR" sz="2500" dirty="0"/>
              <a:t>chronica </a:t>
            </a:r>
            <a:r>
              <a:rPr lang="hr-HR" sz="2500" dirty="0" smtClean="0"/>
              <a:t>atrophicans (ACA)</a:t>
            </a:r>
          </a:p>
          <a:p>
            <a:endParaRPr lang="hr-HR" sz="2500" dirty="0" smtClean="0"/>
          </a:p>
          <a:p>
            <a:r>
              <a:rPr lang="hr-HR" sz="2500" dirty="0" smtClean="0"/>
              <a:t>kronična </a:t>
            </a:r>
            <a:r>
              <a:rPr lang="hr-HR" sz="2500" dirty="0"/>
              <a:t>polineuropatija (radikularna bol i distalne parestezije) - </a:t>
            </a:r>
            <a:r>
              <a:rPr lang="hr-HR" sz="2500" u="sng" dirty="0" smtClean="0"/>
              <a:t>u EU uvijek uz ACA</a:t>
            </a:r>
            <a:r>
              <a:rPr lang="hr-HR" sz="2500" dirty="0" smtClean="0"/>
              <a:t>; suptilna encefalopatija/kronični </a:t>
            </a:r>
            <a:r>
              <a:rPr lang="hr-HR" sz="2500" dirty="0"/>
              <a:t>encefalomijelitis (spastična parapareza, kranijalna neuropatija, kognitivni poremećaji); </a:t>
            </a:r>
            <a:r>
              <a:rPr lang="hr-HR" sz="2500" u="sng" dirty="0" smtClean="0"/>
              <a:t>RIJETKO</a:t>
            </a:r>
          </a:p>
          <a:p>
            <a:pPr marL="0" lvl="1" indent="0">
              <a:buNone/>
            </a:pPr>
            <a:r>
              <a:rPr lang="hr-HR" sz="2500" b="1" dirty="0" smtClean="0">
                <a:sym typeface="Wingdings" pitchFamily="2" charset="2"/>
              </a:rPr>
              <a:t> doksiciklin/ceftriakson </a:t>
            </a:r>
            <a:r>
              <a:rPr lang="hr-HR" sz="2500" u="sng" dirty="0" smtClean="0">
                <a:sym typeface="Wingdings" pitchFamily="2" charset="2"/>
              </a:rPr>
              <a:t>21 d</a:t>
            </a:r>
            <a:endParaRPr lang="hr-HR" sz="2500" u="sng" dirty="0">
              <a:sym typeface="Wingdings" pitchFamily="2" charset="2"/>
            </a:endParaRPr>
          </a:p>
          <a:p>
            <a:endParaRPr lang="hr-HR" sz="2500" u="sng" dirty="0" smtClean="0"/>
          </a:p>
          <a:p>
            <a:r>
              <a:rPr lang="hr-HR" sz="2500" dirty="0" smtClean="0"/>
              <a:t>artritis </a:t>
            </a:r>
          </a:p>
          <a:p>
            <a:pPr marL="0" indent="0">
              <a:buNone/>
            </a:pPr>
            <a:r>
              <a:rPr lang="hr-HR" sz="2500" b="1" dirty="0" smtClean="0">
                <a:sym typeface="Wingdings" pitchFamily="2" charset="2"/>
              </a:rPr>
              <a:t></a:t>
            </a:r>
            <a:r>
              <a:rPr lang="hr-HR" sz="2500" dirty="0" smtClean="0">
                <a:sym typeface="Wingdings" pitchFamily="2" charset="2"/>
              </a:rPr>
              <a:t>  </a:t>
            </a:r>
            <a:r>
              <a:rPr lang="hr-HR" sz="2500" b="1" dirty="0">
                <a:sym typeface="Wingdings" pitchFamily="2" charset="2"/>
              </a:rPr>
              <a:t>doksiciklin/ceftriakson </a:t>
            </a:r>
            <a:r>
              <a:rPr lang="hr-HR" sz="2500" u="sng" dirty="0" smtClean="0">
                <a:sym typeface="Wingdings" pitchFamily="2" charset="2"/>
              </a:rPr>
              <a:t>28 d</a:t>
            </a:r>
            <a:endParaRPr lang="hr-HR" sz="2500" u="sng" dirty="0" smtClean="0"/>
          </a:p>
          <a:p>
            <a:pPr marL="857250" lvl="1" indent="-457200"/>
            <a:endParaRPr lang="hr-HR" sz="2500" dirty="0"/>
          </a:p>
          <a:p>
            <a:pPr marL="457200" indent="-457200"/>
            <a:endParaRPr lang="hr-HR" sz="2500" b="1" u="sng" dirty="0" smtClean="0"/>
          </a:p>
        </p:txBody>
      </p:sp>
      <p:pic>
        <p:nvPicPr>
          <p:cNvPr id="2052" name="Picture 4" descr="C:\Users\Branimir\Desktop\wer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32030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ranimir\Desktop\erw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3200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457200" indent="-457200"/>
            <a:r>
              <a:rPr lang="hr-HR" sz="2500" b="1" u="sng" dirty="0" smtClean="0"/>
              <a:t>„P</a:t>
            </a:r>
            <a:r>
              <a:rPr lang="en-US" sz="2500" b="1" u="sng" dirty="0" err="1" smtClean="0"/>
              <a:t>ost-lyme</a:t>
            </a:r>
            <a:r>
              <a:rPr lang="en-US" sz="2500" b="1" u="sng" dirty="0" smtClean="0"/>
              <a:t> disease syndrome</a:t>
            </a:r>
            <a:r>
              <a:rPr lang="hr-HR" sz="2500" b="1" u="sng" dirty="0" smtClean="0"/>
              <a:t>”</a:t>
            </a:r>
            <a:r>
              <a:rPr lang="hr-HR" sz="2500" dirty="0" smtClean="0"/>
              <a:t> - &gt; 6 mj.; antimikrobno liječenje nije inidicirano</a:t>
            </a:r>
            <a:endParaRPr lang="hr-HR" sz="2500" dirty="0"/>
          </a:p>
          <a:p>
            <a:pPr marL="457200" indent="-457200"/>
            <a:endParaRPr lang="hr-HR" sz="2500" dirty="0" smtClean="0"/>
          </a:p>
          <a:p>
            <a:pPr marL="457200" indent="-457200"/>
            <a:endParaRPr lang="hr-HR" sz="2500" dirty="0" smtClean="0"/>
          </a:p>
          <a:p>
            <a:pPr marL="457200" indent="-457200"/>
            <a:r>
              <a:rPr lang="hr-HR" sz="2500" dirty="0" smtClean="0"/>
              <a:t>nema podataka da </a:t>
            </a:r>
            <a:r>
              <a:rPr lang="en-US" sz="2500" dirty="0"/>
              <a:t> </a:t>
            </a:r>
            <a:r>
              <a:rPr lang="en-US" sz="2500" i="1" dirty="0"/>
              <a:t>B. </a:t>
            </a:r>
            <a:r>
              <a:rPr lang="en-US" sz="2500" i="1" dirty="0" err="1"/>
              <a:t>burgdorferi</a:t>
            </a:r>
            <a:r>
              <a:rPr lang="en-US" sz="2500" dirty="0"/>
              <a:t> </a:t>
            </a:r>
            <a:r>
              <a:rPr lang="hr-HR" sz="2500" dirty="0" smtClean="0"/>
              <a:t>ima produljenu intracelularnu fazu koja ne odgovara na antibiotike</a:t>
            </a:r>
          </a:p>
          <a:p>
            <a:pPr marL="0" indent="0">
              <a:buNone/>
            </a:pPr>
            <a:endParaRPr lang="hr-HR" sz="2500" dirty="0" smtClean="0"/>
          </a:p>
          <a:p>
            <a:pPr marL="457200" indent="-457200"/>
            <a:r>
              <a:rPr lang="hr-HR" sz="2500" dirty="0" smtClean="0"/>
              <a:t>„cistične” forme nisu razvojni oblik spiroheta - nema kliničkog značaja</a:t>
            </a:r>
          </a:p>
          <a:p>
            <a:pPr marL="457200" indent="-457200"/>
            <a:endParaRPr lang="hr-HR" sz="2500" b="1" dirty="0">
              <a:solidFill>
                <a:schemeClr val="bg1"/>
              </a:solidFill>
            </a:endParaRPr>
          </a:p>
          <a:p>
            <a:pPr marL="457200" indent="-457200"/>
            <a:r>
              <a:rPr lang="hr-HR" sz="2500" dirty="0"/>
              <a:t>Jarisch-Herxheimerova </a:t>
            </a:r>
            <a:r>
              <a:rPr lang="hr-HR" sz="2500" dirty="0" smtClean="0"/>
              <a:t>reakcija - rijetka, ali moguća</a:t>
            </a:r>
          </a:p>
        </p:txBody>
      </p:sp>
    </p:spTree>
    <p:extLst>
      <p:ext uri="{BB962C8B-B14F-4D97-AF65-F5344CB8AC3E}">
        <p14:creationId xmlns:p14="http://schemas.microsoft.com/office/powerpoint/2010/main" val="65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21028</TotalTime>
  <Words>3040</Words>
  <Application>Microsoft Office PowerPoint</Application>
  <PresentationFormat>On-screen Show (4:3)</PresentationFormat>
  <Paragraphs>414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KRPELJIMA PRENOSIVE BOLESTI</vt:lpstr>
      <vt:lpstr>PowerPoint Presentation</vt:lpstr>
      <vt:lpstr>PowerPoint Presentation</vt:lpstr>
      <vt:lpstr>PowerPoint Presentation</vt:lpstr>
      <vt:lpstr>LAJMSKA BORELIOZA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VIRUS KRPELJNOG MENINGOENCEFALITISA</vt:lpstr>
      <vt:lpstr>PowerPoint Presentation</vt:lpstr>
      <vt:lpstr>ANAPLAZMOZA (ERLIHIOZA)</vt:lpstr>
      <vt:lpstr>PowerPoint Presentation</vt:lpstr>
      <vt:lpstr>KRPELJIMA PRENOSIVE RIKECIOZE</vt:lpstr>
      <vt:lpstr>PowerPoint Presentation</vt:lpstr>
      <vt:lpstr>TULAREMIJA</vt:lpstr>
      <vt:lpstr>PowerPoint Presentation</vt:lpstr>
      <vt:lpstr>OSTALO (RIJETKO U RH)</vt:lpstr>
      <vt:lpstr>PRIKAZ BOLESNICE 1</vt:lpstr>
      <vt:lpstr>PowerPoint Presentation</vt:lpstr>
      <vt:lpstr>PRIKAZ BOLESNIKA 2</vt:lpstr>
      <vt:lpstr>PowerPoint Presentation</vt:lpstr>
      <vt:lpstr>PowerPoint Presentation</vt:lpstr>
      <vt:lpstr>PowerPoint Presentation</vt:lpstr>
      <vt:lpstr>LITERATURA</vt:lpstr>
      <vt:lpstr>KVIZ – provjera znanja – pitanje 1</vt:lpstr>
      <vt:lpstr>KVIZ – provjera znanja – odgovor 1</vt:lpstr>
      <vt:lpstr>KVIZ – provjera znanja – pitanje 2</vt:lpstr>
      <vt:lpstr>KVIZ – provjera znanja – odgovor 2</vt:lpstr>
      <vt:lpstr>KVIZ – provjera znanja – pitanje 3</vt:lpstr>
      <vt:lpstr>KVIZ – provjera znanja – odgovor 3</vt:lpstr>
      <vt:lpstr>KVIZ – provjera znanja – pitanje 4</vt:lpstr>
      <vt:lpstr>KVIZ – provjera znanja – odgovor 4</vt:lpstr>
      <vt:lpstr>KVIZ – provjera znanja – pitanje 5</vt:lpstr>
      <vt:lpstr>KVIZ – provjera znanja – odgovor 5</vt:lpstr>
      <vt:lpstr>KVIZ – provjera znanja – pitanje 6</vt:lpstr>
      <vt:lpstr>KVIZ – provjera znanja – odgovor 6</vt:lpstr>
      <vt:lpstr>KVIZ – provjera znanja – pitanje 7</vt:lpstr>
      <vt:lpstr>KVIZ – provjera znanja – odgovor 7</vt:lpstr>
      <vt:lpstr>KVIZ – provjera znanja – pitanje 8</vt:lpstr>
      <vt:lpstr>KVIZ – provjera znanja – odgovor 8</vt:lpstr>
      <vt:lpstr>KVIZ – provjera znanja – pitanje 9</vt:lpstr>
      <vt:lpstr>KVIZ – provjera znanja – odgovor 9</vt:lpstr>
      <vt:lpstr>KVIZ – provjera znanja – pitanje 10</vt:lpstr>
      <vt:lpstr>KVIZ – provjera znanja – odgovor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INFEKCIJE KOŽE U ORDINACIJI OBITELJSKE MEDICINE</dc:title>
  <dc:creator>Branimir</dc:creator>
  <cp:lastModifiedBy>Doktori</cp:lastModifiedBy>
  <cp:revision>324</cp:revision>
  <dcterms:created xsi:type="dcterms:W3CDTF">2017-01-30T21:42:40Z</dcterms:created>
  <dcterms:modified xsi:type="dcterms:W3CDTF">2018-07-17T23:00:02Z</dcterms:modified>
</cp:coreProperties>
</file>