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2" r:id="rId7"/>
    <p:sldId id="261" r:id="rId8"/>
    <p:sldId id="265" r:id="rId9"/>
    <p:sldId id="283" r:id="rId10"/>
    <p:sldId id="285" r:id="rId11"/>
    <p:sldId id="292" r:id="rId12"/>
    <p:sldId id="286" r:id="rId13"/>
    <p:sldId id="293" r:id="rId14"/>
    <p:sldId id="287" r:id="rId15"/>
    <p:sldId id="294" r:id="rId16"/>
    <p:sldId id="288" r:id="rId17"/>
    <p:sldId id="263" r:id="rId18"/>
    <p:sldId id="295" r:id="rId19"/>
    <p:sldId id="289" r:id="rId20"/>
    <p:sldId id="296" r:id="rId21"/>
    <p:sldId id="290" r:id="rId22"/>
    <p:sldId id="291" r:id="rId23"/>
    <p:sldId id="297" r:id="rId24"/>
  </p:sldIdLst>
  <p:sldSz cx="12192000" cy="6858000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02" y="-9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9ACD9-A02E-4DF4-A0C1-67BDA469AF87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C5FBF-C3E7-4BE5-9B85-39701ABDD56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E4915-50CE-4052-883E-1DB67FF6F71C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595A4-5A80-46AF-B4B7-B274070B7BA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8A646-0AA9-47E4-B65E-E597948C7F16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5ACA2-7FB3-4071-A9A1-F9AFEC39074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35669-21C0-4B38-8BF6-DC3BC1E61269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70F93-9A35-4F4B-B3DE-55A70095E38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3FEC7-4C20-4A21-AEAD-3137626145F0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53DA6-EAF7-43C5-A484-093C0071745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3E371-501B-43CD-8902-145B897AE11B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55945-1E49-4602-894B-C3D6CBA1E02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D50A6-52CB-4094-A32C-20BA3EC237AC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B053C-D34B-4D22-9EFC-66513F529C5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C2A69-E49D-43F8-BEC8-4DF5EE785FA4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A1819-08A2-4457-84AF-2A25613F763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818EB-7770-4133-B35B-22DEDA9A6047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3AC97-42FF-4C28-9DE9-814B935C288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BD24F-25E9-4CDD-BA27-4D01B7C03AC5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4D388-BA5A-4E00-993A-93BA379CAC1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12DA0-6904-4397-AB14-AF49628493E3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E08B0-544F-4F45-BB67-24EC1191B14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1EF75B-F9CC-4B1B-8499-B5218891546F}" type="datetimeFigureOut">
              <a:rPr lang="hr-HR"/>
              <a:pPr>
                <a:defRPr/>
              </a:pPr>
              <a:t>13.6.2018.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64740-5D38-4979-8B36-B9728B78C30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/>
              <a:t>CLINICAL SOLVING PROBLEM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63988"/>
            <a:ext cx="9144000" cy="16557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3600" dirty="0" smtClean="0">
                <a:solidFill>
                  <a:schemeClr val="bg1">
                    <a:lumMod val="50000"/>
                  </a:schemeClr>
                </a:solidFill>
              </a:rPr>
              <a:t>„</a:t>
            </a:r>
            <a:r>
              <a:rPr lang="hr-HR" sz="3600" dirty="0" smtClean="0">
                <a:solidFill>
                  <a:schemeClr val="bg1">
                    <a:lumMod val="50000"/>
                  </a:schemeClr>
                </a:solidFill>
              </a:rPr>
              <a:t>I look </a:t>
            </a:r>
            <a:r>
              <a:rPr lang="hr-HR" sz="3600" dirty="0" err="1" smtClean="0">
                <a:solidFill>
                  <a:schemeClr val="bg1">
                    <a:lumMod val="50000"/>
                  </a:schemeClr>
                </a:solidFill>
              </a:rPr>
              <a:t>like</a:t>
            </a:r>
            <a:r>
              <a:rPr lang="hr-HR" sz="3600" dirty="0" smtClean="0">
                <a:solidFill>
                  <a:schemeClr val="bg1">
                    <a:lumMod val="50000"/>
                  </a:schemeClr>
                </a:solidFill>
              </a:rPr>
              <a:t> a </a:t>
            </a:r>
            <a:r>
              <a:rPr lang="hr-HR" sz="3600" dirty="0" err="1" smtClean="0">
                <a:solidFill>
                  <a:schemeClr val="bg1">
                    <a:lumMod val="50000"/>
                  </a:schemeClr>
                </a:solidFill>
              </a:rPr>
              <a:t>Bart</a:t>
            </a:r>
            <a:r>
              <a:rPr lang="hr-HR" sz="3600" dirty="0" smtClean="0">
                <a:solidFill>
                  <a:schemeClr val="bg1">
                    <a:lumMod val="50000"/>
                  </a:schemeClr>
                </a:solidFill>
              </a:rPr>
              <a:t> Simpson”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hr-HR" sz="3600" dirty="0" smtClean="0">
              <a:solidFill>
                <a:schemeClr val="bg1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800" dirty="0" smtClean="0">
                <a:solidFill>
                  <a:schemeClr val="bg1">
                    <a:lumMod val="50000"/>
                  </a:schemeClr>
                </a:solidFill>
              </a:rPr>
              <a:t>Davorka Dušek, MD</a:t>
            </a:r>
            <a:endParaRPr lang="hr-HR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3315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363" y="584200"/>
            <a:ext cx="29162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/>
              <a:t>What</a:t>
            </a:r>
            <a:r>
              <a:rPr lang="hr-HR" b="1" dirty="0"/>
              <a:t> </a:t>
            </a:r>
            <a:r>
              <a:rPr lang="hr-HR" b="1" dirty="0" err="1"/>
              <a:t>is</a:t>
            </a:r>
            <a:r>
              <a:rPr lang="hr-HR" b="1" dirty="0"/>
              <a:t> </a:t>
            </a:r>
            <a:r>
              <a:rPr lang="hr-HR" b="1" dirty="0" err="1"/>
              <a:t>the</a:t>
            </a:r>
            <a:r>
              <a:rPr lang="hr-HR" b="1" dirty="0"/>
              <a:t> most </a:t>
            </a:r>
            <a:r>
              <a:rPr lang="hr-HR" b="1" dirty="0" err="1"/>
              <a:t>probable</a:t>
            </a:r>
            <a:r>
              <a:rPr lang="hr-HR" b="1" dirty="0"/>
              <a:t> </a:t>
            </a:r>
            <a:r>
              <a:rPr lang="hr-HR" b="1" dirty="0" err="1"/>
              <a:t>diagnosis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hr-HR" dirty="0" err="1"/>
              <a:t>Alcohol</a:t>
            </a:r>
            <a:r>
              <a:rPr lang="hr-HR" dirty="0"/>
              <a:t> </a:t>
            </a:r>
            <a:r>
              <a:rPr lang="hr-HR" dirty="0" err="1"/>
              <a:t>induced</a:t>
            </a:r>
            <a:r>
              <a:rPr lang="hr-HR" dirty="0"/>
              <a:t> </a:t>
            </a:r>
            <a:r>
              <a:rPr lang="hr-HR" dirty="0" err="1"/>
              <a:t>liver</a:t>
            </a:r>
            <a:r>
              <a:rPr lang="hr-HR" dirty="0"/>
              <a:t> </a:t>
            </a:r>
            <a:r>
              <a:rPr lang="hr-HR" dirty="0" err="1"/>
              <a:t>injury</a:t>
            </a:r>
            <a:endParaRPr lang="hr-HR" dirty="0"/>
          </a:p>
          <a:p>
            <a:pPr marL="514350" indent="-51435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hr-HR" dirty="0" err="1"/>
              <a:t>Acute</a:t>
            </a:r>
            <a:r>
              <a:rPr lang="hr-HR" dirty="0"/>
              <a:t> </a:t>
            </a:r>
            <a:r>
              <a:rPr lang="hr-HR" dirty="0" err="1"/>
              <a:t>viral</a:t>
            </a:r>
            <a:r>
              <a:rPr lang="hr-HR" dirty="0"/>
              <a:t> hepatitis</a:t>
            </a:r>
          </a:p>
          <a:p>
            <a:pPr marL="514350" indent="-51435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hr-HR" dirty="0" err="1"/>
              <a:t>Ischemic</a:t>
            </a:r>
            <a:r>
              <a:rPr lang="hr-HR" dirty="0"/>
              <a:t> hepatitis</a:t>
            </a:r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/>
              <a:t>d) </a:t>
            </a:r>
            <a:r>
              <a:rPr lang="hr-HR" dirty="0" smtClean="0"/>
              <a:t> EBV </a:t>
            </a:r>
            <a:r>
              <a:rPr lang="hr-HR" dirty="0" err="1"/>
              <a:t>infection</a:t>
            </a:r>
            <a:endParaRPr lang="hr-HR" dirty="0"/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/>
              <a:t>e) </a:t>
            </a:r>
            <a:r>
              <a:rPr lang="hr-HR" dirty="0" smtClean="0"/>
              <a:t> </a:t>
            </a:r>
            <a:r>
              <a:rPr lang="hr-HR" dirty="0" err="1" smtClean="0"/>
              <a:t>hemochromatosis</a:t>
            </a:r>
            <a:endParaRPr lang="hr-HR" dirty="0"/>
          </a:p>
          <a:p>
            <a:pPr marL="0" indent="0">
              <a:lnSpc>
                <a:spcPct val="70000"/>
              </a:lnSpc>
              <a:buFont typeface="Arial" charset="0"/>
              <a:buNone/>
            </a:pP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3841077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/>
              <a:t>What</a:t>
            </a:r>
            <a:r>
              <a:rPr lang="hr-HR" b="1" dirty="0"/>
              <a:t> </a:t>
            </a:r>
            <a:r>
              <a:rPr lang="hr-HR" b="1" dirty="0" err="1"/>
              <a:t>is</a:t>
            </a:r>
            <a:r>
              <a:rPr lang="hr-HR" b="1" dirty="0"/>
              <a:t> </a:t>
            </a:r>
            <a:r>
              <a:rPr lang="hr-HR" b="1" dirty="0" err="1"/>
              <a:t>the</a:t>
            </a:r>
            <a:r>
              <a:rPr lang="hr-HR" b="1" dirty="0"/>
              <a:t> most </a:t>
            </a:r>
            <a:r>
              <a:rPr lang="hr-HR" b="1" dirty="0" err="1"/>
              <a:t>probable</a:t>
            </a:r>
            <a:r>
              <a:rPr lang="hr-HR" b="1" dirty="0"/>
              <a:t> </a:t>
            </a:r>
            <a:r>
              <a:rPr lang="hr-HR" b="1" dirty="0" err="1"/>
              <a:t>diagnosis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hr-HR" dirty="0" err="1"/>
              <a:t>Alcohol</a:t>
            </a:r>
            <a:r>
              <a:rPr lang="hr-HR" dirty="0"/>
              <a:t> </a:t>
            </a:r>
            <a:r>
              <a:rPr lang="hr-HR" dirty="0" err="1"/>
              <a:t>induced</a:t>
            </a:r>
            <a:r>
              <a:rPr lang="hr-HR" dirty="0"/>
              <a:t> </a:t>
            </a:r>
            <a:r>
              <a:rPr lang="hr-HR" dirty="0" err="1"/>
              <a:t>liver</a:t>
            </a:r>
            <a:r>
              <a:rPr lang="hr-HR" dirty="0"/>
              <a:t> </a:t>
            </a:r>
            <a:r>
              <a:rPr lang="hr-HR" dirty="0" err="1"/>
              <a:t>injury</a:t>
            </a:r>
            <a:endParaRPr lang="hr-HR" dirty="0"/>
          </a:p>
          <a:p>
            <a:pPr marL="514350" indent="-51435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hr-HR" b="1" dirty="0" err="1"/>
              <a:t>Acute</a:t>
            </a:r>
            <a:r>
              <a:rPr lang="hr-HR" b="1" dirty="0"/>
              <a:t> </a:t>
            </a:r>
            <a:r>
              <a:rPr lang="hr-HR" b="1" dirty="0" err="1"/>
              <a:t>viral</a:t>
            </a:r>
            <a:r>
              <a:rPr lang="hr-HR" b="1" dirty="0"/>
              <a:t> hepatitis</a:t>
            </a:r>
          </a:p>
          <a:p>
            <a:pPr marL="514350" indent="-51435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hr-HR" dirty="0" err="1"/>
              <a:t>Ischemic</a:t>
            </a:r>
            <a:r>
              <a:rPr lang="hr-HR" dirty="0"/>
              <a:t> hepatitis</a:t>
            </a:r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/>
              <a:t>d) </a:t>
            </a:r>
            <a:r>
              <a:rPr lang="hr-HR" dirty="0" smtClean="0"/>
              <a:t> EBV </a:t>
            </a:r>
            <a:r>
              <a:rPr lang="hr-HR" dirty="0" err="1"/>
              <a:t>infection</a:t>
            </a:r>
            <a:endParaRPr lang="hr-HR" dirty="0"/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/>
              <a:t>e) </a:t>
            </a:r>
            <a:r>
              <a:rPr lang="hr-HR" dirty="0" smtClean="0"/>
              <a:t> </a:t>
            </a:r>
            <a:r>
              <a:rPr lang="hr-HR" dirty="0" err="1" smtClean="0"/>
              <a:t>hemochromatosis</a:t>
            </a:r>
            <a:endParaRPr lang="hr-HR" dirty="0"/>
          </a:p>
          <a:p>
            <a:pPr marL="0" indent="0">
              <a:lnSpc>
                <a:spcPct val="70000"/>
              </a:lnSpc>
              <a:buFont typeface="Arial" charset="0"/>
              <a:buNone/>
            </a:pP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2677648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/>
              <a:t>Which</a:t>
            </a:r>
            <a:r>
              <a:rPr lang="hr-HR" b="1" dirty="0"/>
              <a:t> </a:t>
            </a:r>
            <a:r>
              <a:rPr lang="hr-HR" b="1" dirty="0" err="1"/>
              <a:t>tests</a:t>
            </a:r>
            <a:r>
              <a:rPr lang="hr-HR" b="1" dirty="0"/>
              <a:t> </a:t>
            </a:r>
            <a:r>
              <a:rPr lang="hr-HR" b="1" dirty="0" err="1"/>
              <a:t>would</a:t>
            </a:r>
            <a:r>
              <a:rPr lang="hr-HR" b="1" dirty="0"/>
              <a:t> </a:t>
            </a:r>
            <a:r>
              <a:rPr lang="hr-HR" b="1" dirty="0" err="1"/>
              <a:t>you</a:t>
            </a:r>
            <a:r>
              <a:rPr lang="hr-HR" b="1" dirty="0"/>
              <a:t> do </a:t>
            </a:r>
            <a:r>
              <a:rPr lang="hr-HR" b="1" dirty="0" err="1"/>
              <a:t>next</a:t>
            </a:r>
            <a:r>
              <a:rPr lang="hr-HR" b="1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a) </a:t>
            </a:r>
            <a:r>
              <a:rPr lang="hr-HR" dirty="0" err="1"/>
              <a:t>HBsAg</a:t>
            </a:r>
            <a:r>
              <a:rPr lang="hr-HR" dirty="0"/>
              <a:t>,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HBs</a:t>
            </a:r>
            <a:r>
              <a:rPr lang="hr-HR" dirty="0"/>
              <a:t>, HDV </a:t>
            </a:r>
            <a:r>
              <a:rPr lang="hr-HR" dirty="0" err="1"/>
              <a:t>IgG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b)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HAV, </a:t>
            </a:r>
            <a:r>
              <a:rPr lang="hr-HR" dirty="0" err="1"/>
              <a:t>HBsAg</a:t>
            </a:r>
            <a:r>
              <a:rPr lang="hr-HR" dirty="0"/>
              <a:t>,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HCV</a:t>
            </a:r>
          </a:p>
          <a:p>
            <a:pPr marL="0" indent="0">
              <a:buNone/>
            </a:pPr>
            <a:r>
              <a:rPr lang="hr-HR" dirty="0"/>
              <a:t>c)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HAV, </a:t>
            </a:r>
            <a:r>
              <a:rPr lang="hr-HR" dirty="0" err="1"/>
              <a:t>HBsAg</a:t>
            </a:r>
            <a:r>
              <a:rPr lang="hr-HR" dirty="0"/>
              <a:t>,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HBs</a:t>
            </a:r>
            <a:r>
              <a:rPr lang="hr-HR" dirty="0"/>
              <a:t>, </a:t>
            </a:r>
            <a:r>
              <a:rPr lang="hr-HR" dirty="0" err="1"/>
              <a:t>HBeAg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HBe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e)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HAV, </a:t>
            </a:r>
            <a:r>
              <a:rPr lang="hr-HR" dirty="0" err="1"/>
              <a:t>HBsAg</a:t>
            </a:r>
            <a:r>
              <a:rPr lang="hr-HR" dirty="0"/>
              <a:t>,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HBs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HCV,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HEV, </a:t>
            </a:r>
            <a:r>
              <a:rPr lang="hr-HR" dirty="0" err="1"/>
              <a:t>IgG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HEV</a:t>
            </a:r>
          </a:p>
        </p:txBody>
      </p:sp>
    </p:spTree>
    <p:extLst>
      <p:ext uri="{BB962C8B-B14F-4D97-AF65-F5344CB8AC3E}">
        <p14:creationId xmlns:p14="http://schemas.microsoft.com/office/powerpoint/2010/main" val="4262782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/>
              <a:t>Which</a:t>
            </a:r>
            <a:r>
              <a:rPr lang="hr-HR" b="1" dirty="0"/>
              <a:t> </a:t>
            </a:r>
            <a:r>
              <a:rPr lang="hr-HR" b="1" dirty="0" err="1"/>
              <a:t>tests</a:t>
            </a:r>
            <a:r>
              <a:rPr lang="hr-HR" b="1" dirty="0"/>
              <a:t> </a:t>
            </a:r>
            <a:r>
              <a:rPr lang="hr-HR" b="1" dirty="0" err="1"/>
              <a:t>would</a:t>
            </a:r>
            <a:r>
              <a:rPr lang="hr-HR" b="1" dirty="0"/>
              <a:t> </a:t>
            </a:r>
            <a:r>
              <a:rPr lang="hr-HR" b="1" dirty="0" err="1"/>
              <a:t>you</a:t>
            </a:r>
            <a:r>
              <a:rPr lang="hr-HR" b="1" dirty="0"/>
              <a:t> do </a:t>
            </a:r>
            <a:r>
              <a:rPr lang="hr-HR" b="1" dirty="0" err="1"/>
              <a:t>next</a:t>
            </a:r>
            <a:r>
              <a:rPr lang="hr-HR" b="1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a) </a:t>
            </a:r>
            <a:r>
              <a:rPr lang="hr-HR" dirty="0" err="1"/>
              <a:t>HBsAg</a:t>
            </a:r>
            <a:r>
              <a:rPr lang="hr-HR" dirty="0"/>
              <a:t>,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HBs</a:t>
            </a:r>
            <a:r>
              <a:rPr lang="hr-HR" dirty="0"/>
              <a:t>, HDV </a:t>
            </a:r>
            <a:r>
              <a:rPr lang="hr-HR" dirty="0" err="1"/>
              <a:t>IgG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b)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HAV, </a:t>
            </a:r>
            <a:r>
              <a:rPr lang="hr-HR" dirty="0" err="1"/>
              <a:t>HBsAg</a:t>
            </a:r>
            <a:r>
              <a:rPr lang="hr-HR" dirty="0"/>
              <a:t>,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HCV</a:t>
            </a:r>
          </a:p>
          <a:p>
            <a:pPr marL="0" indent="0">
              <a:buNone/>
            </a:pPr>
            <a:r>
              <a:rPr lang="hr-HR" dirty="0"/>
              <a:t>c)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HAV, </a:t>
            </a:r>
            <a:r>
              <a:rPr lang="hr-HR" dirty="0" err="1"/>
              <a:t>HBsAg</a:t>
            </a:r>
            <a:r>
              <a:rPr lang="hr-HR" dirty="0"/>
              <a:t>,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HBc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HBs</a:t>
            </a:r>
            <a:r>
              <a:rPr lang="hr-HR" dirty="0"/>
              <a:t>, </a:t>
            </a:r>
            <a:r>
              <a:rPr lang="hr-HR" dirty="0" err="1"/>
              <a:t>HBeAg</a:t>
            </a:r>
            <a:r>
              <a:rPr lang="hr-HR" dirty="0"/>
              <a:t>, </a:t>
            </a:r>
            <a:r>
              <a:rPr lang="hr-HR" dirty="0" err="1"/>
              <a:t>anti</a:t>
            </a:r>
            <a:r>
              <a:rPr lang="hr-HR" dirty="0"/>
              <a:t> </a:t>
            </a:r>
            <a:r>
              <a:rPr lang="hr-HR" dirty="0" err="1"/>
              <a:t>HBe</a:t>
            </a:r>
            <a:endParaRPr lang="hr-HR" dirty="0"/>
          </a:p>
          <a:p>
            <a:pPr marL="0" indent="0">
              <a:buNone/>
            </a:pPr>
            <a:r>
              <a:rPr lang="hr-HR" b="1" dirty="0"/>
              <a:t>e) </a:t>
            </a:r>
            <a:r>
              <a:rPr lang="hr-HR" b="1" dirty="0" err="1"/>
              <a:t>IgM</a:t>
            </a:r>
            <a:r>
              <a:rPr lang="hr-HR" b="1" dirty="0"/>
              <a:t> </a:t>
            </a:r>
            <a:r>
              <a:rPr lang="hr-HR" b="1" dirty="0" err="1"/>
              <a:t>anti</a:t>
            </a:r>
            <a:r>
              <a:rPr lang="hr-HR" b="1" dirty="0"/>
              <a:t> HAV, </a:t>
            </a:r>
            <a:r>
              <a:rPr lang="hr-HR" b="1" dirty="0" err="1"/>
              <a:t>HBsAg</a:t>
            </a:r>
            <a:r>
              <a:rPr lang="hr-HR" b="1" dirty="0"/>
              <a:t>, </a:t>
            </a:r>
            <a:r>
              <a:rPr lang="hr-HR" b="1" dirty="0" err="1"/>
              <a:t>IgM</a:t>
            </a:r>
            <a:r>
              <a:rPr lang="hr-HR" b="1" dirty="0"/>
              <a:t> </a:t>
            </a:r>
            <a:r>
              <a:rPr lang="hr-HR" b="1" dirty="0" err="1"/>
              <a:t>anti</a:t>
            </a:r>
            <a:r>
              <a:rPr lang="hr-HR" b="1" dirty="0"/>
              <a:t> </a:t>
            </a:r>
            <a:r>
              <a:rPr lang="hr-HR" b="1" dirty="0" err="1"/>
              <a:t>HBc</a:t>
            </a:r>
            <a:r>
              <a:rPr lang="hr-HR" b="1" dirty="0"/>
              <a:t>, </a:t>
            </a:r>
            <a:r>
              <a:rPr lang="hr-HR" b="1" dirty="0" err="1"/>
              <a:t>anti</a:t>
            </a:r>
            <a:r>
              <a:rPr lang="hr-HR" b="1" dirty="0"/>
              <a:t> </a:t>
            </a:r>
            <a:r>
              <a:rPr lang="hr-HR" b="1" dirty="0" err="1"/>
              <a:t>HBc</a:t>
            </a:r>
            <a:r>
              <a:rPr lang="hr-HR" b="1" dirty="0"/>
              <a:t>, </a:t>
            </a:r>
            <a:r>
              <a:rPr lang="hr-HR" b="1" dirty="0" err="1"/>
              <a:t>anti</a:t>
            </a:r>
            <a:r>
              <a:rPr lang="hr-HR" b="1" dirty="0"/>
              <a:t> </a:t>
            </a:r>
            <a:r>
              <a:rPr lang="hr-HR" b="1" dirty="0" err="1"/>
              <a:t>HBs</a:t>
            </a:r>
            <a:r>
              <a:rPr lang="hr-HR" b="1" dirty="0"/>
              <a:t>, </a:t>
            </a:r>
            <a:r>
              <a:rPr lang="hr-HR" b="1" dirty="0" err="1"/>
              <a:t>anti</a:t>
            </a:r>
            <a:r>
              <a:rPr lang="hr-HR" b="1" dirty="0"/>
              <a:t> HCV, </a:t>
            </a:r>
            <a:r>
              <a:rPr lang="hr-HR" b="1" dirty="0" err="1"/>
              <a:t>IgM</a:t>
            </a:r>
            <a:r>
              <a:rPr lang="hr-HR" b="1" dirty="0"/>
              <a:t> </a:t>
            </a:r>
            <a:r>
              <a:rPr lang="hr-HR" b="1" dirty="0" err="1"/>
              <a:t>anti</a:t>
            </a:r>
            <a:r>
              <a:rPr lang="hr-HR" b="1" dirty="0"/>
              <a:t> HEV, </a:t>
            </a:r>
            <a:r>
              <a:rPr lang="hr-HR" b="1" dirty="0" err="1"/>
              <a:t>IgG</a:t>
            </a:r>
            <a:r>
              <a:rPr lang="hr-HR" b="1" dirty="0"/>
              <a:t> </a:t>
            </a:r>
            <a:r>
              <a:rPr lang="hr-HR" b="1" dirty="0" err="1"/>
              <a:t>anti</a:t>
            </a:r>
            <a:r>
              <a:rPr lang="hr-HR" b="1" dirty="0"/>
              <a:t> HEV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73925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dirty="0" err="1"/>
              <a:t>Following</a:t>
            </a:r>
            <a:r>
              <a:rPr lang="hr-HR" sz="3600" b="1" dirty="0"/>
              <a:t> test are </a:t>
            </a:r>
            <a:r>
              <a:rPr lang="hr-HR" sz="3600" b="1" dirty="0" err="1"/>
              <a:t>positive</a:t>
            </a:r>
            <a:r>
              <a:rPr lang="hr-HR" sz="3600" b="1" dirty="0"/>
              <a:t>: </a:t>
            </a:r>
            <a:r>
              <a:rPr lang="hr-HR" sz="3600" b="1" dirty="0" err="1"/>
              <a:t>HBsAg</a:t>
            </a:r>
            <a:r>
              <a:rPr lang="hr-HR" sz="3600" b="1" dirty="0"/>
              <a:t>, IgM anti </a:t>
            </a:r>
            <a:r>
              <a:rPr lang="hr-HR" sz="3600" b="1" dirty="0" err="1"/>
              <a:t>HBc</a:t>
            </a:r>
            <a:r>
              <a:rPr lang="hr-HR" sz="3600" b="1" dirty="0"/>
              <a:t>, anti </a:t>
            </a:r>
            <a:r>
              <a:rPr lang="hr-HR" sz="3600" b="1" dirty="0" err="1"/>
              <a:t>HBc</a:t>
            </a:r>
            <a:r>
              <a:rPr lang="hr-HR" sz="3600" b="1" dirty="0"/>
              <a:t/>
            </a:r>
            <a:br>
              <a:rPr lang="hr-HR" sz="3600" b="1" dirty="0"/>
            </a:br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err="1" smtClean="0"/>
              <a:t>What</a:t>
            </a:r>
            <a:r>
              <a:rPr lang="hr-HR" sz="3600" b="1" dirty="0" smtClean="0"/>
              <a:t> </a:t>
            </a:r>
            <a:r>
              <a:rPr lang="hr-HR" sz="3600" b="1" dirty="0"/>
              <a:t>is </a:t>
            </a:r>
            <a:r>
              <a:rPr lang="hr-HR" sz="3600" b="1" dirty="0" err="1"/>
              <a:t>your</a:t>
            </a:r>
            <a:r>
              <a:rPr lang="hr-HR" sz="3600" b="1" dirty="0"/>
              <a:t> </a:t>
            </a:r>
            <a:r>
              <a:rPr lang="hr-HR" sz="3600" b="1" dirty="0" err="1"/>
              <a:t>diagnosis</a:t>
            </a:r>
            <a:r>
              <a:rPr lang="hr-HR" sz="3600" b="1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hr-HR" dirty="0" err="1"/>
              <a:t>Acute</a:t>
            </a:r>
            <a:r>
              <a:rPr lang="hr-HR" dirty="0"/>
              <a:t> hepatitis B</a:t>
            </a:r>
          </a:p>
          <a:p>
            <a:pPr marL="514350" indent="-514350">
              <a:buAutoNum type="alphaLcParenR"/>
            </a:pPr>
            <a:r>
              <a:rPr lang="hr-HR" dirty="0" err="1"/>
              <a:t>Acute</a:t>
            </a:r>
            <a:r>
              <a:rPr lang="hr-HR" dirty="0"/>
              <a:t> hepatitis C</a:t>
            </a:r>
          </a:p>
          <a:p>
            <a:pPr marL="514350" indent="-514350">
              <a:buAutoNum type="alphaLcParenR"/>
            </a:pPr>
            <a:r>
              <a:rPr lang="hr-HR" dirty="0" err="1"/>
              <a:t>Acute</a:t>
            </a:r>
            <a:r>
              <a:rPr lang="hr-HR" dirty="0"/>
              <a:t> hepatitis E</a:t>
            </a:r>
          </a:p>
          <a:p>
            <a:pPr marL="514350" indent="-514350">
              <a:buAutoNum type="alphaLcParenR"/>
            </a:pPr>
            <a:r>
              <a:rPr lang="hr-HR" dirty="0" err="1"/>
              <a:t>Clinical</a:t>
            </a:r>
            <a:r>
              <a:rPr lang="hr-HR" dirty="0"/>
              <a:t> </a:t>
            </a:r>
            <a:r>
              <a:rPr lang="hr-HR" dirty="0" err="1"/>
              <a:t>course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laboratory</a:t>
            </a:r>
            <a:r>
              <a:rPr lang="hr-HR" dirty="0"/>
              <a:t> </a:t>
            </a:r>
            <a:r>
              <a:rPr lang="hr-HR" dirty="0" err="1"/>
              <a:t>results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this</a:t>
            </a:r>
            <a:r>
              <a:rPr lang="hr-HR" dirty="0"/>
              <a:t> </a:t>
            </a:r>
            <a:r>
              <a:rPr lang="hr-HR" dirty="0" err="1"/>
              <a:t>patient</a:t>
            </a:r>
            <a:r>
              <a:rPr lang="hr-HR" dirty="0"/>
              <a:t> are </a:t>
            </a:r>
            <a:r>
              <a:rPr lang="hr-HR" dirty="0" err="1"/>
              <a:t>typical</a:t>
            </a:r>
            <a:r>
              <a:rPr lang="hr-HR" dirty="0"/>
              <a:t> for </a:t>
            </a:r>
            <a:r>
              <a:rPr lang="hr-HR" dirty="0" err="1"/>
              <a:t>acute</a:t>
            </a:r>
            <a:r>
              <a:rPr lang="hr-HR" dirty="0"/>
              <a:t> hepatitis B, </a:t>
            </a:r>
            <a:r>
              <a:rPr lang="hr-HR" dirty="0" err="1"/>
              <a:t>although</a:t>
            </a:r>
            <a:r>
              <a:rPr lang="hr-HR" dirty="0"/>
              <a:t> </a:t>
            </a:r>
            <a:r>
              <a:rPr lang="hr-HR" dirty="0" err="1"/>
              <a:t>sometimes</a:t>
            </a:r>
            <a:r>
              <a:rPr lang="hr-HR" dirty="0"/>
              <a:t> </a:t>
            </a:r>
            <a:r>
              <a:rPr lang="hr-HR" dirty="0" err="1"/>
              <a:t>HBsAg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IgM</a:t>
            </a:r>
            <a:r>
              <a:rPr lang="hr-HR" dirty="0"/>
              <a:t> </a:t>
            </a:r>
            <a:r>
              <a:rPr lang="hr-HR" dirty="0" err="1"/>
              <a:t>anti</a:t>
            </a:r>
            <a:r>
              <a:rPr lang="hr-HR" dirty="0"/>
              <a:t> HBC </a:t>
            </a:r>
            <a:r>
              <a:rPr lang="hr-HR" dirty="0" err="1"/>
              <a:t>can</a:t>
            </a:r>
            <a:r>
              <a:rPr lang="hr-HR" dirty="0"/>
              <a:t>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positive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exacerbation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chronic</a:t>
            </a:r>
            <a:r>
              <a:rPr lang="hr-HR" dirty="0"/>
              <a:t> hepatitis B</a:t>
            </a:r>
          </a:p>
        </p:txBody>
      </p:sp>
    </p:spTree>
    <p:extLst>
      <p:ext uri="{BB962C8B-B14F-4D97-AF65-F5344CB8AC3E}">
        <p14:creationId xmlns:p14="http://schemas.microsoft.com/office/powerpoint/2010/main" val="529860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dirty="0" err="1"/>
              <a:t>Following</a:t>
            </a:r>
            <a:r>
              <a:rPr lang="hr-HR" sz="3600" b="1" dirty="0"/>
              <a:t> test are </a:t>
            </a:r>
            <a:r>
              <a:rPr lang="hr-HR" sz="3600" b="1" dirty="0" err="1"/>
              <a:t>positive</a:t>
            </a:r>
            <a:r>
              <a:rPr lang="hr-HR" sz="3600" b="1" dirty="0"/>
              <a:t>: </a:t>
            </a:r>
            <a:r>
              <a:rPr lang="hr-HR" sz="3600" b="1" dirty="0" err="1"/>
              <a:t>HBsAg</a:t>
            </a:r>
            <a:r>
              <a:rPr lang="hr-HR" sz="3600" b="1" dirty="0"/>
              <a:t>, IgM anti </a:t>
            </a:r>
            <a:r>
              <a:rPr lang="hr-HR" sz="3600" b="1" dirty="0" err="1"/>
              <a:t>HBc</a:t>
            </a:r>
            <a:r>
              <a:rPr lang="hr-HR" sz="3600" b="1" dirty="0"/>
              <a:t>, anti </a:t>
            </a:r>
            <a:r>
              <a:rPr lang="hr-HR" sz="3600" b="1" dirty="0" err="1"/>
              <a:t>HBc</a:t>
            </a:r>
            <a:r>
              <a:rPr lang="hr-HR" sz="3600" b="1" dirty="0"/>
              <a:t/>
            </a:r>
            <a:br>
              <a:rPr lang="hr-HR" sz="3600" b="1" dirty="0"/>
            </a:br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err="1" smtClean="0"/>
              <a:t>What</a:t>
            </a:r>
            <a:r>
              <a:rPr lang="hr-HR" sz="3600" b="1" dirty="0" smtClean="0"/>
              <a:t> </a:t>
            </a:r>
            <a:r>
              <a:rPr lang="hr-HR" sz="3600" b="1" dirty="0"/>
              <a:t>is </a:t>
            </a:r>
            <a:r>
              <a:rPr lang="hr-HR" sz="3600" b="1" dirty="0" err="1"/>
              <a:t>your</a:t>
            </a:r>
            <a:r>
              <a:rPr lang="hr-HR" sz="3600" b="1" dirty="0"/>
              <a:t> </a:t>
            </a:r>
            <a:r>
              <a:rPr lang="hr-HR" sz="3600" b="1" dirty="0" err="1"/>
              <a:t>diagnosis</a:t>
            </a:r>
            <a:r>
              <a:rPr lang="hr-HR" sz="3600" b="1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hr-HR" dirty="0" err="1"/>
              <a:t>Acute</a:t>
            </a:r>
            <a:r>
              <a:rPr lang="hr-HR" dirty="0"/>
              <a:t> hepatitis B</a:t>
            </a:r>
          </a:p>
          <a:p>
            <a:pPr marL="514350" indent="-514350">
              <a:buAutoNum type="alphaLcParenR"/>
            </a:pPr>
            <a:r>
              <a:rPr lang="hr-HR" dirty="0" err="1"/>
              <a:t>Acute</a:t>
            </a:r>
            <a:r>
              <a:rPr lang="hr-HR" dirty="0"/>
              <a:t> hepatitis C</a:t>
            </a:r>
          </a:p>
          <a:p>
            <a:pPr marL="514350" indent="-514350">
              <a:buAutoNum type="alphaLcParenR"/>
            </a:pPr>
            <a:r>
              <a:rPr lang="hr-HR" dirty="0" err="1"/>
              <a:t>Acute</a:t>
            </a:r>
            <a:r>
              <a:rPr lang="hr-HR" dirty="0"/>
              <a:t> hepatitis E</a:t>
            </a:r>
          </a:p>
          <a:p>
            <a:pPr marL="514350" indent="-514350">
              <a:buAutoNum type="alphaLcParenR"/>
            </a:pPr>
            <a:r>
              <a:rPr lang="hr-HR" b="1" dirty="0" err="1"/>
              <a:t>Clinical</a:t>
            </a:r>
            <a:r>
              <a:rPr lang="hr-HR" b="1" dirty="0"/>
              <a:t> </a:t>
            </a:r>
            <a:r>
              <a:rPr lang="hr-HR" b="1" dirty="0" err="1"/>
              <a:t>course</a:t>
            </a:r>
            <a:r>
              <a:rPr lang="hr-HR" b="1" dirty="0"/>
              <a:t> </a:t>
            </a:r>
            <a:r>
              <a:rPr lang="hr-HR" b="1" dirty="0" err="1"/>
              <a:t>and</a:t>
            </a:r>
            <a:r>
              <a:rPr lang="hr-HR" b="1" dirty="0"/>
              <a:t> </a:t>
            </a:r>
            <a:r>
              <a:rPr lang="hr-HR" b="1" dirty="0" err="1"/>
              <a:t>laboratory</a:t>
            </a:r>
            <a:r>
              <a:rPr lang="hr-HR" b="1" dirty="0"/>
              <a:t> </a:t>
            </a:r>
            <a:r>
              <a:rPr lang="hr-HR" b="1" dirty="0" err="1"/>
              <a:t>results</a:t>
            </a:r>
            <a:r>
              <a:rPr lang="hr-HR" b="1" dirty="0"/>
              <a:t> </a:t>
            </a:r>
            <a:r>
              <a:rPr lang="hr-HR" b="1" dirty="0" err="1"/>
              <a:t>in</a:t>
            </a:r>
            <a:r>
              <a:rPr lang="hr-HR" b="1" dirty="0"/>
              <a:t> </a:t>
            </a:r>
            <a:r>
              <a:rPr lang="hr-HR" b="1" dirty="0" err="1"/>
              <a:t>this</a:t>
            </a:r>
            <a:r>
              <a:rPr lang="hr-HR" b="1" dirty="0"/>
              <a:t> </a:t>
            </a:r>
            <a:r>
              <a:rPr lang="hr-HR" b="1" dirty="0" err="1"/>
              <a:t>patient</a:t>
            </a:r>
            <a:r>
              <a:rPr lang="hr-HR" b="1" dirty="0"/>
              <a:t> are </a:t>
            </a:r>
            <a:r>
              <a:rPr lang="hr-HR" b="1" dirty="0" err="1"/>
              <a:t>typical</a:t>
            </a:r>
            <a:r>
              <a:rPr lang="hr-HR" b="1" dirty="0"/>
              <a:t> for </a:t>
            </a:r>
            <a:r>
              <a:rPr lang="hr-HR" b="1" dirty="0" err="1"/>
              <a:t>acute</a:t>
            </a:r>
            <a:r>
              <a:rPr lang="hr-HR" b="1" dirty="0"/>
              <a:t> hepatitis B, </a:t>
            </a:r>
            <a:r>
              <a:rPr lang="hr-HR" b="1" dirty="0" err="1"/>
              <a:t>although</a:t>
            </a:r>
            <a:r>
              <a:rPr lang="hr-HR" b="1" dirty="0"/>
              <a:t> </a:t>
            </a:r>
            <a:r>
              <a:rPr lang="hr-HR" b="1" dirty="0" err="1"/>
              <a:t>sometimes</a:t>
            </a:r>
            <a:r>
              <a:rPr lang="hr-HR" b="1" dirty="0"/>
              <a:t> </a:t>
            </a:r>
            <a:r>
              <a:rPr lang="hr-HR" b="1" dirty="0" err="1"/>
              <a:t>HBsAg</a:t>
            </a:r>
            <a:r>
              <a:rPr lang="hr-HR" b="1" dirty="0"/>
              <a:t> </a:t>
            </a:r>
            <a:r>
              <a:rPr lang="hr-HR" b="1" dirty="0" err="1"/>
              <a:t>and</a:t>
            </a:r>
            <a:r>
              <a:rPr lang="hr-HR" b="1" dirty="0"/>
              <a:t> </a:t>
            </a:r>
            <a:r>
              <a:rPr lang="hr-HR" b="1" dirty="0" err="1"/>
              <a:t>IgM</a:t>
            </a:r>
            <a:r>
              <a:rPr lang="hr-HR" b="1" dirty="0"/>
              <a:t> </a:t>
            </a:r>
            <a:r>
              <a:rPr lang="hr-HR" b="1" dirty="0" err="1"/>
              <a:t>anti</a:t>
            </a:r>
            <a:r>
              <a:rPr lang="hr-HR" b="1" dirty="0"/>
              <a:t> HBC </a:t>
            </a:r>
            <a:r>
              <a:rPr lang="hr-HR" b="1" dirty="0" err="1"/>
              <a:t>can</a:t>
            </a:r>
            <a:r>
              <a:rPr lang="hr-HR" b="1" dirty="0"/>
              <a:t> </a:t>
            </a:r>
            <a:r>
              <a:rPr lang="hr-HR" b="1" dirty="0" err="1"/>
              <a:t>be</a:t>
            </a:r>
            <a:r>
              <a:rPr lang="hr-HR" b="1" dirty="0"/>
              <a:t> </a:t>
            </a:r>
            <a:r>
              <a:rPr lang="hr-HR" b="1" dirty="0" err="1"/>
              <a:t>positive</a:t>
            </a:r>
            <a:r>
              <a:rPr lang="hr-HR" b="1" dirty="0"/>
              <a:t> </a:t>
            </a:r>
            <a:r>
              <a:rPr lang="hr-HR" b="1" dirty="0" err="1"/>
              <a:t>in</a:t>
            </a:r>
            <a:r>
              <a:rPr lang="hr-HR" b="1" dirty="0"/>
              <a:t> </a:t>
            </a:r>
            <a:r>
              <a:rPr lang="hr-HR" b="1" dirty="0" err="1"/>
              <a:t>exacerbation</a:t>
            </a:r>
            <a:r>
              <a:rPr lang="hr-HR" b="1" dirty="0"/>
              <a:t> </a:t>
            </a:r>
            <a:r>
              <a:rPr lang="hr-HR" b="1" dirty="0" err="1"/>
              <a:t>of</a:t>
            </a:r>
            <a:r>
              <a:rPr lang="hr-HR" b="1" dirty="0"/>
              <a:t> </a:t>
            </a:r>
            <a:r>
              <a:rPr lang="hr-HR" b="1" dirty="0" err="1"/>
              <a:t>chronic</a:t>
            </a:r>
            <a:r>
              <a:rPr lang="hr-HR" b="1" dirty="0"/>
              <a:t> hepatitis B</a:t>
            </a:r>
          </a:p>
        </p:txBody>
      </p:sp>
    </p:spTree>
    <p:extLst>
      <p:ext uri="{BB962C8B-B14F-4D97-AF65-F5344CB8AC3E}">
        <p14:creationId xmlns:p14="http://schemas.microsoft.com/office/powerpoint/2010/main" val="4105592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41252" y="210381"/>
            <a:ext cx="10515600" cy="394530"/>
          </a:xfrm>
        </p:spPr>
        <p:txBody>
          <a:bodyPr/>
          <a:lstStyle/>
          <a:p>
            <a:r>
              <a:rPr lang="hr-HR" sz="2800" b="1" dirty="0" err="1"/>
              <a:t>Interpretation</a:t>
            </a:r>
            <a:r>
              <a:rPr lang="hr-HR" sz="2800" b="1" dirty="0"/>
              <a:t> </a:t>
            </a:r>
            <a:r>
              <a:rPr lang="hr-HR" sz="2800" b="1" dirty="0" err="1"/>
              <a:t>of</a:t>
            </a:r>
            <a:r>
              <a:rPr lang="hr-HR" sz="2800" b="1" dirty="0"/>
              <a:t> HBV </a:t>
            </a:r>
            <a:r>
              <a:rPr lang="hr-HR" sz="2800" b="1" dirty="0" err="1"/>
              <a:t>serology</a:t>
            </a:r>
            <a:r>
              <a:rPr lang="hr-HR" sz="2800" b="1" dirty="0"/>
              <a:t> (CDC)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="" xmlns:a16="http://schemas.microsoft.com/office/drawing/2014/main" id="{B4C12DC7-E7D1-4FF7-8F18-790E3001E3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2179" y="795707"/>
            <a:ext cx="5936565" cy="602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380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/>
              <a:t>Patient</a:t>
            </a:r>
            <a:r>
              <a:rPr lang="hr-HR" b="1" dirty="0"/>
              <a:t>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203" y="1571141"/>
            <a:ext cx="10515600" cy="492173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hr-HR" sz="3200" dirty="0"/>
          </a:p>
          <a:p>
            <a:pPr marL="514350" indent="-514350">
              <a:lnSpc>
                <a:spcPct val="80000"/>
              </a:lnSpc>
              <a:buFont typeface="Arial" charset="0"/>
              <a:buAutoNum type="alphaLcParenR"/>
            </a:pPr>
            <a:r>
              <a:rPr lang="hr-HR" sz="3200" dirty="0"/>
              <a:t>You </a:t>
            </a:r>
            <a:r>
              <a:rPr lang="hr-HR" sz="3200" dirty="0" err="1"/>
              <a:t>recommend</a:t>
            </a:r>
            <a:r>
              <a:rPr lang="hr-HR" sz="3200" dirty="0"/>
              <a:t> </a:t>
            </a:r>
            <a:r>
              <a:rPr lang="hr-HR" sz="3200" dirty="0" err="1"/>
              <a:t>follow</a:t>
            </a:r>
            <a:r>
              <a:rPr lang="hr-HR" sz="3200" dirty="0"/>
              <a:t> </a:t>
            </a:r>
            <a:r>
              <a:rPr lang="hr-HR" sz="3200" dirty="0" err="1"/>
              <a:t>up</a:t>
            </a:r>
            <a:r>
              <a:rPr lang="hr-HR" sz="3200" dirty="0"/>
              <a:t> </a:t>
            </a:r>
            <a:r>
              <a:rPr lang="hr-HR" sz="3200" dirty="0" err="1"/>
              <a:t>in</a:t>
            </a:r>
            <a:r>
              <a:rPr lang="hr-HR" sz="3200" dirty="0"/>
              <a:t> 7 </a:t>
            </a:r>
            <a:r>
              <a:rPr lang="hr-HR" sz="3200" dirty="0" err="1"/>
              <a:t>days</a:t>
            </a:r>
            <a:r>
              <a:rPr lang="hr-HR" sz="3200" dirty="0"/>
              <a:t> </a:t>
            </a:r>
            <a:r>
              <a:rPr lang="hr-HR" sz="3200" dirty="0" err="1"/>
              <a:t>and</a:t>
            </a:r>
            <a:r>
              <a:rPr lang="hr-HR" sz="3200" dirty="0"/>
              <a:t> </a:t>
            </a:r>
            <a:r>
              <a:rPr lang="hr-HR" sz="3200" dirty="0" err="1"/>
              <a:t>symptomatic</a:t>
            </a:r>
            <a:r>
              <a:rPr lang="hr-HR" sz="3200" dirty="0"/>
              <a:t> </a:t>
            </a:r>
            <a:r>
              <a:rPr lang="hr-HR" sz="3200" dirty="0" err="1"/>
              <a:t>therapy</a:t>
            </a:r>
            <a:endParaRPr lang="hr-HR" sz="3200" dirty="0"/>
          </a:p>
          <a:p>
            <a:pPr marL="514350" indent="-514350">
              <a:lnSpc>
                <a:spcPct val="80000"/>
              </a:lnSpc>
              <a:buFont typeface="Arial" charset="0"/>
              <a:buAutoNum type="alphaLcParenR"/>
            </a:pPr>
            <a:r>
              <a:rPr lang="hr-HR" sz="3200" dirty="0"/>
              <a:t>You </a:t>
            </a:r>
            <a:r>
              <a:rPr lang="hr-HR" sz="3200" dirty="0" err="1"/>
              <a:t>would</a:t>
            </a:r>
            <a:r>
              <a:rPr lang="hr-HR" sz="3200" dirty="0"/>
              <a:t> </a:t>
            </a:r>
            <a:r>
              <a:rPr lang="hr-HR" sz="3200" dirty="0" err="1"/>
              <a:t>hospitalize</a:t>
            </a:r>
            <a:r>
              <a:rPr lang="hr-HR" sz="3200" dirty="0"/>
              <a:t> </a:t>
            </a:r>
            <a:r>
              <a:rPr lang="hr-HR" sz="3200" dirty="0" err="1"/>
              <a:t>this</a:t>
            </a:r>
            <a:r>
              <a:rPr lang="hr-HR" sz="3200" dirty="0"/>
              <a:t> </a:t>
            </a:r>
            <a:r>
              <a:rPr lang="hr-HR" sz="3200" dirty="0" err="1"/>
              <a:t>patient</a:t>
            </a:r>
            <a:r>
              <a:rPr lang="hr-HR" sz="3200" dirty="0"/>
              <a:t> </a:t>
            </a:r>
            <a:r>
              <a:rPr lang="hr-HR" sz="3200" dirty="0" err="1"/>
              <a:t>because</a:t>
            </a:r>
            <a:r>
              <a:rPr lang="hr-HR" sz="3200" dirty="0"/>
              <a:t> </a:t>
            </a:r>
            <a:r>
              <a:rPr lang="hr-HR" sz="3200" dirty="0" err="1"/>
              <a:t>of</a:t>
            </a:r>
            <a:r>
              <a:rPr lang="hr-HR" sz="3200" dirty="0"/>
              <a:t> </a:t>
            </a:r>
            <a:r>
              <a:rPr lang="hr-HR" sz="3200" dirty="0" err="1"/>
              <a:t>signs</a:t>
            </a:r>
            <a:r>
              <a:rPr lang="hr-HR" sz="3200" dirty="0"/>
              <a:t> </a:t>
            </a:r>
            <a:r>
              <a:rPr lang="hr-HR" sz="3200" dirty="0" err="1"/>
              <a:t>of</a:t>
            </a:r>
            <a:r>
              <a:rPr lang="hr-HR" sz="3200" dirty="0"/>
              <a:t> </a:t>
            </a:r>
            <a:r>
              <a:rPr lang="hr-HR" sz="3200" dirty="0" err="1"/>
              <a:t>coagulopathy</a:t>
            </a:r>
            <a:endParaRPr lang="hr-HR" sz="32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3200" dirty="0"/>
              <a:t>c) </a:t>
            </a:r>
            <a:r>
              <a:rPr lang="hr-HR" sz="3200" dirty="0"/>
              <a:t>  You </a:t>
            </a:r>
            <a:r>
              <a:rPr lang="hr-HR" sz="3200" dirty="0" err="1"/>
              <a:t>would</a:t>
            </a:r>
            <a:r>
              <a:rPr lang="hr-HR" sz="3200" dirty="0"/>
              <a:t> start </a:t>
            </a:r>
            <a:r>
              <a:rPr lang="hr-HR" sz="3200" dirty="0" err="1"/>
              <a:t>therapy</a:t>
            </a:r>
            <a:r>
              <a:rPr lang="hr-HR" sz="3200" dirty="0"/>
              <a:t> </a:t>
            </a:r>
            <a:r>
              <a:rPr lang="hr-HR" sz="3200" dirty="0" err="1"/>
              <a:t>with</a:t>
            </a:r>
            <a:r>
              <a:rPr lang="hr-HR" sz="3200" dirty="0"/>
              <a:t> </a:t>
            </a:r>
            <a:r>
              <a:rPr lang="hr-HR" sz="3200" dirty="0" err="1"/>
              <a:t>tenofovir</a:t>
            </a:r>
            <a:endParaRPr lang="hr-HR" sz="32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3200" dirty="0"/>
              <a:t>d)</a:t>
            </a:r>
            <a:r>
              <a:rPr lang="hr-HR" sz="3200" dirty="0"/>
              <a:t>   You </a:t>
            </a:r>
            <a:r>
              <a:rPr lang="hr-HR" sz="3200" dirty="0" err="1"/>
              <a:t>would</a:t>
            </a:r>
            <a:r>
              <a:rPr lang="hr-HR" sz="3200" dirty="0"/>
              <a:t> </a:t>
            </a:r>
            <a:r>
              <a:rPr lang="hr-HR" sz="3200" dirty="0" err="1"/>
              <a:t>imediately</a:t>
            </a:r>
            <a:r>
              <a:rPr lang="hr-HR" sz="3200" dirty="0"/>
              <a:t> </a:t>
            </a:r>
            <a:r>
              <a:rPr lang="hr-HR" sz="3200" dirty="0" err="1"/>
              <a:t>give</a:t>
            </a:r>
            <a:r>
              <a:rPr lang="hr-HR" sz="3200" dirty="0"/>
              <a:t> </a:t>
            </a:r>
            <a:r>
              <a:rPr lang="hr-HR" sz="3200" dirty="0" err="1"/>
              <a:t>fresh</a:t>
            </a:r>
            <a:r>
              <a:rPr lang="hr-HR" sz="3200" dirty="0"/>
              <a:t> </a:t>
            </a:r>
            <a:r>
              <a:rPr lang="hr-HR" sz="3200" dirty="0" err="1"/>
              <a:t>frozen</a:t>
            </a:r>
            <a:r>
              <a:rPr lang="hr-HR" sz="3200" dirty="0"/>
              <a:t> </a:t>
            </a:r>
            <a:r>
              <a:rPr lang="hr-HR" sz="3200" dirty="0" err="1"/>
              <a:t>plasma</a:t>
            </a:r>
            <a:endParaRPr lang="hr-HR" sz="32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3200" dirty="0"/>
              <a:t>e) </a:t>
            </a:r>
            <a:r>
              <a:rPr lang="hr-HR" sz="3200" dirty="0"/>
              <a:t>  </a:t>
            </a:r>
            <a:r>
              <a:rPr lang="hr-HR" sz="3200" dirty="0" err="1"/>
              <a:t>b+c</a:t>
            </a:r>
            <a:endParaRPr lang="hr-HR" sz="3200" dirty="0"/>
          </a:p>
          <a:p>
            <a:pPr>
              <a:lnSpc>
                <a:spcPct val="80000"/>
              </a:lnSpc>
            </a:pPr>
            <a:endParaRPr lang="hr-HR" sz="2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/>
              <a:t>Patient</a:t>
            </a:r>
            <a:r>
              <a:rPr lang="hr-HR" b="1" dirty="0"/>
              <a:t>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203" y="1571141"/>
            <a:ext cx="10515600" cy="492173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hr-HR" sz="3200" dirty="0"/>
          </a:p>
          <a:p>
            <a:pPr marL="514350" indent="-514350">
              <a:lnSpc>
                <a:spcPct val="80000"/>
              </a:lnSpc>
              <a:buFont typeface="Arial" charset="0"/>
              <a:buAutoNum type="alphaLcParenR"/>
            </a:pPr>
            <a:r>
              <a:rPr lang="hr-HR" sz="3200" dirty="0"/>
              <a:t>You </a:t>
            </a:r>
            <a:r>
              <a:rPr lang="hr-HR" sz="3200" dirty="0" err="1"/>
              <a:t>recommend</a:t>
            </a:r>
            <a:r>
              <a:rPr lang="hr-HR" sz="3200" dirty="0"/>
              <a:t> </a:t>
            </a:r>
            <a:r>
              <a:rPr lang="hr-HR" sz="3200" dirty="0" err="1"/>
              <a:t>follow</a:t>
            </a:r>
            <a:r>
              <a:rPr lang="hr-HR" sz="3200" dirty="0"/>
              <a:t> </a:t>
            </a:r>
            <a:r>
              <a:rPr lang="hr-HR" sz="3200" dirty="0" err="1"/>
              <a:t>up</a:t>
            </a:r>
            <a:r>
              <a:rPr lang="hr-HR" sz="3200" dirty="0"/>
              <a:t> </a:t>
            </a:r>
            <a:r>
              <a:rPr lang="hr-HR" sz="3200" dirty="0" err="1"/>
              <a:t>in</a:t>
            </a:r>
            <a:r>
              <a:rPr lang="hr-HR" sz="3200" dirty="0"/>
              <a:t> 7 </a:t>
            </a:r>
            <a:r>
              <a:rPr lang="hr-HR" sz="3200" dirty="0" err="1"/>
              <a:t>days</a:t>
            </a:r>
            <a:r>
              <a:rPr lang="hr-HR" sz="3200" dirty="0"/>
              <a:t> </a:t>
            </a:r>
            <a:r>
              <a:rPr lang="hr-HR" sz="3200" dirty="0" err="1"/>
              <a:t>and</a:t>
            </a:r>
            <a:r>
              <a:rPr lang="hr-HR" sz="3200" dirty="0"/>
              <a:t> </a:t>
            </a:r>
            <a:r>
              <a:rPr lang="hr-HR" sz="3200" dirty="0" err="1"/>
              <a:t>symptomatic</a:t>
            </a:r>
            <a:r>
              <a:rPr lang="hr-HR" sz="3200" dirty="0"/>
              <a:t> </a:t>
            </a:r>
            <a:r>
              <a:rPr lang="hr-HR" sz="3200" dirty="0" err="1"/>
              <a:t>therapy</a:t>
            </a:r>
            <a:endParaRPr lang="hr-HR" sz="3200" dirty="0"/>
          </a:p>
          <a:p>
            <a:pPr marL="514350" indent="-514350">
              <a:lnSpc>
                <a:spcPct val="80000"/>
              </a:lnSpc>
              <a:buFont typeface="Arial" charset="0"/>
              <a:buAutoNum type="alphaLcParenR"/>
            </a:pPr>
            <a:r>
              <a:rPr lang="hr-HR" sz="3200" dirty="0"/>
              <a:t>You </a:t>
            </a:r>
            <a:r>
              <a:rPr lang="hr-HR" sz="3200" dirty="0" err="1"/>
              <a:t>would</a:t>
            </a:r>
            <a:r>
              <a:rPr lang="hr-HR" sz="3200" dirty="0"/>
              <a:t> </a:t>
            </a:r>
            <a:r>
              <a:rPr lang="hr-HR" sz="3200" dirty="0" err="1"/>
              <a:t>hospitalize</a:t>
            </a:r>
            <a:r>
              <a:rPr lang="hr-HR" sz="3200" dirty="0"/>
              <a:t> </a:t>
            </a:r>
            <a:r>
              <a:rPr lang="hr-HR" sz="3200" dirty="0" err="1"/>
              <a:t>this</a:t>
            </a:r>
            <a:r>
              <a:rPr lang="hr-HR" sz="3200" dirty="0"/>
              <a:t> </a:t>
            </a:r>
            <a:r>
              <a:rPr lang="hr-HR" sz="3200" dirty="0" err="1"/>
              <a:t>patient</a:t>
            </a:r>
            <a:r>
              <a:rPr lang="hr-HR" sz="3200" dirty="0"/>
              <a:t> </a:t>
            </a:r>
            <a:r>
              <a:rPr lang="hr-HR" sz="3200" dirty="0" err="1"/>
              <a:t>because</a:t>
            </a:r>
            <a:r>
              <a:rPr lang="hr-HR" sz="3200" dirty="0"/>
              <a:t> </a:t>
            </a:r>
            <a:r>
              <a:rPr lang="hr-HR" sz="3200" dirty="0" err="1"/>
              <a:t>of</a:t>
            </a:r>
            <a:r>
              <a:rPr lang="hr-HR" sz="3200" dirty="0"/>
              <a:t> </a:t>
            </a:r>
            <a:r>
              <a:rPr lang="hr-HR" sz="3200" dirty="0" err="1"/>
              <a:t>signs</a:t>
            </a:r>
            <a:r>
              <a:rPr lang="hr-HR" sz="3200" dirty="0"/>
              <a:t> </a:t>
            </a:r>
            <a:r>
              <a:rPr lang="hr-HR" sz="3200" dirty="0" err="1"/>
              <a:t>of</a:t>
            </a:r>
            <a:r>
              <a:rPr lang="hr-HR" sz="3200" dirty="0"/>
              <a:t> </a:t>
            </a:r>
            <a:r>
              <a:rPr lang="hr-HR" sz="3200" dirty="0" err="1"/>
              <a:t>coagulopathy</a:t>
            </a:r>
            <a:endParaRPr lang="hr-HR" sz="32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3200" dirty="0"/>
              <a:t>c) </a:t>
            </a:r>
            <a:r>
              <a:rPr lang="hr-HR" sz="3200" dirty="0"/>
              <a:t>  You </a:t>
            </a:r>
            <a:r>
              <a:rPr lang="hr-HR" sz="3200" dirty="0" err="1"/>
              <a:t>would</a:t>
            </a:r>
            <a:r>
              <a:rPr lang="hr-HR" sz="3200" dirty="0"/>
              <a:t> start </a:t>
            </a:r>
            <a:r>
              <a:rPr lang="hr-HR" sz="3200" dirty="0" err="1"/>
              <a:t>therapy</a:t>
            </a:r>
            <a:r>
              <a:rPr lang="hr-HR" sz="3200" dirty="0"/>
              <a:t> </a:t>
            </a:r>
            <a:r>
              <a:rPr lang="hr-HR" sz="3200" dirty="0" err="1"/>
              <a:t>with</a:t>
            </a:r>
            <a:r>
              <a:rPr lang="hr-HR" sz="3200" dirty="0"/>
              <a:t> </a:t>
            </a:r>
            <a:r>
              <a:rPr lang="hr-HR" sz="3200" dirty="0" err="1"/>
              <a:t>tenofovir</a:t>
            </a:r>
            <a:endParaRPr lang="hr-HR" sz="32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3200" dirty="0"/>
              <a:t>d)</a:t>
            </a:r>
            <a:r>
              <a:rPr lang="hr-HR" sz="3200" dirty="0"/>
              <a:t>   You </a:t>
            </a:r>
            <a:r>
              <a:rPr lang="hr-HR" sz="3200" dirty="0" err="1"/>
              <a:t>would</a:t>
            </a:r>
            <a:r>
              <a:rPr lang="hr-HR" sz="3200" dirty="0"/>
              <a:t> </a:t>
            </a:r>
            <a:r>
              <a:rPr lang="hr-HR" sz="3200" dirty="0" err="1"/>
              <a:t>imediately</a:t>
            </a:r>
            <a:r>
              <a:rPr lang="hr-HR" sz="3200" dirty="0"/>
              <a:t> </a:t>
            </a:r>
            <a:r>
              <a:rPr lang="hr-HR" sz="3200" dirty="0" err="1"/>
              <a:t>give</a:t>
            </a:r>
            <a:r>
              <a:rPr lang="hr-HR" sz="3200" dirty="0"/>
              <a:t> </a:t>
            </a:r>
            <a:r>
              <a:rPr lang="hr-HR" sz="3200" dirty="0" err="1"/>
              <a:t>fresh</a:t>
            </a:r>
            <a:r>
              <a:rPr lang="hr-HR" sz="3200" dirty="0"/>
              <a:t> </a:t>
            </a:r>
            <a:r>
              <a:rPr lang="hr-HR" sz="3200" dirty="0" err="1"/>
              <a:t>frozen</a:t>
            </a:r>
            <a:r>
              <a:rPr lang="hr-HR" sz="3200" dirty="0"/>
              <a:t> </a:t>
            </a:r>
            <a:r>
              <a:rPr lang="hr-HR" sz="3200" dirty="0" err="1"/>
              <a:t>plasma</a:t>
            </a:r>
            <a:endParaRPr lang="hr-HR" sz="32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3200" b="1" dirty="0"/>
              <a:t>e) </a:t>
            </a:r>
            <a:r>
              <a:rPr lang="hr-HR" sz="3200" b="1" dirty="0"/>
              <a:t>  </a:t>
            </a:r>
            <a:r>
              <a:rPr lang="hr-HR" sz="3200" b="1" dirty="0" err="1"/>
              <a:t>b+c</a:t>
            </a:r>
            <a:endParaRPr lang="hr-HR" sz="3200" b="1" dirty="0"/>
          </a:p>
          <a:p>
            <a:pPr>
              <a:lnSpc>
                <a:spcPct val="80000"/>
              </a:lnSpc>
            </a:pP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4051673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1CC7F4-FC03-4FBB-849B-C7BBBC4EF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err="1"/>
              <a:t>Which</a:t>
            </a:r>
            <a:r>
              <a:rPr lang="hr-HR" sz="3600" dirty="0"/>
              <a:t> </a:t>
            </a:r>
            <a:r>
              <a:rPr lang="hr-HR" sz="3600" dirty="0" err="1"/>
              <a:t>of</a:t>
            </a:r>
            <a:r>
              <a:rPr lang="hr-HR" sz="3600" dirty="0"/>
              <a:t> </a:t>
            </a:r>
            <a:r>
              <a:rPr lang="hr-HR" sz="3600" dirty="0" err="1"/>
              <a:t>the</a:t>
            </a:r>
            <a:r>
              <a:rPr lang="hr-HR" sz="3600" dirty="0"/>
              <a:t> </a:t>
            </a:r>
            <a:r>
              <a:rPr lang="hr-HR" sz="3600" dirty="0" err="1"/>
              <a:t>following</a:t>
            </a:r>
            <a:r>
              <a:rPr lang="hr-HR" sz="3600" dirty="0"/>
              <a:t> </a:t>
            </a:r>
            <a:r>
              <a:rPr lang="hr-HR" sz="3600" dirty="0" err="1"/>
              <a:t>would</a:t>
            </a:r>
            <a:r>
              <a:rPr lang="hr-HR" sz="3600" dirty="0"/>
              <a:t> </a:t>
            </a:r>
            <a:r>
              <a:rPr lang="hr-HR" sz="3600" dirty="0" err="1"/>
              <a:t>indicate</a:t>
            </a:r>
            <a:r>
              <a:rPr lang="hr-HR" sz="3600" dirty="0"/>
              <a:t> </a:t>
            </a:r>
            <a:r>
              <a:rPr lang="hr-HR" sz="3600" dirty="0" err="1"/>
              <a:t>severe</a:t>
            </a:r>
            <a:r>
              <a:rPr lang="hr-HR" sz="3600" dirty="0"/>
              <a:t> </a:t>
            </a:r>
            <a:r>
              <a:rPr lang="hr-HR" sz="3600" dirty="0" err="1"/>
              <a:t>clinical</a:t>
            </a:r>
            <a:r>
              <a:rPr lang="hr-HR" sz="3600" dirty="0"/>
              <a:t> </a:t>
            </a:r>
            <a:r>
              <a:rPr lang="hr-HR" sz="3600" dirty="0" err="1" smtClean="0"/>
              <a:t>course</a:t>
            </a:r>
            <a:r>
              <a:rPr lang="hr-HR" sz="3600" dirty="0" smtClean="0"/>
              <a:t> - </a:t>
            </a:r>
            <a:r>
              <a:rPr lang="hr-HR" sz="3600" dirty="0" err="1"/>
              <a:t>progression</a:t>
            </a:r>
            <a:r>
              <a:rPr lang="hr-HR" sz="3600" dirty="0"/>
              <a:t> to </a:t>
            </a:r>
            <a:r>
              <a:rPr lang="hr-HR" sz="3600" dirty="0" err="1"/>
              <a:t>liver</a:t>
            </a:r>
            <a:r>
              <a:rPr lang="hr-HR" sz="3600" dirty="0"/>
              <a:t> </a:t>
            </a:r>
            <a:r>
              <a:rPr lang="hr-HR" sz="3600" dirty="0" err="1"/>
              <a:t>failure</a:t>
            </a:r>
            <a:r>
              <a:rPr lang="hr-HR" sz="36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74A595-C2CD-4FAD-BB01-02C5B186B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3600" dirty="0"/>
              <a:t>a) bilirubin&gt; 150</a:t>
            </a:r>
          </a:p>
          <a:p>
            <a:pPr marL="0" indent="0">
              <a:buNone/>
            </a:pPr>
            <a:r>
              <a:rPr lang="hr-HR" sz="3600" dirty="0"/>
              <a:t>b) PV 0.2, INR 2.14</a:t>
            </a:r>
          </a:p>
          <a:p>
            <a:pPr marL="0" indent="0">
              <a:buNone/>
            </a:pPr>
            <a:r>
              <a:rPr lang="hr-HR" sz="3600" dirty="0"/>
              <a:t>c) ALT 6000</a:t>
            </a:r>
          </a:p>
          <a:p>
            <a:pPr marL="0" indent="0">
              <a:buNone/>
            </a:pPr>
            <a:r>
              <a:rPr lang="hr-HR" sz="3600" dirty="0"/>
              <a:t>d) </a:t>
            </a:r>
            <a:r>
              <a:rPr lang="hr-HR" sz="3600" dirty="0" err="1"/>
              <a:t>confusion</a:t>
            </a:r>
            <a:r>
              <a:rPr lang="hr-HR" sz="3600" dirty="0"/>
              <a:t>, </a:t>
            </a:r>
            <a:r>
              <a:rPr lang="hr-HR" sz="3600" dirty="0" err="1"/>
              <a:t>lethargy</a:t>
            </a:r>
            <a:endParaRPr lang="hr-HR" sz="3600" dirty="0"/>
          </a:p>
          <a:p>
            <a:pPr marL="0" indent="0">
              <a:buNone/>
            </a:pPr>
            <a:r>
              <a:rPr lang="hr-HR" sz="3600" dirty="0"/>
              <a:t>e) </a:t>
            </a:r>
            <a:r>
              <a:rPr lang="hr-HR" sz="3600" dirty="0" err="1"/>
              <a:t>b+d</a:t>
            </a:r>
            <a:endParaRPr lang="hr-HR" sz="36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8254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/>
              <a:t>First contact with patient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776788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hr-HR" sz="2400" dirty="0"/>
              <a:t>35 </a:t>
            </a:r>
            <a:r>
              <a:rPr lang="hr-HR" sz="2400" dirty="0" err="1"/>
              <a:t>year</a:t>
            </a:r>
            <a:r>
              <a:rPr lang="hr-HR" sz="2400" dirty="0"/>
              <a:t> </a:t>
            </a:r>
            <a:r>
              <a:rPr lang="hr-HR" sz="2400" dirty="0" err="1"/>
              <a:t>old</a:t>
            </a:r>
            <a:r>
              <a:rPr lang="hr-HR" sz="2400" dirty="0"/>
              <a:t> </a:t>
            </a:r>
            <a:r>
              <a:rPr lang="hr-HR" sz="2400" dirty="0" err="1"/>
              <a:t>patient</a:t>
            </a:r>
            <a:r>
              <a:rPr lang="hr-HR" sz="2400" dirty="0"/>
              <a:t> </a:t>
            </a:r>
            <a:r>
              <a:rPr lang="hr-HR" sz="2400" dirty="0" err="1"/>
              <a:t>comes</a:t>
            </a:r>
            <a:r>
              <a:rPr lang="hr-HR" sz="2400" dirty="0"/>
              <a:t> to </a:t>
            </a:r>
            <a:r>
              <a:rPr lang="hr-HR" sz="2400" dirty="0" err="1"/>
              <a:t>the</a:t>
            </a:r>
            <a:r>
              <a:rPr lang="hr-HR" sz="2400" dirty="0"/>
              <a:t> ER </a:t>
            </a:r>
            <a:r>
              <a:rPr lang="hr-HR" sz="2400" dirty="0" err="1" smtClean="0"/>
              <a:t>because</a:t>
            </a:r>
            <a:r>
              <a:rPr lang="hr-HR" sz="2400" dirty="0" smtClean="0"/>
              <a:t> </a:t>
            </a:r>
            <a:r>
              <a:rPr lang="hr-HR" sz="2400" dirty="0" err="1"/>
              <a:t>of</a:t>
            </a:r>
            <a:r>
              <a:rPr lang="hr-HR" sz="2400" dirty="0"/>
              <a:t> 7 </a:t>
            </a:r>
            <a:r>
              <a:rPr lang="hr-HR" sz="2400" dirty="0" err="1"/>
              <a:t>days</a:t>
            </a:r>
            <a:r>
              <a:rPr lang="hr-HR" sz="2400" dirty="0"/>
              <a:t> </a:t>
            </a:r>
            <a:r>
              <a:rPr lang="hr-HR" sz="2400" dirty="0" err="1"/>
              <a:t>history</a:t>
            </a:r>
            <a:r>
              <a:rPr lang="hr-HR" sz="2400" dirty="0"/>
              <a:t> </a:t>
            </a:r>
            <a:r>
              <a:rPr lang="hr-HR" sz="2400" dirty="0" err="1"/>
              <a:t>of</a:t>
            </a:r>
            <a:r>
              <a:rPr lang="hr-HR" sz="2400" dirty="0"/>
              <a:t> </a:t>
            </a:r>
            <a:r>
              <a:rPr lang="hr-HR" sz="2400" dirty="0" err="1"/>
              <a:t>malaise</a:t>
            </a:r>
            <a:r>
              <a:rPr lang="hr-HR" sz="2400" dirty="0"/>
              <a:t>, </a:t>
            </a:r>
            <a:r>
              <a:rPr lang="hr-HR" sz="2400" dirty="0" err="1"/>
              <a:t>fever</a:t>
            </a:r>
            <a:r>
              <a:rPr lang="hr-HR" sz="2400" dirty="0"/>
              <a:t> </a:t>
            </a:r>
            <a:r>
              <a:rPr lang="hr-HR" sz="2400" dirty="0" err="1"/>
              <a:t>up</a:t>
            </a:r>
            <a:r>
              <a:rPr lang="hr-HR" sz="2400" dirty="0"/>
              <a:t> to 38 </a:t>
            </a:r>
            <a:r>
              <a:rPr lang="hr-HR" sz="2400" dirty="0" smtClean="0"/>
              <a:t>°C </a:t>
            </a:r>
            <a:r>
              <a:rPr lang="hr-HR" sz="2400" dirty="0" err="1"/>
              <a:t>and</a:t>
            </a:r>
            <a:r>
              <a:rPr lang="hr-HR" sz="2400" dirty="0"/>
              <a:t> </a:t>
            </a:r>
            <a:r>
              <a:rPr lang="hr-HR" sz="2400" dirty="0" err="1"/>
              <a:t>icterus</a:t>
            </a:r>
            <a:endParaRPr lang="hr-HR" sz="2400" dirty="0"/>
          </a:p>
          <a:p>
            <a:pPr>
              <a:lnSpc>
                <a:spcPct val="70000"/>
              </a:lnSpc>
            </a:pPr>
            <a:r>
              <a:rPr lang="hr-HR" sz="2400" dirty="0" err="1"/>
              <a:t>icterus</a:t>
            </a:r>
            <a:r>
              <a:rPr lang="hr-HR" sz="2400" dirty="0"/>
              <a:t> </a:t>
            </a:r>
            <a:r>
              <a:rPr lang="hr-HR" sz="2400" dirty="0" err="1"/>
              <a:t>was</a:t>
            </a:r>
            <a:r>
              <a:rPr lang="hr-HR" sz="2400" dirty="0"/>
              <a:t> </a:t>
            </a:r>
            <a:r>
              <a:rPr lang="hr-HR" sz="2400" dirty="0" err="1"/>
              <a:t>noted</a:t>
            </a:r>
            <a:r>
              <a:rPr lang="hr-HR" sz="2400" dirty="0"/>
              <a:t> on </a:t>
            </a:r>
            <a:r>
              <a:rPr lang="hr-HR" sz="2400" dirty="0" err="1"/>
              <a:t>the</a:t>
            </a:r>
            <a:r>
              <a:rPr lang="hr-HR" sz="2400" dirty="0"/>
              <a:t> </a:t>
            </a:r>
            <a:r>
              <a:rPr lang="hr-HR" sz="2400" dirty="0" err="1"/>
              <a:t>day</a:t>
            </a:r>
            <a:r>
              <a:rPr lang="hr-HR" sz="2400" dirty="0"/>
              <a:t> </a:t>
            </a:r>
            <a:r>
              <a:rPr lang="hr-HR" sz="2400" dirty="0" err="1"/>
              <a:t>of</a:t>
            </a:r>
            <a:r>
              <a:rPr lang="hr-HR" sz="2400" dirty="0"/>
              <a:t> </a:t>
            </a:r>
            <a:r>
              <a:rPr lang="hr-HR" sz="2400" dirty="0" err="1"/>
              <a:t>the</a:t>
            </a:r>
            <a:r>
              <a:rPr lang="hr-HR" sz="2400" dirty="0"/>
              <a:t> </a:t>
            </a:r>
            <a:r>
              <a:rPr lang="hr-HR" sz="2400" dirty="0" err="1"/>
              <a:t>examination</a:t>
            </a:r>
            <a:endParaRPr lang="hr-HR" sz="2400" dirty="0"/>
          </a:p>
          <a:p>
            <a:pPr>
              <a:lnSpc>
                <a:spcPct val="70000"/>
              </a:lnSpc>
            </a:pPr>
            <a:r>
              <a:rPr lang="en-US" sz="2400" dirty="0"/>
              <a:t>Except from icterus </a:t>
            </a:r>
            <a:r>
              <a:rPr lang="en-US" sz="2400" dirty="0" err="1"/>
              <a:t>pt</a:t>
            </a:r>
            <a:r>
              <a:rPr lang="en-US" sz="2400" dirty="0"/>
              <a:t> noticed darker urine and lighter stool 3 days earlier</a:t>
            </a:r>
            <a:endParaRPr lang="hr-HR" sz="2400" dirty="0"/>
          </a:p>
          <a:p>
            <a:pPr>
              <a:lnSpc>
                <a:spcPct val="70000"/>
              </a:lnSpc>
            </a:pPr>
            <a:r>
              <a:rPr lang="hr-HR" sz="2400" dirty="0"/>
              <a:t>Pt </a:t>
            </a:r>
            <a:r>
              <a:rPr lang="hr-HR" sz="2400" dirty="0" err="1"/>
              <a:t>complains</a:t>
            </a:r>
            <a:r>
              <a:rPr lang="hr-HR" sz="2400" dirty="0"/>
              <a:t> </a:t>
            </a:r>
            <a:r>
              <a:rPr lang="hr-HR" sz="2400" dirty="0" err="1"/>
              <a:t>of</a:t>
            </a:r>
            <a:r>
              <a:rPr lang="hr-HR" sz="2400" dirty="0"/>
              <a:t> </a:t>
            </a:r>
            <a:r>
              <a:rPr lang="hr-HR" sz="2400" dirty="0" err="1"/>
              <a:t>nausea</a:t>
            </a:r>
            <a:r>
              <a:rPr lang="hr-HR" sz="2400" dirty="0"/>
              <a:t> </a:t>
            </a:r>
            <a:r>
              <a:rPr lang="hr-HR" sz="2400" dirty="0" err="1"/>
              <a:t>and</a:t>
            </a:r>
            <a:r>
              <a:rPr lang="hr-HR" sz="2400" dirty="0"/>
              <a:t> </a:t>
            </a:r>
            <a:r>
              <a:rPr lang="hr-HR" sz="2400" dirty="0" err="1"/>
              <a:t>abdominal</a:t>
            </a:r>
            <a:r>
              <a:rPr lang="hr-HR" sz="2400" dirty="0"/>
              <a:t> </a:t>
            </a:r>
            <a:r>
              <a:rPr lang="hr-HR" sz="2400" dirty="0" err="1" smtClean="0"/>
              <a:t>pain</a:t>
            </a:r>
            <a:endParaRPr lang="hr-HR" sz="2400" dirty="0" smtClean="0"/>
          </a:p>
          <a:p>
            <a:pPr>
              <a:lnSpc>
                <a:spcPct val="70000"/>
              </a:lnSpc>
            </a:pPr>
            <a:r>
              <a:rPr lang="hr-HR" sz="2400" dirty="0" err="1" smtClean="0"/>
              <a:t>Chief</a:t>
            </a:r>
            <a:r>
              <a:rPr lang="hr-HR" sz="2400" dirty="0" smtClean="0"/>
              <a:t> </a:t>
            </a:r>
            <a:r>
              <a:rPr lang="hr-HR" sz="2400" dirty="0" err="1" smtClean="0"/>
              <a:t>complaint</a:t>
            </a:r>
            <a:r>
              <a:rPr lang="hr-HR" sz="2400" dirty="0" smtClean="0"/>
              <a:t>: „I look </a:t>
            </a:r>
            <a:r>
              <a:rPr lang="hr-HR" sz="2400" dirty="0" err="1" smtClean="0"/>
              <a:t>like</a:t>
            </a:r>
            <a:r>
              <a:rPr lang="hr-HR" sz="2400" dirty="0" smtClean="0"/>
              <a:t> a </a:t>
            </a:r>
            <a:r>
              <a:rPr lang="hr-HR" sz="2400" dirty="0" err="1" smtClean="0"/>
              <a:t>Bart</a:t>
            </a:r>
            <a:r>
              <a:rPr lang="hr-HR" sz="2400" dirty="0" smtClean="0"/>
              <a:t> Simpson”</a:t>
            </a:r>
            <a:endParaRPr lang="hr-HR" sz="2400" dirty="0"/>
          </a:p>
          <a:p>
            <a:pPr>
              <a:lnSpc>
                <a:spcPct val="70000"/>
              </a:lnSpc>
            </a:pPr>
            <a:r>
              <a:rPr lang="hr-HR" sz="2400" dirty="0"/>
              <a:t>Past </a:t>
            </a:r>
            <a:r>
              <a:rPr lang="hr-HR" sz="2400" dirty="0" err="1"/>
              <a:t>medical</a:t>
            </a:r>
            <a:r>
              <a:rPr lang="hr-HR" sz="2400" dirty="0"/>
              <a:t> </a:t>
            </a:r>
            <a:r>
              <a:rPr lang="hr-HR" sz="2400" dirty="0" err="1"/>
              <a:t>history</a:t>
            </a:r>
            <a:r>
              <a:rPr lang="hr-HR" sz="2400" dirty="0"/>
              <a:t> </a:t>
            </a:r>
            <a:r>
              <a:rPr lang="hr-HR" sz="2400" dirty="0" err="1"/>
              <a:t>significant</a:t>
            </a:r>
            <a:r>
              <a:rPr lang="hr-HR" sz="2400" dirty="0"/>
              <a:t> </a:t>
            </a:r>
            <a:r>
              <a:rPr lang="hr-HR" sz="2400" dirty="0" err="1"/>
              <a:t>only</a:t>
            </a:r>
            <a:r>
              <a:rPr lang="hr-HR" sz="2400" dirty="0"/>
              <a:t> for </a:t>
            </a:r>
            <a:r>
              <a:rPr lang="hr-HR" sz="2400" dirty="0" err="1"/>
              <a:t>surgery</a:t>
            </a:r>
            <a:r>
              <a:rPr lang="hr-HR" sz="2400" dirty="0"/>
              <a:t> </a:t>
            </a:r>
            <a:r>
              <a:rPr lang="hr-HR" sz="2400" dirty="0" err="1"/>
              <a:t>of</a:t>
            </a:r>
            <a:r>
              <a:rPr lang="hr-HR" sz="2400" dirty="0"/>
              <a:t> </a:t>
            </a:r>
            <a:r>
              <a:rPr lang="hr-HR" sz="2400" dirty="0" err="1"/>
              <a:t>open</a:t>
            </a:r>
            <a:r>
              <a:rPr lang="hr-HR" sz="2400" dirty="0"/>
              <a:t> </a:t>
            </a:r>
            <a:r>
              <a:rPr lang="hr-HR" sz="2400" dirty="0" err="1"/>
              <a:t>tibial</a:t>
            </a:r>
            <a:r>
              <a:rPr lang="hr-HR" sz="2400" dirty="0"/>
              <a:t> </a:t>
            </a:r>
            <a:r>
              <a:rPr lang="hr-HR" sz="2400" dirty="0" err="1"/>
              <a:t>fracture</a:t>
            </a:r>
            <a:r>
              <a:rPr lang="hr-HR" sz="2400" dirty="0"/>
              <a:t> 25 </a:t>
            </a:r>
            <a:r>
              <a:rPr lang="hr-HR" sz="2400" dirty="0" err="1"/>
              <a:t>years</a:t>
            </a:r>
            <a:r>
              <a:rPr lang="hr-HR" sz="2400" dirty="0"/>
              <a:t> ago</a:t>
            </a:r>
          </a:p>
          <a:p>
            <a:pPr>
              <a:lnSpc>
                <a:spcPct val="70000"/>
              </a:lnSpc>
            </a:pPr>
            <a:r>
              <a:rPr lang="hr-HR" sz="2400" dirty="0" err="1"/>
              <a:t>Doesn’t</a:t>
            </a:r>
            <a:r>
              <a:rPr lang="hr-HR" sz="2400" dirty="0"/>
              <a:t> take </a:t>
            </a:r>
            <a:r>
              <a:rPr lang="hr-HR" sz="2400" dirty="0" err="1"/>
              <a:t>any</a:t>
            </a:r>
            <a:r>
              <a:rPr lang="hr-HR" sz="2400" dirty="0"/>
              <a:t> </a:t>
            </a:r>
            <a:r>
              <a:rPr lang="hr-HR" sz="2400" dirty="0" err="1"/>
              <a:t>medications</a:t>
            </a:r>
            <a:endParaRPr lang="hr-HR" sz="2400" dirty="0"/>
          </a:p>
          <a:p>
            <a:pPr marL="0" indent="0">
              <a:lnSpc>
                <a:spcPct val="70000"/>
              </a:lnSpc>
              <a:buNone/>
            </a:pPr>
            <a:endParaRPr lang="hr-HR" sz="2400" dirty="0"/>
          </a:p>
          <a:p>
            <a:pPr>
              <a:lnSpc>
                <a:spcPct val="70000"/>
              </a:lnSpc>
            </a:pPr>
            <a:endParaRPr lang="hr-HR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/>
              <a:t>Your </a:t>
            </a:r>
            <a:r>
              <a:rPr lang="hr-HR" sz="2000" dirty="0" err="1"/>
              <a:t>next</a:t>
            </a:r>
            <a:r>
              <a:rPr lang="hr-HR" sz="2000" dirty="0"/>
              <a:t> </a:t>
            </a:r>
            <a:r>
              <a:rPr lang="hr-HR" sz="2000" dirty="0" err="1"/>
              <a:t>step</a:t>
            </a:r>
            <a:r>
              <a:rPr lang="hr-HR" sz="2000" dirty="0"/>
              <a:t>:</a:t>
            </a:r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/>
              <a:t>a) </a:t>
            </a:r>
            <a:r>
              <a:rPr lang="hr-HR" sz="2000" dirty="0" err="1"/>
              <a:t>detailed</a:t>
            </a:r>
            <a:r>
              <a:rPr lang="hr-HR" sz="2000" dirty="0"/>
              <a:t> </a:t>
            </a:r>
            <a:r>
              <a:rPr lang="hr-HR" sz="2000" dirty="0" err="1"/>
              <a:t>history</a:t>
            </a:r>
            <a:r>
              <a:rPr lang="hr-HR" sz="2000" dirty="0"/>
              <a:t>, </a:t>
            </a:r>
            <a:r>
              <a:rPr lang="hr-HR" sz="2000" dirty="0" err="1"/>
              <a:t>especially</a:t>
            </a:r>
            <a:r>
              <a:rPr lang="hr-HR" sz="2000" dirty="0"/>
              <a:t> </a:t>
            </a:r>
            <a:r>
              <a:rPr lang="hr-HR" sz="2000" dirty="0" err="1"/>
              <a:t>social</a:t>
            </a:r>
            <a:r>
              <a:rPr lang="hr-HR" sz="2000" dirty="0"/>
              <a:t> </a:t>
            </a:r>
            <a:r>
              <a:rPr lang="hr-HR" sz="2000" dirty="0" err="1"/>
              <a:t>and</a:t>
            </a:r>
            <a:r>
              <a:rPr lang="hr-HR" sz="2000" dirty="0"/>
              <a:t> </a:t>
            </a:r>
            <a:r>
              <a:rPr lang="hr-HR" sz="2000" dirty="0" err="1"/>
              <a:t>epidemiologic</a:t>
            </a:r>
            <a:r>
              <a:rPr lang="hr-HR" sz="2000" dirty="0"/>
              <a:t> data </a:t>
            </a:r>
            <a:r>
              <a:rPr lang="hr-HR" sz="2000" dirty="0" err="1"/>
              <a:t>and</a:t>
            </a:r>
            <a:r>
              <a:rPr lang="hr-HR" sz="2000" dirty="0"/>
              <a:t> </a:t>
            </a:r>
            <a:r>
              <a:rPr lang="hr-HR" sz="2000" dirty="0" err="1"/>
              <a:t>physical</a:t>
            </a:r>
            <a:r>
              <a:rPr lang="hr-HR" sz="2000" dirty="0"/>
              <a:t> </a:t>
            </a:r>
            <a:r>
              <a:rPr lang="hr-HR" sz="2000" dirty="0" err="1"/>
              <a:t>examination</a:t>
            </a:r>
            <a:endParaRPr lang="hr-HR" sz="2000" dirty="0"/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hr-HR" sz="2000" dirty="0"/>
              <a:t>b) </a:t>
            </a:r>
            <a:r>
              <a:rPr lang="hr-HR" sz="2000" dirty="0" err="1"/>
              <a:t>basic</a:t>
            </a:r>
            <a:r>
              <a:rPr lang="hr-HR" sz="2000" dirty="0"/>
              <a:t> </a:t>
            </a:r>
            <a:r>
              <a:rPr lang="hr-HR" sz="2000" dirty="0" err="1"/>
              <a:t>laboratory</a:t>
            </a:r>
            <a:r>
              <a:rPr lang="hr-HR" sz="2000" dirty="0"/>
              <a:t> </a:t>
            </a:r>
            <a:r>
              <a:rPr lang="hr-HR" sz="2000" dirty="0" err="1"/>
              <a:t>studies</a:t>
            </a:r>
            <a:endParaRPr lang="hr-HR" sz="2000" dirty="0"/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hr-HR" sz="2000" dirty="0"/>
              <a:t>c) </a:t>
            </a:r>
            <a:r>
              <a:rPr lang="hr-HR" sz="2000" dirty="0" err="1"/>
              <a:t>a</a:t>
            </a:r>
            <a:r>
              <a:rPr lang="hr-HR" sz="2000" dirty="0" err="1" smtClean="0"/>
              <a:t>bdominal</a:t>
            </a:r>
            <a:r>
              <a:rPr lang="hr-HR" sz="2000" dirty="0" smtClean="0"/>
              <a:t> </a:t>
            </a:r>
            <a:r>
              <a:rPr lang="hr-HR" sz="2000" dirty="0" err="1"/>
              <a:t>ultrasound</a:t>
            </a:r>
            <a:endParaRPr lang="hr-HR" sz="2000" dirty="0"/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hr-HR" sz="2000" dirty="0"/>
              <a:t>d) MR </a:t>
            </a:r>
            <a:r>
              <a:rPr lang="hr-HR" sz="2000" dirty="0" err="1"/>
              <a:t>of</a:t>
            </a:r>
            <a:r>
              <a:rPr lang="hr-HR" sz="2000" dirty="0"/>
              <a:t> </a:t>
            </a:r>
            <a:r>
              <a:rPr lang="hr-HR" sz="2000" dirty="0" err="1"/>
              <a:t>the</a:t>
            </a:r>
            <a:r>
              <a:rPr lang="hr-HR" sz="2000" dirty="0"/>
              <a:t> abdomen</a:t>
            </a:r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/>
              <a:t>e) </a:t>
            </a:r>
            <a:r>
              <a:rPr lang="hr-HR" sz="2000" dirty="0" err="1"/>
              <a:t>all</a:t>
            </a:r>
            <a:r>
              <a:rPr lang="hr-HR" sz="2000" dirty="0"/>
              <a:t> </a:t>
            </a:r>
            <a:r>
              <a:rPr lang="hr-HR" sz="2000" dirty="0" err="1"/>
              <a:t>of</a:t>
            </a:r>
            <a:r>
              <a:rPr lang="hr-HR" sz="2000" dirty="0"/>
              <a:t> </a:t>
            </a:r>
            <a:r>
              <a:rPr lang="hr-HR" sz="2000" dirty="0" err="1"/>
              <a:t>the</a:t>
            </a:r>
            <a:r>
              <a:rPr lang="hr-HR" sz="2000" dirty="0"/>
              <a:t> </a:t>
            </a:r>
            <a:r>
              <a:rPr lang="hr-HR" sz="2000" dirty="0" err="1"/>
              <a:t>above</a:t>
            </a:r>
            <a:endParaRPr lang="hr-HR" sz="20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1CC7F4-FC03-4FBB-849B-C7BBBC4EF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err="1"/>
              <a:t>Which</a:t>
            </a:r>
            <a:r>
              <a:rPr lang="hr-HR" sz="3600" dirty="0"/>
              <a:t> </a:t>
            </a:r>
            <a:r>
              <a:rPr lang="hr-HR" sz="3600" dirty="0" err="1"/>
              <a:t>of</a:t>
            </a:r>
            <a:r>
              <a:rPr lang="hr-HR" sz="3600" dirty="0"/>
              <a:t> </a:t>
            </a:r>
            <a:r>
              <a:rPr lang="hr-HR" sz="3600" dirty="0" err="1"/>
              <a:t>the</a:t>
            </a:r>
            <a:r>
              <a:rPr lang="hr-HR" sz="3600" dirty="0"/>
              <a:t> </a:t>
            </a:r>
            <a:r>
              <a:rPr lang="hr-HR" sz="3600" dirty="0" err="1"/>
              <a:t>following</a:t>
            </a:r>
            <a:r>
              <a:rPr lang="hr-HR" sz="3600" dirty="0"/>
              <a:t> </a:t>
            </a:r>
            <a:r>
              <a:rPr lang="hr-HR" sz="3600" dirty="0" err="1"/>
              <a:t>would</a:t>
            </a:r>
            <a:r>
              <a:rPr lang="hr-HR" sz="3600" dirty="0"/>
              <a:t> </a:t>
            </a:r>
            <a:r>
              <a:rPr lang="hr-HR" sz="3600" dirty="0" err="1"/>
              <a:t>indicate</a:t>
            </a:r>
            <a:r>
              <a:rPr lang="hr-HR" sz="3600" dirty="0"/>
              <a:t> </a:t>
            </a:r>
            <a:r>
              <a:rPr lang="hr-HR" sz="3600" dirty="0" err="1"/>
              <a:t>severe</a:t>
            </a:r>
            <a:r>
              <a:rPr lang="hr-HR" sz="3600" dirty="0"/>
              <a:t> </a:t>
            </a:r>
            <a:r>
              <a:rPr lang="hr-HR" sz="3600" dirty="0" err="1"/>
              <a:t>clinical</a:t>
            </a:r>
            <a:r>
              <a:rPr lang="hr-HR" sz="3600" dirty="0"/>
              <a:t> </a:t>
            </a:r>
            <a:r>
              <a:rPr lang="hr-HR" sz="3600" dirty="0" err="1"/>
              <a:t>course</a:t>
            </a:r>
            <a:r>
              <a:rPr lang="hr-HR" sz="3600" dirty="0"/>
              <a:t>- </a:t>
            </a:r>
            <a:r>
              <a:rPr lang="hr-HR" sz="3600" dirty="0" err="1"/>
              <a:t>progression</a:t>
            </a:r>
            <a:r>
              <a:rPr lang="hr-HR" sz="3600" dirty="0"/>
              <a:t> to </a:t>
            </a:r>
            <a:r>
              <a:rPr lang="hr-HR" sz="3600" dirty="0" err="1"/>
              <a:t>liver</a:t>
            </a:r>
            <a:r>
              <a:rPr lang="hr-HR" sz="3600" dirty="0"/>
              <a:t> </a:t>
            </a:r>
            <a:r>
              <a:rPr lang="hr-HR" sz="3600" dirty="0" err="1"/>
              <a:t>failure</a:t>
            </a:r>
            <a:r>
              <a:rPr lang="hr-HR" sz="36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74A595-C2CD-4FAD-BB01-02C5B186B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3600" dirty="0"/>
              <a:t>a) bilirubin&gt; 150</a:t>
            </a:r>
          </a:p>
          <a:p>
            <a:pPr marL="0" indent="0">
              <a:buNone/>
            </a:pPr>
            <a:r>
              <a:rPr lang="hr-HR" sz="3600" dirty="0"/>
              <a:t>b) PV 0.2, INR 2.14</a:t>
            </a:r>
          </a:p>
          <a:p>
            <a:pPr marL="0" indent="0">
              <a:buNone/>
            </a:pPr>
            <a:r>
              <a:rPr lang="hr-HR" sz="3600" dirty="0"/>
              <a:t>c) ALT 6000</a:t>
            </a:r>
          </a:p>
          <a:p>
            <a:pPr marL="0" indent="0">
              <a:buNone/>
            </a:pPr>
            <a:r>
              <a:rPr lang="hr-HR" sz="3600" dirty="0"/>
              <a:t>d) </a:t>
            </a:r>
            <a:r>
              <a:rPr lang="hr-HR" sz="3600" dirty="0" err="1"/>
              <a:t>confusion</a:t>
            </a:r>
            <a:r>
              <a:rPr lang="hr-HR" sz="3600" dirty="0"/>
              <a:t>, </a:t>
            </a:r>
            <a:r>
              <a:rPr lang="hr-HR" sz="3600" dirty="0" err="1"/>
              <a:t>lethargy</a:t>
            </a:r>
            <a:endParaRPr lang="hr-HR" sz="3600" dirty="0"/>
          </a:p>
          <a:p>
            <a:pPr marL="0" indent="0">
              <a:buNone/>
            </a:pPr>
            <a:r>
              <a:rPr lang="hr-HR" sz="3600" b="1" dirty="0"/>
              <a:t>e) </a:t>
            </a:r>
            <a:r>
              <a:rPr lang="hr-HR" sz="3600" b="1" dirty="0" err="1"/>
              <a:t>b+d</a:t>
            </a:r>
            <a:endParaRPr lang="hr-HR" sz="36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22405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B918C78-76DF-4FFF-A6B1-6F9A13CBA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/>
              <a:t>Treatment</a:t>
            </a:r>
            <a:r>
              <a:rPr lang="hr-HR" b="1" dirty="0"/>
              <a:t> </a:t>
            </a:r>
            <a:r>
              <a:rPr lang="hr-HR" b="1" dirty="0" err="1"/>
              <a:t>of</a:t>
            </a:r>
            <a:r>
              <a:rPr lang="hr-HR" b="1" dirty="0"/>
              <a:t> </a:t>
            </a:r>
            <a:r>
              <a:rPr lang="hr-HR" b="1" dirty="0" err="1"/>
              <a:t>acute</a:t>
            </a:r>
            <a:r>
              <a:rPr lang="hr-HR" b="1" dirty="0"/>
              <a:t> hepatitis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5D4DE52-4A7E-4419-99FC-D3761AC7A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44" y="1891886"/>
            <a:ext cx="10515600" cy="4351338"/>
          </a:xfrm>
        </p:spPr>
        <p:txBody>
          <a:bodyPr/>
          <a:lstStyle/>
          <a:p>
            <a:r>
              <a:rPr lang="hr-HR" dirty="0"/>
              <a:t>Most </a:t>
            </a:r>
            <a:r>
              <a:rPr lang="hr-HR" dirty="0" err="1"/>
              <a:t>patients</a:t>
            </a:r>
            <a:r>
              <a:rPr lang="hr-HR" dirty="0"/>
              <a:t> </a:t>
            </a:r>
            <a:r>
              <a:rPr lang="hr-HR" dirty="0" err="1"/>
              <a:t>require</a:t>
            </a:r>
            <a:r>
              <a:rPr lang="hr-HR" dirty="0"/>
              <a:t> </a:t>
            </a:r>
            <a:r>
              <a:rPr lang="hr-HR" dirty="0" err="1"/>
              <a:t>only</a:t>
            </a:r>
            <a:r>
              <a:rPr lang="hr-HR" dirty="0"/>
              <a:t> </a:t>
            </a:r>
            <a:r>
              <a:rPr lang="hr-HR" dirty="0" err="1"/>
              <a:t>symptomatic</a:t>
            </a:r>
            <a:r>
              <a:rPr lang="hr-HR" dirty="0"/>
              <a:t> </a:t>
            </a:r>
            <a:r>
              <a:rPr lang="hr-HR" dirty="0" err="1"/>
              <a:t>therapy</a:t>
            </a:r>
            <a:endParaRPr lang="hr-HR" dirty="0"/>
          </a:p>
          <a:p>
            <a:r>
              <a:rPr lang="hr-HR" dirty="0" err="1"/>
              <a:t>Indications</a:t>
            </a:r>
            <a:r>
              <a:rPr lang="hr-HR" dirty="0"/>
              <a:t> for </a:t>
            </a:r>
            <a:r>
              <a:rPr lang="hr-HR" dirty="0" err="1"/>
              <a:t>antiviral</a:t>
            </a:r>
            <a:r>
              <a:rPr lang="hr-HR" dirty="0"/>
              <a:t> </a:t>
            </a:r>
            <a:r>
              <a:rPr lang="hr-HR" dirty="0" err="1"/>
              <a:t>therapy</a:t>
            </a:r>
            <a:r>
              <a:rPr lang="hr-HR" dirty="0"/>
              <a:t> (</a:t>
            </a:r>
            <a:r>
              <a:rPr lang="hr-HR" dirty="0" err="1"/>
              <a:t>nucleoside</a:t>
            </a:r>
            <a:r>
              <a:rPr lang="hr-HR" dirty="0"/>
              <a:t> </a:t>
            </a:r>
            <a:r>
              <a:rPr lang="hr-HR" dirty="0" err="1"/>
              <a:t>analogues</a:t>
            </a:r>
            <a:r>
              <a:rPr lang="hr-HR" dirty="0"/>
              <a:t>) are</a:t>
            </a:r>
          </a:p>
          <a:p>
            <a:pPr marL="0" indent="0">
              <a:buNone/>
            </a:pPr>
            <a:r>
              <a:rPr lang="hr-HR" dirty="0"/>
              <a:t>	* </a:t>
            </a:r>
            <a:r>
              <a:rPr lang="hr-HR" dirty="0" err="1"/>
              <a:t>coagulopathy</a:t>
            </a:r>
            <a:r>
              <a:rPr lang="hr-HR" dirty="0"/>
              <a:t> (INR&gt;1.5) OR</a:t>
            </a:r>
          </a:p>
          <a:p>
            <a:pPr marL="0" indent="0">
              <a:buNone/>
            </a:pPr>
            <a:r>
              <a:rPr lang="hr-HR" dirty="0"/>
              <a:t>	* </a:t>
            </a:r>
            <a:r>
              <a:rPr lang="hr-HR" dirty="0" err="1"/>
              <a:t>protracted</a:t>
            </a:r>
            <a:r>
              <a:rPr lang="hr-HR" dirty="0"/>
              <a:t> </a:t>
            </a:r>
            <a:r>
              <a:rPr lang="hr-HR" dirty="0" err="1"/>
              <a:t>course</a:t>
            </a:r>
            <a:r>
              <a:rPr lang="hr-HR" dirty="0"/>
              <a:t> OR</a:t>
            </a:r>
          </a:p>
          <a:p>
            <a:pPr marL="0" indent="0">
              <a:buNone/>
            </a:pPr>
            <a:r>
              <a:rPr lang="hr-HR" dirty="0"/>
              <a:t>	* </a:t>
            </a:r>
            <a:r>
              <a:rPr lang="hr-HR" dirty="0" err="1"/>
              <a:t>signs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acute</a:t>
            </a:r>
            <a:r>
              <a:rPr lang="hr-HR" dirty="0"/>
              <a:t> </a:t>
            </a:r>
            <a:r>
              <a:rPr lang="hr-HR" dirty="0" err="1"/>
              <a:t>liver</a:t>
            </a:r>
            <a:r>
              <a:rPr lang="hr-HR" dirty="0"/>
              <a:t> </a:t>
            </a:r>
            <a:r>
              <a:rPr lang="hr-HR" dirty="0" err="1"/>
              <a:t>failure</a:t>
            </a:r>
            <a:endParaRPr lang="hr-HR" dirty="0"/>
          </a:p>
          <a:p>
            <a:r>
              <a:rPr lang="hr-HR" dirty="0"/>
              <a:t> </a:t>
            </a:r>
            <a:r>
              <a:rPr lang="hr-HR" dirty="0" err="1"/>
              <a:t>treatment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tenofovir</a:t>
            </a:r>
            <a:r>
              <a:rPr lang="hr-HR" dirty="0"/>
              <a:t> </a:t>
            </a:r>
            <a:r>
              <a:rPr lang="hr-HR" dirty="0" err="1"/>
              <a:t>disoproxil</a:t>
            </a:r>
            <a:r>
              <a:rPr lang="hr-HR" dirty="0"/>
              <a:t>, </a:t>
            </a:r>
            <a:r>
              <a:rPr lang="hr-HR" dirty="0" err="1"/>
              <a:t>entecavir</a:t>
            </a:r>
            <a:r>
              <a:rPr lang="hr-HR" dirty="0"/>
              <a:t> or </a:t>
            </a:r>
            <a:r>
              <a:rPr lang="hr-HR" dirty="0" err="1"/>
              <a:t>lamivudin</a:t>
            </a:r>
            <a:r>
              <a:rPr lang="hr-HR" dirty="0"/>
              <a:t> is </a:t>
            </a:r>
            <a:r>
              <a:rPr lang="hr-HR" dirty="0" err="1" smtClean="0"/>
              <a:t>recommended</a:t>
            </a:r>
            <a:endParaRPr lang="hr-HR" dirty="0"/>
          </a:p>
          <a:p>
            <a:r>
              <a:rPr lang="hr-HR" dirty="0" err="1"/>
              <a:t>Aniviral</a:t>
            </a:r>
            <a:r>
              <a:rPr lang="hr-HR" dirty="0"/>
              <a:t> </a:t>
            </a:r>
            <a:r>
              <a:rPr lang="hr-HR" dirty="0" err="1"/>
              <a:t>treatment</a:t>
            </a:r>
            <a:r>
              <a:rPr lang="hr-HR" dirty="0"/>
              <a:t> </a:t>
            </a:r>
            <a:r>
              <a:rPr lang="hr-HR" dirty="0" err="1"/>
              <a:t>does</a:t>
            </a:r>
            <a:r>
              <a:rPr lang="hr-HR" dirty="0"/>
              <a:t> </a:t>
            </a:r>
            <a:r>
              <a:rPr lang="hr-HR" i="1" dirty="0" err="1"/>
              <a:t>not</a:t>
            </a:r>
            <a:r>
              <a:rPr lang="hr-HR" dirty="0"/>
              <a:t> </a:t>
            </a:r>
            <a:r>
              <a:rPr lang="hr-HR" dirty="0" err="1"/>
              <a:t>increase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risk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chronicity</a:t>
            </a:r>
            <a:endParaRPr lang="hr-HR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EDF2AE9-F64C-4CFF-8114-95F7AF5CDA0F}"/>
              </a:ext>
            </a:extLst>
          </p:cNvPr>
          <p:cNvSpPr txBox="1"/>
          <p:nvPr/>
        </p:nvSpPr>
        <p:spPr>
          <a:xfrm>
            <a:off x="9259957" y="6243224"/>
            <a:ext cx="2663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EASL </a:t>
            </a:r>
            <a:r>
              <a:rPr lang="hr-HR" dirty="0" err="1"/>
              <a:t>guidelines</a:t>
            </a:r>
            <a:r>
              <a:rPr lang="hr-HR" dirty="0"/>
              <a:t>, </a:t>
            </a:r>
            <a:r>
              <a:rPr lang="hr-HR" dirty="0" smtClean="0"/>
              <a:t>2017.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979785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FE34AB-3A78-4EE8-9D25-825A40F38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/>
              <a:t>Further</a:t>
            </a:r>
            <a:r>
              <a:rPr lang="hr-HR" b="1" dirty="0"/>
              <a:t> </a:t>
            </a:r>
            <a:r>
              <a:rPr lang="hr-HR" b="1" dirty="0" err="1"/>
              <a:t>clinical</a:t>
            </a:r>
            <a:r>
              <a:rPr lang="hr-HR" b="1" dirty="0"/>
              <a:t> </a:t>
            </a:r>
            <a:r>
              <a:rPr lang="hr-HR" b="1" dirty="0" err="1"/>
              <a:t>course</a:t>
            </a:r>
            <a:endParaRPr lang="hr-H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C3DAE1-3B1A-46C5-B601-4669E9AED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Patient</a:t>
            </a:r>
            <a:r>
              <a:rPr lang="hr-HR" dirty="0"/>
              <a:t> </a:t>
            </a:r>
            <a:r>
              <a:rPr lang="hr-HR" dirty="0" err="1"/>
              <a:t>recoveres</a:t>
            </a:r>
            <a:r>
              <a:rPr lang="hr-HR" dirty="0"/>
              <a:t> </a:t>
            </a:r>
            <a:r>
              <a:rPr lang="hr-HR" dirty="0" err="1"/>
              <a:t>without</a:t>
            </a:r>
            <a:r>
              <a:rPr lang="hr-HR" dirty="0"/>
              <a:t> </a:t>
            </a:r>
            <a:r>
              <a:rPr lang="hr-HR" dirty="0" err="1"/>
              <a:t>complications</a:t>
            </a:r>
            <a:r>
              <a:rPr lang="hr-HR" dirty="0"/>
              <a:t>.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following</a:t>
            </a:r>
            <a:r>
              <a:rPr lang="hr-HR" dirty="0"/>
              <a:t> is </a:t>
            </a:r>
            <a:r>
              <a:rPr lang="hr-HR" dirty="0" err="1"/>
              <a:t>correct</a:t>
            </a:r>
            <a:r>
              <a:rPr lang="hr-HR" dirty="0" smtClean="0"/>
              <a:t>:</a:t>
            </a:r>
          </a:p>
          <a:p>
            <a:pPr marL="0" indent="0">
              <a:buNone/>
            </a:pPr>
            <a:endParaRPr lang="hr-HR" dirty="0"/>
          </a:p>
          <a:p>
            <a:pPr marL="514350" indent="-514350">
              <a:buAutoNum type="alphaLcParenR"/>
            </a:pPr>
            <a:r>
              <a:rPr lang="hr-HR" dirty="0" err="1"/>
              <a:t>Therapy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tenofovir</a:t>
            </a:r>
            <a:r>
              <a:rPr lang="hr-HR" dirty="0"/>
              <a:t> </a:t>
            </a:r>
            <a:r>
              <a:rPr lang="hr-HR" dirty="0" err="1"/>
              <a:t>should</a:t>
            </a:r>
            <a:r>
              <a:rPr lang="hr-HR" dirty="0"/>
              <a:t>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stopped</a:t>
            </a:r>
            <a:r>
              <a:rPr lang="hr-HR" dirty="0"/>
              <a:t> </a:t>
            </a:r>
            <a:r>
              <a:rPr lang="hr-HR" dirty="0" err="1"/>
              <a:t>after</a:t>
            </a:r>
            <a:r>
              <a:rPr lang="hr-HR" dirty="0"/>
              <a:t> one </a:t>
            </a:r>
            <a:r>
              <a:rPr lang="hr-HR" dirty="0" err="1"/>
              <a:t>month</a:t>
            </a:r>
            <a:endParaRPr lang="hr-HR" dirty="0"/>
          </a:p>
          <a:p>
            <a:pPr marL="514350" indent="-514350">
              <a:buAutoNum type="alphaLcParenR"/>
            </a:pPr>
            <a:r>
              <a:rPr lang="hr-HR" dirty="0" err="1"/>
              <a:t>Patient</a:t>
            </a:r>
            <a:r>
              <a:rPr lang="hr-HR" dirty="0"/>
              <a:t> </a:t>
            </a:r>
            <a:r>
              <a:rPr lang="hr-HR" dirty="0" err="1"/>
              <a:t>will</a:t>
            </a:r>
            <a:r>
              <a:rPr lang="hr-HR" dirty="0"/>
              <a:t> most </a:t>
            </a:r>
            <a:r>
              <a:rPr lang="hr-HR" dirty="0" err="1"/>
              <a:t>likely</a:t>
            </a:r>
            <a:r>
              <a:rPr lang="hr-HR" dirty="0"/>
              <a:t> </a:t>
            </a:r>
            <a:r>
              <a:rPr lang="hr-HR" dirty="0" err="1"/>
              <a:t>have</a:t>
            </a:r>
            <a:r>
              <a:rPr lang="hr-HR" dirty="0"/>
              <a:t> </a:t>
            </a:r>
            <a:r>
              <a:rPr lang="hr-HR" dirty="0" err="1"/>
              <a:t>chronic</a:t>
            </a:r>
            <a:r>
              <a:rPr lang="hr-HR" dirty="0"/>
              <a:t> hepatitis B</a:t>
            </a:r>
          </a:p>
          <a:p>
            <a:pPr marL="514350" indent="-514350">
              <a:buAutoNum type="alphaLcParenR"/>
            </a:pPr>
            <a:r>
              <a:rPr lang="hr-HR" dirty="0"/>
              <a:t>You </a:t>
            </a:r>
            <a:r>
              <a:rPr lang="hr-HR" dirty="0" err="1"/>
              <a:t>should</a:t>
            </a:r>
            <a:r>
              <a:rPr lang="hr-HR" dirty="0"/>
              <a:t> test </a:t>
            </a:r>
            <a:r>
              <a:rPr lang="hr-HR" dirty="0" err="1"/>
              <a:t>this</a:t>
            </a:r>
            <a:r>
              <a:rPr lang="hr-HR" dirty="0"/>
              <a:t> </a:t>
            </a:r>
            <a:r>
              <a:rPr lang="hr-HR" dirty="0" err="1"/>
              <a:t>patient</a:t>
            </a:r>
            <a:r>
              <a:rPr lang="hr-HR" dirty="0"/>
              <a:t> </a:t>
            </a:r>
            <a:r>
              <a:rPr lang="hr-HR" dirty="0" err="1"/>
              <a:t>also</a:t>
            </a:r>
            <a:r>
              <a:rPr lang="hr-HR" dirty="0"/>
              <a:t> for HIV</a:t>
            </a:r>
          </a:p>
          <a:p>
            <a:pPr marL="514350" indent="-514350">
              <a:buAutoNum type="alphaLcParenR"/>
            </a:pPr>
            <a:r>
              <a:rPr lang="hr-HR" dirty="0" err="1"/>
              <a:t>After</a:t>
            </a:r>
            <a:r>
              <a:rPr lang="hr-HR" dirty="0"/>
              <a:t> </a:t>
            </a:r>
            <a:r>
              <a:rPr lang="hr-HR" dirty="0" err="1"/>
              <a:t>disease</a:t>
            </a:r>
            <a:r>
              <a:rPr lang="hr-HR" dirty="0"/>
              <a:t> </a:t>
            </a:r>
            <a:r>
              <a:rPr lang="hr-HR" dirty="0" err="1"/>
              <a:t>regression</a:t>
            </a:r>
            <a:r>
              <a:rPr lang="hr-HR" dirty="0"/>
              <a:t>,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will</a:t>
            </a:r>
            <a:r>
              <a:rPr lang="hr-HR" dirty="0"/>
              <a:t> </a:t>
            </a:r>
            <a:r>
              <a:rPr lang="hr-HR" dirty="0" err="1"/>
              <a:t>recomend</a:t>
            </a:r>
            <a:r>
              <a:rPr lang="hr-HR" dirty="0"/>
              <a:t> </a:t>
            </a:r>
            <a:r>
              <a:rPr lang="hr-HR" dirty="0" err="1"/>
              <a:t>vaccination</a:t>
            </a:r>
            <a:r>
              <a:rPr lang="hr-HR" dirty="0"/>
              <a:t> </a:t>
            </a:r>
            <a:r>
              <a:rPr lang="hr-HR" dirty="0" err="1"/>
              <a:t>against</a:t>
            </a:r>
            <a:r>
              <a:rPr lang="hr-HR" dirty="0"/>
              <a:t> HAV</a:t>
            </a:r>
          </a:p>
          <a:p>
            <a:pPr marL="514350" indent="-514350">
              <a:buAutoNum type="alphaLcParenR"/>
            </a:pPr>
            <a:r>
              <a:rPr lang="hr-HR" dirty="0" err="1"/>
              <a:t>c+d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736445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FE34AB-3A78-4EE8-9D25-825A40F38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/>
              <a:t>Further</a:t>
            </a:r>
            <a:r>
              <a:rPr lang="hr-HR" b="1" dirty="0"/>
              <a:t> </a:t>
            </a:r>
            <a:r>
              <a:rPr lang="hr-HR" b="1" dirty="0" err="1"/>
              <a:t>clinical</a:t>
            </a:r>
            <a:r>
              <a:rPr lang="hr-HR" b="1" dirty="0"/>
              <a:t> </a:t>
            </a:r>
            <a:r>
              <a:rPr lang="hr-HR" b="1" dirty="0" err="1"/>
              <a:t>course</a:t>
            </a:r>
            <a:endParaRPr lang="hr-H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C3DAE1-3B1A-46C5-B601-4669E9AED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Patient</a:t>
            </a:r>
            <a:r>
              <a:rPr lang="hr-HR" dirty="0"/>
              <a:t> </a:t>
            </a:r>
            <a:r>
              <a:rPr lang="hr-HR" dirty="0" err="1"/>
              <a:t>recoveres</a:t>
            </a:r>
            <a:r>
              <a:rPr lang="hr-HR" dirty="0"/>
              <a:t> </a:t>
            </a:r>
            <a:r>
              <a:rPr lang="hr-HR" dirty="0" err="1"/>
              <a:t>without</a:t>
            </a:r>
            <a:r>
              <a:rPr lang="hr-HR" dirty="0"/>
              <a:t> </a:t>
            </a:r>
            <a:r>
              <a:rPr lang="hr-HR" dirty="0" err="1"/>
              <a:t>complications</a:t>
            </a:r>
            <a:r>
              <a:rPr lang="hr-HR" dirty="0"/>
              <a:t>.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following</a:t>
            </a:r>
            <a:r>
              <a:rPr lang="hr-HR" dirty="0"/>
              <a:t> is </a:t>
            </a:r>
            <a:r>
              <a:rPr lang="hr-HR" dirty="0" err="1"/>
              <a:t>correct</a:t>
            </a:r>
            <a:r>
              <a:rPr lang="hr-HR" dirty="0" smtClean="0"/>
              <a:t>:</a:t>
            </a:r>
          </a:p>
          <a:p>
            <a:pPr marL="0" indent="0">
              <a:buNone/>
            </a:pPr>
            <a:endParaRPr lang="hr-HR" dirty="0"/>
          </a:p>
          <a:p>
            <a:pPr marL="514350" indent="-514350">
              <a:buAutoNum type="alphaLcParenR"/>
            </a:pPr>
            <a:r>
              <a:rPr lang="hr-HR" dirty="0" err="1"/>
              <a:t>Therapy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tenofovir</a:t>
            </a:r>
            <a:r>
              <a:rPr lang="hr-HR" dirty="0"/>
              <a:t> </a:t>
            </a:r>
            <a:r>
              <a:rPr lang="hr-HR" dirty="0" err="1"/>
              <a:t>should</a:t>
            </a:r>
            <a:r>
              <a:rPr lang="hr-HR" dirty="0"/>
              <a:t>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stopped</a:t>
            </a:r>
            <a:r>
              <a:rPr lang="hr-HR" dirty="0"/>
              <a:t> </a:t>
            </a:r>
            <a:r>
              <a:rPr lang="hr-HR" dirty="0" err="1"/>
              <a:t>after</a:t>
            </a:r>
            <a:r>
              <a:rPr lang="hr-HR" dirty="0"/>
              <a:t> one </a:t>
            </a:r>
            <a:r>
              <a:rPr lang="hr-HR" dirty="0" err="1"/>
              <a:t>month</a:t>
            </a:r>
            <a:endParaRPr lang="hr-HR" dirty="0"/>
          </a:p>
          <a:p>
            <a:pPr marL="514350" indent="-514350">
              <a:buAutoNum type="alphaLcParenR"/>
            </a:pPr>
            <a:r>
              <a:rPr lang="hr-HR" dirty="0" err="1"/>
              <a:t>Patient</a:t>
            </a:r>
            <a:r>
              <a:rPr lang="hr-HR" dirty="0"/>
              <a:t> </a:t>
            </a:r>
            <a:r>
              <a:rPr lang="hr-HR" dirty="0" err="1"/>
              <a:t>will</a:t>
            </a:r>
            <a:r>
              <a:rPr lang="hr-HR" dirty="0"/>
              <a:t> most </a:t>
            </a:r>
            <a:r>
              <a:rPr lang="hr-HR" dirty="0" err="1"/>
              <a:t>likely</a:t>
            </a:r>
            <a:r>
              <a:rPr lang="hr-HR" dirty="0"/>
              <a:t> </a:t>
            </a:r>
            <a:r>
              <a:rPr lang="hr-HR" dirty="0" err="1"/>
              <a:t>have</a:t>
            </a:r>
            <a:r>
              <a:rPr lang="hr-HR" dirty="0"/>
              <a:t> </a:t>
            </a:r>
            <a:r>
              <a:rPr lang="hr-HR" dirty="0" err="1"/>
              <a:t>chronic</a:t>
            </a:r>
            <a:r>
              <a:rPr lang="hr-HR" dirty="0"/>
              <a:t> hepatitis B</a:t>
            </a:r>
          </a:p>
          <a:p>
            <a:pPr marL="514350" indent="-514350">
              <a:buAutoNum type="alphaLcParenR"/>
            </a:pPr>
            <a:r>
              <a:rPr lang="hr-HR" dirty="0"/>
              <a:t>You </a:t>
            </a:r>
            <a:r>
              <a:rPr lang="hr-HR" dirty="0" err="1"/>
              <a:t>should</a:t>
            </a:r>
            <a:r>
              <a:rPr lang="hr-HR" dirty="0"/>
              <a:t> test </a:t>
            </a:r>
            <a:r>
              <a:rPr lang="hr-HR" dirty="0" err="1"/>
              <a:t>this</a:t>
            </a:r>
            <a:r>
              <a:rPr lang="hr-HR" dirty="0"/>
              <a:t> </a:t>
            </a:r>
            <a:r>
              <a:rPr lang="hr-HR" dirty="0" err="1"/>
              <a:t>patient</a:t>
            </a:r>
            <a:r>
              <a:rPr lang="hr-HR" dirty="0"/>
              <a:t> </a:t>
            </a:r>
            <a:r>
              <a:rPr lang="hr-HR" dirty="0" err="1"/>
              <a:t>also</a:t>
            </a:r>
            <a:r>
              <a:rPr lang="hr-HR" dirty="0"/>
              <a:t> for HIV</a:t>
            </a:r>
          </a:p>
          <a:p>
            <a:pPr marL="514350" indent="-514350">
              <a:buAutoNum type="alphaLcParenR"/>
            </a:pPr>
            <a:r>
              <a:rPr lang="hr-HR" dirty="0" err="1"/>
              <a:t>After</a:t>
            </a:r>
            <a:r>
              <a:rPr lang="hr-HR" dirty="0"/>
              <a:t> </a:t>
            </a:r>
            <a:r>
              <a:rPr lang="hr-HR" dirty="0" err="1"/>
              <a:t>disease</a:t>
            </a:r>
            <a:r>
              <a:rPr lang="hr-HR" dirty="0"/>
              <a:t> </a:t>
            </a:r>
            <a:r>
              <a:rPr lang="hr-HR" dirty="0" err="1"/>
              <a:t>regression</a:t>
            </a:r>
            <a:r>
              <a:rPr lang="hr-HR" dirty="0"/>
              <a:t>,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will</a:t>
            </a:r>
            <a:r>
              <a:rPr lang="hr-HR" dirty="0"/>
              <a:t> </a:t>
            </a:r>
            <a:r>
              <a:rPr lang="hr-HR" dirty="0" err="1"/>
              <a:t>recomend</a:t>
            </a:r>
            <a:r>
              <a:rPr lang="hr-HR" dirty="0"/>
              <a:t> </a:t>
            </a:r>
            <a:r>
              <a:rPr lang="hr-HR" dirty="0" err="1"/>
              <a:t>vaccination</a:t>
            </a:r>
            <a:r>
              <a:rPr lang="hr-HR" dirty="0"/>
              <a:t> </a:t>
            </a:r>
            <a:r>
              <a:rPr lang="hr-HR" dirty="0" err="1"/>
              <a:t>against</a:t>
            </a:r>
            <a:r>
              <a:rPr lang="hr-HR" dirty="0"/>
              <a:t> HAV</a:t>
            </a:r>
          </a:p>
          <a:p>
            <a:pPr marL="514350" indent="-514350">
              <a:buAutoNum type="alphaLcParenR"/>
            </a:pPr>
            <a:r>
              <a:rPr lang="hr-HR" b="1" dirty="0" err="1"/>
              <a:t>c+d</a:t>
            </a:r>
            <a:endParaRPr lang="hr-HR" b="1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67485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/>
              <a:t>Correct answer: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b="1" dirty="0"/>
              <a:t>a) detailed history, especially social and epidemiologic data and physical examination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dirty="0"/>
              <a:t>b) basic laboratory studies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dirty="0"/>
              <a:t>c) Abdominal ultrasound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dirty="0"/>
              <a:t>d) MR of the abdomen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dirty="0"/>
              <a:t>e) all of the above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/>
              <a:t>Detailed history and physical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9322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hr-HR" sz="2600" dirty="0" err="1"/>
              <a:t>Social</a:t>
            </a:r>
            <a:r>
              <a:rPr lang="hr-HR" sz="2600" dirty="0"/>
              <a:t> </a:t>
            </a:r>
            <a:r>
              <a:rPr lang="hr-HR" sz="2600" dirty="0" err="1"/>
              <a:t>history</a:t>
            </a:r>
            <a:r>
              <a:rPr lang="hr-HR" sz="2600" dirty="0"/>
              <a:t>: </a:t>
            </a:r>
            <a:r>
              <a:rPr lang="hr-HR" sz="2600" dirty="0" err="1"/>
              <a:t>drinks</a:t>
            </a:r>
            <a:r>
              <a:rPr lang="hr-HR" sz="2600" dirty="0"/>
              <a:t> 6-8 </a:t>
            </a:r>
            <a:r>
              <a:rPr lang="hr-HR" sz="2600" dirty="0" err="1"/>
              <a:t>beers</a:t>
            </a:r>
            <a:r>
              <a:rPr lang="hr-HR" sz="2600" dirty="0"/>
              <a:t> on </a:t>
            </a:r>
            <a:r>
              <a:rPr lang="hr-HR" sz="2600" dirty="0" err="1"/>
              <a:t>weekends</a:t>
            </a:r>
            <a:r>
              <a:rPr lang="hr-HR" sz="2600" dirty="0"/>
              <a:t>, </a:t>
            </a:r>
            <a:r>
              <a:rPr lang="hr-HR" sz="2600" dirty="0" err="1"/>
              <a:t>sometimes</a:t>
            </a:r>
            <a:r>
              <a:rPr lang="hr-HR" sz="2600" dirty="0"/>
              <a:t> </a:t>
            </a:r>
            <a:r>
              <a:rPr lang="hr-HR" sz="2600" dirty="0" err="1"/>
              <a:t>takes</a:t>
            </a:r>
            <a:r>
              <a:rPr lang="hr-HR" sz="2600" dirty="0"/>
              <a:t> </a:t>
            </a:r>
            <a:r>
              <a:rPr lang="hr-HR" sz="2600" dirty="0" err="1"/>
              <a:t>marijuana</a:t>
            </a:r>
            <a:endParaRPr lang="hr-HR" sz="2600" dirty="0"/>
          </a:p>
          <a:p>
            <a:pPr>
              <a:lnSpc>
                <a:spcPct val="120000"/>
              </a:lnSpc>
            </a:pPr>
            <a:r>
              <a:rPr lang="hr-HR" sz="2600" dirty="0" err="1"/>
              <a:t>Epidemiologic</a:t>
            </a:r>
            <a:r>
              <a:rPr lang="hr-HR" sz="2600" dirty="0"/>
              <a:t> data: he </a:t>
            </a:r>
            <a:r>
              <a:rPr lang="hr-HR" sz="2600" dirty="0" err="1"/>
              <a:t>lives</a:t>
            </a:r>
            <a:r>
              <a:rPr lang="hr-HR" sz="2600" dirty="0"/>
              <a:t> </a:t>
            </a:r>
            <a:r>
              <a:rPr lang="hr-HR" sz="2600" dirty="0" err="1"/>
              <a:t>alone</a:t>
            </a:r>
            <a:r>
              <a:rPr lang="hr-HR" sz="2600" dirty="0"/>
              <a:t> </a:t>
            </a:r>
            <a:r>
              <a:rPr lang="hr-HR" sz="2600" dirty="0" err="1"/>
              <a:t>in</a:t>
            </a:r>
            <a:r>
              <a:rPr lang="hr-HR" sz="2600" dirty="0"/>
              <a:t> urban </a:t>
            </a:r>
            <a:r>
              <a:rPr lang="hr-HR" sz="2600" dirty="0" err="1"/>
              <a:t>area</a:t>
            </a:r>
            <a:r>
              <a:rPr lang="hr-HR" sz="2600" dirty="0"/>
              <a:t>, </a:t>
            </a:r>
            <a:r>
              <a:rPr lang="hr-HR" sz="2600" dirty="0" err="1"/>
              <a:t>denies</a:t>
            </a:r>
            <a:r>
              <a:rPr lang="hr-HR" sz="2600" dirty="0"/>
              <a:t> </a:t>
            </a:r>
            <a:r>
              <a:rPr lang="hr-HR" sz="2600" dirty="0" err="1"/>
              <a:t>any</a:t>
            </a:r>
            <a:r>
              <a:rPr lang="hr-HR" sz="2600" dirty="0"/>
              <a:t> </a:t>
            </a:r>
            <a:r>
              <a:rPr lang="hr-HR" sz="2600" dirty="0" err="1"/>
              <a:t>sick</a:t>
            </a:r>
            <a:r>
              <a:rPr lang="hr-HR" sz="2600" dirty="0"/>
              <a:t> </a:t>
            </a:r>
            <a:r>
              <a:rPr lang="hr-HR" sz="2600" dirty="0" err="1"/>
              <a:t>contacts</a:t>
            </a:r>
            <a:r>
              <a:rPr lang="hr-HR" sz="2600" dirty="0"/>
              <a:t>, had </a:t>
            </a:r>
            <a:r>
              <a:rPr lang="hr-HR" sz="2600" dirty="0" err="1"/>
              <a:t>unprotected</a:t>
            </a:r>
            <a:r>
              <a:rPr lang="hr-HR" sz="2600" dirty="0"/>
              <a:t> </a:t>
            </a:r>
            <a:r>
              <a:rPr lang="hr-HR" sz="2600" dirty="0" err="1"/>
              <a:t>sexual</a:t>
            </a:r>
            <a:r>
              <a:rPr lang="hr-HR" sz="2600" dirty="0"/>
              <a:t> </a:t>
            </a:r>
            <a:r>
              <a:rPr lang="hr-HR" sz="2600" dirty="0" err="1"/>
              <a:t>intercourse</a:t>
            </a:r>
            <a:r>
              <a:rPr lang="hr-HR" sz="2600" dirty="0"/>
              <a:t> </a:t>
            </a:r>
            <a:r>
              <a:rPr lang="hr-HR" sz="2600" dirty="0" err="1"/>
              <a:t>in</a:t>
            </a:r>
            <a:r>
              <a:rPr lang="hr-HR" sz="2600" dirty="0"/>
              <a:t> </a:t>
            </a:r>
            <a:r>
              <a:rPr lang="hr-HR" sz="2600" dirty="0" err="1"/>
              <a:t>the</a:t>
            </a:r>
            <a:r>
              <a:rPr lang="hr-HR" sz="2600" dirty="0"/>
              <a:t> </a:t>
            </a:r>
            <a:r>
              <a:rPr lang="hr-HR" sz="2600" dirty="0" err="1"/>
              <a:t>last</a:t>
            </a:r>
            <a:r>
              <a:rPr lang="hr-HR" sz="2600" dirty="0"/>
              <a:t> 3 </a:t>
            </a:r>
            <a:r>
              <a:rPr lang="hr-HR" sz="2600" dirty="0" err="1"/>
              <a:t>months</a:t>
            </a:r>
            <a:endParaRPr lang="hr-HR" sz="2600" dirty="0"/>
          </a:p>
          <a:p>
            <a:pPr>
              <a:lnSpc>
                <a:spcPct val="120000"/>
              </a:lnSpc>
            </a:pPr>
            <a:r>
              <a:rPr lang="hr-HR" sz="2600" dirty="0" err="1"/>
              <a:t>Denies</a:t>
            </a:r>
            <a:r>
              <a:rPr lang="hr-HR" sz="2600" dirty="0"/>
              <a:t> </a:t>
            </a:r>
            <a:r>
              <a:rPr lang="hr-HR" sz="2600" dirty="0" err="1"/>
              <a:t>blood</a:t>
            </a:r>
            <a:r>
              <a:rPr lang="hr-HR" sz="2600" dirty="0"/>
              <a:t> </a:t>
            </a:r>
            <a:r>
              <a:rPr lang="hr-HR" sz="2600" dirty="0" err="1"/>
              <a:t>transfusion</a:t>
            </a:r>
            <a:r>
              <a:rPr lang="hr-HR" sz="2600" dirty="0"/>
              <a:t>, </a:t>
            </a:r>
            <a:r>
              <a:rPr lang="hr-HR" sz="2600" dirty="0" err="1"/>
              <a:t>intravenous</a:t>
            </a:r>
            <a:r>
              <a:rPr lang="hr-HR" sz="2600" dirty="0"/>
              <a:t> drug use, </a:t>
            </a:r>
            <a:r>
              <a:rPr lang="hr-HR" sz="2600" dirty="0" err="1"/>
              <a:t>consumption</a:t>
            </a:r>
            <a:r>
              <a:rPr lang="hr-HR" sz="2600" dirty="0"/>
              <a:t> </a:t>
            </a:r>
            <a:r>
              <a:rPr lang="hr-HR" sz="2600" dirty="0" err="1"/>
              <a:t>of</a:t>
            </a:r>
            <a:r>
              <a:rPr lang="hr-HR" sz="2600" dirty="0"/>
              <a:t> OTC </a:t>
            </a:r>
            <a:r>
              <a:rPr lang="hr-HR" sz="2600" dirty="0" err="1"/>
              <a:t>medication</a:t>
            </a:r>
            <a:r>
              <a:rPr lang="hr-HR" sz="2600" dirty="0"/>
              <a:t> </a:t>
            </a:r>
            <a:r>
              <a:rPr lang="hr-HR" sz="2600" dirty="0" err="1"/>
              <a:t>or</a:t>
            </a:r>
            <a:r>
              <a:rPr lang="hr-HR" sz="2600" dirty="0"/>
              <a:t> </a:t>
            </a:r>
            <a:r>
              <a:rPr lang="hr-HR" sz="2600" dirty="0" err="1"/>
              <a:t>mushrooms</a:t>
            </a:r>
            <a:endParaRPr lang="hr-HR" sz="2600" dirty="0"/>
          </a:p>
          <a:p>
            <a:pPr>
              <a:lnSpc>
                <a:spcPct val="120000"/>
              </a:lnSpc>
            </a:pPr>
            <a:r>
              <a:rPr lang="hr-HR" sz="2600" dirty="0" err="1"/>
              <a:t>Physical</a:t>
            </a:r>
            <a:r>
              <a:rPr lang="hr-HR" sz="2600" dirty="0"/>
              <a:t> </a:t>
            </a:r>
            <a:r>
              <a:rPr lang="hr-HR" sz="2600" dirty="0" err="1"/>
              <a:t>examination</a:t>
            </a:r>
            <a:endParaRPr lang="hr-HR" sz="2600" dirty="0"/>
          </a:p>
          <a:p>
            <a:pPr marL="0" indent="0">
              <a:lnSpc>
                <a:spcPct val="120000"/>
              </a:lnSpc>
              <a:buNone/>
            </a:pPr>
            <a:r>
              <a:rPr lang="hr-HR" sz="2600" dirty="0"/>
              <a:t>    * </a:t>
            </a:r>
            <a:r>
              <a:rPr lang="hr-HR" sz="2600" dirty="0" err="1"/>
              <a:t>skin</a:t>
            </a:r>
            <a:r>
              <a:rPr lang="hr-HR" sz="2600" dirty="0"/>
              <a:t> </a:t>
            </a:r>
            <a:r>
              <a:rPr lang="hr-HR" sz="2600" dirty="0" err="1"/>
              <a:t>and</a:t>
            </a:r>
            <a:r>
              <a:rPr lang="hr-HR" sz="2600" dirty="0"/>
              <a:t> </a:t>
            </a:r>
            <a:r>
              <a:rPr lang="hr-HR" sz="2600" dirty="0" err="1"/>
              <a:t>sclerae</a:t>
            </a:r>
            <a:r>
              <a:rPr lang="hr-HR" sz="2600" dirty="0"/>
              <a:t> are </a:t>
            </a:r>
            <a:r>
              <a:rPr lang="hr-HR" sz="2600" dirty="0" err="1"/>
              <a:t>icteric</a:t>
            </a:r>
            <a:endParaRPr lang="hr-HR" sz="2600" dirty="0"/>
          </a:p>
          <a:p>
            <a:pPr marL="0" indent="0">
              <a:lnSpc>
                <a:spcPct val="120000"/>
              </a:lnSpc>
              <a:buNone/>
            </a:pPr>
            <a:r>
              <a:rPr lang="hr-HR" sz="2600" dirty="0"/>
              <a:t>    * abdomen </a:t>
            </a:r>
            <a:r>
              <a:rPr lang="hr-HR" sz="2600" dirty="0" err="1"/>
              <a:t>nontender</a:t>
            </a:r>
            <a:r>
              <a:rPr lang="hr-HR" sz="2600" dirty="0"/>
              <a:t> to </a:t>
            </a:r>
            <a:r>
              <a:rPr lang="hr-HR" sz="2600" dirty="0" err="1"/>
              <a:t>palpation</a:t>
            </a:r>
            <a:r>
              <a:rPr lang="hr-HR" sz="2600" dirty="0"/>
              <a:t>, </a:t>
            </a:r>
            <a:r>
              <a:rPr lang="hr-HR" sz="2600" dirty="0" err="1"/>
              <a:t>liver</a:t>
            </a:r>
            <a:r>
              <a:rPr lang="hr-HR" sz="2600" dirty="0"/>
              <a:t> </a:t>
            </a:r>
            <a:r>
              <a:rPr lang="hr-HR" sz="2600" dirty="0" err="1"/>
              <a:t>palpable</a:t>
            </a:r>
            <a:r>
              <a:rPr lang="hr-HR" sz="2600" dirty="0"/>
              <a:t> 1cm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r-HR" sz="2600" dirty="0"/>
              <a:t>    * </a:t>
            </a:r>
            <a:r>
              <a:rPr lang="hr-HR" sz="2600" dirty="0" err="1"/>
              <a:t>remainder</a:t>
            </a:r>
            <a:r>
              <a:rPr lang="hr-HR" sz="2600" dirty="0"/>
              <a:t> </a:t>
            </a:r>
            <a:r>
              <a:rPr lang="hr-HR" sz="2600" dirty="0" err="1"/>
              <a:t>of</a:t>
            </a:r>
            <a:r>
              <a:rPr lang="hr-HR" sz="2600" dirty="0"/>
              <a:t> PE </a:t>
            </a:r>
            <a:r>
              <a:rPr lang="hr-HR" sz="2600" dirty="0" err="1"/>
              <a:t>unremarkable</a:t>
            </a:r>
            <a:endParaRPr lang="hr-HR" sz="2600" dirty="0"/>
          </a:p>
          <a:p>
            <a:pPr>
              <a:lnSpc>
                <a:spcPct val="120000"/>
              </a:lnSpc>
            </a:pPr>
            <a:endParaRPr lang="hr-HR" dirty="0"/>
          </a:p>
          <a:p>
            <a:pPr>
              <a:lnSpc>
                <a:spcPct val="120000"/>
              </a:lnSpc>
            </a:pPr>
            <a:endParaRPr lang="hr-HR" dirty="0"/>
          </a:p>
          <a:p>
            <a:pPr marL="0" indent="0">
              <a:lnSpc>
                <a:spcPct val="120000"/>
              </a:lnSpc>
              <a:buNone/>
            </a:pPr>
            <a:endParaRPr lang="hr-HR" dirty="0"/>
          </a:p>
          <a:p>
            <a:pPr>
              <a:lnSpc>
                <a:spcPct val="70000"/>
              </a:lnSpc>
            </a:pP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 rtlCol="0">
            <a:normAutofit fontScale="70000" lnSpcReduction="20000"/>
          </a:bodyPr>
          <a:lstStyle/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 err="1"/>
              <a:t>Which</a:t>
            </a:r>
            <a:r>
              <a:rPr lang="hr-HR" dirty="0"/>
              <a:t> </a:t>
            </a:r>
            <a:r>
              <a:rPr lang="hr-HR" dirty="0" err="1"/>
              <a:t>laboratory</a:t>
            </a:r>
            <a:r>
              <a:rPr lang="hr-HR" dirty="0"/>
              <a:t>/</a:t>
            </a:r>
            <a:r>
              <a:rPr lang="hr-HR" dirty="0" err="1"/>
              <a:t>radiologic</a:t>
            </a:r>
            <a:r>
              <a:rPr lang="hr-HR" dirty="0"/>
              <a:t> </a:t>
            </a:r>
            <a:r>
              <a:rPr lang="hr-HR" dirty="0" err="1"/>
              <a:t>studies</a:t>
            </a:r>
            <a:r>
              <a:rPr lang="hr-HR" dirty="0"/>
              <a:t> </a:t>
            </a:r>
            <a:r>
              <a:rPr lang="hr-HR" dirty="0" err="1"/>
              <a:t>would</a:t>
            </a:r>
            <a:r>
              <a:rPr lang="hr-HR" dirty="0"/>
              <a:t>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perform</a:t>
            </a:r>
            <a:r>
              <a:rPr lang="hr-HR" dirty="0"/>
              <a:t> :</a:t>
            </a:r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/>
              <a:t>a) CBC</a:t>
            </a:r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/>
              <a:t>b) </a:t>
            </a:r>
            <a:r>
              <a:rPr lang="hr-HR" dirty="0" err="1"/>
              <a:t>glucose</a:t>
            </a:r>
            <a:r>
              <a:rPr lang="hr-HR" dirty="0"/>
              <a:t>, urea, </a:t>
            </a:r>
            <a:r>
              <a:rPr lang="hr-HR" dirty="0" err="1"/>
              <a:t>creatinine</a:t>
            </a:r>
            <a:r>
              <a:rPr lang="hr-HR" dirty="0"/>
              <a:t>, bilirubin, AST, ALT, GGT, AP</a:t>
            </a:r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/>
              <a:t>c) PT, INR</a:t>
            </a:r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/>
              <a:t>d) </a:t>
            </a:r>
            <a:r>
              <a:rPr lang="hr-HR" dirty="0" err="1"/>
              <a:t>abdominal</a:t>
            </a:r>
            <a:r>
              <a:rPr lang="hr-HR" dirty="0"/>
              <a:t> </a:t>
            </a:r>
            <a:r>
              <a:rPr lang="hr-HR" dirty="0" err="1"/>
              <a:t>ultrasound</a:t>
            </a:r>
            <a:endParaRPr lang="hr-HR" dirty="0"/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/>
              <a:t>e) </a:t>
            </a:r>
            <a:r>
              <a:rPr lang="hr-HR" dirty="0" err="1"/>
              <a:t>all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above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/>
              <a:t>Correct answer:</a:t>
            </a:r>
            <a:endParaRPr lang="hr-HR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endParaRPr lang="hr-HR" sz="36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hr-HR" sz="3600" dirty="0"/>
              <a:t>a) CBC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hr-HR" sz="3600" dirty="0"/>
              <a:t>b) </a:t>
            </a:r>
            <a:r>
              <a:rPr lang="hr-HR" sz="3600" dirty="0" err="1"/>
              <a:t>glucose</a:t>
            </a:r>
            <a:r>
              <a:rPr lang="hr-HR" sz="3600" dirty="0"/>
              <a:t>, urea, </a:t>
            </a:r>
            <a:r>
              <a:rPr lang="hr-HR" sz="3600" dirty="0" err="1"/>
              <a:t>creatinine</a:t>
            </a:r>
            <a:r>
              <a:rPr lang="hr-HR" sz="3600" dirty="0"/>
              <a:t>, bilirubin, AST, ALT, GGT, AP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hr-HR" sz="3600" dirty="0"/>
              <a:t>c) PT, INR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hr-HR" sz="3600" dirty="0"/>
              <a:t>d) </a:t>
            </a:r>
            <a:r>
              <a:rPr lang="hr-HR" sz="3600" dirty="0" err="1"/>
              <a:t>abdominal</a:t>
            </a:r>
            <a:r>
              <a:rPr lang="hr-HR" sz="3600" dirty="0"/>
              <a:t> </a:t>
            </a:r>
            <a:r>
              <a:rPr lang="hr-HR" sz="3600" dirty="0" err="1"/>
              <a:t>ultrasound</a:t>
            </a:r>
            <a:endParaRPr lang="hr-HR" sz="36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hr-HR" sz="3600" b="1" dirty="0"/>
              <a:t>e) </a:t>
            </a:r>
            <a:r>
              <a:rPr lang="hr-HR" sz="3600" b="1" dirty="0" err="1"/>
              <a:t>all</a:t>
            </a:r>
            <a:r>
              <a:rPr lang="hr-HR" sz="3600" b="1" dirty="0"/>
              <a:t> </a:t>
            </a:r>
            <a:r>
              <a:rPr lang="hr-HR" sz="3600" b="1" dirty="0" err="1"/>
              <a:t>of</a:t>
            </a:r>
            <a:r>
              <a:rPr lang="hr-HR" sz="3600" b="1" dirty="0"/>
              <a:t> </a:t>
            </a:r>
            <a:r>
              <a:rPr lang="hr-HR" sz="3600" b="1" dirty="0" err="1"/>
              <a:t>the</a:t>
            </a:r>
            <a:r>
              <a:rPr lang="hr-HR" sz="3600" b="1" dirty="0"/>
              <a:t> </a:t>
            </a:r>
            <a:r>
              <a:rPr lang="hr-HR" sz="3600" b="1" dirty="0" err="1"/>
              <a:t>above</a:t>
            </a:r>
            <a:endParaRPr lang="hr-HR" sz="3600" b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/>
              <a:t>Basic</a:t>
            </a:r>
            <a:r>
              <a:rPr lang="hr-HR" b="1" dirty="0"/>
              <a:t> </a:t>
            </a:r>
            <a:r>
              <a:rPr lang="hr-HR" b="1" dirty="0" err="1"/>
              <a:t>laboratory</a:t>
            </a:r>
            <a:r>
              <a:rPr lang="hr-HR" b="1" dirty="0"/>
              <a:t>/</a:t>
            </a:r>
            <a:r>
              <a:rPr lang="hr-HR" b="1" dirty="0" err="1"/>
              <a:t>radiologic</a:t>
            </a:r>
            <a:r>
              <a:rPr lang="hr-HR" b="1" dirty="0"/>
              <a:t> </a:t>
            </a:r>
            <a:r>
              <a:rPr lang="hr-HR" b="1" dirty="0" err="1"/>
              <a:t>studies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93227"/>
          </a:xfrm>
        </p:spPr>
        <p:txBody>
          <a:bodyPr>
            <a:normAutofit fontScale="62500" lnSpcReduction="20000"/>
          </a:bodyPr>
          <a:lstStyle/>
          <a:p>
            <a:pPr marL="343080" indent="-342720">
              <a:lnSpc>
                <a:spcPct val="12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300" spc="-1" dirty="0">
                <a:solidFill>
                  <a:srgbClr val="000000"/>
                </a:solidFill>
              </a:rPr>
              <a:t>E </a:t>
            </a:r>
            <a:r>
              <a:rPr lang="hr-HR" sz="3300" spc="-1" dirty="0">
                <a:solidFill>
                  <a:srgbClr val="000000"/>
                </a:solidFill>
              </a:rPr>
              <a:t>5.08</a:t>
            </a:r>
            <a:r>
              <a:rPr lang="en-US" sz="3300" spc="-1" dirty="0">
                <a:solidFill>
                  <a:srgbClr val="000000"/>
                </a:solidFill>
              </a:rPr>
              <a:t>, Hb </a:t>
            </a:r>
            <a:r>
              <a:rPr lang="hr-HR" sz="3300" spc="-1" dirty="0">
                <a:solidFill>
                  <a:srgbClr val="000000"/>
                </a:solidFill>
              </a:rPr>
              <a:t>153</a:t>
            </a:r>
            <a:r>
              <a:rPr lang="en-US" sz="3300" spc="-1" dirty="0">
                <a:solidFill>
                  <a:srgbClr val="000000"/>
                </a:solidFill>
              </a:rPr>
              <a:t>, MCV </a:t>
            </a:r>
            <a:r>
              <a:rPr lang="hr-HR" sz="3300" spc="-1" dirty="0">
                <a:solidFill>
                  <a:srgbClr val="000000"/>
                </a:solidFill>
              </a:rPr>
              <a:t>88.4</a:t>
            </a:r>
            <a:r>
              <a:rPr lang="en-US" sz="3300" spc="-1" dirty="0">
                <a:solidFill>
                  <a:srgbClr val="000000"/>
                </a:solidFill>
              </a:rPr>
              <a:t>, WBC </a:t>
            </a:r>
            <a:r>
              <a:rPr lang="hr-HR" sz="3300" spc="-1" dirty="0">
                <a:solidFill>
                  <a:srgbClr val="000000"/>
                </a:solidFill>
              </a:rPr>
              <a:t>12.3</a:t>
            </a:r>
            <a:r>
              <a:rPr lang="en-US" sz="3300" spc="-1" dirty="0">
                <a:solidFill>
                  <a:srgbClr val="000000"/>
                </a:solidFill>
              </a:rPr>
              <a:t>, ne </a:t>
            </a:r>
            <a:r>
              <a:rPr lang="hr-HR" sz="3300" spc="-1" dirty="0">
                <a:solidFill>
                  <a:srgbClr val="000000"/>
                </a:solidFill>
              </a:rPr>
              <a:t>56</a:t>
            </a:r>
            <a:r>
              <a:rPr lang="en-US" sz="3300" spc="-1" dirty="0">
                <a:solidFill>
                  <a:srgbClr val="000000"/>
                </a:solidFill>
              </a:rPr>
              <a:t>, </a:t>
            </a:r>
            <a:r>
              <a:rPr lang="en-US" sz="3300" spc="-1" dirty="0" err="1">
                <a:solidFill>
                  <a:srgbClr val="000000"/>
                </a:solidFill>
              </a:rPr>
              <a:t>ly</a:t>
            </a:r>
            <a:r>
              <a:rPr lang="en-US" sz="3300" spc="-1" dirty="0">
                <a:solidFill>
                  <a:srgbClr val="000000"/>
                </a:solidFill>
              </a:rPr>
              <a:t> </a:t>
            </a:r>
            <a:r>
              <a:rPr lang="hr-HR" sz="3300" spc="-1" dirty="0">
                <a:solidFill>
                  <a:srgbClr val="000000"/>
                </a:solidFill>
              </a:rPr>
              <a:t>36</a:t>
            </a:r>
            <a:r>
              <a:rPr lang="en-US" sz="3300" spc="-1" dirty="0">
                <a:solidFill>
                  <a:srgbClr val="000000"/>
                </a:solidFill>
              </a:rPr>
              <a:t>, </a:t>
            </a:r>
            <a:r>
              <a:rPr lang="hr-HR" sz="3300" spc="-1" dirty="0" err="1">
                <a:solidFill>
                  <a:srgbClr val="000000"/>
                </a:solidFill>
              </a:rPr>
              <a:t>mo</a:t>
            </a:r>
            <a:r>
              <a:rPr lang="hr-HR" sz="3300" spc="-1" dirty="0">
                <a:solidFill>
                  <a:srgbClr val="000000"/>
                </a:solidFill>
              </a:rPr>
              <a:t> 4, </a:t>
            </a:r>
            <a:r>
              <a:rPr lang="hr-HR" sz="3300" spc="-1" dirty="0" err="1">
                <a:solidFill>
                  <a:srgbClr val="000000"/>
                </a:solidFill>
              </a:rPr>
              <a:t>eo</a:t>
            </a:r>
            <a:r>
              <a:rPr lang="hr-HR" sz="3300" spc="-1" dirty="0">
                <a:solidFill>
                  <a:srgbClr val="000000"/>
                </a:solidFill>
              </a:rPr>
              <a:t> 3</a:t>
            </a:r>
            <a:r>
              <a:rPr lang="en-US" sz="3300" spc="-1" dirty="0">
                <a:solidFill>
                  <a:srgbClr val="000000"/>
                </a:solidFill>
              </a:rPr>
              <a:t>, </a:t>
            </a:r>
            <a:r>
              <a:rPr lang="en-US" sz="3300" spc="-1" dirty="0" err="1">
                <a:solidFill>
                  <a:srgbClr val="000000"/>
                </a:solidFill>
              </a:rPr>
              <a:t>Plt</a:t>
            </a:r>
            <a:r>
              <a:rPr lang="en-US" sz="3300" spc="-1" dirty="0">
                <a:solidFill>
                  <a:srgbClr val="000000"/>
                </a:solidFill>
              </a:rPr>
              <a:t> </a:t>
            </a:r>
            <a:r>
              <a:rPr lang="hr-HR" sz="3300" spc="-1" dirty="0">
                <a:solidFill>
                  <a:srgbClr val="000000"/>
                </a:solidFill>
              </a:rPr>
              <a:t>110</a:t>
            </a:r>
            <a:endParaRPr lang="en-US" sz="3300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2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300" spc="-1" dirty="0">
                <a:solidFill>
                  <a:srgbClr val="000000"/>
                </a:solidFill>
              </a:rPr>
              <a:t>CRP</a:t>
            </a:r>
            <a:r>
              <a:rPr lang="hr-HR" sz="3300" spc="-1" dirty="0">
                <a:solidFill>
                  <a:srgbClr val="000000"/>
                </a:solidFill>
              </a:rPr>
              <a:t> </a:t>
            </a:r>
            <a:r>
              <a:rPr lang="hr-HR" sz="3300" spc="-1" dirty="0" smtClean="0">
                <a:solidFill>
                  <a:srgbClr val="000000"/>
                </a:solidFill>
              </a:rPr>
              <a:t>19.1 mg/L</a:t>
            </a:r>
            <a:endParaRPr lang="en-US" sz="3300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2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300" spc="-1" dirty="0">
                <a:solidFill>
                  <a:srgbClr val="000000"/>
                </a:solidFill>
              </a:rPr>
              <a:t>Glucose </a:t>
            </a:r>
            <a:r>
              <a:rPr lang="hr-HR" sz="3300" spc="-1" dirty="0">
                <a:solidFill>
                  <a:srgbClr val="000000"/>
                </a:solidFill>
              </a:rPr>
              <a:t>5.4</a:t>
            </a:r>
            <a:r>
              <a:rPr lang="en-US" sz="3300" spc="-1" dirty="0">
                <a:solidFill>
                  <a:srgbClr val="000000"/>
                </a:solidFill>
              </a:rPr>
              <a:t>, urea </a:t>
            </a:r>
            <a:r>
              <a:rPr lang="hr-HR" sz="3300" spc="-1" dirty="0">
                <a:solidFill>
                  <a:srgbClr val="000000"/>
                </a:solidFill>
              </a:rPr>
              <a:t>5.5</a:t>
            </a:r>
            <a:r>
              <a:rPr lang="en-US" sz="3300" spc="-1" dirty="0">
                <a:solidFill>
                  <a:srgbClr val="000000"/>
                </a:solidFill>
              </a:rPr>
              <a:t>, creatinine </a:t>
            </a:r>
            <a:r>
              <a:rPr lang="hr-HR" sz="3300" spc="-1" dirty="0">
                <a:solidFill>
                  <a:srgbClr val="000000"/>
                </a:solidFill>
              </a:rPr>
              <a:t>112</a:t>
            </a:r>
            <a:r>
              <a:rPr lang="en-US" sz="3300" spc="-1" dirty="0">
                <a:solidFill>
                  <a:srgbClr val="000000"/>
                </a:solidFill>
              </a:rPr>
              <a:t>, Na </a:t>
            </a:r>
            <a:r>
              <a:rPr lang="hr-HR" sz="3300" spc="-1" dirty="0">
                <a:solidFill>
                  <a:srgbClr val="000000"/>
                </a:solidFill>
              </a:rPr>
              <a:t>135</a:t>
            </a:r>
            <a:r>
              <a:rPr lang="en-US" sz="3300" spc="-1" dirty="0">
                <a:solidFill>
                  <a:srgbClr val="000000"/>
                </a:solidFill>
              </a:rPr>
              <a:t>, K </a:t>
            </a:r>
            <a:r>
              <a:rPr lang="hr-HR" sz="3300" spc="-1" dirty="0">
                <a:solidFill>
                  <a:srgbClr val="000000"/>
                </a:solidFill>
              </a:rPr>
              <a:t>4.1</a:t>
            </a:r>
            <a:r>
              <a:rPr lang="en-US" sz="3300" spc="-1" dirty="0">
                <a:solidFill>
                  <a:srgbClr val="000000"/>
                </a:solidFill>
              </a:rPr>
              <a:t>, Cl </a:t>
            </a:r>
            <a:r>
              <a:rPr lang="hr-HR" sz="3300" spc="-1" dirty="0">
                <a:solidFill>
                  <a:srgbClr val="000000"/>
                </a:solidFill>
              </a:rPr>
              <a:t>93</a:t>
            </a:r>
            <a:endParaRPr lang="en-US" sz="3300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2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300" spc="-1" dirty="0">
                <a:solidFill>
                  <a:srgbClr val="000000"/>
                </a:solidFill>
              </a:rPr>
              <a:t>Bilirubin </a:t>
            </a:r>
            <a:r>
              <a:rPr lang="hr-HR" sz="3300" spc="-1" dirty="0">
                <a:solidFill>
                  <a:srgbClr val="000000"/>
                </a:solidFill>
              </a:rPr>
              <a:t>240 (</a:t>
            </a:r>
            <a:r>
              <a:rPr lang="hr-HR" sz="3300" spc="-1" dirty="0" err="1">
                <a:solidFill>
                  <a:srgbClr val="000000"/>
                </a:solidFill>
              </a:rPr>
              <a:t>conj</a:t>
            </a:r>
            <a:r>
              <a:rPr lang="hr-HR" sz="3300" spc="-1" dirty="0">
                <a:solidFill>
                  <a:srgbClr val="000000"/>
                </a:solidFill>
              </a:rPr>
              <a:t> 108)</a:t>
            </a:r>
            <a:r>
              <a:rPr lang="en-US" sz="3300" spc="-1" dirty="0">
                <a:solidFill>
                  <a:srgbClr val="000000"/>
                </a:solidFill>
              </a:rPr>
              <a:t>, AST </a:t>
            </a:r>
            <a:r>
              <a:rPr lang="hr-HR" sz="3300" spc="-1" dirty="0">
                <a:solidFill>
                  <a:srgbClr val="000000"/>
                </a:solidFill>
              </a:rPr>
              <a:t>4568</a:t>
            </a:r>
            <a:r>
              <a:rPr lang="en-US" sz="3300" spc="-1" dirty="0">
                <a:solidFill>
                  <a:srgbClr val="000000"/>
                </a:solidFill>
              </a:rPr>
              <a:t>, ALT </a:t>
            </a:r>
            <a:r>
              <a:rPr lang="hr-HR" sz="3300" spc="-1" dirty="0">
                <a:solidFill>
                  <a:srgbClr val="000000"/>
                </a:solidFill>
              </a:rPr>
              <a:t>6724</a:t>
            </a:r>
            <a:r>
              <a:rPr lang="en-US" sz="3300" spc="-1" dirty="0">
                <a:solidFill>
                  <a:srgbClr val="000000"/>
                </a:solidFill>
              </a:rPr>
              <a:t>, GGT </a:t>
            </a:r>
            <a:r>
              <a:rPr lang="hr-HR" sz="3300" spc="-1" dirty="0">
                <a:solidFill>
                  <a:srgbClr val="000000"/>
                </a:solidFill>
              </a:rPr>
              <a:t>250</a:t>
            </a:r>
            <a:r>
              <a:rPr lang="en-US" sz="3300" spc="-1" dirty="0">
                <a:solidFill>
                  <a:srgbClr val="000000"/>
                </a:solidFill>
              </a:rPr>
              <a:t>, </a:t>
            </a:r>
            <a:r>
              <a:rPr lang="hr-HR" sz="3300" spc="-1" dirty="0">
                <a:solidFill>
                  <a:srgbClr val="000000"/>
                </a:solidFill>
              </a:rPr>
              <a:t>AP 180, LDH 627</a:t>
            </a:r>
            <a:endParaRPr lang="en-US" sz="3300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2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300" spc="-1" dirty="0">
                <a:solidFill>
                  <a:srgbClr val="000000"/>
                </a:solidFill>
              </a:rPr>
              <a:t>PT </a:t>
            </a:r>
            <a:r>
              <a:rPr lang="hr-HR" sz="3300" spc="-1" dirty="0">
                <a:solidFill>
                  <a:srgbClr val="000000"/>
                </a:solidFill>
              </a:rPr>
              <a:t>0.38</a:t>
            </a:r>
            <a:r>
              <a:rPr lang="en-US" sz="3300" spc="-1" dirty="0">
                <a:solidFill>
                  <a:srgbClr val="000000"/>
                </a:solidFill>
              </a:rPr>
              <a:t>, INR </a:t>
            </a:r>
            <a:r>
              <a:rPr lang="hr-HR" sz="3300" spc="-1" dirty="0">
                <a:solidFill>
                  <a:srgbClr val="000000"/>
                </a:solidFill>
              </a:rPr>
              <a:t>1.62</a:t>
            </a:r>
          </a:p>
          <a:p>
            <a:pPr marL="0" indent="0">
              <a:lnSpc>
                <a:spcPct val="120000"/>
              </a:lnSpc>
              <a:buNone/>
            </a:pPr>
            <a:endParaRPr lang="hr-HR" sz="3300" dirty="0"/>
          </a:p>
          <a:p>
            <a:pPr>
              <a:lnSpc>
                <a:spcPct val="120000"/>
              </a:lnSpc>
            </a:pPr>
            <a:r>
              <a:rPr lang="hr-HR" sz="3300" dirty="0" err="1"/>
              <a:t>Abdominal</a:t>
            </a:r>
            <a:r>
              <a:rPr lang="hr-HR" sz="3300" dirty="0"/>
              <a:t> </a:t>
            </a:r>
            <a:r>
              <a:rPr lang="hr-HR" sz="3300" dirty="0" err="1"/>
              <a:t>ultrasound</a:t>
            </a:r>
            <a:r>
              <a:rPr lang="hr-HR" sz="3300" dirty="0"/>
              <a:t>:</a:t>
            </a:r>
          </a:p>
          <a:p>
            <a:pPr lvl="1">
              <a:lnSpc>
                <a:spcPct val="120000"/>
              </a:lnSpc>
            </a:pPr>
            <a:r>
              <a:rPr lang="hr-HR" sz="2900" dirty="0" err="1"/>
              <a:t>hepatoplenomegaly</a:t>
            </a:r>
            <a:endParaRPr lang="en-US" sz="2900" dirty="0"/>
          </a:p>
          <a:p>
            <a:pPr lvl="1">
              <a:lnSpc>
                <a:spcPct val="120000"/>
              </a:lnSpc>
            </a:pPr>
            <a:r>
              <a:rPr lang="hr-HR" sz="2900" dirty="0" err="1"/>
              <a:t>g</a:t>
            </a:r>
            <a:r>
              <a:rPr lang="en-US" sz="2900" dirty="0" err="1" smtClean="0"/>
              <a:t>allblader</a:t>
            </a:r>
            <a:r>
              <a:rPr lang="en-US" sz="2900" dirty="0" smtClean="0"/>
              <a:t> </a:t>
            </a:r>
            <a:r>
              <a:rPr lang="hr-HR" sz="2900" dirty="0" err="1"/>
              <a:t>contracted</a:t>
            </a:r>
            <a:endParaRPr lang="hr-HR" sz="2900" dirty="0"/>
          </a:p>
          <a:p>
            <a:pPr lvl="1">
              <a:lnSpc>
                <a:spcPct val="120000"/>
              </a:lnSpc>
            </a:pPr>
            <a:r>
              <a:rPr lang="en-US" sz="2900" dirty="0"/>
              <a:t>biliary tract normal</a:t>
            </a:r>
          </a:p>
          <a:p>
            <a:pPr>
              <a:lnSpc>
                <a:spcPct val="120000"/>
              </a:lnSpc>
            </a:pPr>
            <a:endParaRPr lang="hr-HR" dirty="0"/>
          </a:p>
          <a:p>
            <a:pPr>
              <a:lnSpc>
                <a:spcPct val="120000"/>
              </a:lnSpc>
            </a:pPr>
            <a:endParaRPr lang="hr-HR" dirty="0"/>
          </a:p>
          <a:p>
            <a:pPr>
              <a:lnSpc>
                <a:spcPct val="120000"/>
              </a:lnSpc>
            </a:pPr>
            <a:endParaRPr lang="hr-HR" dirty="0"/>
          </a:p>
          <a:p>
            <a:pPr marL="0" indent="0">
              <a:lnSpc>
                <a:spcPct val="120000"/>
              </a:lnSpc>
              <a:buNone/>
            </a:pPr>
            <a:endParaRPr lang="hr-HR" dirty="0"/>
          </a:p>
          <a:p>
            <a:pPr>
              <a:lnSpc>
                <a:spcPct val="70000"/>
              </a:lnSpc>
            </a:pP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773958"/>
          </a:xfrm>
          <a:ln>
            <a:solidFill>
              <a:schemeClr val="accent1"/>
            </a:solidFill>
          </a:ln>
        </p:spPr>
        <p:txBody>
          <a:bodyPr rtlCol="0">
            <a:noAutofit/>
          </a:bodyPr>
          <a:lstStyle/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 err="1"/>
              <a:t>This</a:t>
            </a:r>
            <a:r>
              <a:rPr lang="hr-HR" sz="2000" dirty="0"/>
              <a:t> </a:t>
            </a:r>
            <a:r>
              <a:rPr lang="hr-HR" sz="2000" dirty="0" err="1"/>
              <a:t>patient</a:t>
            </a:r>
            <a:r>
              <a:rPr lang="hr-HR" sz="2000" dirty="0"/>
              <a:t> </a:t>
            </a:r>
            <a:r>
              <a:rPr lang="hr-HR" sz="2000" dirty="0" err="1"/>
              <a:t>has</a:t>
            </a:r>
            <a:r>
              <a:rPr lang="hr-HR" sz="2000" dirty="0"/>
              <a:t>:</a:t>
            </a:r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/>
              <a:t>a) </a:t>
            </a:r>
            <a:r>
              <a:rPr lang="hr-HR" sz="2000" dirty="0" err="1"/>
              <a:t>Hepatocelluar</a:t>
            </a:r>
            <a:r>
              <a:rPr lang="hr-HR" sz="2000" dirty="0"/>
              <a:t> </a:t>
            </a:r>
            <a:r>
              <a:rPr lang="hr-HR" sz="2000" dirty="0" err="1"/>
              <a:t>pattern</a:t>
            </a:r>
            <a:r>
              <a:rPr lang="hr-HR" sz="2000" dirty="0"/>
              <a:t> </a:t>
            </a:r>
            <a:r>
              <a:rPr lang="hr-HR" sz="2000" dirty="0" err="1"/>
              <a:t>of</a:t>
            </a:r>
            <a:r>
              <a:rPr lang="hr-HR" sz="2000" dirty="0"/>
              <a:t> </a:t>
            </a:r>
            <a:r>
              <a:rPr lang="hr-HR" sz="2000" dirty="0" err="1"/>
              <a:t>liver</a:t>
            </a:r>
            <a:r>
              <a:rPr lang="hr-HR" sz="2000" dirty="0"/>
              <a:t> </a:t>
            </a:r>
            <a:r>
              <a:rPr lang="hr-HR" sz="2000" dirty="0" err="1"/>
              <a:t>tests</a:t>
            </a:r>
            <a:r>
              <a:rPr lang="hr-HR" sz="2000" dirty="0"/>
              <a:t> </a:t>
            </a:r>
            <a:r>
              <a:rPr lang="hr-HR" sz="2000" dirty="0" err="1"/>
              <a:t>abnormalities</a:t>
            </a:r>
            <a:r>
              <a:rPr lang="hr-HR" sz="2000" dirty="0"/>
              <a:t> </a:t>
            </a:r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/>
              <a:t>b) </a:t>
            </a:r>
            <a:r>
              <a:rPr lang="hr-HR" sz="2000" dirty="0" err="1"/>
              <a:t>Cholestatic</a:t>
            </a:r>
            <a:r>
              <a:rPr lang="hr-HR" sz="2000" dirty="0"/>
              <a:t> </a:t>
            </a:r>
            <a:r>
              <a:rPr lang="hr-HR" sz="2000" dirty="0" err="1"/>
              <a:t>pattern</a:t>
            </a:r>
            <a:r>
              <a:rPr lang="hr-HR" sz="2000" dirty="0"/>
              <a:t> </a:t>
            </a:r>
            <a:r>
              <a:rPr lang="hr-HR" sz="2000" dirty="0" err="1"/>
              <a:t>of</a:t>
            </a:r>
            <a:r>
              <a:rPr lang="hr-HR" sz="2000" dirty="0"/>
              <a:t> </a:t>
            </a:r>
            <a:r>
              <a:rPr lang="hr-HR" sz="2000" dirty="0" err="1"/>
              <a:t>liver</a:t>
            </a:r>
            <a:r>
              <a:rPr lang="hr-HR" sz="2000" dirty="0"/>
              <a:t> </a:t>
            </a:r>
            <a:r>
              <a:rPr lang="hr-HR" sz="2000" dirty="0" err="1"/>
              <a:t>tests</a:t>
            </a:r>
            <a:r>
              <a:rPr lang="hr-HR" sz="2000" dirty="0"/>
              <a:t> </a:t>
            </a:r>
            <a:r>
              <a:rPr lang="hr-HR" sz="2000" dirty="0" err="1"/>
              <a:t>abnormalites</a:t>
            </a:r>
            <a:endParaRPr lang="hr-HR" sz="2000" dirty="0"/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/>
              <a:t>c) </a:t>
            </a:r>
            <a:r>
              <a:rPr lang="hr-HR" sz="2000" dirty="0" err="1"/>
              <a:t>Decreased</a:t>
            </a:r>
            <a:r>
              <a:rPr lang="hr-HR" sz="2000" dirty="0"/>
              <a:t> </a:t>
            </a:r>
            <a:r>
              <a:rPr lang="hr-HR" sz="2000" dirty="0" err="1"/>
              <a:t>synthetic</a:t>
            </a:r>
            <a:r>
              <a:rPr lang="hr-HR" sz="2000" dirty="0"/>
              <a:t> </a:t>
            </a:r>
            <a:r>
              <a:rPr lang="hr-HR" sz="2000" dirty="0" err="1"/>
              <a:t>liver</a:t>
            </a:r>
            <a:r>
              <a:rPr lang="hr-HR" sz="2000" dirty="0"/>
              <a:t> </a:t>
            </a:r>
            <a:r>
              <a:rPr lang="hr-HR" sz="2000" dirty="0" err="1"/>
              <a:t>function</a:t>
            </a:r>
            <a:endParaRPr lang="hr-HR" sz="2000" dirty="0"/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/>
              <a:t>d) </a:t>
            </a:r>
            <a:r>
              <a:rPr lang="hr-HR" sz="2000" dirty="0" err="1"/>
              <a:t>a+c</a:t>
            </a:r>
            <a:endParaRPr lang="hr-HR" sz="2000" dirty="0"/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/>
              <a:t>e) </a:t>
            </a:r>
            <a:r>
              <a:rPr lang="hr-HR" sz="2000" dirty="0" err="1"/>
              <a:t>b+c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270244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Patterns of liver tests abnormalities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hr-HR" dirty="0" err="1"/>
              <a:t>Hepatocelluar</a:t>
            </a:r>
            <a:r>
              <a:rPr lang="hr-HR" dirty="0"/>
              <a:t> </a:t>
            </a:r>
            <a:r>
              <a:rPr lang="hr-HR" dirty="0" err="1"/>
              <a:t>pattern</a:t>
            </a:r>
            <a:r>
              <a:rPr lang="hr-HR" dirty="0"/>
              <a:t> </a:t>
            </a:r>
          </a:p>
          <a:p>
            <a:pPr marL="514350" indent="-51435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hr-HR" dirty="0" err="1"/>
              <a:t>Cholestatic</a:t>
            </a:r>
            <a:r>
              <a:rPr lang="hr-HR" dirty="0"/>
              <a:t> </a:t>
            </a:r>
            <a:r>
              <a:rPr lang="hr-HR" dirty="0" err="1"/>
              <a:t>pattern</a:t>
            </a:r>
            <a:r>
              <a:rPr lang="hr-HR" dirty="0"/>
              <a:t> </a:t>
            </a:r>
          </a:p>
          <a:p>
            <a:pPr marL="514350" indent="-51435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hr-HR" dirty="0" err="1"/>
              <a:t>Decreased</a:t>
            </a:r>
            <a:r>
              <a:rPr lang="hr-HR" dirty="0"/>
              <a:t> </a:t>
            </a:r>
            <a:r>
              <a:rPr lang="hr-HR" dirty="0" err="1"/>
              <a:t>synthetic</a:t>
            </a:r>
            <a:r>
              <a:rPr lang="hr-HR" dirty="0"/>
              <a:t> </a:t>
            </a:r>
            <a:r>
              <a:rPr lang="hr-HR" dirty="0" err="1"/>
              <a:t>liver</a:t>
            </a:r>
            <a:r>
              <a:rPr lang="hr-HR" dirty="0"/>
              <a:t> </a:t>
            </a:r>
            <a:r>
              <a:rPr lang="hr-HR" dirty="0" err="1"/>
              <a:t>function</a:t>
            </a:r>
            <a:endParaRPr lang="hr-HR" dirty="0"/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b="1" dirty="0"/>
              <a:t>d) </a:t>
            </a:r>
            <a:r>
              <a:rPr lang="hr-HR" b="1" dirty="0" err="1"/>
              <a:t>a+c</a:t>
            </a:r>
            <a:endParaRPr lang="hr-HR" b="1" dirty="0"/>
          </a:p>
          <a:p>
            <a:pPr marL="0" indent="0" fontAlgn="auto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/>
              <a:t>e) </a:t>
            </a:r>
            <a:r>
              <a:rPr lang="hr-HR" dirty="0" err="1"/>
              <a:t>b+c</a:t>
            </a:r>
            <a:endParaRPr lang="hr-HR" dirty="0"/>
          </a:p>
          <a:p>
            <a:pPr marL="0" indent="0">
              <a:lnSpc>
                <a:spcPct val="70000"/>
              </a:lnSpc>
              <a:buFont typeface="Arial" charset="0"/>
              <a:buNone/>
            </a:pPr>
            <a:endParaRPr lang="hr-HR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8BF7E6-9175-4301-9B0F-654AF190E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err="1"/>
              <a:t>Patterns</a:t>
            </a:r>
            <a:r>
              <a:rPr lang="hr-HR" sz="4000" dirty="0"/>
              <a:t> </a:t>
            </a:r>
            <a:r>
              <a:rPr lang="hr-HR" sz="4000" dirty="0" err="1"/>
              <a:t>of</a:t>
            </a:r>
            <a:r>
              <a:rPr lang="hr-HR" sz="4000" dirty="0"/>
              <a:t> </a:t>
            </a:r>
            <a:r>
              <a:rPr lang="hr-HR" sz="4000" dirty="0" err="1"/>
              <a:t>liver</a:t>
            </a:r>
            <a:r>
              <a:rPr lang="hr-HR" sz="4000" dirty="0"/>
              <a:t> </a:t>
            </a:r>
            <a:r>
              <a:rPr lang="hr-HR" sz="4000" dirty="0" err="1"/>
              <a:t>tests</a:t>
            </a:r>
            <a:r>
              <a:rPr lang="hr-HR" sz="4000" dirty="0"/>
              <a:t> </a:t>
            </a:r>
            <a:r>
              <a:rPr lang="hr-HR" sz="4000" dirty="0" err="1"/>
              <a:t>abnormalities</a:t>
            </a:r>
            <a:endParaRPr lang="hr-HR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E50C69-A163-484A-86A5-96295AED4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Hepatocellular pattern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Disproportionate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elevation in </a:t>
            </a: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ALT/AST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compared with </a:t>
            </a: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AP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Serum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bilirubin may be elevated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Tests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of synthetic function may be abnormal</a:t>
            </a:r>
            <a:endParaRPr kumimoji="0" lang="hr-HR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Cholestatic pattern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Disproportionate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elevation in the </a:t>
            </a: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AP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compared with </a:t>
            </a: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ALT/AST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Serum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bilirubin may be elevated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Tests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of synthetic function may be abnormal</a:t>
            </a:r>
            <a:endParaRPr kumimoji="0" lang="hr-HR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Isolated hyperbilirubinemia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3896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0"/>
            <a:ext cx="6235700" cy="6400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4747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</TotalTime>
  <Words>1149</Words>
  <Application>Microsoft Office PowerPoint</Application>
  <PresentationFormat>Custom</PresentationFormat>
  <Paragraphs>169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CLINICAL SOLVING PROBLEM</vt:lpstr>
      <vt:lpstr>First contact with patient</vt:lpstr>
      <vt:lpstr>Correct answer:</vt:lpstr>
      <vt:lpstr>Detailed history and physical exam</vt:lpstr>
      <vt:lpstr>Correct answer:</vt:lpstr>
      <vt:lpstr>Basic laboratory/radiologic studies</vt:lpstr>
      <vt:lpstr>Patterns of liver tests abnormalities</vt:lpstr>
      <vt:lpstr>Patterns of liver tests abnormalities</vt:lpstr>
      <vt:lpstr>PowerPoint Presentation</vt:lpstr>
      <vt:lpstr>What is the most probable diagnosis</vt:lpstr>
      <vt:lpstr>What is the most probable diagnosis</vt:lpstr>
      <vt:lpstr>Which tests would you do next:</vt:lpstr>
      <vt:lpstr>Which tests would you do next:</vt:lpstr>
      <vt:lpstr>Following test are positive: HBsAg, IgM anti HBc, anti HBc  What is your diagnosis:</vt:lpstr>
      <vt:lpstr>Following test are positive: HBsAg, IgM anti HBc, anti HBc  What is your diagnosis:</vt:lpstr>
      <vt:lpstr>Interpretation of HBV serology (CDC)</vt:lpstr>
      <vt:lpstr>Patient management</vt:lpstr>
      <vt:lpstr>Patient management</vt:lpstr>
      <vt:lpstr>Which of the following would indicate severe clinical course - progression to liver failure:</vt:lpstr>
      <vt:lpstr>Which of the following would indicate severe clinical course- progression to liver failure:</vt:lpstr>
      <vt:lpstr>Treatment of acute hepatitis B</vt:lpstr>
      <vt:lpstr>Further clinical course</vt:lpstr>
      <vt:lpstr>Further clinical course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SOLVING PROBLEM</dc:title>
  <dc:creator>Vlado Krajinovic</dc:creator>
  <cp:lastModifiedBy>Doktori</cp:lastModifiedBy>
  <cp:revision>65</cp:revision>
  <dcterms:created xsi:type="dcterms:W3CDTF">2018-05-12T18:17:32Z</dcterms:created>
  <dcterms:modified xsi:type="dcterms:W3CDTF">2018-06-13T11:46:25Z</dcterms:modified>
</cp:coreProperties>
</file>