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46"/>
  </p:notesMasterIdLst>
  <p:sldIdLst>
    <p:sldId id="256" r:id="rId2"/>
    <p:sldId id="273" r:id="rId3"/>
    <p:sldId id="342" r:id="rId4"/>
    <p:sldId id="272" r:id="rId5"/>
    <p:sldId id="278" r:id="rId6"/>
    <p:sldId id="257" r:id="rId7"/>
    <p:sldId id="321" r:id="rId8"/>
    <p:sldId id="334" r:id="rId9"/>
    <p:sldId id="324" r:id="rId10"/>
    <p:sldId id="340" r:id="rId11"/>
    <p:sldId id="304" r:id="rId12"/>
    <p:sldId id="344" r:id="rId13"/>
    <p:sldId id="343" r:id="rId14"/>
    <p:sldId id="347" r:id="rId15"/>
    <p:sldId id="299" r:id="rId16"/>
    <p:sldId id="346" r:id="rId17"/>
    <p:sldId id="258" r:id="rId18"/>
    <p:sldId id="345" r:id="rId19"/>
    <p:sldId id="309" r:id="rId20"/>
    <p:sldId id="274" r:id="rId21"/>
    <p:sldId id="259" r:id="rId22"/>
    <p:sldId id="275" r:id="rId23"/>
    <p:sldId id="260" r:id="rId24"/>
    <p:sldId id="276" r:id="rId25"/>
    <p:sldId id="335" r:id="rId26"/>
    <p:sldId id="336" r:id="rId27"/>
    <p:sldId id="294" r:id="rId28"/>
    <p:sldId id="277" r:id="rId29"/>
    <p:sldId id="337" r:id="rId30"/>
    <p:sldId id="338" r:id="rId31"/>
    <p:sldId id="348" r:id="rId32"/>
    <p:sldId id="355" r:id="rId33"/>
    <p:sldId id="349" r:id="rId34"/>
    <p:sldId id="356" r:id="rId35"/>
    <p:sldId id="350" r:id="rId36"/>
    <p:sldId id="357" r:id="rId37"/>
    <p:sldId id="353" r:id="rId38"/>
    <p:sldId id="358" r:id="rId39"/>
    <p:sldId id="351" r:id="rId40"/>
    <p:sldId id="359" r:id="rId41"/>
    <p:sldId id="360" r:id="rId42"/>
    <p:sldId id="352" r:id="rId43"/>
    <p:sldId id="354" r:id="rId44"/>
    <p:sldId id="36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33CC"/>
    <a:srgbClr val="FFFF00"/>
    <a:srgbClr val="FF6600"/>
    <a:srgbClr val="FFFF66"/>
    <a:srgbClr val="FFFFCC"/>
    <a:srgbClr val="FFCC00"/>
    <a:srgbClr val="CC9900"/>
    <a:srgbClr val="CCCC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0"/>
  </p:normalViewPr>
  <p:slideViewPr>
    <p:cSldViewPr snapToGrid="0">
      <p:cViewPr>
        <p:scale>
          <a:sx n="79" d="100"/>
          <a:sy n="79" d="100"/>
        </p:scale>
        <p:origin x="-102" y="-6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E7FF22-6357-4F68-8C15-326255D8182D}"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GB"/>
        </a:p>
      </dgm:t>
    </dgm:pt>
    <dgm:pt modelId="{70BAEA75-23BC-42B0-9607-F5CAABD34A55}">
      <dgm:prSet phldrT="[Text]"/>
      <dgm:spPr/>
      <dgm:t>
        <a:bodyPr/>
        <a:lstStyle/>
        <a:p>
          <a:r>
            <a:rPr lang="hr-HR" dirty="0" smtClean="0"/>
            <a:t>SE/CRP</a:t>
          </a:r>
          <a:endParaRPr lang="en-GB" dirty="0"/>
        </a:p>
      </dgm:t>
    </dgm:pt>
    <dgm:pt modelId="{AB0D9C17-D2BC-4D7F-9124-FBF55798D49C}" type="parTrans" cxnId="{E5DA36BC-21EB-4E55-8DA2-E714B5EA4147}">
      <dgm:prSet/>
      <dgm:spPr/>
      <dgm:t>
        <a:bodyPr/>
        <a:lstStyle/>
        <a:p>
          <a:endParaRPr lang="en-GB"/>
        </a:p>
      </dgm:t>
    </dgm:pt>
    <dgm:pt modelId="{F54367FB-C737-4DD0-8EBE-96501D9A57E7}" type="sibTrans" cxnId="{E5DA36BC-21EB-4E55-8DA2-E714B5EA4147}">
      <dgm:prSet/>
      <dgm:spPr/>
      <dgm:t>
        <a:bodyPr/>
        <a:lstStyle/>
        <a:p>
          <a:endParaRPr lang="en-GB"/>
        </a:p>
      </dgm:t>
    </dgm:pt>
    <dgm:pt modelId="{5C0976CB-30AB-418B-A747-3823F7559DEE}">
      <dgm:prSet phldrT="[Text]"/>
      <dgm:spPr/>
      <dgm:t>
        <a:bodyPr/>
        <a:lstStyle/>
        <a:p>
          <a:r>
            <a:rPr lang="hr-HR" dirty="0" smtClean="0"/>
            <a:t>BRIS ŽDRIJELA</a:t>
          </a:r>
          <a:endParaRPr lang="en-GB" dirty="0"/>
        </a:p>
      </dgm:t>
    </dgm:pt>
    <dgm:pt modelId="{1195CC36-716A-41E9-BC64-E3A1567BEBD5}" type="parTrans" cxnId="{E258FE69-8EFE-4195-9AA3-3E87B3AEB8EA}">
      <dgm:prSet/>
      <dgm:spPr/>
      <dgm:t>
        <a:bodyPr/>
        <a:lstStyle/>
        <a:p>
          <a:endParaRPr lang="en-GB"/>
        </a:p>
      </dgm:t>
    </dgm:pt>
    <dgm:pt modelId="{3C09B551-5324-4773-8AFB-0EAB0594A01E}" type="sibTrans" cxnId="{E258FE69-8EFE-4195-9AA3-3E87B3AEB8EA}">
      <dgm:prSet/>
      <dgm:spPr/>
      <dgm:t>
        <a:bodyPr/>
        <a:lstStyle/>
        <a:p>
          <a:endParaRPr lang="en-GB"/>
        </a:p>
      </dgm:t>
    </dgm:pt>
    <dgm:pt modelId="{1F1873A3-AC66-4570-A749-FA153ACE65E7}">
      <dgm:prSet phldrT="[Text]"/>
      <dgm:spPr/>
      <dgm:t>
        <a:bodyPr/>
        <a:lstStyle/>
        <a:p>
          <a:r>
            <a:rPr lang="hr-HR" dirty="0" smtClean="0"/>
            <a:t>SEROLOGIJA, PPD, ANA, RF</a:t>
          </a:r>
          <a:endParaRPr lang="en-GB" dirty="0"/>
        </a:p>
      </dgm:t>
    </dgm:pt>
    <dgm:pt modelId="{0C0F704B-D54D-4110-9EA1-E2B80410050E}" type="parTrans" cxnId="{1FCD2FA0-3470-4BC9-8E74-B48BDE2E6A31}">
      <dgm:prSet/>
      <dgm:spPr/>
      <dgm:t>
        <a:bodyPr/>
        <a:lstStyle/>
        <a:p>
          <a:endParaRPr lang="en-GB"/>
        </a:p>
      </dgm:t>
    </dgm:pt>
    <dgm:pt modelId="{0273F527-5C9C-4304-9BB4-0B55A895CACB}" type="sibTrans" cxnId="{1FCD2FA0-3470-4BC9-8E74-B48BDE2E6A31}">
      <dgm:prSet/>
      <dgm:spPr/>
      <dgm:t>
        <a:bodyPr/>
        <a:lstStyle/>
        <a:p>
          <a:endParaRPr lang="en-GB"/>
        </a:p>
      </dgm:t>
    </dgm:pt>
    <dgm:pt modelId="{20048ABF-75F9-4BAF-BD45-533A7D2B05B4}">
      <dgm:prSet phldrT="[Text]"/>
      <dgm:spPr/>
      <dgm:t>
        <a:bodyPr/>
        <a:lstStyle/>
        <a:p>
          <a:r>
            <a:rPr lang="hr-HR" dirty="0" smtClean="0"/>
            <a:t>RTG PLUĆA</a:t>
          </a:r>
          <a:endParaRPr lang="en-GB" dirty="0"/>
        </a:p>
      </dgm:t>
    </dgm:pt>
    <dgm:pt modelId="{1D0C76B9-CAFE-4A22-B944-31C9472963B1}" type="parTrans" cxnId="{2AED8759-9E90-4923-8621-6062672DC9DC}">
      <dgm:prSet/>
      <dgm:spPr/>
      <dgm:t>
        <a:bodyPr/>
        <a:lstStyle/>
        <a:p>
          <a:endParaRPr lang="en-GB"/>
        </a:p>
      </dgm:t>
    </dgm:pt>
    <dgm:pt modelId="{4C98CAAE-7645-4E7E-900D-F04BE3E9CA7E}" type="sibTrans" cxnId="{2AED8759-9E90-4923-8621-6062672DC9DC}">
      <dgm:prSet/>
      <dgm:spPr/>
      <dgm:t>
        <a:bodyPr/>
        <a:lstStyle/>
        <a:p>
          <a:endParaRPr lang="en-GB"/>
        </a:p>
      </dgm:t>
    </dgm:pt>
    <dgm:pt modelId="{149F1CDB-D8C9-4C2E-9DD1-CE8C84D81DF6}">
      <dgm:prSet phldrT="[Text]"/>
      <dgm:spPr/>
      <dgm:t>
        <a:bodyPr/>
        <a:lstStyle/>
        <a:p>
          <a:r>
            <a:rPr lang="hr-HR" dirty="0" smtClean="0"/>
            <a:t>PUNKCIJA / BIOPSIJA</a:t>
          </a:r>
          <a:endParaRPr lang="en-GB" dirty="0"/>
        </a:p>
      </dgm:t>
    </dgm:pt>
    <dgm:pt modelId="{63B31FA1-29E9-41FC-A09C-306EED6859DF}" type="parTrans" cxnId="{C9CE2F41-A1B9-44E8-871E-3122D8CBD4EA}">
      <dgm:prSet/>
      <dgm:spPr/>
      <dgm:t>
        <a:bodyPr/>
        <a:lstStyle/>
        <a:p>
          <a:endParaRPr lang="en-GB"/>
        </a:p>
      </dgm:t>
    </dgm:pt>
    <dgm:pt modelId="{6761D292-90F1-48A2-B969-C718AEF28A4A}" type="sibTrans" cxnId="{C9CE2F41-A1B9-44E8-871E-3122D8CBD4EA}">
      <dgm:prSet/>
      <dgm:spPr/>
      <dgm:t>
        <a:bodyPr/>
        <a:lstStyle/>
        <a:p>
          <a:endParaRPr lang="en-GB"/>
        </a:p>
      </dgm:t>
    </dgm:pt>
    <dgm:pt modelId="{93672B1D-7F50-4F02-84B7-E46D7CC7C7AD}">
      <dgm:prSet phldrT="[Text]"/>
      <dgm:spPr/>
      <dgm:t>
        <a:bodyPr/>
        <a:lstStyle/>
        <a:p>
          <a:r>
            <a:rPr lang="hr-HR" dirty="0" smtClean="0"/>
            <a:t>ULTRAZVUK</a:t>
          </a:r>
          <a:endParaRPr lang="en-GB" dirty="0"/>
        </a:p>
      </dgm:t>
    </dgm:pt>
    <dgm:pt modelId="{68192B08-7E7E-4884-9367-8ADD2CFEDFC2}" type="parTrans" cxnId="{DDCE14E2-5B3B-4BD5-85EC-81819EC3B396}">
      <dgm:prSet/>
      <dgm:spPr/>
      <dgm:t>
        <a:bodyPr/>
        <a:lstStyle/>
        <a:p>
          <a:endParaRPr lang="en-GB"/>
        </a:p>
      </dgm:t>
    </dgm:pt>
    <dgm:pt modelId="{0EFD6B4A-005B-41F0-AA34-7891D3E6661F}" type="sibTrans" cxnId="{DDCE14E2-5B3B-4BD5-85EC-81819EC3B396}">
      <dgm:prSet/>
      <dgm:spPr/>
      <dgm:t>
        <a:bodyPr/>
        <a:lstStyle/>
        <a:p>
          <a:endParaRPr lang="en-GB"/>
        </a:p>
      </dgm:t>
    </dgm:pt>
    <dgm:pt modelId="{48FEE59E-A667-46FE-A5BB-D6A6CF4C4260}" type="pres">
      <dgm:prSet presAssocID="{4CE7FF22-6357-4F68-8C15-326255D8182D}" presName="diagram" presStyleCnt="0">
        <dgm:presLayoutVars>
          <dgm:dir/>
          <dgm:resizeHandles val="exact"/>
        </dgm:presLayoutVars>
      </dgm:prSet>
      <dgm:spPr/>
      <dgm:t>
        <a:bodyPr/>
        <a:lstStyle/>
        <a:p>
          <a:endParaRPr lang="en-GB"/>
        </a:p>
      </dgm:t>
    </dgm:pt>
    <dgm:pt modelId="{5569E2FB-E0D9-4D95-AC61-066045678AA1}" type="pres">
      <dgm:prSet presAssocID="{70BAEA75-23BC-42B0-9607-F5CAABD34A55}" presName="node" presStyleLbl="node1" presStyleIdx="0" presStyleCnt="6">
        <dgm:presLayoutVars>
          <dgm:bulletEnabled val="1"/>
        </dgm:presLayoutVars>
      </dgm:prSet>
      <dgm:spPr/>
      <dgm:t>
        <a:bodyPr/>
        <a:lstStyle/>
        <a:p>
          <a:endParaRPr lang="en-GB"/>
        </a:p>
      </dgm:t>
    </dgm:pt>
    <dgm:pt modelId="{24E4195D-37CB-42B8-9233-E57C207A7BBE}" type="pres">
      <dgm:prSet presAssocID="{F54367FB-C737-4DD0-8EBE-96501D9A57E7}" presName="sibTrans" presStyleCnt="0"/>
      <dgm:spPr/>
    </dgm:pt>
    <dgm:pt modelId="{4F85B8E7-5B5E-4C58-92B7-54C243F2F1F5}" type="pres">
      <dgm:prSet presAssocID="{5C0976CB-30AB-418B-A747-3823F7559DEE}" presName="node" presStyleLbl="node1" presStyleIdx="1" presStyleCnt="6">
        <dgm:presLayoutVars>
          <dgm:bulletEnabled val="1"/>
        </dgm:presLayoutVars>
      </dgm:prSet>
      <dgm:spPr/>
      <dgm:t>
        <a:bodyPr/>
        <a:lstStyle/>
        <a:p>
          <a:endParaRPr lang="en-GB"/>
        </a:p>
      </dgm:t>
    </dgm:pt>
    <dgm:pt modelId="{C28F2C8B-CB2D-4E0A-9F86-A585B4166CBA}" type="pres">
      <dgm:prSet presAssocID="{3C09B551-5324-4773-8AFB-0EAB0594A01E}" presName="sibTrans" presStyleCnt="0"/>
      <dgm:spPr/>
    </dgm:pt>
    <dgm:pt modelId="{710BABB2-BEA9-4DEE-842A-30456078ABF4}" type="pres">
      <dgm:prSet presAssocID="{1F1873A3-AC66-4570-A749-FA153ACE65E7}" presName="node" presStyleLbl="node1" presStyleIdx="2" presStyleCnt="6">
        <dgm:presLayoutVars>
          <dgm:bulletEnabled val="1"/>
        </dgm:presLayoutVars>
      </dgm:prSet>
      <dgm:spPr/>
      <dgm:t>
        <a:bodyPr/>
        <a:lstStyle/>
        <a:p>
          <a:endParaRPr lang="en-GB"/>
        </a:p>
      </dgm:t>
    </dgm:pt>
    <dgm:pt modelId="{A1E605C0-8E65-4638-B114-989BFC75D5DB}" type="pres">
      <dgm:prSet presAssocID="{0273F527-5C9C-4304-9BB4-0B55A895CACB}" presName="sibTrans" presStyleCnt="0"/>
      <dgm:spPr/>
    </dgm:pt>
    <dgm:pt modelId="{DA9E9B2D-BE7C-4C0C-BA17-30A5DCDFEDB4}" type="pres">
      <dgm:prSet presAssocID="{20048ABF-75F9-4BAF-BD45-533A7D2B05B4}" presName="node" presStyleLbl="node1" presStyleIdx="3" presStyleCnt="6">
        <dgm:presLayoutVars>
          <dgm:bulletEnabled val="1"/>
        </dgm:presLayoutVars>
      </dgm:prSet>
      <dgm:spPr/>
      <dgm:t>
        <a:bodyPr/>
        <a:lstStyle/>
        <a:p>
          <a:endParaRPr lang="en-GB"/>
        </a:p>
      </dgm:t>
    </dgm:pt>
    <dgm:pt modelId="{522421FD-5D6A-4023-9C37-BF72319FDBB6}" type="pres">
      <dgm:prSet presAssocID="{4C98CAAE-7645-4E7E-900D-F04BE3E9CA7E}" presName="sibTrans" presStyleCnt="0"/>
      <dgm:spPr/>
    </dgm:pt>
    <dgm:pt modelId="{5D5F8238-B594-4603-AECA-29FC82DDF64E}" type="pres">
      <dgm:prSet presAssocID="{93672B1D-7F50-4F02-84B7-E46D7CC7C7AD}" presName="node" presStyleLbl="node1" presStyleIdx="4" presStyleCnt="6">
        <dgm:presLayoutVars>
          <dgm:bulletEnabled val="1"/>
        </dgm:presLayoutVars>
      </dgm:prSet>
      <dgm:spPr/>
      <dgm:t>
        <a:bodyPr/>
        <a:lstStyle/>
        <a:p>
          <a:endParaRPr lang="en-GB"/>
        </a:p>
      </dgm:t>
    </dgm:pt>
    <dgm:pt modelId="{54294C6A-786A-435C-8001-6B6ABC312EE9}" type="pres">
      <dgm:prSet presAssocID="{0EFD6B4A-005B-41F0-AA34-7891D3E6661F}" presName="sibTrans" presStyleCnt="0"/>
      <dgm:spPr/>
    </dgm:pt>
    <dgm:pt modelId="{D1BDB03E-2A05-46B4-9A21-603C818DAE28}" type="pres">
      <dgm:prSet presAssocID="{149F1CDB-D8C9-4C2E-9DD1-CE8C84D81DF6}" presName="node" presStyleLbl="node1" presStyleIdx="5" presStyleCnt="6">
        <dgm:presLayoutVars>
          <dgm:bulletEnabled val="1"/>
        </dgm:presLayoutVars>
      </dgm:prSet>
      <dgm:spPr/>
      <dgm:t>
        <a:bodyPr/>
        <a:lstStyle/>
        <a:p>
          <a:endParaRPr lang="en-GB"/>
        </a:p>
      </dgm:t>
    </dgm:pt>
  </dgm:ptLst>
  <dgm:cxnLst>
    <dgm:cxn modelId="{2AED8759-9E90-4923-8621-6062672DC9DC}" srcId="{4CE7FF22-6357-4F68-8C15-326255D8182D}" destId="{20048ABF-75F9-4BAF-BD45-533A7D2B05B4}" srcOrd="3" destOrd="0" parTransId="{1D0C76B9-CAFE-4A22-B944-31C9472963B1}" sibTransId="{4C98CAAE-7645-4E7E-900D-F04BE3E9CA7E}"/>
    <dgm:cxn modelId="{C9CE2F41-A1B9-44E8-871E-3122D8CBD4EA}" srcId="{4CE7FF22-6357-4F68-8C15-326255D8182D}" destId="{149F1CDB-D8C9-4C2E-9DD1-CE8C84D81DF6}" srcOrd="5" destOrd="0" parTransId="{63B31FA1-29E9-41FC-A09C-306EED6859DF}" sibTransId="{6761D292-90F1-48A2-B969-C718AEF28A4A}"/>
    <dgm:cxn modelId="{FE1BB206-2F08-4E94-B12B-5203F41A1474}" type="presOf" srcId="{93672B1D-7F50-4F02-84B7-E46D7CC7C7AD}" destId="{5D5F8238-B594-4603-AECA-29FC82DDF64E}" srcOrd="0" destOrd="0" presId="urn:microsoft.com/office/officeart/2005/8/layout/default#1"/>
    <dgm:cxn modelId="{3CE56F35-36DB-4579-A86C-49AEA0CC1496}" type="presOf" srcId="{1F1873A3-AC66-4570-A749-FA153ACE65E7}" destId="{710BABB2-BEA9-4DEE-842A-30456078ABF4}" srcOrd="0" destOrd="0" presId="urn:microsoft.com/office/officeart/2005/8/layout/default#1"/>
    <dgm:cxn modelId="{501871E2-2A4B-469C-90D5-FCE5B8A9C0D5}" type="presOf" srcId="{5C0976CB-30AB-418B-A747-3823F7559DEE}" destId="{4F85B8E7-5B5E-4C58-92B7-54C243F2F1F5}" srcOrd="0" destOrd="0" presId="urn:microsoft.com/office/officeart/2005/8/layout/default#1"/>
    <dgm:cxn modelId="{DDCE14E2-5B3B-4BD5-85EC-81819EC3B396}" srcId="{4CE7FF22-6357-4F68-8C15-326255D8182D}" destId="{93672B1D-7F50-4F02-84B7-E46D7CC7C7AD}" srcOrd="4" destOrd="0" parTransId="{68192B08-7E7E-4884-9367-8ADD2CFEDFC2}" sibTransId="{0EFD6B4A-005B-41F0-AA34-7891D3E6661F}"/>
    <dgm:cxn modelId="{7806008A-F63D-4F2E-84F9-585D2304E478}" type="presOf" srcId="{149F1CDB-D8C9-4C2E-9DD1-CE8C84D81DF6}" destId="{D1BDB03E-2A05-46B4-9A21-603C818DAE28}" srcOrd="0" destOrd="0" presId="urn:microsoft.com/office/officeart/2005/8/layout/default#1"/>
    <dgm:cxn modelId="{E5DA36BC-21EB-4E55-8DA2-E714B5EA4147}" srcId="{4CE7FF22-6357-4F68-8C15-326255D8182D}" destId="{70BAEA75-23BC-42B0-9607-F5CAABD34A55}" srcOrd="0" destOrd="0" parTransId="{AB0D9C17-D2BC-4D7F-9124-FBF55798D49C}" sibTransId="{F54367FB-C737-4DD0-8EBE-96501D9A57E7}"/>
    <dgm:cxn modelId="{D9A90822-2862-4014-94FD-43C407F4AD08}" type="presOf" srcId="{70BAEA75-23BC-42B0-9607-F5CAABD34A55}" destId="{5569E2FB-E0D9-4D95-AC61-066045678AA1}" srcOrd="0" destOrd="0" presId="urn:microsoft.com/office/officeart/2005/8/layout/default#1"/>
    <dgm:cxn modelId="{E258FE69-8EFE-4195-9AA3-3E87B3AEB8EA}" srcId="{4CE7FF22-6357-4F68-8C15-326255D8182D}" destId="{5C0976CB-30AB-418B-A747-3823F7559DEE}" srcOrd="1" destOrd="0" parTransId="{1195CC36-716A-41E9-BC64-E3A1567BEBD5}" sibTransId="{3C09B551-5324-4773-8AFB-0EAB0594A01E}"/>
    <dgm:cxn modelId="{1FCD2FA0-3470-4BC9-8E74-B48BDE2E6A31}" srcId="{4CE7FF22-6357-4F68-8C15-326255D8182D}" destId="{1F1873A3-AC66-4570-A749-FA153ACE65E7}" srcOrd="2" destOrd="0" parTransId="{0C0F704B-D54D-4110-9EA1-E2B80410050E}" sibTransId="{0273F527-5C9C-4304-9BB4-0B55A895CACB}"/>
    <dgm:cxn modelId="{CFBE085A-859D-4E66-AFE3-25693D2BB0D7}" type="presOf" srcId="{4CE7FF22-6357-4F68-8C15-326255D8182D}" destId="{48FEE59E-A667-46FE-A5BB-D6A6CF4C4260}" srcOrd="0" destOrd="0" presId="urn:microsoft.com/office/officeart/2005/8/layout/default#1"/>
    <dgm:cxn modelId="{C8F50518-7015-49F0-B5C2-522A27E70A1B}" type="presOf" srcId="{20048ABF-75F9-4BAF-BD45-533A7D2B05B4}" destId="{DA9E9B2D-BE7C-4C0C-BA17-30A5DCDFEDB4}" srcOrd="0" destOrd="0" presId="urn:microsoft.com/office/officeart/2005/8/layout/default#1"/>
    <dgm:cxn modelId="{C16306E8-1D5F-4BBD-8B11-B5137D64EC83}" type="presParOf" srcId="{48FEE59E-A667-46FE-A5BB-D6A6CF4C4260}" destId="{5569E2FB-E0D9-4D95-AC61-066045678AA1}" srcOrd="0" destOrd="0" presId="urn:microsoft.com/office/officeart/2005/8/layout/default#1"/>
    <dgm:cxn modelId="{BA54D399-E059-4924-81B2-27EDE3476EFA}" type="presParOf" srcId="{48FEE59E-A667-46FE-A5BB-D6A6CF4C4260}" destId="{24E4195D-37CB-42B8-9233-E57C207A7BBE}" srcOrd="1" destOrd="0" presId="urn:microsoft.com/office/officeart/2005/8/layout/default#1"/>
    <dgm:cxn modelId="{92771B63-5818-4B11-97AE-CD6A1B3CA360}" type="presParOf" srcId="{48FEE59E-A667-46FE-A5BB-D6A6CF4C4260}" destId="{4F85B8E7-5B5E-4C58-92B7-54C243F2F1F5}" srcOrd="2" destOrd="0" presId="urn:microsoft.com/office/officeart/2005/8/layout/default#1"/>
    <dgm:cxn modelId="{C899F04C-8B1A-4D32-B66A-FC0E5DC2F913}" type="presParOf" srcId="{48FEE59E-A667-46FE-A5BB-D6A6CF4C4260}" destId="{C28F2C8B-CB2D-4E0A-9F86-A585B4166CBA}" srcOrd="3" destOrd="0" presId="urn:microsoft.com/office/officeart/2005/8/layout/default#1"/>
    <dgm:cxn modelId="{2E9B975A-22B9-4C15-800F-EEDD9C5C0DB8}" type="presParOf" srcId="{48FEE59E-A667-46FE-A5BB-D6A6CF4C4260}" destId="{710BABB2-BEA9-4DEE-842A-30456078ABF4}" srcOrd="4" destOrd="0" presId="urn:microsoft.com/office/officeart/2005/8/layout/default#1"/>
    <dgm:cxn modelId="{B2056110-7F3A-420B-AE61-A2428887B435}" type="presParOf" srcId="{48FEE59E-A667-46FE-A5BB-D6A6CF4C4260}" destId="{A1E605C0-8E65-4638-B114-989BFC75D5DB}" srcOrd="5" destOrd="0" presId="urn:microsoft.com/office/officeart/2005/8/layout/default#1"/>
    <dgm:cxn modelId="{8B36F97B-E14D-4BF1-96BD-3A09D71F3BB1}" type="presParOf" srcId="{48FEE59E-A667-46FE-A5BB-D6A6CF4C4260}" destId="{DA9E9B2D-BE7C-4C0C-BA17-30A5DCDFEDB4}" srcOrd="6" destOrd="0" presId="urn:microsoft.com/office/officeart/2005/8/layout/default#1"/>
    <dgm:cxn modelId="{01AA9252-EB0C-4A68-A6EF-65975641AA10}" type="presParOf" srcId="{48FEE59E-A667-46FE-A5BB-D6A6CF4C4260}" destId="{522421FD-5D6A-4023-9C37-BF72319FDBB6}" srcOrd="7" destOrd="0" presId="urn:microsoft.com/office/officeart/2005/8/layout/default#1"/>
    <dgm:cxn modelId="{FD45E36F-947C-477A-8DA7-F822E04F94D3}" type="presParOf" srcId="{48FEE59E-A667-46FE-A5BB-D6A6CF4C4260}" destId="{5D5F8238-B594-4603-AECA-29FC82DDF64E}" srcOrd="8" destOrd="0" presId="urn:microsoft.com/office/officeart/2005/8/layout/default#1"/>
    <dgm:cxn modelId="{5215983C-66A3-43A5-B07B-0F7AEB401B49}" type="presParOf" srcId="{48FEE59E-A667-46FE-A5BB-D6A6CF4C4260}" destId="{54294C6A-786A-435C-8001-6B6ABC312EE9}" srcOrd="9" destOrd="0" presId="urn:microsoft.com/office/officeart/2005/8/layout/default#1"/>
    <dgm:cxn modelId="{98F6A534-9E48-49C5-8F83-051C23F022B6}" type="presParOf" srcId="{48FEE59E-A667-46FE-A5BB-D6A6CF4C4260}" destId="{D1BDB03E-2A05-46B4-9A21-603C818DAE28}"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B2218C-3738-4BA9-8A91-FC936EB7E177}" type="doc">
      <dgm:prSet loTypeId="urn:microsoft.com/office/officeart/2005/8/layout/process2" loCatId="process" qsTypeId="urn:microsoft.com/office/officeart/2005/8/quickstyle/simple1" qsCatId="simple" csTypeId="urn:microsoft.com/office/officeart/2005/8/colors/accent6_2" csCatId="accent6" phldr="1"/>
      <dgm:spPr/>
    </dgm:pt>
    <dgm:pt modelId="{F8DB140F-AD63-4F79-A8B8-0E41F9B29503}">
      <dgm:prSet phldrT="[Text]"/>
      <dgm:spPr>
        <a:solidFill>
          <a:srgbClr val="CCCC00"/>
        </a:solidFill>
      </dgm:spPr>
      <dgm:t>
        <a:bodyPr/>
        <a:lstStyle/>
        <a:p>
          <a:r>
            <a:rPr lang="hr-HR" b="1" dirty="0"/>
            <a:t>OČITA DIJAGNOZA SAMOIZLJEČIVE BOLESTI npr. virusna infekcija gornjih dišnih puteva, fokalna infekcija kože</a:t>
          </a:r>
          <a:endParaRPr lang="en-GB" b="1" dirty="0"/>
        </a:p>
      </dgm:t>
    </dgm:pt>
    <dgm:pt modelId="{F2C6E48E-5387-4EF3-B3A8-B6B98DE2F95A}" type="parTrans" cxnId="{CF6DA25D-191C-4031-AF1F-68175BCBC316}">
      <dgm:prSet/>
      <dgm:spPr/>
      <dgm:t>
        <a:bodyPr/>
        <a:lstStyle/>
        <a:p>
          <a:endParaRPr lang="en-GB"/>
        </a:p>
      </dgm:t>
    </dgm:pt>
    <dgm:pt modelId="{4752CB0F-9FC4-453B-95C1-4E8E09F1D1B9}" type="sibTrans" cxnId="{CF6DA25D-191C-4031-AF1F-68175BCBC316}">
      <dgm:prSet/>
      <dgm:spPr>
        <a:solidFill>
          <a:srgbClr val="CCCC00"/>
        </a:solidFill>
        <a:ln>
          <a:solidFill>
            <a:schemeClr val="accent1">
              <a:shade val="50000"/>
            </a:schemeClr>
          </a:solidFill>
        </a:ln>
      </dgm:spPr>
      <dgm:t>
        <a:bodyPr/>
        <a:lstStyle/>
        <a:p>
          <a:endParaRPr lang="en-GB"/>
        </a:p>
      </dgm:t>
    </dgm:pt>
    <dgm:pt modelId="{40BC614E-8BC5-45CF-98F1-83336C3C0282}">
      <dgm:prSet phldrT="[Text]"/>
      <dgm:spPr>
        <a:solidFill>
          <a:srgbClr val="CCCC00"/>
        </a:solidFill>
      </dgm:spPr>
      <dgm:t>
        <a:bodyPr/>
        <a:lstStyle/>
        <a:p>
          <a:r>
            <a:rPr lang="hr-HR" b="1" dirty="0"/>
            <a:t>Adekvatna terapija</a:t>
          </a:r>
          <a:endParaRPr lang="en-GB" b="1" dirty="0"/>
        </a:p>
      </dgm:t>
    </dgm:pt>
    <dgm:pt modelId="{7BBA4EEB-889C-4195-9E58-B7E0F8E13674}" type="parTrans" cxnId="{CB348CE4-5311-4AFF-BDED-F8B38205ABCC}">
      <dgm:prSet/>
      <dgm:spPr/>
      <dgm:t>
        <a:bodyPr/>
        <a:lstStyle/>
        <a:p>
          <a:endParaRPr lang="en-GB"/>
        </a:p>
      </dgm:t>
    </dgm:pt>
    <dgm:pt modelId="{CF461574-9E88-4206-8530-2272633754CD}" type="sibTrans" cxnId="{CB348CE4-5311-4AFF-BDED-F8B38205ABCC}">
      <dgm:prSet/>
      <dgm:spPr>
        <a:solidFill>
          <a:srgbClr val="FF6600"/>
        </a:solidFill>
        <a:ln>
          <a:solidFill>
            <a:schemeClr val="accent1">
              <a:shade val="50000"/>
            </a:schemeClr>
          </a:solidFill>
        </a:ln>
      </dgm:spPr>
      <dgm:t>
        <a:bodyPr/>
        <a:lstStyle/>
        <a:p>
          <a:endParaRPr lang="en-GB"/>
        </a:p>
      </dgm:t>
    </dgm:pt>
    <dgm:pt modelId="{5B3B8F10-6D4E-4C52-809B-68029045B3E6}" type="pres">
      <dgm:prSet presAssocID="{7DB2218C-3738-4BA9-8A91-FC936EB7E177}" presName="linearFlow" presStyleCnt="0">
        <dgm:presLayoutVars>
          <dgm:resizeHandles val="exact"/>
        </dgm:presLayoutVars>
      </dgm:prSet>
      <dgm:spPr/>
    </dgm:pt>
    <dgm:pt modelId="{68F4DA78-28FA-4D92-B1A5-29F523F0BE42}" type="pres">
      <dgm:prSet presAssocID="{F8DB140F-AD63-4F79-A8B8-0E41F9B29503}" presName="node" presStyleLbl="node1" presStyleIdx="0" presStyleCnt="2" custLinFactNeighborX="31609" custLinFactNeighborY="-61">
        <dgm:presLayoutVars>
          <dgm:bulletEnabled val="1"/>
        </dgm:presLayoutVars>
      </dgm:prSet>
      <dgm:spPr/>
      <dgm:t>
        <a:bodyPr/>
        <a:lstStyle/>
        <a:p>
          <a:endParaRPr lang="en-GB"/>
        </a:p>
      </dgm:t>
    </dgm:pt>
    <dgm:pt modelId="{1D1CF2F0-B9A0-4C98-9091-BBDD3053A4EA}" type="pres">
      <dgm:prSet presAssocID="{4752CB0F-9FC4-453B-95C1-4E8E09F1D1B9}" presName="sibTrans" presStyleLbl="sibTrans2D1" presStyleIdx="0" presStyleCnt="1"/>
      <dgm:spPr/>
      <dgm:t>
        <a:bodyPr/>
        <a:lstStyle/>
        <a:p>
          <a:endParaRPr lang="en-GB"/>
        </a:p>
      </dgm:t>
    </dgm:pt>
    <dgm:pt modelId="{D6B41ACC-AA5D-44F2-BE84-CA15AC60F279}" type="pres">
      <dgm:prSet presAssocID="{4752CB0F-9FC4-453B-95C1-4E8E09F1D1B9}" presName="connectorText" presStyleLbl="sibTrans2D1" presStyleIdx="0" presStyleCnt="1"/>
      <dgm:spPr/>
      <dgm:t>
        <a:bodyPr/>
        <a:lstStyle/>
        <a:p>
          <a:endParaRPr lang="en-GB"/>
        </a:p>
      </dgm:t>
    </dgm:pt>
    <dgm:pt modelId="{547C6A1A-7903-468F-936E-061ED04A4D2A}" type="pres">
      <dgm:prSet presAssocID="{40BC614E-8BC5-45CF-98F1-83336C3C0282}" presName="node" presStyleLbl="node1" presStyleIdx="1" presStyleCnt="2" custLinFactNeighborY="2381">
        <dgm:presLayoutVars>
          <dgm:bulletEnabled val="1"/>
        </dgm:presLayoutVars>
      </dgm:prSet>
      <dgm:spPr/>
      <dgm:t>
        <a:bodyPr/>
        <a:lstStyle/>
        <a:p>
          <a:endParaRPr lang="en-GB"/>
        </a:p>
      </dgm:t>
    </dgm:pt>
  </dgm:ptLst>
  <dgm:cxnLst>
    <dgm:cxn modelId="{CF6DA25D-191C-4031-AF1F-68175BCBC316}" srcId="{7DB2218C-3738-4BA9-8A91-FC936EB7E177}" destId="{F8DB140F-AD63-4F79-A8B8-0E41F9B29503}" srcOrd="0" destOrd="0" parTransId="{F2C6E48E-5387-4EF3-B3A8-B6B98DE2F95A}" sibTransId="{4752CB0F-9FC4-453B-95C1-4E8E09F1D1B9}"/>
    <dgm:cxn modelId="{5D67C234-4443-4811-8DDD-F5DB9B274DE3}" type="presOf" srcId="{F8DB140F-AD63-4F79-A8B8-0E41F9B29503}" destId="{68F4DA78-28FA-4D92-B1A5-29F523F0BE42}" srcOrd="0" destOrd="0" presId="urn:microsoft.com/office/officeart/2005/8/layout/process2"/>
    <dgm:cxn modelId="{DE999BEE-A134-4E0D-90D6-0EEEC874F64D}" type="presOf" srcId="{7DB2218C-3738-4BA9-8A91-FC936EB7E177}" destId="{5B3B8F10-6D4E-4C52-809B-68029045B3E6}" srcOrd="0" destOrd="0" presId="urn:microsoft.com/office/officeart/2005/8/layout/process2"/>
    <dgm:cxn modelId="{CB348CE4-5311-4AFF-BDED-F8B38205ABCC}" srcId="{7DB2218C-3738-4BA9-8A91-FC936EB7E177}" destId="{40BC614E-8BC5-45CF-98F1-83336C3C0282}" srcOrd="1" destOrd="0" parTransId="{7BBA4EEB-889C-4195-9E58-B7E0F8E13674}" sibTransId="{CF461574-9E88-4206-8530-2272633754CD}"/>
    <dgm:cxn modelId="{6633E988-A204-416F-BFC8-4F337BD05484}" type="presOf" srcId="{4752CB0F-9FC4-453B-95C1-4E8E09F1D1B9}" destId="{D6B41ACC-AA5D-44F2-BE84-CA15AC60F279}" srcOrd="1" destOrd="0" presId="urn:microsoft.com/office/officeart/2005/8/layout/process2"/>
    <dgm:cxn modelId="{2BBE70E0-D41B-4742-8B03-FE0832711633}" type="presOf" srcId="{40BC614E-8BC5-45CF-98F1-83336C3C0282}" destId="{547C6A1A-7903-468F-936E-061ED04A4D2A}" srcOrd="0" destOrd="0" presId="urn:microsoft.com/office/officeart/2005/8/layout/process2"/>
    <dgm:cxn modelId="{2A331A2C-618E-4BA3-81C3-FA6F8AA4AD09}" type="presOf" srcId="{4752CB0F-9FC4-453B-95C1-4E8E09F1D1B9}" destId="{1D1CF2F0-B9A0-4C98-9091-BBDD3053A4EA}" srcOrd="0" destOrd="0" presId="urn:microsoft.com/office/officeart/2005/8/layout/process2"/>
    <dgm:cxn modelId="{0038DA97-FA97-4431-A505-31885E7AA8E3}" type="presParOf" srcId="{5B3B8F10-6D4E-4C52-809B-68029045B3E6}" destId="{68F4DA78-28FA-4D92-B1A5-29F523F0BE42}" srcOrd="0" destOrd="0" presId="urn:microsoft.com/office/officeart/2005/8/layout/process2"/>
    <dgm:cxn modelId="{588749DB-1B1F-47FE-98F1-F41664151882}" type="presParOf" srcId="{5B3B8F10-6D4E-4C52-809B-68029045B3E6}" destId="{1D1CF2F0-B9A0-4C98-9091-BBDD3053A4EA}" srcOrd="1" destOrd="0" presId="urn:microsoft.com/office/officeart/2005/8/layout/process2"/>
    <dgm:cxn modelId="{6DAE8739-DD68-495D-BB4D-47E656CB567F}" type="presParOf" srcId="{1D1CF2F0-B9A0-4C98-9091-BBDD3053A4EA}" destId="{D6B41ACC-AA5D-44F2-BE84-CA15AC60F279}" srcOrd="0" destOrd="0" presId="urn:microsoft.com/office/officeart/2005/8/layout/process2"/>
    <dgm:cxn modelId="{98452948-C9C0-485F-81AC-7AA094052D33}" type="presParOf" srcId="{5B3B8F10-6D4E-4C52-809B-68029045B3E6}" destId="{547C6A1A-7903-468F-936E-061ED04A4D2A}"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017E84-2695-4FDE-8AA9-BD85C4C9F361}" type="doc">
      <dgm:prSet loTypeId="urn:microsoft.com/office/officeart/2005/8/layout/process2" loCatId="process" qsTypeId="urn:microsoft.com/office/officeart/2005/8/quickstyle/simple1" qsCatId="simple" csTypeId="urn:microsoft.com/office/officeart/2005/8/colors/accent2_2" csCatId="accent2" phldr="1"/>
      <dgm:spPr/>
    </dgm:pt>
    <dgm:pt modelId="{0A7DD939-5160-4ACA-A01C-EC033D34E5D1}" type="pres">
      <dgm:prSet presAssocID="{CE017E84-2695-4FDE-8AA9-BD85C4C9F361}" presName="linearFlow" presStyleCnt="0">
        <dgm:presLayoutVars>
          <dgm:resizeHandles val="exact"/>
        </dgm:presLayoutVars>
      </dgm:prSet>
      <dgm:spPr/>
    </dgm:pt>
  </dgm:ptLst>
  <dgm:cxnLst>
    <dgm:cxn modelId="{8E00B0C8-D9EA-4508-AD72-879C916923CE}" type="presOf" srcId="{CE017E84-2695-4FDE-8AA9-BD85C4C9F361}" destId="{0A7DD939-5160-4ACA-A01C-EC033D34E5D1}" srcOrd="0"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B2218C-3738-4BA9-8A91-FC936EB7E177}" type="doc">
      <dgm:prSet loTypeId="urn:microsoft.com/office/officeart/2005/8/layout/process2" loCatId="process" qsTypeId="urn:microsoft.com/office/officeart/2005/8/quickstyle/simple1" qsCatId="simple" csTypeId="urn:microsoft.com/office/officeart/2005/8/colors/accent6_2" csCatId="accent6" phldr="1"/>
      <dgm:spPr/>
    </dgm:pt>
    <dgm:pt modelId="{F8DB140F-AD63-4F79-A8B8-0E41F9B29503}">
      <dgm:prSet phldrT="[Text]"/>
      <dgm:spPr>
        <a:solidFill>
          <a:srgbClr val="CCCC00"/>
        </a:solidFill>
      </dgm:spPr>
      <dgm:t>
        <a:bodyPr/>
        <a:lstStyle/>
        <a:p>
          <a:r>
            <a:rPr lang="hr-HR" b="1" dirty="0"/>
            <a:t>OČITA DIJAGNOZA SAMOIZLJEČIVE BOLESTI npr. virusna infekcija gornjih dišnih puteva, fokalna infekcija kože</a:t>
          </a:r>
          <a:endParaRPr lang="en-GB" b="1" dirty="0"/>
        </a:p>
      </dgm:t>
    </dgm:pt>
    <dgm:pt modelId="{F2C6E48E-5387-4EF3-B3A8-B6B98DE2F95A}" type="parTrans" cxnId="{CF6DA25D-191C-4031-AF1F-68175BCBC316}">
      <dgm:prSet/>
      <dgm:spPr/>
      <dgm:t>
        <a:bodyPr/>
        <a:lstStyle/>
        <a:p>
          <a:endParaRPr lang="en-GB"/>
        </a:p>
      </dgm:t>
    </dgm:pt>
    <dgm:pt modelId="{4752CB0F-9FC4-453B-95C1-4E8E09F1D1B9}" type="sibTrans" cxnId="{CF6DA25D-191C-4031-AF1F-68175BCBC316}">
      <dgm:prSet/>
      <dgm:spPr>
        <a:solidFill>
          <a:srgbClr val="CCCC00"/>
        </a:solidFill>
        <a:ln>
          <a:solidFill>
            <a:schemeClr val="accent1">
              <a:shade val="50000"/>
            </a:schemeClr>
          </a:solidFill>
        </a:ln>
      </dgm:spPr>
      <dgm:t>
        <a:bodyPr/>
        <a:lstStyle/>
        <a:p>
          <a:endParaRPr lang="en-GB"/>
        </a:p>
      </dgm:t>
    </dgm:pt>
    <dgm:pt modelId="{40BC614E-8BC5-45CF-98F1-83336C3C0282}">
      <dgm:prSet phldrT="[Text]"/>
      <dgm:spPr>
        <a:solidFill>
          <a:srgbClr val="CCCC00"/>
        </a:solidFill>
      </dgm:spPr>
      <dgm:t>
        <a:bodyPr/>
        <a:lstStyle/>
        <a:p>
          <a:r>
            <a:rPr lang="hr-HR" b="1" dirty="0"/>
            <a:t>Adekvatna terapija</a:t>
          </a:r>
          <a:endParaRPr lang="en-GB" b="1" dirty="0"/>
        </a:p>
      </dgm:t>
    </dgm:pt>
    <dgm:pt modelId="{7BBA4EEB-889C-4195-9E58-B7E0F8E13674}" type="parTrans" cxnId="{CB348CE4-5311-4AFF-BDED-F8B38205ABCC}">
      <dgm:prSet/>
      <dgm:spPr/>
      <dgm:t>
        <a:bodyPr/>
        <a:lstStyle/>
        <a:p>
          <a:endParaRPr lang="en-GB"/>
        </a:p>
      </dgm:t>
    </dgm:pt>
    <dgm:pt modelId="{CF461574-9E88-4206-8530-2272633754CD}" type="sibTrans" cxnId="{CB348CE4-5311-4AFF-BDED-F8B38205ABCC}">
      <dgm:prSet/>
      <dgm:spPr>
        <a:solidFill>
          <a:srgbClr val="FF6600"/>
        </a:solidFill>
        <a:ln>
          <a:solidFill>
            <a:schemeClr val="accent1">
              <a:shade val="50000"/>
            </a:schemeClr>
          </a:solidFill>
        </a:ln>
      </dgm:spPr>
      <dgm:t>
        <a:bodyPr/>
        <a:lstStyle/>
        <a:p>
          <a:endParaRPr lang="en-GB"/>
        </a:p>
      </dgm:t>
    </dgm:pt>
    <dgm:pt modelId="{0B6992D4-8161-437F-BCDA-782D55421E85}">
      <dgm:prSet phldrT="[Text]"/>
      <dgm:spPr>
        <a:solidFill>
          <a:srgbClr val="FF6600"/>
        </a:solidFill>
      </dgm:spPr>
      <dgm:t>
        <a:bodyPr/>
        <a:lstStyle/>
        <a:p>
          <a:r>
            <a:rPr lang="hr-HR" b="1" dirty="0"/>
            <a:t>POZITIVNO</a:t>
          </a:r>
          <a:endParaRPr lang="en-GB" b="1" dirty="0"/>
        </a:p>
      </dgm:t>
    </dgm:pt>
    <dgm:pt modelId="{EDBB7BB5-7F51-4720-8D0F-6B29A7582681}" type="parTrans" cxnId="{F6691A29-13ED-4426-BFE9-D91E2D8BD5C0}">
      <dgm:prSet/>
      <dgm:spPr/>
      <dgm:t>
        <a:bodyPr/>
        <a:lstStyle/>
        <a:p>
          <a:endParaRPr lang="en-GB"/>
        </a:p>
      </dgm:t>
    </dgm:pt>
    <dgm:pt modelId="{C30222E8-C31A-4320-9C84-4EB9A85B6E92}" type="sibTrans" cxnId="{F6691A29-13ED-4426-BFE9-D91E2D8BD5C0}">
      <dgm:prSet/>
      <dgm:spPr/>
      <dgm:t>
        <a:bodyPr/>
        <a:lstStyle/>
        <a:p>
          <a:endParaRPr lang="en-GB"/>
        </a:p>
      </dgm:t>
    </dgm:pt>
    <dgm:pt modelId="{5B3B8F10-6D4E-4C52-809B-68029045B3E6}" type="pres">
      <dgm:prSet presAssocID="{7DB2218C-3738-4BA9-8A91-FC936EB7E177}" presName="linearFlow" presStyleCnt="0">
        <dgm:presLayoutVars>
          <dgm:resizeHandles val="exact"/>
        </dgm:presLayoutVars>
      </dgm:prSet>
      <dgm:spPr/>
    </dgm:pt>
    <dgm:pt modelId="{68F4DA78-28FA-4D92-B1A5-29F523F0BE42}" type="pres">
      <dgm:prSet presAssocID="{F8DB140F-AD63-4F79-A8B8-0E41F9B29503}" presName="node" presStyleLbl="node1" presStyleIdx="0" presStyleCnt="3">
        <dgm:presLayoutVars>
          <dgm:bulletEnabled val="1"/>
        </dgm:presLayoutVars>
      </dgm:prSet>
      <dgm:spPr/>
      <dgm:t>
        <a:bodyPr/>
        <a:lstStyle/>
        <a:p>
          <a:endParaRPr lang="en-GB"/>
        </a:p>
      </dgm:t>
    </dgm:pt>
    <dgm:pt modelId="{1D1CF2F0-B9A0-4C98-9091-BBDD3053A4EA}" type="pres">
      <dgm:prSet presAssocID="{4752CB0F-9FC4-453B-95C1-4E8E09F1D1B9}" presName="sibTrans" presStyleLbl="sibTrans2D1" presStyleIdx="0" presStyleCnt="2"/>
      <dgm:spPr/>
      <dgm:t>
        <a:bodyPr/>
        <a:lstStyle/>
        <a:p>
          <a:endParaRPr lang="en-GB"/>
        </a:p>
      </dgm:t>
    </dgm:pt>
    <dgm:pt modelId="{D6B41ACC-AA5D-44F2-BE84-CA15AC60F279}" type="pres">
      <dgm:prSet presAssocID="{4752CB0F-9FC4-453B-95C1-4E8E09F1D1B9}" presName="connectorText" presStyleLbl="sibTrans2D1" presStyleIdx="0" presStyleCnt="2"/>
      <dgm:spPr/>
      <dgm:t>
        <a:bodyPr/>
        <a:lstStyle/>
        <a:p>
          <a:endParaRPr lang="en-GB"/>
        </a:p>
      </dgm:t>
    </dgm:pt>
    <dgm:pt modelId="{547C6A1A-7903-468F-936E-061ED04A4D2A}" type="pres">
      <dgm:prSet presAssocID="{40BC614E-8BC5-45CF-98F1-83336C3C0282}" presName="node" presStyleLbl="node1" presStyleIdx="1" presStyleCnt="3" custLinFactNeighborY="2381">
        <dgm:presLayoutVars>
          <dgm:bulletEnabled val="1"/>
        </dgm:presLayoutVars>
      </dgm:prSet>
      <dgm:spPr/>
      <dgm:t>
        <a:bodyPr/>
        <a:lstStyle/>
        <a:p>
          <a:endParaRPr lang="en-GB"/>
        </a:p>
      </dgm:t>
    </dgm:pt>
    <dgm:pt modelId="{0F1B6F98-92B1-4623-B780-9B93E72A990F}" type="pres">
      <dgm:prSet presAssocID="{CF461574-9E88-4206-8530-2272633754CD}" presName="sibTrans" presStyleLbl="sibTrans2D1" presStyleIdx="1" presStyleCnt="2" custAng="10800000"/>
      <dgm:spPr/>
      <dgm:t>
        <a:bodyPr/>
        <a:lstStyle/>
        <a:p>
          <a:endParaRPr lang="en-GB"/>
        </a:p>
      </dgm:t>
    </dgm:pt>
    <dgm:pt modelId="{138B88EA-8B57-49EB-882E-623C08452541}" type="pres">
      <dgm:prSet presAssocID="{CF461574-9E88-4206-8530-2272633754CD}" presName="connectorText" presStyleLbl="sibTrans2D1" presStyleIdx="1" presStyleCnt="2"/>
      <dgm:spPr/>
      <dgm:t>
        <a:bodyPr/>
        <a:lstStyle/>
        <a:p>
          <a:endParaRPr lang="en-GB"/>
        </a:p>
      </dgm:t>
    </dgm:pt>
    <dgm:pt modelId="{51AED0D6-BF64-478A-AF6C-8CAD5193E1B3}" type="pres">
      <dgm:prSet presAssocID="{0B6992D4-8161-437F-BCDA-782D55421E85}" presName="node" presStyleLbl="node1" presStyleIdx="2" presStyleCnt="3">
        <dgm:presLayoutVars>
          <dgm:bulletEnabled val="1"/>
        </dgm:presLayoutVars>
      </dgm:prSet>
      <dgm:spPr/>
      <dgm:t>
        <a:bodyPr/>
        <a:lstStyle/>
        <a:p>
          <a:endParaRPr lang="en-GB"/>
        </a:p>
      </dgm:t>
    </dgm:pt>
  </dgm:ptLst>
  <dgm:cxnLst>
    <dgm:cxn modelId="{632046D1-9A2A-41AA-B325-009992B0E7FB}" type="presOf" srcId="{CF461574-9E88-4206-8530-2272633754CD}" destId="{138B88EA-8B57-49EB-882E-623C08452541}" srcOrd="1" destOrd="0" presId="urn:microsoft.com/office/officeart/2005/8/layout/process2"/>
    <dgm:cxn modelId="{D5DBCE6F-FF8E-4FFC-8F19-0AC6F279A2FD}" type="presOf" srcId="{7DB2218C-3738-4BA9-8A91-FC936EB7E177}" destId="{5B3B8F10-6D4E-4C52-809B-68029045B3E6}" srcOrd="0" destOrd="0" presId="urn:microsoft.com/office/officeart/2005/8/layout/process2"/>
    <dgm:cxn modelId="{B06B51F2-F032-4983-8E9E-A42B6C1392D4}" type="presOf" srcId="{4752CB0F-9FC4-453B-95C1-4E8E09F1D1B9}" destId="{D6B41ACC-AA5D-44F2-BE84-CA15AC60F279}" srcOrd="1" destOrd="0" presId="urn:microsoft.com/office/officeart/2005/8/layout/process2"/>
    <dgm:cxn modelId="{CF6DA25D-191C-4031-AF1F-68175BCBC316}" srcId="{7DB2218C-3738-4BA9-8A91-FC936EB7E177}" destId="{F8DB140F-AD63-4F79-A8B8-0E41F9B29503}" srcOrd="0" destOrd="0" parTransId="{F2C6E48E-5387-4EF3-B3A8-B6B98DE2F95A}" sibTransId="{4752CB0F-9FC4-453B-95C1-4E8E09F1D1B9}"/>
    <dgm:cxn modelId="{F6691A29-13ED-4426-BFE9-D91E2D8BD5C0}" srcId="{7DB2218C-3738-4BA9-8A91-FC936EB7E177}" destId="{0B6992D4-8161-437F-BCDA-782D55421E85}" srcOrd="2" destOrd="0" parTransId="{EDBB7BB5-7F51-4720-8D0F-6B29A7582681}" sibTransId="{C30222E8-C31A-4320-9C84-4EB9A85B6E92}"/>
    <dgm:cxn modelId="{C42A90A4-E72F-4C0F-9921-5C64E2EF9B25}" type="presOf" srcId="{40BC614E-8BC5-45CF-98F1-83336C3C0282}" destId="{547C6A1A-7903-468F-936E-061ED04A4D2A}" srcOrd="0" destOrd="0" presId="urn:microsoft.com/office/officeart/2005/8/layout/process2"/>
    <dgm:cxn modelId="{B125EAA5-0AFD-4C78-9F96-EB106C0CC2D5}" type="presOf" srcId="{4752CB0F-9FC4-453B-95C1-4E8E09F1D1B9}" destId="{1D1CF2F0-B9A0-4C98-9091-BBDD3053A4EA}" srcOrd="0" destOrd="0" presId="urn:microsoft.com/office/officeart/2005/8/layout/process2"/>
    <dgm:cxn modelId="{DBD49F95-FBFF-46AF-BADF-13C1609608F0}" type="presOf" srcId="{F8DB140F-AD63-4F79-A8B8-0E41F9B29503}" destId="{68F4DA78-28FA-4D92-B1A5-29F523F0BE42}" srcOrd="0" destOrd="0" presId="urn:microsoft.com/office/officeart/2005/8/layout/process2"/>
    <dgm:cxn modelId="{DEF6428A-DC85-4D05-A7FE-C849F2CD887E}" type="presOf" srcId="{0B6992D4-8161-437F-BCDA-782D55421E85}" destId="{51AED0D6-BF64-478A-AF6C-8CAD5193E1B3}" srcOrd="0" destOrd="0" presId="urn:microsoft.com/office/officeart/2005/8/layout/process2"/>
    <dgm:cxn modelId="{24A7A1A0-3061-4567-928D-355AE6492E8A}" type="presOf" srcId="{CF461574-9E88-4206-8530-2272633754CD}" destId="{0F1B6F98-92B1-4623-B780-9B93E72A990F}" srcOrd="0" destOrd="0" presId="urn:microsoft.com/office/officeart/2005/8/layout/process2"/>
    <dgm:cxn modelId="{CB348CE4-5311-4AFF-BDED-F8B38205ABCC}" srcId="{7DB2218C-3738-4BA9-8A91-FC936EB7E177}" destId="{40BC614E-8BC5-45CF-98F1-83336C3C0282}" srcOrd="1" destOrd="0" parTransId="{7BBA4EEB-889C-4195-9E58-B7E0F8E13674}" sibTransId="{CF461574-9E88-4206-8530-2272633754CD}"/>
    <dgm:cxn modelId="{A6D9E5DE-431D-497A-9BAE-C5A5F0E8A70A}" type="presParOf" srcId="{5B3B8F10-6D4E-4C52-809B-68029045B3E6}" destId="{68F4DA78-28FA-4D92-B1A5-29F523F0BE42}" srcOrd="0" destOrd="0" presId="urn:microsoft.com/office/officeart/2005/8/layout/process2"/>
    <dgm:cxn modelId="{D4447EB5-D979-4D00-8023-9E03B6254111}" type="presParOf" srcId="{5B3B8F10-6D4E-4C52-809B-68029045B3E6}" destId="{1D1CF2F0-B9A0-4C98-9091-BBDD3053A4EA}" srcOrd="1" destOrd="0" presId="urn:microsoft.com/office/officeart/2005/8/layout/process2"/>
    <dgm:cxn modelId="{4F83CC9B-4967-4073-8CA2-CE35D217F970}" type="presParOf" srcId="{1D1CF2F0-B9A0-4C98-9091-BBDD3053A4EA}" destId="{D6B41ACC-AA5D-44F2-BE84-CA15AC60F279}" srcOrd="0" destOrd="0" presId="urn:microsoft.com/office/officeart/2005/8/layout/process2"/>
    <dgm:cxn modelId="{1FAEB547-CFAD-451F-A8EE-F8B4CBDA9F49}" type="presParOf" srcId="{5B3B8F10-6D4E-4C52-809B-68029045B3E6}" destId="{547C6A1A-7903-468F-936E-061ED04A4D2A}" srcOrd="2" destOrd="0" presId="urn:microsoft.com/office/officeart/2005/8/layout/process2"/>
    <dgm:cxn modelId="{C5189F57-C59D-48EC-A548-222AF19B82C6}" type="presParOf" srcId="{5B3B8F10-6D4E-4C52-809B-68029045B3E6}" destId="{0F1B6F98-92B1-4623-B780-9B93E72A990F}" srcOrd="3" destOrd="0" presId="urn:microsoft.com/office/officeart/2005/8/layout/process2"/>
    <dgm:cxn modelId="{4D713379-A33F-4CA6-B09B-514C5DFF2B18}" type="presParOf" srcId="{0F1B6F98-92B1-4623-B780-9B93E72A990F}" destId="{138B88EA-8B57-49EB-882E-623C08452541}" srcOrd="0" destOrd="0" presId="urn:microsoft.com/office/officeart/2005/8/layout/process2"/>
    <dgm:cxn modelId="{32E74651-040F-48F0-9C08-4C06EC06698C}" type="presParOf" srcId="{5B3B8F10-6D4E-4C52-809B-68029045B3E6}" destId="{51AED0D6-BF64-478A-AF6C-8CAD5193E1B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017E84-2695-4FDE-8AA9-BD85C4C9F361}" type="doc">
      <dgm:prSet loTypeId="urn:microsoft.com/office/officeart/2005/8/layout/process2" loCatId="process" qsTypeId="urn:microsoft.com/office/officeart/2005/8/quickstyle/simple1" qsCatId="simple" csTypeId="urn:microsoft.com/office/officeart/2005/8/colors/accent2_2" csCatId="accent2" phldr="1"/>
      <dgm:spPr/>
    </dgm:pt>
    <dgm:pt modelId="{CBE388DD-09F1-466F-AB4D-F873A6A99657}">
      <dgm:prSet phldrT="[Text]"/>
      <dgm:spPr>
        <a:solidFill>
          <a:srgbClr val="FF6600"/>
        </a:solidFill>
      </dgm:spPr>
      <dgm:t>
        <a:bodyPr/>
        <a:lstStyle/>
        <a:p>
          <a:r>
            <a:rPr lang="hr-HR" b="1" dirty="0"/>
            <a:t>SUMNJA NA: sindrom mononukleoze, BMO, SPB, TB-limfadenitis, autoimunosne poremećaje</a:t>
          </a:r>
          <a:endParaRPr lang="en-GB" b="1" dirty="0"/>
        </a:p>
      </dgm:t>
    </dgm:pt>
    <dgm:pt modelId="{D3FF0A5E-E2DF-4ED0-BAED-1CF399DA994E}" type="parTrans" cxnId="{2D6B4A74-C688-4622-AA5E-51E19AAD7056}">
      <dgm:prSet/>
      <dgm:spPr/>
      <dgm:t>
        <a:bodyPr/>
        <a:lstStyle/>
        <a:p>
          <a:endParaRPr lang="en-GB"/>
        </a:p>
      </dgm:t>
    </dgm:pt>
    <dgm:pt modelId="{C68A8459-4573-4FF2-B21D-42522A2A2E04}" type="sibTrans" cxnId="{2D6B4A74-C688-4622-AA5E-51E19AAD7056}">
      <dgm:prSet/>
      <dgm:spPr>
        <a:solidFill>
          <a:srgbClr val="FF6600"/>
        </a:solidFill>
        <a:ln>
          <a:solidFill>
            <a:schemeClr val="accent1">
              <a:shade val="50000"/>
            </a:schemeClr>
          </a:solidFill>
        </a:ln>
      </dgm:spPr>
      <dgm:t>
        <a:bodyPr/>
        <a:lstStyle/>
        <a:p>
          <a:endParaRPr lang="en-GB"/>
        </a:p>
      </dgm:t>
    </dgm:pt>
    <dgm:pt modelId="{0891F7FE-9454-461B-BFAE-930CE1F506AB}">
      <dgm:prSet phldrT="[Text]"/>
      <dgm:spPr>
        <a:solidFill>
          <a:srgbClr val="FF6600"/>
        </a:solidFill>
      </dgm:spPr>
      <dgm:t>
        <a:bodyPr/>
        <a:lstStyle/>
        <a:p>
          <a:r>
            <a:rPr lang="hr-HR" b="1" dirty="0"/>
            <a:t>SPECIFIČNA DIJAGNOSTIKA: </a:t>
          </a:r>
          <a:endParaRPr lang="en-GB" b="1" dirty="0"/>
        </a:p>
        <a:p>
          <a:r>
            <a:rPr lang="hr-HR" b="1" dirty="0"/>
            <a:t>serologija na EBV / CMV / BMO / Toxoplasmu, HIV, PPD, ANA, RF</a:t>
          </a:r>
          <a:endParaRPr lang="en-GB" b="1" dirty="0"/>
        </a:p>
      </dgm:t>
    </dgm:pt>
    <dgm:pt modelId="{0395F64A-CF66-4CB4-9E4D-60A76B3049EF}" type="parTrans" cxnId="{E13985B0-BAB1-4711-AEC1-B009D0042D6E}">
      <dgm:prSet/>
      <dgm:spPr/>
      <dgm:t>
        <a:bodyPr/>
        <a:lstStyle/>
        <a:p>
          <a:endParaRPr lang="en-GB"/>
        </a:p>
      </dgm:t>
    </dgm:pt>
    <dgm:pt modelId="{6B1EEDAD-7EA9-40EC-A5F4-5AFF990A48EF}" type="sibTrans" cxnId="{E13985B0-BAB1-4711-AEC1-B009D0042D6E}">
      <dgm:prSet/>
      <dgm:spPr>
        <a:solidFill>
          <a:srgbClr val="FF6600"/>
        </a:solidFill>
        <a:ln>
          <a:solidFill>
            <a:schemeClr val="accent1">
              <a:shade val="50000"/>
            </a:schemeClr>
          </a:solidFill>
        </a:ln>
      </dgm:spPr>
      <dgm:t>
        <a:bodyPr/>
        <a:lstStyle/>
        <a:p>
          <a:endParaRPr lang="en-GB"/>
        </a:p>
      </dgm:t>
    </dgm:pt>
    <dgm:pt modelId="{7CD6749A-F3C0-40AA-8927-0892E1E507B4}">
      <dgm:prSet phldrT="[Text]" custT="1"/>
      <dgm:spPr>
        <a:solidFill>
          <a:srgbClr val="FF6600"/>
        </a:solidFill>
      </dgm:spPr>
      <dgm:t>
        <a:bodyPr/>
        <a:lstStyle/>
        <a:p>
          <a:r>
            <a:rPr lang="hr-HR" sz="1800" b="1" dirty="0"/>
            <a:t>NEGATIVNO</a:t>
          </a:r>
          <a:endParaRPr lang="en-GB" sz="1800" b="1" dirty="0"/>
        </a:p>
      </dgm:t>
    </dgm:pt>
    <dgm:pt modelId="{78FB97F3-79BC-4DE0-85CF-5C84BD0F0FB7}" type="parTrans" cxnId="{A840A326-29F8-4C7B-B654-61252E2ADD01}">
      <dgm:prSet/>
      <dgm:spPr/>
      <dgm:t>
        <a:bodyPr/>
        <a:lstStyle/>
        <a:p>
          <a:endParaRPr lang="en-GB"/>
        </a:p>
      </dgm:t>
    </dgm:pt>
    <dgm:pt modelId="{6E53E840-D46B-458A-BD32-244D577418D0}" type="sibTrans" cxnId="{A840A326-29F8-4C7B-B654-61252E2ADD01}">
      <dgm:prSet/>
      <dgm:spPr/>
      <dgm:t>
        <a:bodyPr/>
        <a:lstStyle/>
        <a:p>
          <a:endParaRPr lang="en-GB"/>
        </a:p>
      </dgm:t>
    </dgm:pt>
    <dgm:pt modelId="{0A7DD939-5160-4ACA-A01C-EC033D34E5D1}" type="pres">
      <dgm:prSet presAssocID="{CE017E84-2695-4FDE-8AA9-BD85C4C9F361}" presName="linearFlow" presStyleCnt="0">
        <dgm:presLayoutVars>
          <dgm:resizeHandles val="exact"/>
        </dgm:presLayoutVars>
      </dgm:prSet>
      <dgm:spPr/>
    </dgm:pt>
    <dgm:pt modelId="{E55C9886-A897-46B2-8B85-9A29E68A3AF6}" type="pres">
      <dgm:prSet presAssocID="{CBE388DD-09F1-466F-AB4D-F873A6A99657}" presName="node" presStyleLbl="node1" presStyleIdx="0" presStyleCnt="3">
        <dgm:presLayoutVars>
          <dgm:bulletEnabled val="1"/>
        </dgm:presLayoutVars>
      </dgm:prSet>
      <dgm:spPr/>
      <dgm:t>
        <a:bodyPr/>
        <a:lstStyle/>
        <a:p>
          <a:endParaRPr lang="en-GB"/>
        </a:p>
      </dgm:t>
    </dgm:pt>
    <dgm:pt modelId="{F77A3D08-6C02-4B24-8AD6-A66D0EBBB816}" type="pres">
      <dgm:prSet presAssocID="{C68A8459-4573-4FF2-B21D-42522A2A2E04}" presName="sibTrans" presStyleLbl="sibTrans2D1" presStyleIdx="0" presStyleCnt="2"/>
      <dgm:spPr/>
      <dgm:t>
        <a:bodyPr/>
        <a:lstStyle/>
        <a:p>
          <a:endParaRPr lang="en-GB"/>
        </a:p>
      </dgm:t>
    </dgm:pt>
    <dgm:pt modelId="{E0C5183E-86C6-4155-9175-9C6A6ADE94D8}" type="pres">
      <dgm:prSet presAssocID="{C68A8459-4573-4FF2-B21D-42522A2A2E04}" presName="connectorText" presStyleLbl="sibTrans2D1" presStyleIdx="0" presStyleCnt="2"/>
      <dgm:spPr/>
      <dgm:t>
        <a:bodyPr/>
        <a:lstStyle/>
        <a:p>
          <a:endParaRPr lang="en-GB"/>
        </a:p>
      </dgm:t>
    </dgm:pt>
    <dgm:pt modelId="{D42AAB32-7197-4C1A-88A7-DDE3AE499F1A}" type="pres">
      <dgm:prSet presAssocID="{0891F7FE-9454-461B-BFAE-930CE1F506AB}" presName="node" presStyleLbl="node1" presStyleIdx="1" presStyleCnt="3">
        <dgm:presLayoutVars>
          <dgm:bulletEnabled val="1"/>
        </dgm:presLayoutVars>
      </dgm:prSet>
      <dgm:spPr/>
      <dgm:t>
        <a:bodyPr/>
        <a:lstStyle/>
        <a:p>
          <a:endParaRPr lang="en-GB"/>
        </a:p>
      </dgm:t>
    </dgm:pt>
    <dgm:pt modelId="{AAED276E-3A9A-4968-BFB8-CDB52158AD04}" type="pres">
      <dgm:prSet presAssocID="{6B1EEDAD-7EA9-40EC-A5F4-5AFF990A48EF}" presName="sibTrans" presStyleLbl="sibTrans2D1" presStyleIdx="1" presStyleCnt="2"/>
      <dgm:spPr/>
      <dgm:t>
        <a:bodyPr/>
        <a:lstStyle/>
        <a:p>
          <a:endParaRPr lang="en-GB"/>
        </a:p>
      </dgm:t>
    </dgm:pt>
    <dgm:pt modelId="{148B814B-DBD8-42BB-A3A1-0F1704042A65}" type="pres">
      <dgm:prSet presAssocID="{6B1EEDAD-7EA9-40EC-A5F4-5AFF990A48EF}" presName="connectorText" presStyleLbl="sibTrans2D1" presStyleIdx="1" presStyleCnt="2"/>
      <dgm:spPr/>
      <dgm:t>
        <a:bodyPr/>
        <a:lstStyle/>
        <a:p>
          <a:endParaRPr lang="en-GB"/>
        </a:p>
      </dgm:t>
    </dgm:pt>
    <dgm:pt modelId="{6F226BF7-4660-4B7C-A854-6B2F40212452}" type="pres">
      <dgm:prSet presAssocID="{7CD6749A-F3C0-40AA-8927-0892E1E507B4}" presName="node" presStyleLbl="node1" presStyleIdx="2" presStyleCnt="3">
        <dgm:presLayoutVars>
          <dgm:bulletEnabled val="1"/>
        </dgm:presLayoutVars>
      </dgm:prSet>
      <dgm:spPr/>
      <dgm:t>
        <a:bodyPr/>
        <a:lstStyle/>
        <a:p>
          <a:endParaRPr lang="en-GB"/>
        </a:p>
      </dgm:t>
    </dgm:pt>
  </dgm:ptLst>
  <dgm:cxnLst>
    <dgm:cxn modelId="{EE7E5FA6-E6C5-4C99-A4C3-FB34B8328859}" type="presOf" srcId="{CBE388DD-09F1-466F-AB4D-F873A6A99657}" destId="{E55C9886-A897-46B2-8B85-9A29E68A3AF6}" srcOrd="0" destOrd="0" presId="urn:microsoft.com/office/officeart/2005/8/layout/process2"/>
    <dgm:cxn modelId="{05EAE4F1-8D3B-4FCC-8EDE-6FAC9B62061D}" type="presOf" srcId="{C68A8459-4573-4FF2-B21D-42522A2A2E04}" destId="{F77A3D08-6C02-4B24-8AD6-A66D0EBBB816}" srcOrd="0" destOrd="0" presId="urn:microsoft.com/office/officeart/2005/8/layout/process2"/>
    <dgm:cxn modelId="{28F91633-55F7-48AF-B6D6-4FD609BEDE4D}" type="presOf" srcId="{C68A8459-4573-4FF2-B21D-42522A2A2E04}" destId="{E0C5183E-86C6-4155-9175-9C6A6ADE94D8}" srcOrd="1" destOrd="0" presId="urn:microsoft.com/office/officeart/2005/8/layout/process2"/>
    <dgm:cxn modelId="{A840A326-29F8-4C7B-B654-61252E2ADD01}" srcId="{CE017E84-2695-4FDE-8AA9-BD85C4C9F361}" destId="{7CD6749A-F3C0-40AA-8927-0892E1E507B4}" srcOrd="2" destOrd="0" parTransId="{78FB97F3-79BC-4DE0-85CF-5C84BD0F0FB7}" sibTransId="{6E53E840-D46B-458A-BD32-244D577418D0}"/>
    <dgm:cxn modelId="{58184AE0-6705-4393-B223-F0126CCCCDD2}" type="presOf" srcId="{CE017E84-2695-4FDE-8AA9-BD85C4C9F361}" destId="{0A7DD939-5160-4ACA-A01C-EC033D34E5D1}" srcOrd="0" destOrd="0" presId="urn:microsoft.com/office/officeart/2005/8/layout/process2"/>
    <dgm:cxn modelId="{E3280850-3504-41C3-AAA4-1BE83A66D46B}" type="presOf" srcId="{6B1EEDAD-7EA9-40EC-A5F4-5AFF990A48EF}" destId="{148B814B-DBD8-42BB-A3A1-0F1704042A65}" srcOrd="1" destOrd="0" presId="urn:microsoft.com/office/officeart/2005/8/layout/process2"/>
    <dgm:cxn modelId="{E13985B0-BAB1-4711-AEC1-B009D0042D6E}" srcId="{CE017E84-2695-4FDE-8AA9-BD85C4C9F361}" destId="{0891F7FE-9454-461B-BFAE-930CE1F506AB}" srcOrd="1" destOrd="0" parTransId="{0395F64A-CF66-4CB4-9E4D-60A76B3049EF}" sibTransId="{6B1EEDAD-7EA9-40EC-A5F4-5AFF990A48EF}"/>
    <dgm:cxn modelId="{2D6B4A74-C688-4622-AA5E-51E19AAD7056}" srcId="{CE017E84-2695-4FDE-8AA9-BD85C4C9F361}" destId="{CBE388DD-09F1-466F-AB4D-F873A6A99657}" srcOrd="0" destOrd="0" parTransId="{D3FF0A5E-E2DF-4ED0-BAED-1CF399DA994E}" sibTransId="{C68A8459-4573-4FF2-B21D-42522A2A2E04}"/>
    <dgm:cxn modelId="{AF7742E2-1BB8-401E-AA9B-C235D58D4761}" type="presOf" srcId="{7CD6749A-F3C0-40AA-8927-0892E1E507B4}" destId="{6F226BF7-4660-4B7C-A854-6B2F40212452}" srcOrd="0" destOrd="0" presId="urn:microsoft.com/office/officeart/2005/8/layout/process2"/>
    <dgm:cxn modelId="{4A93A719-2004-4467-A196-CD993069B0B4}" type="presOf" srcId="{0891F7FE-9454-461B-BFAE-930CE1F506AB}" destId="{D42AAB32-7197-4C1A-88A7-DDE3AE499F1A}" srcOrd="0" destOrd="0" presId="urn:microsoft.com/office/officeart/2005/8/layout/process2"/>
    <dgm:cxn modelId="{86A76B91-5CBC-4F14-8369-D199C4430450}" type="presOf" srcId="{6B1EEDAD-7EA9-40EC-A5F4-5AFF990A48EF}" destId="{AAED276E-3A9A-4968-BFB8-CDB52158AD04}" srcOrd="0" destOrd="0" presId="urn:microsoft.com/office/officeart/2005/8/layout/process2"/>
    <dgm:cxn modelId="{931DF3BA-6050-4355-B3D5-1F51DAA3A50D}" type="presParOf" srcId="{0A7DD939-5160-4ACA-A01C-EC033D34E5D1}" destId="{E55C9886-A897-46B2-8B85-9A29E68A3AF6}" srcOrd="0" destOrd="0" presId="urn:microsoft.com/office/officeart/2005/8/layout/process2"/>
    <dgm:cxn modelId="{3A173E33-F1D4-4EC2-A9CC-5D2F9A557EFA}" type="presParOf" srcId="{0A7DD939-5160-4ACA-A01C-EC033D34E5D1}" destId="{F77A3D08-6C02-4B24-8AD6-A66D0EBBB816}" srcOrd="1" destOrd="0" presId="urn:microsoft.com/office/officeart/2005/8/layout/process2"/>
    <dgm:cxn modelId="{D8AC4C57-22A3-43E3-B221-C80CE6461A4C}" type="presParOf" srcId="{F77A3D08-6C02-4B24-8AD6-A66D0EBBB816}" destId="{E0C5183E-86C6-4155-9175-9C6A6ADE94D8}" srcOrd="0" destOrd="0" presId="urn:microsoft.com/office/officeart/2005/8/layout/process2"/>
    <dgm:cxn modelId="{45CE2BC0-E65D-48B7-8F57-8721A45C4F49}" type="presParOf" srcId="{0A7DD939-5160-4ACA-A01C-EC033D34E5D1}" destId="{D42AAB32-7197-4C1A-88A7-DDE3AE499F1A}" srcOrd="2" destOrd="0" presId="urn:microsoft.com/office/officeart/2005/8/layout/process2"/>
    <dgm:cxn modelId="{A9E96CF2-7BED-4AB9-9BBB-E1146D1A0AA9}" type="presParOf" srcId="{0A7DD939-5160-4ACA-A01C-EC033D34E5D1}" destId="{AAED276E-3A9A-4968-BFB8-CDB52158AD04}" srcOrd="3" destOrd="0" presId="urn:microsoft.com/office/officeart/2005/8/layout/process2"/>
    <dgm:cxn modelId="{9D2E9C20-AB01-4A2D-BC99-0D6B82078885}" type="presParOf" srcId="{AAED276E-3A9A-4968-BFB8-CDB52158AD04}" destId="{148B814B-DBD8-42BB-A3A1-0F1704042A65}" srcOrd="0" destOrd="0" presId="urn:microsoft.com/office/officeart/2005/8/layout/process2"/>
    <dgm:cxn modelId="{3532F55B-4EA0-4F71-A377-5A57CFCFDA43}" type="presParOf" srcId="{0A7DD939-5160-4ACA-A01C-EC033D34E5D1}" destId="{6F226BF7-4660-4B7C-A854-6B2F40212452}"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9E2FB-E0D9-4D95-AC61-066045678AA1}">
      <dsp:nvSpPr>
        <dsp:cNvPr id="0" name=""/>
        <dsp:cNvSpPr/>
      </dsp:nvSpPr>
      <dsp:spPr>
        <a:xfrm>
          <a:off x="0" y="36934"/>
          <a:ext cx="3037581" cy="182254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hr-HR" sz="3800" kern="1200" dirty="0" smtClean="0"/>
            <a:t>SE/CRP</a:t>
          </a:r>
          <a:endParaRPr lang="en-GB" sz="3800" kern="1200" dirty="0"/>
        </a:p>
      </dsp:txBody>
      <dsp:txXfrm>
        <a:off x="0" y="36934"/>
        <a:ext cx="3037581" cy="1822549"/>
      </dsp:txXfrm>
    </dsp:sp>
    <dsp:sp modelId="{4F85B8E7-5B5E-4C58-92B7-54C243F2F1F5}">
      <dsp:nvSpPr>
        <dsp:cNvPr id="0" name=""/>
        <dsp:cNvSpPr/>
      </dsp:nvSpPr>
      <dsp:spPr>
        <a:xfrm>
          <a:off x="3341340" y="36934"/>
          <a:ext cx="3037581" cy="182254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hr-HR" sz="3800" kern="1200" dirty="0" smtClean="0"/>
            <a:t>BRIS ŽDRIJELA</a:t>
          </a:r>
          <a:endParaRPr lang="en-GB" sz="3800" kern="1200" dirty="0"/>
        </a:p>
      </dsp:txBody>
      <dsp:txXfrm>
        <a:off x="3341340" y="36934"/>
        <a:ext cx="3037581" cy="1822549"/>
      </dsp:txXfrm>
    </dsp:sp>
    <dsp:sp modelId="{710BABB2-BEA9-4DEE-842A-30456078ABF4}">
      <dsp:nvSpPr>
        <dsp:cNvPr id="0" name=""/>
        <dsp:cNvSpPr/>
      </dsp:nvSpPr>
      <dsp:spPr>
        <a:xfrm>
          <a:off x="6682680" y="36934"/>
          <a:ext cx="3037581" cy="182254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hr-HR" sz="3800" kern="1200" dirty="0" smtClean="0"/>
            <a:t>SEROLOGIJA, PPD, ANA, RF</a:t>
          </a:r>
          <a:endParaRPr lang="en-GB" sz="3800" kern="1200" dirty="0"/>
        </a:p>
      </dsp:txBody>
      <dsp:txXfrm>
        <a:off x="6682680" y="36934"/>
        <a:ext cx="3037581" cy="1822549"/>
      </dsp:txXfrm>
    </dsp:sp>
    <dsp:sp modelId="{DA9E9B2D-BE7C-4C0C-BA17-30A5DCDFEDB4}">
      <dsp:nvSpPr>
        <dsp:cNvPr id="0" name=""/>
        <dsp:cNvSpPr/>
      </dsp:nvSpPr>
      <dsp:spPr>
        <a:xfrm>
          <a:off x="0" y="2163241"/>
          <a:ext cx="3037581" cy="182254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hr-HR" sz="3800" kern="1200" dirty="0" smtClean="0"/>
            <a:t>RTG PLUĆA</a:t>
          </a:r>
          <a:endParaRPr lang="en-GB" sz="3800" kern="1200" dirty="0"/>
        </a:p>
      </dsp:txBody>
      <dsp:txXfrm>
        <a:off x="0" y="2163241"/>
        <a:ext cx="3037581" cy="1822549"/>
      </dsp:txXfrm>
    </dsp:sp>
    <dsp:sp modelId="{5D5F8238-B594-4603-AECA-29FC82DDF64E}">
      <dsp:nvSpPr>
        <dsp:cNvPr id="0" name=""/>
        <dsp:cNvSpPr/>
      </dsp:nvSpPr>
      <dsp:spPr>
        <a:xfrm>
          <a:off x="3341340" y="2163241"/>
          <a:ext cx="3037581" cy="1822549"/>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hr-HR" sz="3800" kern="1200" dirty="0" smtClean="0"/>
            <a:t>ULTRAZVUK</a:t>
          </a:r>
          <a:endParaRPr lang="en-GB" sz="3800" kern="1200" dirty="0"/>
        </a:p>
      </dsp:txBody>
      <dsp:txXfrm>
        <a:off x="3341340" y="2163241"/>
        <a:ext cx="3037581" cy="1822549"/>
      </dsp:txXfrm>
    </dsp:sp>
    <dsp:sp modelId="{D1BDB03E-2A05-46B4-9A21-603C818DAE28}">
      <dsp:nvSpPr>
        <dsp:cNvPr id="0" name=""/>
        <dsp:cNvSpPr/>
      </dsp:nvSpPr>
      <dsp:spPr>
        <a:xfrm>
          <a:off x="6682680" y="2163241"/>
          <a:ext cx="3037581" cy="182254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hr-HR" sz="3800" kern="1200" dirty="0" smtClean="0"/>
            <a:t>PUNKCIJA / BIOPSIJA</a:t>
          </a:r>
          <a:endParaRPr lang="en-GB" sz="3800" kern="1200" dirty="0"/>
        </a:p>
      </dsp:txBody>
      <dsp:txXfrm>
        <a:off x="6682680" y="2163241"/>
        <a:ext cx="3037581" cy="1822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4DA78-28FA-4D92-B1A5-29F523F0BE42}">
      <dsp:nvSpPr>
        <dsp:cNvPr id="0" name=""/>
        <dsp:cNvSpPr/>
      </dsp:nvSpPr>
      <dsp:spPr>
        <a:xfrm>
          <a:off x="0" y="0"/>
          <a:ext cx="3833870" cy="2289098"/>
        </a:xfrm>
        <a:prstGeom prst="roundRect">
          <a:avLst>
            <a:gd name="adj" fmla="val 10000"/>
          </a:avLst>
        </a:prstGeom>
        <a:solidFill>
          <a:srgbClr val="CCCC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hr-HR" sz="2600" b="1" kern="1200" dirty="0"/>
            <a:t>OČITA DIJAGNOZA SAMOIZLJEČIVE BOLESTI npr. virusna infekcija gornjih dišnih puteva, fokalna infekcija kože</a:t>
          </a:r>
          <a:endParaRPr lang="en-GB" sz="2600" b="1" kern="1200" dirty="0"/>
        </a:p>
      </dsp:txBody>
      <dsp:txXfrm>
        <a:off x="67045" y="67045"/>
        <a:ext cx="3699780" cy="2155008"/>
      </dsp:txXfrm>
    </dsp:sp>
    <dsp:sp modelId="{1D1CF2F0-B9A0-4C98-9091-BBDD3053A4EA}">
      <dsp:nvSpPr>
        <dsp:cNvPr id="0" name=""/>
        <dsp:cNvSpPr/>
      </dsp:nvSpPr>
      <dsp:spPr>
        <a:xfrm rot="5400000">
          <a:off x="1487205" y="2347025"/>
          <a:ext cx="859459" cy="1030094"/>
        </a:xfrm>
        <a:prstGeom prst="rightArrow">
          <a:avLst>
            <a:gd name="adj1" fmla="val 60000"/>
            <a:gd name="adj2" fmla="val 50000"/>
          </a:avLst>
        </a:prstGeom>
        <a:solidFill>
          <a:srgbClr val="CCCC00"/>
        </a:solidFill>
        <a:ln>
          <a:solidFill>
            <a:schemeClr val="accent1">
              <a:shade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rot="-5400000">
        <a:off x="1607907" y="2432342"/>
        <a:ext cx="618056" cy="601621"/>
      </dsp:txXfrm>
    </dsp:sp>
    <dsp:sp modelId="{547C6A1A-7903-468F-936E-061ED04A4D2A}">
      <dsp:nvSpPr>
        <dsp:cNvPr id="0" name=""/>
        <dsp:cNvSpPr/>
      </dsp:nvSpPr>
      <dsp:spPr>
        <a:xfrm>
          <a:off x="0" y="3435045"/>
          <a:ext cx="3833870" cy="2289098"/>
        </a:xfrm>
        <a:prstGeom prst="roundRect">
          <a:avLst>
            <a:gd name="adj" fmla="val 10000"/>
          </a:avLst>
        </a:prstGeom>
        <a:solidFill>
          <a:srgbClr val="CCCC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hr-HR" sz="2600" b="1" kern="1200" dirty="0"/>
            <a:t>Adekvatna terapija</a:t>
          </a:r>
          <a:endParaRPr lang="en-GB" sz="2600" b="1" kern="1200" dirty="0"/>
        </a:p>
      </dsp:txBody>
      <dsp:txXfrm>
        <a:off x="67045" y="3502090"/>
        <a:ext cx="3699780" cy="21550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4DA78-28FA-4D92-B1A5-29F523F0BE42}">
      <dsp:nvSpPr>
        <dsp:cNvPr id="0" name=""/>
        <dsp:cNvSpPr/>
      </dsp:nvSpPr>
      <dsp:spPr>
        <a:xfrm>
          <a:off x="579810" y="0"/>
          <a:ext cx="2674248" cy="1431035"/>
        </a:xfrm>
        <a:prstGeom prst="roundRect">
          <a:avLst>
            <a:gd name="adj" fmla="val 10000"/>
          </a:avLst>
        </a:prstGeom>
        <a:solidFill>
          <a:srgbClr val="CCCC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b="1" kern="1200" dirty="0"/>
            <a:t>OČITA DIJAGNOZA SAMOIZLJEČIVE BOLESTI npr. virusna infekcija gornjih dišnih puteva, fokalna infekcija kože</a:t>
          </a:r>
          <a:endParaRPr lang="en-GB" sz="1800" b="1" kern="1200" dirty="0"/>
        </a:p>
      </dsp:txBody>
      <dsp:txXfrm>
        <a:off x="621724" y="41914"/>
        <a:ext cx="2590420" cy="1347207"/>
      </dsp:txXfrm>
    </dsp:sp>
    <dsp:sp modelId="{1D1CF2F0-B9A0-4C98-9091-BBDD3053A4EA}">
      <dsp:nvSpPr>
        <dsp:cNvPr id="0" name=""/>
        <dsp:cNvSpPr/>
      </dsp:nvSpPr>
      <dsp:spPr>
        <a:xfrm rot="5400000">
          <a:off x="1642227" y="1475330"/>
          <a:ext cx="549415" cy="643966"/>
        </a:xfrm>
        <a:prstGeom prst="rightArrow">
          <a:avLst>
            <a:gd name="adj1" fmla="val 60000"/>
            <a:gd name="adj2" fmla="val 50000"/>
          </a:avLst>
        </a:prstGeom>
        <a:solidFill>
          <a:srgbClr val="CCCC00"/>
        </a:solidFill>
        <a:ln>
          <a:solidFill>
            <a:schemeClr val="accent1">
              <a:shade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5400000">
        <a:off x="1723745" y="1522605"/>
        <a:ext cx="386380" cy="384591"/>
      </dsp:txXfrm>
    </dsp:sp>
    <dsp:sp modelId="{547C6A1A-7903-468F-936E-061ED04A4D2A}">
      <dsp:nvSpPr>
        <dsp:cNvPr id="0" name=""/>
        <dsp:cNvSpPr/>
      </dsp:nvSpPr>
      <dsp:spPr>
        <a:xfrm>
          <a:off x="579810" y="2163590"/>
          <a:ext cx="2674248" cy="1431035"/>
        </a:xfrm>
        <a:prstGeom prst="roundRect">
          <a:avLst>
            <a:gd name="adj" fmla="val 10000"/>
          </a:avLst>
        </a:prstGeom>
        <a:solidFill>
          <a:srgbClr val="CCCC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b="1" kern="1200" dirty="0"/>
            <a:t>Adekvatna terapija</a:t>
          </a:r>
          <a:endParaRPr lang="en-GB" sz="1800" b="1" kern="1200" dirty="0"/>
        </a:p>
      </dsp:txBody>
      <dsp:txXfrm>
        <a:off x="621724" y="2205504"/>
        <a:ext cx="2590420" cy="1347207"/>
      </dsp:txXfrm>
    </dsp:sp>
    <dsp:sp modelId="{0F1B6F98-92B1-4623-B780-9B93E72A990F}">
      <dsp:nvSpPr>
        <dsp:cNvPr id="0" name=""/>
        <dsp:cNvSpPr/>
      </dsp:nvSpPr>
      <dsp:spPr>
        <a:xfrm rot="16200000">
          <a:off x="1655004" y="3621884"/>
          <a:ext cx="523861" cy="643966"/>
        </a:xfrm>
        <a:prstGeom prst="rightArrow">
          <a:avLst>
            <a:gd name="adj1" fmla="val 60000"/>
            <a:gd name="adj2" fmla="val 50000"/>
          </a:avLst>
        </a:prstGeom>
        <a:solidFill>
          <a:srgbClr val="FF6600"/>
        </a:solidFill>
        <a:ln>
          <a:solidFill>
            <a:schemeClr val="accent1">
              <a:shade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5400000">
        <a:off x="1723745" y="3839094"/>
        <a:ext cx="386380" cy="366703"/>
      </dsp:txXfrm>
    </dsp:sp>
    <dsp:sp modelId="{51AED0D6-BF64-478A-AF6C-8CAD5193E1B3}">
      <dsp:nvSpPr>
        <dsp:cNvPr id="0" name=""/>
        <dsp:cNvSpPr/>
      </dsp:nvSpPr>
      <dsp:spPr>
        <a:xfrm>
          <a:off x="579810" y="4293107"/>
          <a:ext cx="2674248" cy="1431035"/>
        </a:xfrm>
        <a:prstGeom prst="roundRect">
          <a:avLst>
            <a:gd name="adj" fmla="val 10000"/>
          </a:avLst>
        </a:prstGeom>
        <a:solidFill>
          <a:srgbClr val="FF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b="1" kern="1200" dirty="0"/>
            <a:t>POZITIVNO</a:t>
          </a:r>
          <a:endParaRPr lang="en-GB" sz="1800" b="1" kern="1200" dirty="0"/>
        </a:p>
      </dsp:txBody>
      <dsp:txXfrm>
        <a:off x="621724" y="4335021"/>
        <a:ext cx="2590420" cy="13472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C9886-A897-46B2-8B85-9A29E68A3AF6}">
      <dsp:nvSpPr>
        <dsp:cNvPr id="0" name=""/>
        <dsp:cNvSpPr/>
      </dsp:nvSpPr>
      <dsp:spPr>
        <a:xfrm>
          <a:off x="744679" y="0"/>
          <a:ext cx="2575864" cy="1431035"/>
        </a:xfrm>
        <a:prstGeom prst="roundRect">
          <a:avLst>
            <a:gd name="adj" fmla="val 10000"/>
          </a:avLst>
        </a:prstGeom>
        <a:solidFill>
          <a:srgbClr val="FF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b="1" kern="1200" dirty="0"/>
            <a:t>SUMNJA NA: sindrom mononukleoze, BMO, SPB, TB-limfadenitis, autoimunosne poremećaje</a:t>
          </a:r>
          <a:endParaRPr lang="en-GB" sz="1800" b="1" kern="1200" dirty="0"/>
        </a:p>
      </dsp:txBody>
      <dsp:txXfrm>
        <a:off x="786593" y="41914"/>
        <a:ext cx="2492036" cy="1347207"/>
      </dsp:txXfrm>
    </dsp:sp>
    <dsp:sp modelId="{F77A3D08-6C02-4B24-8AD6-A66D0EBBB816}">
      <dsp:nvSpPr>
        <dsp:cNvPr id="0" name=""/>
        <dsp:cNvSpPr/>
      </dsp:nvSpPr>
      <dsp:spPr>
        <a:xfrm rot="5400000">
          <a:off x="1764292" y="1466811"/>
          <a:ext cx="536638" cy="643966"/>
        </a:xfrm>
        <a:prstGeom prst="rightArrow">
          <a:avLst>
            <a:gd name="adj1" fmla="val 60000"/>
            <a:gd name="adj2" fmla="val 50000"/>
          </a:avLst>
        </a:prstGeom>
        <a:solidFill>
          <a:srgbClr val="FF6600"/>
        </a:solidFill>
        <a:ln>
          <a:solidFill>
            <a:schemeClr val="accent1">
              <a:shade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5400000">
        <a:off x="1839422" y="1520475"/>
        <a:ext cx="386380" cy="375647"/>
      </dsp:txXfrm>
    </dsp:sp>
    <dsp:sp modelId="{D42AAB32-7197-4C1A-88A7-DDE3AE499F1A}">
      <dsp:nvSpPr>
        <dsp:cNvPr id="0" name=""/>
        <dsp:cNvSpPr/>
      </dsp:nvSpPr>
      <dsp:spPr>
        <a:xfrm>
          <a:off x="744679" y="2146554"/>
          <a:ext cx="2575864" cy="1431035"/>
        </a:xfrm>
        <a:prstGeom prst="roundRect">
          <a:avLst>
            <a:gd name="adj" fmla="val 10000"/>
          </a:avLst>
        </a:prstGeom>
        <a:solidFill>
          <a:srgbClr val="FF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b="1" kern="1200" dirty="0"/>
            <a:t>SPECIFIČNA DIJAGNOSTIKA: </a:t>
          </a:r>
          <a:endParaRPr lang="en-GB" sz="1800" b="1" kern="1200" dirty="0"/>
        </a:p>
        <a:p>
          <a:pPr lvl="0" algn="ctr" defTabSz="800100">
            <a:lnSpc>
              <a:spcPct val="90000"/>
            </a:lnSpc>
            <a:spcBef>
              <a:spcPct val="0"/>
            </a:spcBef>
            <a:spcAft>
              <a:spcPct val="35000"/>
            </a:spcAft>
          </a:pPr>
          <a:r>
            <a:rPr lang="hr-HR" sz="1800" b="1" kern="1200" dirty="0"/>
            <a:t>serologija na EBV / CMV / BMO / Toxoplasmu, HIV, PPD, ANA, RF</a:t>
          </a:r>
          <a:endParaRPr lang="en-GB" sz="1800" b="1" kern="1200" dirty="0"/>
        </a:p>
      </dsp:txBody>
      <dsp:txXfrm>
        <a:off x="786593" y="2188468"/>
        <a:ext cx="2492036" cy="1347207"/>
      </dsp:txXfrm>
    </dsp:sp>
    <dsp:sp modelId="{AAED276E-3A9A-4968-BFB8-CDB52158AD04}">
      <dsp:nvSpPr>
        <dsp:cNvPr id="0" name=""/>
        <dsp:cNvSpPr/>
      </dsp:nvSpPr>
      <dsp:spPr>
        <a:xfrm rot="5400000">
          <a:off x="1764292" y="3613365"/>
          <a:ext cx="536638" cy="643966"/>
        </a:xfrm>
        <a:prstGeom prst="rightArrow">
          <a:avLst>
            <a:gd name="adj1" fmla="val 60000"/>
            <a:gd name="adj2" fmla="val 50000"/>
          </a:avLst>
        </a:prstGeom>
        <a:solidFill>
          <a:srgbClr val="FF6600"/>
        </a:solidFill>
        <a:ln>
          <a:solidFill>
            <a:schemeClr val="accent1">
              <a:shade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5400000">
        <a:off x="1839422" y="3667029"/>
        <a:ext cx="386380" cy="375647"/>
      </dsp:txXfrm>
    </dsp:sp>
    <dsp:sp modelId="{6F226BF7-4660-4B7C-A854-6B2F40212452}">
      <dsp:nvSpPr>
        <dsp:cNvPr id="0" name=""/>
        <dsp:cNvSpPr/>
      </dsp:nvSpPr>
      <dsp:spPr>
        <a:xfrm>
          <a:off x="744679" y="4293107"/>
          <a:ext cx="2575864" cy="1431035"/>
        </a:xfrm>
        <a:prstGeom prst="roundRect">
          <a:avLst>
            <a:gd name="adj" fmla="val 10000"/>
          </a:avLst>
        </a:prstGeom>
        <a:solidFill>
          <a:srgbClr val="FF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b="1" kern="1200" dirty="0"/>
            <a:t>NEGATIVNO</a:t>
          </a:r>
          <a:endParaRPr lang="en-GB" sz="1800" b="1" kern="1200" dirty="0"/>
        </a:p>
      </dsp:txBody>
      <dsp:txXfrm>
        <a:off x="786593" y="4335021"/>
        <a:ext cx="2492036" cy="134720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CB438E-B865-4A33-9869-04D1519F0058}" type="datetimeFigureOut">
              <a:rPr lang="en-GB" smtClean="0"/>
              <a:pPr/>
              <a:t>15/06/2018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656B4-5F1C-46F5-81F6-09746B202794}" type="slidenum">
              <a:rPr lang="en-GB" smtClean="0"/>
              <a:pPr/>
              <a:t>‹#›</a:t>
            </a:fld>
            <a:endParaRPr lang="en-GB"/>
          </a:p>
        </p:txBody>
      </p:sp>
    </p:spTree>
    <p:extLst>
      <p:ext uri="{BB962C8B-B14F-4D97-AF65-F5344CB8AC3E}">
        <p14:creationId xmlns:p14="http://schemas.microsoft.com/office/powerpoint/2010/main" val="3947161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Normalno palpabilni:</a:t>
            </a:r>
            <a:r>
              <a:rPr lang="hr-HR" baseline="0" dirty="0" smtClean="0"/>
              <a:t> submandibularni, aksilarni, ingvinalni</a:t>
            </a:r>
            <a:endParaRPr lang="en-GB" dirty="0"/>
          </a:p>
        </p:txBody>
      </p:sp>
      <p:sp>
        <p:nvSpPr>
          <p:cNvPr id="4" name="Slide Number Placeholder 3"/>
          <p:cNvSpPr>
            <a:spLocks noGrp="1"/>
          </p:cNvSpPr>
          <p:nvPr>
            <p:ph type="sldNum" sz="quarter" idx="10"/>
          </p:nvPr>
        </p:nvSpPr>
        <p:spPr/>
        <p:txBody>
          <a:bodyPr/>
          <a:lstStyle/>
          <a:p>
            <a:fld id="{746656B4-5F1C-46F5-81F6-09746B202794}" type="slidenum">
              <a:rPr lang="en-GB" smtClean="0"/>
              <a:pPr/>
              <a:t>2</a:t>
            </a:fld>
            <a:endParaRPr lang="en-GB"/>
          </a:p>
        </p:txBody>
      </p:sp>
    </p:spTree>
    <p:extLst>
      <p:ext uri="{BB962C8B-B14F-4D97-AF65-F5344CB8AC3E}">
        <p14:creationId xmlns:p14="http://schemas.microsoft.com/office/powerpoint/2010/main" val="2446682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ODGOVOR: C</a:t>
            </a:r>
            <a:endParaRPr lang="en-GB" dirty="0"/>
          </a:p>
        </p:txBody>
      </p:sp>
      <p:sp>
        <p:nvSpPr>
          <p:cNvPr id="4" name="Slide Number Placeholder 3"/>
          <p:cNvSpPr>
            <a:spLocks noGrp="1"/>
          </p:cNvSpPr>
          <p:nvPr>
            <p:ph type="sldNum" sz="quarter" idx="10"/>
          </p:nvPr>
        </p:nvSpPr>
        <p:spPr/>
        <p:txBody>
          <a:bodyPr/>
          <a:lstStyle/>
          <a:p>
            <a:fld id="{746656B4-5F1C-46F5-81F6-09746B202794}" type="slidenum">
              <a:rPr lang="en-GB" smtClean="0"/>
              <a:pPr/>
              <a:t>31</a:t>
            </a:fld>
            <a:endParaRPr lang="en-GB"/>
          </a:p>
        </p:txBody>
      </p:sp>
    </p:spTree>
    <p:extLst>
      <p:ext uri="{BB962C8B-B14F-4D97-AF65-F5344CB8AC3E}">
        <p14:creationId xmlns:p14="http://schemas.microsoft.com/office/powerpoint/2010/main" val="4060514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ODGOVOR: C</a:t>
            </a:r>
            <a:endParaRPr lang="en-GB" dirty="0"/>
          </a:p>
        </p:txBody>
      </p:sp>
      <p:sp>
        <p:nvSpPr>
          <p:cNvPr id="4" name="Slide Number Placeholder 3"/>
          <p:cNvSpPr>
            <a:spLocks noGrp="1"/>
          </p:cNvSpPr>
          <p:nvPr>
            <p:ph type="sldNum" sz="quarter" idx="10"/>
          </p:nvPr>
        </p:nvSpPr>
        <p:spPr/>
        <p:txBody>
          <a:bodyPr/>
          <a:lstStyle/>
          <a:p>
            <a:fld id="{746656B4-5F1C-46F5-81F6-09746B202794}" type="slidenum">
              <a:rPr lang="en-GB" smtClean="0"/>
              <a:pPr/>
              <a:t>32</a:t>
            </a:fld>
            <a:endParaRPr lang="en-GB"/>
          </a:p>
        </p:txBody>
      </p:sp>
    </p:spTree>
    <p:extLst>
      <p:ext uri="{BB962C8B-B14F-4D97-AF65-F5344CB8AC3E}">
        <p14:creationId xmlns:p14="http://schemas.microsoft.com/office/powerpoint/2010/main" val="4060514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ODGOVOR:</a:t>
            </a:r>
            <a:r>
              <a:rPr lang="hr-HR" baseline="0" dirty="0" smtClean="0"/>
              <a:t> C</a:t>
            </a:r>
            <a:endParaRPr lang="en-GB" dirty="0"/>
          </a:p>
        </p:txBody>
      </p:sp>
      <p:sp>
        <p:nvSpPr>
          <p:cNvPr id="4" name="Slide Number Placeholder 3"/>
          <p:cNvSpPr>
            <a:spLocks noGrp="1"/>
          </p:cNvSpPr>
          <p:nvPr>
            <p:ph type="sldNum" sz="quarter" idx="10"/>
          </p:nvPr>
        </p:nvSpPr>
        <p:spPr/>
        <p:txBody>
          <a:bodyPr/>
          <a:lstStyle/>
          <a:p>
            <a:fld id="{746656B4-5F1C-46F5-81F6-09746B202794}" type="slidenum">
              <a:rPr lang="en-GB" smtClean="0"/>
              <a:pPr/>
              <a:t>33</a:t>
            </a:fld>
            <a:endParaRPr lang="en-GB"/>
          </a:p>
        </p:txBody>
      </p:sp>
    </p:spTree>
    <p:extLst>
      <p:ext uri="{BB962C8B-B14F-4D97-AF65-F5344CB8AC3E}">
        <p14:creationId xmlns:p14="http://schemas.microsoft.com/office/powerpoint/2010/main" val="994759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ODGOVOR:</a:t>
            </a:r>
            <a:r>
              <a:rPr lang="hr-HR" baseline="0" dirty="0" smtClean="0"/>
              <a:t> C</a:t>
            </a:r>
            <a:endParaRPr lang="en-GB" dirty="0"/>
          </a:p>
        </p:txBody>
      </p:sp>
      <p:sp>
        <p:nvSpPr>
          <p:cNvPr id="4" name="Slide Number Placeholder 3"/>
          <p:cNvSpPr>
            <a:spLocks noGrp="1"/>
          </p:cNvSpPr>
          <p:nvPr>
            <p:ph type="sldNum" sz="quarter" idx="10"/>
          </p:nvPr>
        </p:nvSpPr>
        <p:spPr/>
        <p:txBody>
          <a:bodyPr/>
          <a:lstStyle/>
          <a:p>
            <a:fld id="{746656B4-5F1C-46F5-81F6-09746B202794}" type="slidenum">
              <a:rPr lang="en-GB" smtClean="0"/>
              <a:pPr/>
              <a:t>34</a:t>
            </a:fld>
            <a:endParaRPr lang="en-GB"/>
          </a:p>
        </p:txBody>
      </p:sp>
    </p:spTree>
    <p:extLst>
      <p:ext uri="{BB962C8B-B14F-4D97-AF65-F5344CB8AC3E}">
        <p14:creationId xmlns:p14="http://schemas.microsoft.com/office/powerpoint/2010/main" val="994759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ODGOVOR</a:t>
            </a:r>
            <a:r>
              <a:rPr lang="hr-HR" baseline="0" dirty="0" smtClean="0"/>
              <a:t>: A (Herpes) </a:t>
            </a:r>
            <a:endParaRPr lang="en-GB" dirty="0"/>
          </a:p>
        </p:txBody>
      </p:sp>
      <p:sp>
        <p:nvSpPr>
          <p:cNvPr id="4" name="Slide Number Placeholder 3"/>
          <p:cNvSpPr>
            <a:spLocks noGrp="1"/>
          </p:cNvSpPr>
          <p:nvPr>
            <p:ph type="sldNum" sz="quarter" idx="10"/>
          </p:nvPr>
        </p:nvSpPr>
        <p:spPr/>
        <p:txBody>
          <a:bodyPr/>
          <a:lstStyle/>
          <a:p>
            <a:fld id="{746656B4-5F1C-46F5-81F6-09746B202794}" type="slidenum">
              <a:rPr lang="en-GB" smtClean="0"/>
              <a:pPr/>
              <a:t>35</a:t>
            </a:fld>
            <a:endParaRPr lang="en-GB"/>
          </a:p>
        </p:txBody>
      </p:sp>
    </p:spTree>
    <p:extLst>
      <p:ext uri="{BB962C8B-B14F-4D97-AF65-F5344CB8AC3E}">
        <p14:creationId xmlns:p14="http://schemas.microsoft.com/office/powerpoint/2010/main" val="4275295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ODGOVOR</a:t>
            </a:r>
            <a:r>
              <a:rPr lang="hr-HR" baseline="0" dirty="0" smtClean="0"/>
              <a:t>: A (Herpes) </a:t>
            </a:r>
            <a:endParaRPr lang="en-GB" dirty="0"/>
          </a:p>
        </p:txBody>
      </p:sp>
      <p:sp>
        <p:nvSpPr>
          <p:cNvPr id="4" name="Slide Number Placeholder 3"/>
          <p:cNvSpPr>
            <a:spLocks noGrp="1"/>
          </p:cNvSpPr>
          <p:nvPr>
            <p:ph type="sldNum" sz="quarter" idx="10"/>
          </p:nvPr>
        </p:nvSpPr>
        <p:spPr/>
        <p:txBody>
          <a:bodyPr/>
          <a:lstStyle/>
          <a:p>
            <a:fld id="{746656B4-5F1C-46F5-81F6-09746B202794}" type="slidenum">
              <a:rPr lang="en-GB" smtClean="0"/>
              <a:pPr/>
              <a:t>36</a:t>
            </a:fld>
            <a:endParaRPr lang="en-GB"/>
          </a:p>
        </p:txBody>
      </p:sp>
    </p:spTree>
    <p:extLst>
      <p:ext uri="{BB962C8B-B14F-4D97-AF65-F5344CB8AC3E}">
        <p14:creationId xmlns:p14="http://schemas.microsoft.com/office/powerpoint/2010/main" val="4275295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ODGOVOR: E</a:t>
            </a:r>
            <a:endParaRPr lang="en-GB" dirty="0"/>
          </a:p>
        </p:txBody>
      </p:sp>
      <p:sp>
        <p:nvSpPr>
          <p:cNvPr id="4" name="Slide Number Placeholder 3"/>
          <p:cNvSpPr>
            <a:spLocks noGrp="1"/>
          </p:cNvSpPr>
          <p:nvPr>
            <p:ph type="sldNum" sz="quarter" idx="10"/>
          </p:nvPr>
        </p:nvSpPr>
        <p:spPr/>
        <p:txBody>
          <a:bodyPr/>
          <a:lstStyle/>
          <a:p>
            <a:fld id="{746656B4-5F1C-46F5-81F6-09746B202794}" type="slidenum">
              <a:rPr lang="en-GB" smtClean="0"/>
              <a:pPr/>
              <a:t>37</a:t>
            </a:fld>
            <a:endParaRPr lang="en-GB"/>
          </a:p>
        </p:txBody>
      </p:sp>
    </p:spTree>
    <p:extLst>
      <p:ext uri="{BB962C8B-B14F-4D97-AF65-F5344CB8AC3E}">
        <p14:creationId xmlns:p14="http://schemas.microsoft.com/office/powerpoint/2010/main" val="1561077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ODGOVOR: E</a:t>
            </a:r>
            <a:endParaRPr lang="en-GB" dirty="0"/>
          </a:p>
        </p:txBody>
      </p:sp>
      <p:sp>
        <p:nvSpPr>
          <p:cNvPr id="4" name="Slide Number Placeholder 3"/>
          <p:cNvSpPr>
            <a:spLocks noGrp="1"/>
          </p:cNvSpPr>
          <p:nvPr>
            <p:ph type="sldNum" sz="quarter" idx="10"/>
          </p:nvPr>
        </p:nvSpPr>
        <p:spPr/>
        <p:txBody>
          <a:bodyPr/>
          <a:lstStyle/>
          <a:p>
            <a:fld id="{746656B4-5F1C-46F5-81F6-09746B202794}" type="slidenum">
              <a:rPr lang="en-GB" smtClean="0"/>
              <a:pPr/>
              <a:t>38</a:t>
            </a:fld>
            <a:endParaRPr lang="en-GB"/>
          </a:p>
        </p:txBody>
      </p:sp>
    </p:spTree>
    <p:extLst>
      <p:ext uri="{BB962C8B-B14F-4D97-AF65-F5344CB8AC3E}">
        <p14:creationId xmlns:p14="http://schemas.microsoft.com/office/powerpoint/2010/main" val="1561077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ODGOVOR: A (Kawasaki) </a:t>
            </a:r>
            <a:endParaRPr lang="en-GB" dirty="0"/>
          </a:p>
        </p:txBody>
      </p:sp>
      <p:sp>
        <p:nvSpPr>
          <p:cNvPr id="4" name="Slide Number Placeholder 3"/>
          <p:cNvSpPr>
            <a:spLocks noGrp="1"/>
          </p:cNvSpPr>
          <p:nvPr>
            <p:ph type="sldNum" sz="quarter" idx="10"/>
          </p:nvPr>
        </p:nvSpPr>
        <p:spPr/>
        <p:txBody>
          <a:bodyPr/>
          <a:lstStyle/>
          <a:p>
            <a:fld id="{746656B4-5F1C-46F5-81F6-09746B202794}" type="slidenum">
              <a:rPr lang="en-GB" smtClean="0"/>
              <a:pPr/>
              <a:t>39</a:t>
            </a:fld>
            <a:endParaRPr lang="en-GB"/>
          </a:p>
        </p:txBody>
      </p:sp>
    </p:spTree>
    <p:extLst>
      <p:ext uri="{BB962C8B-B14F-4D97-AF65-F5344CB8AC3E}">
        <p14:creationId xmlns:p14="http://schemas.microsoft.com/office/powerpoint/2010/main" val="849731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ODGOVOR: A (Kawasaki) </a:t>
            </a:r>
            <a:endParaRPr lang="en-GB" dirty="0"/>
          </a:p>
        </p:txBody>
      </p:sp>
      <p:sp>
        <p:nvSpPr>
          <p:cNvPr id="4" name="Slide Number Placeholder 3"/>
          <p:cNvSpPr>
            <a:spLocks noGrp="1"/>
          </p:cNvSpPr>
          <p:nvPr>
            <p:ph type="sldNum" sz="quarter" idx="10"/>
          </p:nvPr>
        </p:nvSpPr>
        <p:spPr/>
        <p:txBody>
          <a:bodyPr/>
          <a:lstStyle/>
          <a:p>
            <a:fld id="{746656B4-5F1C-46F5-81F6-09746B202794}" type="slidenum">
              <a:rPr lang="en-GB" smtClean="0"/>
              <a:pPr/>
              <a:t>40</a:t>
            </a:fld>
            <a:endParaRPr lang="en-GB"/>
          </a:p>
        </p:txBody>
      </p:sp>
    </p:spTree>
    <p:extLst>
      <p:ext uri="{BB962C8B-B14F-4D97-AF65-F5344CB8AC3E}">
        <p14:creationId xmlns:p14="http://schemas.microsoft.com/office/powerpoint/2010/main" val="849731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PRVA</a:t>
            </a:r>
            <a:r>
              <a:rPr lang="hr-HR" baseline="0" dirty="0" smtClean="0"/>
              <a:t> SLIKA: LIMFOM; DRUGE DVIJE: SARKOIDOZA (medijastinalna masa i hilarna adenopatija)</a:t>
            </a:r>
            <a:endParaRPr lang="en-GB" dirty="0"/>
          </a:p>
        </p:txBody>
      </p:sp>
      <p:sp>
        <p:nvSpPr>
          <p:cNvPr id="4" name="Slide Number Placeholder 3"/>
          <p:cNvSpPr>
            <a:spLocks noGrp="1"/>
          </p:cNvSpPr>
          <p:nvPr>
            <p:ph type="sldNum" sz="quarter" idx="10"/>
          </p:nvPr>
        </p:nvSpPr>
        <p:spPr/>
        <p:txBody>
          <a:bodyPr/>
          <a:lstStyle/>
          <a:p>
            <a:fld id="{746656B4-5F1C-46F5-81F6-09746B202794}" type="slidenum">
              <a:rPr lang="en-GB" smtClean="0"/>
              <a:pPr/>
              <a:t>9</a:t>
            </a:fld>
            <a:endParaRPr lang="en-GB"/>
          </a:p>
        </p:txBody>
      </p:sp>
    </p:spTree>
    <p:extLst>
      <p:ext uri="{BB962C8B-B14F-4D97-AF65-F5344CB8AC3E}">
        <p14:creationId xmlns:p14="http://schemas.microsoft.com/office/powerpoint/2010/main" val="697808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ODGOVOR:</a:t>
            </a:r>
            <a:r>
              <a:rPr lang="hr-HR" baseline="0" dirty="0" smtClean="0"/>
              <a:t> D (Kronična granulomatozna bolest) </a:t>
            </a:r>
            <a:endParaRPr lang="en-GB" dirty="0"/>
          </a:p>
        </p:txBody>
      </p:sp>
      <p:sp>
        <p:nvSpPr>
          <p:cNvPr id="4" name="Slide Number Placeholder 3"/>
          <p:cNvSpPr>
            <a:spLocks noGrp="1"/>
          </p:cNvSpPr>
          <p:nvPr>
            <p:ph type="sldNum" sz="quarter" idx="10"/>
          </p:nvPr>
        </p:nvSpPr>
        <p:spPr/>
        <p:txBody>
          <a:bodyPr/>
          <a:lstStyle/>
          <a:p>
            <a:fld id="{746656B4-5F1C-46F5-81F6-09746B202794}" type="slidenum">
              <a:rPr lang="en-GB" smtClean="0"/>
              <a:pPr/>
              <a:t>41</a:t>
            </a:fld>
            <a:endParaRPr lang="en-GB"/>
          </a:p>
        </p:txBody>
      </p:sp>
    </p:spTree>
    <p:extLst>
      <p:ext uri="{BB962C8B-B14F-4D97-AF65-F5344CB8AC3E}">
        <p14:creationId xmlns:p14="http://schemas.microsoft.com/office/powerpoint/2010/main" val="1618677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ODGOVOR:</a:t>
            </a:r>
            <a:r>
              <a:rPr lang="hr-HR" baseline="0" dirty="0" smtClean="0"/>
              <a:t> D (Kronična granulomatozna bolest) </a:t>
            </a:r>
            <a:endParaRPr lang="en-GB" dirty="0"/>
          </a:p>
        </p:txBody>
      </p:sp>
      <p:sp>
        <p:nvSpPr>
          <p:cNvPr id="4" name="Slide Number Placeholder 3"/>
          <p:cNvSpPr>
            <a:spLocks noGrp="1"/>
          </p:cNvSpPr>
          <p:nvPr>
            <p:ph type="sldNum" sz="quarter" idx="10"/>
          </p:nvPr>
        </p:nvSpPr>
        <p:spPr/>
        <p:txBody>
          <a:bodyPr/>
          <a:lstStyle/>
          <a:p>
            <a:fld id="{746656B4-5F1C-46F5-81F6-09746B202794}" type="slidenum">
              <a:rPr lang="en-GB" smtClean="0"/>
              <a:pPr/>
              <a:t>42</a:t>
            </a:fld>
            <a:endParaRPr lang="en-GB"/>
          </a:p>
        </p:txBody>
      </p:sp>
    </p:spTree>
    <p:extLst>
      <p:ext uri="{BB962C8B-B14F-4D97-AF65-F5344CB8AC3E}">
        <p14:creationId xmlns:p14="http://schemas.microsoft.com/office/powerpoint/2010/main" val="1618677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ODGOVOR:</a:t>
            </a:r>
            <a:r>
              <a:rPr lang="hr-HR" baseline="0" dirty="0" smtClean="0"/>
              <a:t> B</a:t>
            </a:r>
            <a:endParaRPr lang="en-GB" dirty="0"/>
          </a:p>
        </p:txBody>
      </p:sp>
      <p:sp>
        <p:nvSpPr>
          <p:cNvPr id="4" name="Slide Number Placeholder 3"/>
          <p:cNvSpPr>
            <a:spLocks noGrp="1"/>
          </p:cNvSpPr>
          <p:nvPr>
            <p:ph type="sldNum" sz="quarter" idx="10"/>
          </p:nvPr>
        </p:nvSpPr>
        <p:spPr/>
        <p:txBody>
          <a:bodyPr/>
          <a:lstStyle/>
          <a:p>
            <a:fld id="{746656B4-5F1C-46F5-81F6-09746B202794}" type="slidenum">
              <a:rPr lang="en-GB" smtClean="0"/>
              <a:pPr/>
              <a:t>43</a:t>
            </a:fld>
            <a:endParaRPr lang="en-GB"/>
          </a:p>
        </p:txBody>
      </p:sp>
    </p:spTree>
    <p:extLst>
      <p:ext uri="{BB962C8B-B14F-4D97-AF65-F5344CB8AC3E}">
        <p14:creationId xmlns:p14="http://schemas.microsoft.com/office/powerpoint/2010/main" val="3569280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ODGOVOR:</a:t>
            </a:r>
            <a:r>
              <a:rPr lang="hr-HR" baseline="0" dirty="0" smtClean="0"/>
              <a:t> B</a:t>
            </a:r>
            <a:endParaRPr lang="en-GB" dirty="0"/>
          </a:p>
        </p:txBody>
      </p:sp>
      <p:sp>
        <p:nvSpPr>
          <p:cNvPr id="4" name="Slide Number Placeholder 3"/>
          <p:cNvSpPr>
            <a:spLocks noGrp="1"/>
          </p:cNvSpPr>
          <p:nvPr>
            <p:ph type="sldNum" sz="quarter" idx="10"/>
          </p:nvPr>
        </p:nvSpPr>
        <p:spPr/>
        <p:txBody>
          <a:bodyPr/>
          <a:lstStyle/>
          <a:p>
            <a:fld id="{746656B4-5F1C-46F5-81F6-09746B202794}" type="slidenum">
              <a:rPr lang="en-GB" smtClean="0"/>
              <a:pPr/>
              <a:t>44</a:t>
            </a:fld>
            <a:endParaRPr lang="en-GB"/>
          </a:p>
        </p:txBody>
      </p:sp>
    </p:spTree>
    <p:extLst>
      <p:ext uri="{BB962C8B-B14F-4D97-AF65-F5344CB8AC3E}">
        <p14:creationId xmlns:p14="http://schemas.microsoft.com/office/powerpoint/2010/main" val="356928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SLUČAJ</a:t>
            </a:r>
            <a:r>
              <a:rPr lang="hr-HR" baseline="0" dirty="0" smtClean="0"/>
              <a:t> 1. TUBERKULOZNI LIMFADENITIS U HIV BOLESNIKA; POANTA: SUMNJATI NA HIV I TBC; NAPRAVITI POTREBNE PRETRAGE I UPUTITI INFEKTOLOGU</a:t>
            </a:r>
            <a:endParaRPr lang="en-GB" dirty="0"/>
          </a:p>
        </p:txBody>
      </p:sp>
      <p:sp>
        <p:nvSpPr>
          <p:cNvPr id="4" name="Slide Number Placeholder 3"/>
          <p:cNvSpPr>
            <a:spLocks noGrp="1"/>
          </p:cNvSpPr>
          <p:nvPr>
            <p:ph type="sldNum" sz="quarter" idx="10"/>
          </p:nvPr>
        </p:nvSpPr>
        <p:spPr/>
        <p:txBody>
          <a:bodyPr/>
          <a:lstStyle/>
          <a:p>
            <a:fld id="{746656B4-5F1C-46F5-81F6-09746B202794}" type="slidenum">
              <a:rPr lang="en-GB" smtClean="0"/>
              <a:pPr/>
              <a:t>14</a:t>
            </a:fld>
            <a:endParaRPr lang="en-GB"/>
          </a:p>
        </p:txBody>
      </p:sp>
    </p:spTree>
    <p:extLst>
      <p:ext uri="{BB962C8B-B14F-4D97-AF65-F5344CB8AC3E}">
        <p14:creationId xmlns:p14="http://schemas.microsoft.com/office/powerpoint/2010/main" val="729632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SLUČAJ</a:t>
            </a:r>
            <a:r>
              <a:rPr lang="hr-HR" baseline="0" dirty="0" smtClean="0"/>
              <a:t> 1. TUBERKULOZNI LIMFADENITIS U HIV BOLESNIKA; POANTA: SUMNJATI NA HIV I TBC; NAPRAVITI POTREBNE PRETRAGE I UPUTITI INFEKTOLOGU</a:t>
            </a:r>
            <a:endParaRPr lang="en-GB" dirty="0"/>
          </a:p>
        </p:txBody>
      </p:sp>
      <p:sp>
        <p:nvSpPr>
          <p:cNvPr id="4" name="Slide Number Placeholder 3"/>
          <p:cNvSpPr>
            <a:spLocks noGrp="1"/>
          </p:cNvSpPr>
          <p:nvPr>
            <p:ph type="sldNum" sz="quarter" idx="10"/>
          </p:nvPr>
        </p:nvSpPr>
        <p:spPr/>
        <p:txBody>
          <a:bodyPr/>
          <a:lstStyle/>
          <a:p>
            <a:fld id="{746656B4-5F1C-46F5-81F6-09746B202794}" type="slidenum">
              <a:rPr lang="en-GB" smtClean="0"/>
              <a:pPr/>
              <a:t>15</a:t>
            </a:fld>
            <a:endParaRPr lang="en-GB"/>
          </a:p>
        </p:txBody>
      </p:sp>
    </p:spTree>
    <p:extLst>
      <p:ext uri="{BB962C8B-B14F-4D97-AF65-F5344CB8AC3E}">
        <p14:creationId xmlns:p14="http://schemas.microsoft.com/office/powerpoint/2010/main" val="2587891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baseline="0" dirty="0" smtClean="0"/>
              <a:t>BMO: samoizlječiva bolest u blažim slučajevima koja se u 5-15% slučajeva komplicira diseminacijom (oko, CNS, jetra i slezena) – tada je po život opasna; nakon petodnevne terapije azitromicinom očekuje se regresija limfnog čvora nakon 2 tjedna tj TERAPIJA NEMA VELIKOG UTJECAJA NA BRZINU REGRESIJE LIMFNOG ČVORA; 2.linija th = klaritromicin/kotrimoksazol/ciprofloksacin</a:t>
            </a:r>
          </a:p>
          <a:p>
            <a:r>
              <a:rPr lang="hr-HR" baseline="0" dirty="0" smtClean="0"/>
              <a:t>terapija nema velikog utjecaja na brzinu regresije ako je nekroza limfnog čvora već počela</a:t>
            </a:r>
            <a:endParaRPr lang="en-GB" dirty="0" smtClean="0"/>
          </a:p>
        </p:txBody>
      </p:sp>
      <p:sp>
        <p:nvSpPr>
          <p:cNvPr id="4" name="Slide Number Placeholder 3"/>
          <p:cNvSpPr>
            <a:spLocks noGrp="1"/>
          </p:cNvSpPr>
          <p:nvPr>
            <p:ph type="sldNum" sz="quarter" idx="10"/>
          </p:nvPr>
        </p:nvSpPr>
        <p:spPr/>
        <p:txBody>
          <a:bodyPr/>
          <a:lstStyle/>
          <a:p>
            <a:fld id="{746656B4-5F1C-46F5-81F6-09746B202794}" type="slidenum">
              <a:rPr lang="en-GB" smtClean="0"/>
              <a:pPr/>
              <a:t>19</a:t>
            </a:fld>
            <a:endParaRPr lang="en-GB"/>
          </a:p>
        </p:txBody>
      </p:sp>
    </p:spTree>
    <p:extLst>
      <p:ext uri="{BB962C8B-B14F-4D97-AF65-F5344CB8AC3E}">
        <p14:creationId xmlns:p14="http://schemas.microsoft.com/office/powerpoint/2010/main" val="3839986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Slučaj iz ambulante: BMO – vidljiv</a:t>
            </a:r>
            <a:r>
              <a:rPr lang="hr-HR" baseline="0" dirty="0" smtClean="0"/>
              <a:t>a stara ogrebotina na prstu; samoizlječiva bolest u blažim slučajevima koja se u 5-15% slučajeva komplicira diseminacijom (oko, CNS, jetra i slezena) – tada je po život opasna; 2.linija th = klaritromicin/kotrimoksazol/ciprofloksacin</a:t>
            </a:r>
          </a:p>
          <a:p>
            <a:r>
              <a:rPr lang="hr-HR" baseline="0" dirty="0" smtClean="0"/>
              <a:t>terapija nema velikog utjecaja na brzinu regresije ako je nekroza limfnog čvora već počela</a:t>
            </a:r>
            <a:endParaRPr lang="en-GB" dirty="0"/>
          </a:p>
        </p:txBody>
      </p:sp>
      <p:sp>
        <p:nvSpPr>
          <p:cNvPr id="4" name="Slide Number Placeholder 3"/>
          <p:cNvSpPr>
            <a:spLocks noGrp="1"/>
          </p:cNvSpPr>
          <p:nvPr>
            <p:ph type="sldNum" sz="quarter" idx="10"/>
          </p:nvPr>
        </p:nvSpPr>
        <p:spPr/>
        <p:txBody>
          <a:bodyPr/>
          <a:lstStyle/>
          <a:p>
            <a:fld id="{746656B4-5F1C-46F5-81F6-09746B202794}" type="slidenum">
              <a:rPr lang="en-GB" smtClean="0"/>
              <a:pPr/>
              <a:t>21</a:t>
            </a:fld>
            <a:endParaRPr lang="en-GB"/>
          </a:p>
        </p:txBody>
      </p:sp>
    </p:spTree>
    <p:extLst>
      <p:ext uri="{BB962C8B-B14F-4D97-AF65-F5344CB8AC3E}">
        <p14:creationId xmlns:p14="http://schemas.microsoft.com/office/powerpoint/2010/main" val="1232442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SLUČAJ 2. EBV</a:t>
            </a:r>
            <a:r>
              <a:rPr lang="hr-HR" baseline="0" dirty="0" smtClean="0"/>
              <a:t> + BHS-A; POANTA: SUMNJATI NA BAKTERIJSKE KOMPLIKACIJE VIRUSNIH BOLESTI; moguće je penicilinski osip liječiti i ambulantno metilprednizolonom; PRAVILNA TERAPIJA BHS-A U OSOBE S EBV MONONUKLEOZOM</a:t>
            </a:r>
            <a:endParaRPr lang="en-GB" dirty="0"/>
          </a:p>
        </p:txBody>
      </p:sp>
      <p:sp>
        <p:nvSpPr>
          <p:cNvPr id="4" name="Slide Number Placeholder 3"/>
          <p:cNvSpPr>
            <a:spLocks noGrp="1"/>
          </p:cNvSpPr>
          <p:nvPr>
            <p:ph type="sldNum" sz="quarter" idx="10"/>
          </p:nvPr>
        </p:nvSpPr>
        <p:spPr/>
        <p:txBody>
          <a:bodyPr/>
          <a:lstStyle/>
          <a:p>
            <a:fld id="{746656B4-5F1C-46F5-81F6-09746B202794}" type="slidenum">
              <a:rPr lang="en-GB" smtClean="0"/>
              <a:pPr/>
              <a:t>25</a:t>
            </a:fld>
            <a:endParaRPr lang="en-GB"/>
          </a:p>
        </p:txBody>
      </p:sp>
    </p:spTree>
    <p:extLst>
      <p:ext uri="{BB962C8B-B14F-4D97-AF65-F5344CB8AC3E}">
        <p14:creationId xmlns:p14="http://schemas.microsoft.com/office/powerpoint/2010/main" val="1214148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smtClean="0"/>
              <a:t>SLUČAJ 2. EBV</a:t>
            </a:r>
            <a:r>
              <a:rPr lang="hr-HR" baseline="0" dirty="0" smtClean="0"/>
              <a:t> + BHS-A; POANTA: SUMNJATI NA BAKTERIJSKE KOMPLIKACIJE VIRUSNIH BOLESTI; moguće je penicilinski osip liječiti i ambulantno metilprednizolonom; PRAVILNA TERAPIJA BHS-A U OSOBE S EBV MONONUKLEOZOM</a:t>
            </a:r>
            <a:endParaRPr lang="en-GB" dirty="0" smtClean="0"/>
          </a:p>
        </p:txBody>
      </p:sp>
      <p:sp>
        <p:nvSpPr>
          <p:cNvPr id="4" name="Slide Number Placeholder 3"/>
          <p:cNvSpPr>
            <a:spLocks noGrp="1"/>
          </p:cNvSpPr>
          <p:nvPr>
            <p:ph type="sldNum" sz="quarter" idx="10"/>
          </p:nvPr>
        </p:nvSpPr>
        <p:spPr/>
        <p:txBody>
          <a:bodyPr/>
          <a:lstStyle/>
          <a:p>
            <a:fld id="{746656B4-5F1C-46F5-81F6-09746B202794}" type="slidenum">
              <a:rPr lang="en-GB" smtClean="0"/>
              <a:pPr/>
              <a:t>26</a:t>
            </a:fld>
            <a:endParaRPr lang="en-GB"/>
          </a:p>
        </p:txBody>
      </p:sp>
    </p:spTree>
    <p:extLst>
      <p:ext uri="{BB962C8B-B14F-4D97-AF65-F5344CB8AC3E}">
        <p14:creationId xmlns:p14="http://schemas.microsoft.com/office/powerpoint/2010/main" val="3180530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SLUČAJ 3.</a:t>
            </a:r>
            <a:r>
              <a:rPr lang="hr-HR" baseline="0" dirty="0" smtClean="0"/>
              <a:t> </a:t>
            </a:r>
            <a:r>
              <a:rPr lang="hr-HR" baseline="0" smtClean="0"/>
              <a:t>BMO; POANTA; ponekad teški tijek bolesti, ciprofloksacin kao druga linija terapije u starijih od 17 god, upitna potrebitost biopsije tako rano u bolesti</a:t>
            </a:r>
            <a:endParaRPr lang="en-GB" dirty="0"/>
          </a:p>
        </p:txBody>
      </p:sp>
      <p:sp>
        <p:nvSpPr>
          <p:cNvPr id="4" name="Slide Number Placeholder 3"/>
          <p:cNvSpPr>
            <a:spLocks noGrp="1"/>
          </p:cNvSpPr>
          <p:nvPr>
            <p:ph type="sldNum" sz="quarter" idx="10"/>
          </p:nvPr>
        </p:nvSpPr>
        <p:spPr/>
        <p:txBody>
          <a:bodyPr/>
          <a:lstStyle/>
          <a:p>
            <a:fld id="{746656B4-5F1C-46F5-81F6-09746B202794}" type="slidenum">
              <a:rPr lang="en-GB" smtClean="0"/>
              <a:pPr/>
              <a:t>29</a:t>
            </a:fld>
            <a:endParaRPr lang="en-GB"/>
          </a:p>
        </p:txBody>
      </p:sp>
    </p:spTree>
    <p:extLst>
      <p:ext uri="{BB962C8B-B14F-4D97-AF65-F5344CB8AC3E}">
        <p14:creationId xmlns:p14="http://schemas.microsoft.com/office/powerpoint/2010/main" val="3909777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165381B-8975-48E5-A1B5-58BDB8182672}" type="datetimeFigureOut">
              <a:rPr lang="en-GB" smtClean="0"/>
              <a:pPr/>
              <a:t>15/06/2018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90FC97-60C8-4B9C-BBA8-62BD62A79149}" type="slidenum">
              <a:rPr lang="en-GB" smtClean="0"/>
              <a:pPr/>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964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65381B-8975-48E5-A1B5-58BDB8182672}" type="datetimeFigureOut">
              <a:rPr lang="en-GB" smtClean="0"/>
              <a:pPr/>
              <a:t>15/06/2018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90FC97-60C8-4B9C-BBA8-62BD62A79149}" type="slidenum">
              <a:rPr lang="en-GB" smtClean="0"/>
              <a:pPr/>
              <a:t>‹#›</a:t>
            </a:fld>
            <a:endParaRPr lang="en-GB"/>
          </a:p>
        </p:txBody>
      </p:sp>
    </p:spTree>
    <p:extLst>
      <p:ext uri="{BB962C8B-B14F-4D97-AF65-F5344CB8AC3E}">
        <p14:creationId xmlns:p14="http://schemas.microsoft.com/office/powerpoint/2010/main" val="262385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65381B-8975-48E5-A1B5-58BDB8182672}" type="datetimeFigureOut">
              <a:rPr lang="en-GB" smtClean="0"/>
              <a:pPr/>
              <a:t>15/06/2018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90FC97-60C8-4B9C-BBA8-62BD62A79149}" type="slidenum">
              <a:rPr lang="en-GB" smtClean="0"/>
              <a:pPr/>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220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65381B-8975-48E5-A1B5-58BDB8182672}" type="datetimeFigureOut">
              <a:rPr lang="en-GB" smtClean="0"/>
              <a:pPr/>
              <a:t>15/06/2018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90FC97-60C8-4B9C-BBA8-62BD62A79149}" type="slidenum">
              <a:rPr lang="en-GB" smtClean="0"/>
              <a:pPr/>
              <a:t>‹#›</a:t>
            </a:fld>
            <a:endParaRPr lang="en-GB"/>
          </a:p>
        </p:txBody>
      </p:sp>
    </p:spTree>
    <p:extLst>
      <p:ext uri="{BB962C8B-B14F-4D97-AF65-F5344CB8AC3E}">
        <p14:creationId xmlns:p14="http://schemas.microsoft.com/office/powerpoint/2010/main" val="291231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65381B-8975-48E5-A1B5-58BDB8182672}" type="datetimeFigureOut">
              <a:rPr lang="en-GB" smtClean="0"/>
              <a:pPr/>
              <a:t>15/06/2018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90FC97-60C8-4B9C-BBA8-62BD62A79149}" type="slidenum">
              <a:rPr lang="en-GB" smtClean="0"/>
              <a:pPr/>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154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65381B-8975-48E5-A1B5-58BDB8182672}" type="datetimeFigureOut">
              <a:rPr lang="en-GB" smtClean="0"/>
              <a:pPr/>
              <a:t>15/06/2018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90FC97-60C8-4B9C-BBA8-62BD62A79149}" type="slidenum">
              <a:rPr lang="en-GB" smtClean="0"/>
              <a:pPr/>
              <a:t>‹#›</a:t>
            </a:fld>
            <a:endParaRPr lang="en-GB"/>
          </a:p>
        </p:txBody>
      </p:sp>
    </p:spTree>
    <p:extLst>
      <p:ext uri="{BB962C8B-B14F-4D97-AF65-F5344CB8AC3E}">
        <p14:creationId xmlns:p14="http://schemas.microsoft.com/office/powerpoint/2010/main" val="111941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65381B-8975-48E5-A1B5-58BDB8182672}" type="datetimeFigureOut">
              <a:rPr lang="en-GB" smtClean="0"/>
              <a:pPr/>
              <a:t>15/06/2018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90FC97-60C8-4B9C-BBA8-62BD62A79149}" type="slidenum">
              <a:rPr lang="en-GB" smtClean="0"/>
              <a:pPr/>
              <a:t>‹#›</a:t>
            </a:fld>
            <a:endParaRPr lang="en-GB"/>
          </a:p>
        </p:txBody>
      </p:sp>
    </p:spTree>
    <p:extLst>
      <p:ext uri="{BB962C8B-B14F-4D97-AF65-F5344CB8AC3E}">
        <p14:creationId xmlns:p14="http://schemas.microsoft.com/office/powerpoint/2010/main" val="1774806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65381B-8975-48E5-A1B5-58BDB8182672}" type="datetimeFigureOut">
              <a:rPr lang="en-GB" smtClean="0"/>
              <a:pPr/>
              <a:t>15/06/2018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90FC97-60C8-4B9C-BBA8-62BD62A79149}" type="slidenum">
              <a:rPr lang="en-GB" smtClean="0"/>
              <a:pPr/>
              <a:t>‹#›</a:t>
            </a:fld>
            <a:endParaRPr lang="en-GB"/>
          </a:p>
        </p:txBody>
      </p:sp>
    </p:spTree>
    <p:extLst>
      <p:ext uri="{BB962C8B-B14F-4D97-AF65-F5344CB8AC3E}">
        <p14:creationId xmlns:p14="http://schemas.microsoft.com/office/powerpoint/2010/main" val="4250920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65381B-8975-48E5-A1B5-58BDB8182672}" type="datetimeFigureOut">
              <a:rPr lang="en-GB" smtClean="0"/>
              <a:pPr/>
              <a:t>15/06/2018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90FC97-60C8-4B9C-BBA8-62BD62A79149}" type="slidenum">
              <a:rPr lang="en-GB" smtClean="0"/>
              <a:pPr/>
              <a:t>‹#›</a:t>
            </a:fld>
            <a:endParaRPr lang="en-GB"/>
          </a:p>
        </p:txBody>
      </p:sp>
    </p:spTree>
    <p:extLst>
      <p:ext uri="{BB962C8B-B14F-4D97-AF65-F5344CB8AC3E}">
        <p14:creationId xmlns:p14="http://schemas.microsoft.com/office/powerpoint/2010/main" val="284131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65381B-8975-48E5-A1B5-58BDB8182672}" type="datetimeFigureOut">
              <a:rPr lang="en-GB" smtClean="0"/>
              <a:pPr/>
              <a:t>15/06/2018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90FC97-60C8-4B9C-BBA8-62BD62A79149}" type="slidenum">
              <a:rPr lang="en-GB" smtClean="0"/>
              <a:pPr/>
              <a:t>‹#›</a:t>
            </a:fld>
            <a:endParaRPr lang="en-GB"/>
          </a:p>
        </p:txBody>
      </p:sp>
    </p:spTree>
    <p:extLst>
      <p:ext uri="{BB962C8B-B14F-4D97-AF65-F5344CB8AC3E}">
        <p14:creationId xmlns:p14="http://schemas.microsoft.com/office/powerpoint/2010/main" val="2425532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65381B-8975-48E5-A1B5-58BDB8182672}" type="datetimeFigureOut">
              <a:rPr lang="en-GB" smtClean="0"/>
              <a:pPr/>
              <a:t>15/06/2018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90FC97-60C8-4B9C-BBA8-62BD62A79149}" type="slidenum">
              <a:rPr lang="en-GB" smtClean="0"/>
              <a:pPr/>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59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165381B-8975-48E5-A1B5-58BDB8182672}" type="datetimeFigureOut">
              <a:rPr lang="en-GB" smtClean="0"/>
              <a:pPr/>
              <a:t>15/06/2018</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790FC97-60C8-4B9C-BBA8-62BD62A79149}" type="slidenum">
              <a:rPr lang="en-GB" smtClean="0"/>
              <a:pPr/>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63087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upload.medbullets.com/topic/104104/images/bacangio..jp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3" Type="http://schemas.openxmlformats.org/officeDocument/2006/relationships/hyperlink" Target="https://upload.medbullets.com/topic/104104/images/bacangio..jp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70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7263" y="1386348"/>
            <a:ext cx="10329862" cy="2359742"/>
          </a:xfrm>
          <a:solidFill>
            <a:srgbClr val="FF3300">
              <a:alpha val="75000"/>
            </a:srgbClr>
          </a:solidFill>
        </p:spPr>
        <p:txBody>
          <a:bodyPr>
            <a:normAutofit/>
          </a:bodyPr>
          <a:lstStyle/>
          <a:p>
            <a:r>
              <a:rPr lang="en-GB" sz="7200" b="1" dirty="0" smtClean="0">
                <a:solidFill>
                  <a:schemeClr val="bg1"/>
                </a:solidFill>
              </a:rPr>
              <a:t>AKUTNI LIMFADENITIS / LIMFADENOPATIJA</a:t>
            </a:r>
            <a:endParaRPr lang="en-GB" sz="7200" b="1" dirty="0">
              <a:solidFill>
                <a:schemeClr val="bg1"/>
              </a:solidFill>
            </a:endParaRPr>
          </a:p>
        </p:txBody>
      </p:sp>
      <p:sp>
        <p:nvSpPr>
          <p:cNvPr id="3" name="Subtitle 2"/>
          <p:cNvSpPr>
            <a:spLocks noGrp="1"/>
          </p:cNvSpPr>
          <p:nvPr>
            <p:ph type="subTitle" idx="1"/>
          </p:nvPr>
        </p:nvSpPr>
        <p:spPr>
          <a:xfrm>
            <a:off x="957263" y="4753659"/>
            <a:ext cx="10329862" cy="1463040"/>
          </a:xfrm>
          <a:solidFill>
            <a:srgbClr val="FF3300">
              <a:alpha val="74902"/>
            </a:srgbClr>
          </a:solidFill>
        </p:spPr>
        <p:txBody>
          <a:bodyPr/>
          <a:lstStyle/>
          <a:p>
            <a:pPr algn="r"/>
            <a:r>
              <a:rPr lang="en-GB" b="1" dirty="0" err="1" smtClean="0">
                <a:solidFill>
                  <a:schemeClr val="bg1"/>
                </a:solidFill>
              </a:rPr>
              <a:t>Vedran</a:t>
            </a:r>
            <a:r>
              <a:rPr lang="en-GB" b="1" dirty="0" smtClean="0">
                <a:solidFill>
                  <a:schemeClr val="bg1"/>
                </a:solidFill>
              </a:rPr>
              <a:t> </a:t>
            </a:r>
            <a:r>
              <a:rPr lang="en-GB" b="1" dirty="0" err="1" smtClean="0">
                <a:solidFill>
                  <a:schemeClr val="bg1"/>
                </a:solidFill>
              </a:rPr>
              <a:t>Stevanović</a:t>
            </a:r>
            <a:r>
              <a:rPr lang="en-GB" b="1" dirty="0" smtClean="0">
                <a:solidFill>
                  <a:schemeClr val="bg1"/>
                </a:solidFill>
              </a:rPr>
              <a:t>, </a:t>
            </a:r>
            <a:r>
              <a:rPr lang="en-GB" b="1" dirty="0" err="1" smtClean="0">
                <a:solidFill>
                  <a:schemeClr val="bg1"/>
                </a:solidFill>
              </a:rPr>
              <a:t>dr.med</a:t>
            </a:r>
            <a:r>
              <a:rPr lang="en-GB" b="1" dirty="0" smtClean="0">
                <a:solidFill>
                  <a:schemeClr val="bg1"/>
                </a:solidFill>
              </a:rPr>
              <a:t>., </a:t>
            </a:r>
          </a:p>
          <a:p>
            <a:pPr algn="r"/>
            <a:r>
              <a:rPr lang="en-GB" b="1" dirty="0" err="1" smtClean="0">
                <a:solidFill>
                  <a:schemeClr val="bg1"/>
                </a:solidFill>
              </a:rPr>
              <a:t>prim.mr.sc.Srđan</a:t>
            </a:r>
            <a:r>
              <a:rPr lang="en-GB" b="1" dirty="0" smtClean="0">
                <a:solidFill>
                  <a:schemeClr val="bg1"/>
                </a:solidFill>
              </a:rPr>
              <a:t> </a:t>
            </a:r>
            <a:r>
              <a:rPr lang="en-GB" b="1" dirty="0" err="1" smtClean="0">
                <a:solidFill>
                  <a:schemeClr val="bg1"/>
                </a:solidFill>
              </a:rPr>
              <a:t>Roglić</a:t>
            </a:r>
            <a:r>
              <a:rPr lang="en-GB" b="1" dirty="0" smtClean="0">
                <a:solidFill>
                  <a:schemeClr val="bg1"/>
                </a:solidFill>
              </a:rPr>
              <a:t>, </a:t>
            </a:r>
            <a:r>
              <a:rPr lang="en-GB" b="1" dirty="0" err="1" smtClean="0">
                <a:solidFill>
                  <a:schemeClr val="bg1"/>
                </a:solidFill>
              </a:rPr>
              <a:t>dr.med</a:t>
            </a:r>
            <a:r>
              <a:rPr lang="en-GB" b="1" dirty="0" smtClean="0">
                <a:solidFill>
                  <a:schemeClr val="bg1"/>
                </a:solidFill>
              </a:rPr>
              <a:t>.</a:t>
            </a:r>
          </a:p>
          <a:p>
            <a:pPr algn="r"/>
            <a:r>
              <a:rPr lang="hr-HR" b="1" dirty="0" smtClean="0">
                <a:solidFill>
                  <a:schemeClr val="bg1"/>
                </a:solidFill>
              </a:rPr>
              <a:t>Klinika </a:t>
            </a:r>
            <a:r>
              <a:rPr lang="en-GB" b="1" dirty="0" smtClean="0">
                <a:solidFill>
                  <a:schemeClr val="bg1"/>
                </a:solidFill>
              </a:rPr>
              <a:t>za </a:t>
            </a:r>
            <a:r>
              <a:rPr lang="en-GB" b="1" dirty="0" err="1" smtClean="0">
                <a:solidFill>
                  <a:schemeClr val="bg1"/>
                </a:solidFill>
              </a:rPr>
              <a:t>infektivne</a:t>
            </a:r>
            <a:r>
              <a:rPr lang="en-GB" b="1" dirty="0" smtClean="0">
                <a:solidFill>
                  <a:schemeClr val="bg1"/>
                </a:solidFill>
              </a:rPr>
              <a:t> </a:t>
            </a:r>
            <a:r>
              <a:rPr lang="en-GB" b="1" dirty="0" err="1" smtClean="0">
                <a:solidFill>
                  <a:schemeClr val="bg1"/>
                </a:solidFill>
              </a:rPr>
              <a:t>bolesti</a:t>
            </a:r>
            <a:r>
              <a:rPr lang="en-GB" b="1" dirty="0" smtClean="0">
                <a:solidFill>
                  <a:schemeClr val="bg1"/>
                </a:solidFill>
              </a:rPr>
              <a:t> “Dr Fran </a:t>
            </a:r>
            <a:r>
              <a:rPr lang="en-GB" b="1" dirty="0" err="1" smtClean="0">
                <a:solidFill>
                  <a:schemeClr val="bg1"/>
                </a:solidFill>
              </a:rPr>
              <a:t>Mihaljević</a:t>
            </a:r>
            <a:r>
              <a:rPr lang="en-GB" b="1" dirty="0" smtClean="0">
                <a:solidFill>
                  <a:schemeClr val="bg1"/>
                </a:solidFill>
              </a:rPr>
              <a:t>”</a:t>
            </a:r>
          </a:p>
          <a:p>
            <a:pPr algn="r"/>
            <a:r>
              <a:rPr lang="en-GB" b="1" dirty="0" smtClean="0">
                <a:solidFill>
                  <a:schemeClr val="bg1"/>
                </a:solidFill>
              </a:rPr>
              <a:t>10.03.2018.</a:t>
            </a:r>
            <a:endParaRPr lang="en-GB" b="1" dirty="0">
              <a:solidFill>
                <a:schemeClr val="bg1"/>
              </a:solidFill>
            </a:endParaRPr>
          </a:p>
        </p:txBody>
      </p:sp>
    </p:spTree>
    <p:extLst>
      <p:ext uri="{BB962C8B-B14F-4D97-AF65-F5344CB8AC3E}">
        <p14:creationId xmlns:p14="http://schemas.microsoft.com/office/powerpoint/2010/main" val="1725294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8123674"/>
              </p:ext>
            </p:extLst>
          </p:nvPr>
        </p:nvGraphicFramePr>
        <p:xfrm>
          <a:off x="1024128" y="585217"/>
          <a:ext cx="9720073" cy="6078350"/>
        </p:xfrm>
        <a:graphic>
          <a:graphicData uri="http://schemas.openxmlformats.org/drawingml/2006/table">
            <a:tbl>
              <a:tblPr firstRow="1" firstCol="1" bandRow="1">
                <a:tableStyleId>{5C22544A-7EE6-4342-B048-85BDC9FD1C3A}</a:tableStyleId>
              </a:tblPr>
              <a:tblGrid>
                <a:gridCol w="1941783"/>
                <a:gridCol w="1946855"/>
                <a:gridCol w="1941783"/>
                <a:gridCol w="1942797"/>
                <a:gridCol w="1946855"/>
              </a:tblGrid>
              <a:tr h="254458">
                <a:tc>
                  <a:txBody>
                    <a:bodyPr/>
                    <a:lstStyle/>
                    <a:p>
                      <a:pPr algn="ctr">
                        <a:lnSpc>
                          <a:spcPct val="107000"/>
                        </a:lnSpc>
                        <a:spcAft>
                          <a:spcPts val="0"/>
                        </a:spcAft>
                      </a:pPr>
                      <a:r>
                        <a:rPr lang="en-GB" sz="1600" dirty="0" err="1">
                          <a:effectLst/>
                        </a:rPr>
                        <a:t>Limfadenopatija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7000"/>
                        </a:lnSpc>
                        <a:spcAft>
                          <a:spcPts val="0"/>
                        </a:spcAft>
                      </a:pPr>
                      <a:r>
                        <a:rPr lang="en-GB" sz="2400" dirty="0">
                          <a:solidFill>
                            <a:schemeClr val="tx1"/>
                          </a:solidFill>
                          <a:effectLst/>
                        </a:rPr>
                        <a:t>GENERALIZIRANA</a:t>
                      </a:r>
                      <a:endParaRPr lang="en-GB"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gridSpan="2">
                  <a:txBody>
                    <a:bodyPr/>
                    <a:lstStyle/>
                    <a:p>
                      <a:pPr algn="ctr">
                        <a:lnSpc>
                          <a:spcPct val="107000"/>
                        </a:lnSpc>
                        <a:spcAft>
                          <a:spcPts val="0"/>
                        </a:spcAft>
                      </a:pPr>
                      <a:r>
                        <a:rPr lang="en-GB" sz="2400" dirty="0">
                          <a:solidFill>
                            <a:schemeClr val="tx1"/>
                          </a:solidFill>
                          <a:effectLst/>
                        </a:rPr>
                        <a:t>LOKALIZIRANA</a:t>
                      </a:r>
                      <a:endParaRPr lang="en-GB"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r>
              <a:tr h="254458">
                <a:tc>
                  <a:txBody>
                    <a:bodyPr/>
                    <a:lstStyle/>
                    <a:p>
                      <a:pPr algn="ctr">
                        <a:lnSpc>
                          <a:spcPct val="107000"/>
                        </a:lnSpc>
                        <a:spcAft>
                          <a:spcPts val="0"/>
                        </a:spcAft>
                      </a:pPr>
                      <a:r>
                        <a:rPr lang="en-GB" sz="2400" dirty="0">
                          <a:effectLst/>
                        </a:rPr>
                        <a:t>UZROK</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b="1" dirty="0">
                          <a:effectLst/>
                        </a:rPr>
                        <a:t>ČESTI</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600" b="1" dirty="0">
                          <a:effectLst/>
                        </a:rPr>
                        <a:t>RIJETKI</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600" b="1" dirty="0">
                          <a:effectLst/>
                        </a:rPr>
                        <a:t>ČESTI</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GB" sz="1600" b="1" dirty="0">
                          <a:effectLst/>
                        </a:rPr>
                        <a:t>RIJETKI</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r>
              <a:tr h="1854084">
                <a:tc>
                  <a:txBody>
                    <a:bodyPr/>
                    <a:lstStyle/>
                    <a:p>
                      <a:pPr algn="ctr">
                        <a:lnSpc>
                          <a:spcPct val="107000"/>
                        </a:lnSpc>
                        <a:spcAft>
                          <a:spcPts val="0"/>
                        </a:spcAft>
                      </a:pPr>
                      <a:endParaRPr lang="hr-HR" sz="2400" dirty="0" smtClean="0">
                        <a:effectLst/>
                      </a:endParaRPr>
                    </a:p>
                    <a:p>
                      <a:pPr algn="ctr">
                        <a:lnSpc>
                          <a:spcPct val="107000"/>
                        </a:lnSpc>
                        <a:spcAft>
                          <a:spcPts val="0"/>
                        </a:spcAft>
                      </a:pPr>
                      <a:endParaRPr lang="hr-HR" sz="2000" dirty="0" smtClean="0">
                        <a:effectLst/>
                      </a:endParaRPr>
                    </a:p>
                    <a:p>
                      <a:pPr algn="ctr">
                        <a:lnSpc>
                          <a:spcPct val="107000"/>
                        </a:lnSpc>
                        <a:spcAft>
                          <a:spcPts val="0"/>
                        </a:spcAft>
                      </a:pPr>
                      <a:r>
                        <a:rPr lang="en-GB" sz="2000" dirty="0" smtClean="0">
                          <a:effectLst/>
                        </a:rPr>
                        <a:t>INFEKTIVNI</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b="1" dirty="0">
                          <a:solidFill>
                            <a:srgbClr val="FF0000"/>
                          </a:solidFill>
                          <a:effectLst/>
                        </a:rPr>
                        <a:t>EBV/CMV, </a:t>
                      </a:r>
                      <a:endParaRPr lang="hr-HR" sz="1600" b="1" dirty="0" smtClean="0">
                        <a:solidFill>
                          <a:srgbClr val="FF0000"/>
                        </a:solidFill>
                        <a:effectLst/>
                      </a:endParaRPr>
                    </a:p>
                    <a:p>
                      <a:pPr algn="ctr">
                        <a:lnSpc>
                          <a:spcPct val="107000"/>
                        </a:lnSpc>
                        <a:spcAft>
                          <a:spcPts val="0"/>
                        </a:spcAft>
                      </a:pPr>
                      <a:r>
                        <a:rPr lang="en-GB" sz="1600" dirty="0" smtClean="0">
                          <a:effectLst/>
                        </a:rPr>
                        <a:t>HIV</a:t>
                      </a:r>
                      <a:r>
                        <a:rPr lang="en-GB" sz="1600" dirty="0">
                          <a:effectLst/>
                        </a:rPr>
                        <a:t>, </a:t>
                      </a:r>
                      <a:r>
                        <a:rPr lang="en-GB" sz="1600" b="1" dirty="0" err="1">
                          <a:solidFill>
                            <a:srgbClr val="FF0000"/>
                          </a:solidFill>
                          <a:effectLst/>
                        </a:rPr>
                        <a:t>sifilis</a:t>
                      </a:r>
                      <a:r>
                        <a:rPr lang="en-GB" sz="1600" b="1" dirty="0">
                          <a:solidFill>
                            <a:srgbClr val="FF0000"/>
                          </a:solidFill>
                          <a:effectLst/>
                        </a:rPr>
                        <a:t>, </a:t>
                      </a:r>
                      <a:endParaRPr lang="hr-HR" sz="1600" b="1" dirty="0" smtClean="0">
                        <a:solidFill>
                          <a:srgbClr val="FF0000"/>
                        </a:solidFill>
                        <a:effectLst/>
                      </a:endParaRPr>
                    </a:p>
                    <a:p>
                      <a:pPr algn="ctr">
                        <a:lnSpc>
                          <a:spcPct val="107000"/>
                        </a:lnSpc>
                        <a:spcAft>
                          <a:spcPts val="0"/>
                        </a:spcAft>
                      </a:pPr>
                      <a:r>
                        <a:rPr lang="en-GB" sz="1600" b="1" dirty="0" smtClean="0">
                          <a:solidFill>
                            <a:srgbClr val="FF0000"/>
                          </a:solidFill>
                          <a:effectLst/>
                        </a:rPr>
                        <a:t>TBC</a:t>
                      </a:r>
                      <a:endPar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en-GB" sz="1600" dirty="0">
                          <a:solidFill>
                            <a:schemeClr val="tx1">
                              <a:lumMod val="50000"/>
                              <a:lumOff val="50000"/>
                            </a:schemeClr>
                          </a:solidFill>
                          <a:effectLst/>
                        </a:rPr>
                        <a:t>Hepatitis B, </a:t>
                      </a:r>
                      <a:r>
                        <a:rPr lang="en-GB" sz="1600" b="0" dirty="0" err="1">
                          <a:solidFill>
                            <a:schemeClr val="tx1">
                              <a:lumMod val="50000"/>
                              <a:lumOff val="50000"/>
                            </a:schemeClr>
                          </a:solidFill>
                          <a:effectLst/>
                        </a:rPr>
                        <a:t>tularemija</a:t>
                      </a:r>
                      <a:r>
                        <a:rPr lang="en-GB" sz="1600" b="0" dirty="0">
                          <a:solidFill>
                            <a:schemeClr val="tx1">
                              <a:lumMod val="50000"/>
                              <a:lumOff val="50000"/>
                            </a:schemeClr>
                          </a:solidFill>
                          <a:effectLst/>
                        </a:rPr>
                        <a:t>, </a:t>
                      </a:r>
                      <a:r>
                        <a:rPr lang="en-GB" sz="1600" b="0" dirty="0" err="1">
                          <a:solidFill>
                            <a:schemeClr val="tx1">
                              <a:lumMod val="50000"/>
                              <a:lumOff val="50000"/>
                            </a:schemeClr>
                          </a:solidFill>
                          <a:effectLst/>
                        </a:rPr>
                        <a:t>bruceloza</a:t>
                      </a:r>
                      <a:r>
                        <a:rPr lang="en-GB" sz="1600" b="0" dirty="0">
                          <a:solidFill>
                            <a:schemeClr val="tx1">
                              <a:lumMod val="50000"/>
                              <a:lumOff val="50000"/>
                            </a:schemeClr>
                          </a:solidFill>
                          <a:effectLst/>
                        </a:rPr>
                        <a:t>, </a:t>
                      </a:r>
                      <a:r>
                        <a:rPr lang="en-GB" sz="1600" dirty="0" err="1">
                          <a:solidFill>
                            <a:schemeClr val="tx1">
                              <a:lumMod val="50000"/>
                              <a:lumOff val="50000"/>
                            </a:schemeClr>
                          </a:solidFill>
                          <a:effectLst/>
                        </a:rPr>
                        <a:t>leptospiroza</a:t>
                      </a:r>
                      <a:r>
                        <a:rPr lang="en-GB" sz="1600" dirty="0">
                          <a:solidFill>
                            <a:schemeClr val="tx1">
                              <a:lumMod val="50000"/>
                              <a:lumOff val="50000"/>
                            </a:schemeClr>
                          </a:solidFill>
                          <a:effectLst/>
                        </a:rPr>
                        <a:t>, Lyme, </a:t>
                      </a:r>
                      <a:r>
                        <a:rPr lang="en-GB" sz="1600" dirty="0" err="1">
                          <a:solidFill>
                            <a:schemeClr val="tx1">
                              <a:lumMod val="50000"/>
                              <a:lumOff val="50000"/>
                            </a:schemeClr>
                          </a:solidFill>
                          <a:effectLst/>
                        </a:rPr>
                        <a:t>gljivične</a:t>
                      </a:r>
                      <a:r>
                        <a:rPr lang="en-GB" sz="1600" dirty="0">
                          <a:solidFill>
                            <a:schemeClr val="tx1">
                              <a:lumMod val="50000"/>
                              <a:lumOff val="50000"/>
                            </a:schemeClr>
                          </a:solidFill>
                          <a:effectLst/>
                        </a:rPr>
                        <a:t> </a:t>
                      </a:r>
                      <a:r>
                        <a:rPr lang="en-GB" sz="1600" dirty="0" err="1">
                          <a:solidFill>
                            <a:schemeClr val="tx1">
                              <a:lumMod val="50000"/>
                              <a:lumOff val="50000"/>
                            </a:schemeClr>
                          </a:solidFill>
                          <a:effectLst/>
                        </a:rPr>
                        <a:t>bolesti</a:t>
                      </a:r>
                      <a:r>
                        <a:rPr lang="en-GB" sz="1600" dirty="0">
                          <a:solidFill>
                            <a:schemeClr val="tx1">
                              <a:lumMod val="50000"/>
                              <a:lumOff val="50000"/>
                            </a:schemeClr>
                          </a:solidFill>
                          <a:effectLst/>
                        </a:rPr>
                        <a:t> </a:t>
                      </a:r>
                      <a:endParaRPr lang="en-GB" sz="2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dirty="0" err="1">
                          <a:effectLst/>
                        </a:rPr>
                        <a:t>Adenovirusi</a:t>
                      </a:r>
                      <a:r>
                        <a:rPr lang="en-GB" sz="1600" dirty="0">
                          <a:effectLst/>
                        </a:rPr>
                        <a:t>, </a:t>
                      </a:r>
                      <a:r>
                        <a:rPr lang="en-GB" sz="1600" b="1" dirty="0">
                          <a:solidFill>
                            <a:srgbClr val="FF0000"/>
                          </a:solidFill>
                          <a:effectLst/>
                        </a:rPr>
                        <a:t>EBV/CMV</a:t>
                      </a:r>
                      <a:r>
                        <a:rPr lang="en-GB" sz="1600" dirty="0">
                          <a:solidFill>
                            <a:srgbClr val="FF0000"/>
                          </a:solidFill>
                          <a:effectLst/>
                        </a:rPr>
                        <a:t>, </a:t>
                      </a:r>
                      <a:endParaRPr lang="hr-HR" sz="1600" dirty="0" smtClean="0">
                        <a:solidFill>
                          <a:srgbClr val="FF0000"/>
                        </a:solidFill>
                        <a:effectLst/>
                      </a:endParaRPr>
                    </a:p>
                    <a:p>
                      <a:pPr algn="ctr">
                        <a:lnSpc>
                          <a:spcPct val="107000"/>
                        </a:lnSpc>
                        <a:spcAft>
                          <a:spcPts val="0"/>
                        </a:spcAft>
                      </a:pPr>
                      <a:r>
                        <a:rPr lang="en-GB" sz="1600" dirty="0" smtClean="0">
                          <a:effectLst/>
                        </a:rPr>
                        <a:t>BHS-A</a:t>
                      </a:r>
                      <a:r>
                        <a:rPr lang="en-GB" sz="1600" dirty="0">
                          <a:effectLst/>
                        </a:rPr>
                        <a:t>, </a:t>
                      </a:r>
                      <a:r>
                        <a:rPr lang="en-GB" sz="1600" i="1" dirty="0" err="1">
                          <a:effectLst/>
                        </a:rPr>
                        <a:t>S.aureus</a:t>
                      </a:r>
                      <a:r>
                        <a:rPr lang="en-GB" sz="1600" dirty="0">
                          <a:effectLst/>
                        </a:rPr>
                        <a:t>, </a:t>
                      </a:r>
                      <a:r>
                        <a:rPr lang="hr-HR" sz="1600" dirty="0" err="1" smtClean="0">
                          <a:effectLst/>
                        </a:rPr>
                        <a:t>odonotogeno</a:t>
                      </a:r>
                      <a:r>
                        <a:rPr lang="en-GB" sz="1600" dirty="0" smtClean="0">
                          <a:effectLst/>
                        </a:rPr>
                        <a:t>, </a:t>
                      </a:r>
                      <a:r>
                        <a:rPr lang="en-GB" sz="1600" dirty="0">
                          <a:effectLst/>
                        </a:rPr>
                        <a:t>BMO</a:t>
                      </a:r>
                      <a:r>
                        <a:rPr lang="en-GB" sz="1600" dirty="0" smtClean="0">
                          <a:effectLst/>
                        </a:rPr>
                        <a:t>,</a:t>
                      </a:r>
                      <a:r>
                        <a:rPr lang="hr-HR" sz="1600" dirty="0" smtClean="0">
                          <a:effectLst/>
                        </a:rPr>
                        <a:t> </a:t>
                      </a:r>
                    </a:p>
                    <a:p>
                      <a:pPr algn="ctr">
                        <a:lnSpc>
                          <a:spcPct val="107000"/>
                        </a:lnSpc>
                        <a:spcAft>
                          <a:spcPts val="0"/>
                        </a:spcAft>
                      </a:pPr>
                      <a:r>
                        <a:rPr lang="en-GB" sz="1600" dirty="0" smtClean="0">
                          <a:effectLst/>
                        </a:rPr>
                        <a:t>HSV</a:t>
                      </a:r>
                      <a:r>
                        <a:rPr lang="en-GB" sz="1600" dirty="0">
                          <a:effectLst/>
                        </a:rPr>
                        <a:t>, </a:t>
                      </a:r>
                      <a:r>
                        <a:rPr lang="en-GB" sz="1600" b="1" dirty="0" err="1">
                          <a:solidFill>
                            <a:srgbClr val="FF0000"/>
                          </a:solidFill>
                          <a:effectLst/>
                        </a:rPr>
                        <a:t>sifilis</a:t>
                      </a:r>
                      <a:r>
                        <a:rPr lang="en-GB" sz="1600" b="1" dirty="0">
                          <a:solidFill>
                            <a:srgbClr val="FF0000"/>
                          </a:solidFill>
                          <a:effectLst/>
                        </a:rPr>
                        <a:t>, TBC</a:t>
                      </a:r>
                      <a:endPar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dirty="0" err="1">
                          <a:solidFill>
                            <a:schemeClr val="tx1">
                              <a:lumMod val="50000"/>
                              <a:lumOff val="50000"/>
                            </a:schemeClr>
                          </a:solidFill>
                          <a:effectLst/>
                        </a:rPr>
                        <a:t>Toksoplazmoza</a:t>
                      </a:r>
                      <a:r>
                        <a:rPr lang="en-GB" sz="1600" dirty="0">
                          <a:solidFill>
                            <a:schemeClr val="tx1">
                              <a:lumMod val="50000"/>
                              <a:lumOff val="50000"/>
                            </a:schemeClr>
                          </a:solidFill>
                          <a:effectLst/>
                        </a:rPr>
                        <a:t>, </a:t>
                      </a:r>
                      <a:r>
                        <a:rPr lang="en-GB" sz="1600" dirty="0" err="1">
                          <a:solidFill>
                            <a:schemeClr val="tx1">
                              <a:lumMod val="50000"/>
                              <a:lumOff val="50000"/>
                            </a:schemeClr>
                          </a:solidFill>
                          <a:effectLst/>
                        </a:rPr>
                        <a:t>tularemija</a:t>
                      </a:r>
                      <a:r>
                        <a:rPr lang="en-GB" sz="1600" dirty="0">
                          <a:solidFill>
                            <a:schemeClr val="tx1">
                              <a:lumMod val="50000"/>
                              <a:lumOff val="50000"/>
                            </a:schemeClr>
                          </a:solidFill>
                          <a:effectLst/>
                        </a:rPr>
                        <a:t>,  </a:t>
                      </a:r>
                      <a:r>
                        <a:rPr lang="en-GB" sz="1600" dirty="0" err="1">
                          <a:solidFill>
                            <a:schemeClr val="tx1">
                              <a:lumMod val="50000"/>
                              <a:lumOff val="50000"/>
                            </a:schemeClr>
                          </a:solidFill>
                          <a:effectLst/>
                        </a:rPr>
                        <a:t>bruceloza</a:t>
                      </a:r>
                      <a:r>
                        <a:rPr lang="en-GB" sz="1600" dirty="0">
                          <a:solidFill>
                            <a:schemeClr val="tx1">
                              <a:lumMod val="50000"/>
                              <a:lumOff val="50000"/>
                            </a:schemeClr>
                          </a:solidFill>
                          <a:effectLst/>
                        </a:rPr>
                        <a:t>, </a:t>
                      </a:r>
                      <a:r>
                        <a:rPr lang="en-GB" sz="1600" dirty="0" err="1">
                          <a:solidFill>
                            <a:schemeClr val="tx1">
                              <a:lumMod val="50000"/>
                              <a:lumOff val="50000"/>
                            </a:schemeClr>
                          </a:solidFill>
                          <a:effectLst/>
                        </a:rPr>
                        <a:t>kuga</a:t>
                      </a:r>
                      <a:r>
                        <a:rPr lang="en-GB" sz="1600" dirty="0">
                          <a:solidFill>
                            <a:schemeClr val="tx1">
                              <a:lumMod val="50000"/>
                              <a:lumOff val="50000"/>
                            </a:schemeClr>
                          </a:solidFill>
                          <a:effectLst/>
                        </a:rPr>
                        <a:t>, </a:t>
                      </a:r>
                      <a:r>
                        <a:rPr lang="en-GB" sz="1600" dirty="0" err="1">
                          <a:solidFill>
                            <a:schemeClr val="tx1">
                              <a:lumMod val="50000"/>
                              <a:lumOff val="50000"/>
                            </a:schemeClr>
                          </a:solidFill>
                          <a:effectLst/>
                        </a:rPr>
                        <a:t>difterija</a:t>
                      </a:r>
                      <a:r>
                        <a:rPr lang="en-GB" sz="1600" dirty="0">
                          <a:solidFill>
                            <a:schemeClr val="tx1">
                              <a:lumMod val="50000"/>
                              <a:lumOff val="50000"/>
                            </a:schemeClr>
                          </a:solidFill>
                          <a:effectLst/>
                        </a:rPr>
                        <a:t>, </a:t>
                      </a:r>
                      <a:r>
                        <a:rPr lang="en-GB" sz="1600" dirty="0" err="1">
                          <a:solidFill>
                            <a:schemeClr val="tx1">
                              <a:lumMod val="50000"/>
                              <a:lumOff val="50000"/>
                            </a:schemeClr>
                          </a:solidFill>
                          <a:effectLst/>
                        </a:rPr>
                        <a:t>ospice</a:t>
                      </a:r>
                      <a:r>
                        <a:rPr lang="en-GB" sz="1600" dirty="0">
                          <a:solidFill>
                            <a:schemeClr val="tx1">
                              <a:lumMod val="50000"/>
                              <a:lumOff val="50000"/>
                            </a:schemeClr>
                          </a:solidFill>
                          <a:effectLst/>
                        </a:rPr>
                        <a:t>, </a:t>
                      </a:r>
                      <a:r>
                        <a:rPr lang="en-GB" sz="1600" dirty="0" err="1">
                          <a:solidFill>
                            <a:schemeClr val="tx1">
                              <a:lumMod val="50000"/>
                              <a:lumOff val="50000"/>
                            </a:schemeClr>
                          </a:solidFill>
                          <a:effectLst/>
                        </a:rPr>
                        <a:t>rubela</a:t>
                      </a:r>
                      <a:r>
                        <a:rPr lang="en-GB" sz="1600" dirty="0">
                          <a:solidFill>
                            <a:schemeClr val="tx1">
                              <a:lumMod val="50000"/>
                              <a:lumOff val="50000"/>
                            </a:schemeClr>
                          </a:solidFill>
                          <a:effectLst/>
                        </a:rPr>
                        <a:t>, </a:t>
                      </a:r>
                      <a:r>
                        <a:rPr lang="en-GB" sz="1600" dirty="0" err="1">
                          <a:solidFill>
                            <a:schemeClr val="tx1">
                              <a:lumMod val="50000"/>
                              <a:lumOff val="50000"/>
                            </a:schemeClr>
                          </a:solidFill>
                          <a:effectLst/>
                        </a:rPr>
                        <a:t>čankroid</a:t>
                      </a:r>
                      <a:r>
                        <a:rPr lang="en-GB" sz="1600" dirty="0">
                          <a:solidFill>
                            <a:schemeClr val="tx1">
                              <a:lumMod val="50000"/>
                              <a:lumOff val="50000"/>
                            </a:schemeClr>
                          </a:solidFill>
                          <a:effectLst/>
                        </a:rPr>
                        <a:t>, </a:t>
                      </a:r>
                      <a:r>
                        <a:rPr lang="en-GB" sz="1600" dirty="0" err="1">
                          <a:solidFill>
                            <a:schemeClr val="tx1">
                              <a:lumMod val="50000"/>
                              <a:lumOff val="50000"/>
                            </a:schemeClr>
                          </a:solidFill>
                          <a:effectLst/>
                        </a:rPr>
                        <a:t>lifogranuloma</a:t>
                      </a:r>
                      <a:r>
                        <a:rPr lang="en-GB" sz="1600" dirty="0">
                          <a:solidFill>
                            <a:schemeClr val="tx1">
                              <a:lumMod val="50000"/>
                              <a:lumOff val="50000"/>
                            </a:schemeClr>
                          </a:solidFill>
                          <a:effectLst/>
                        </a:rPr>
                        <a:t> </a:t>
                      </a:r>
                      <a:r>
                        <a:rPr lang="en-GB" sz="1600" dirty="0" err="1">
                          <a:solidFill>
                            <a:schemeClr val="tx1">
                              <a:lumMod val="50000"/>
                              <a:lumOff val="50000"/>
                            </a:schemeClr>
                          </a:solidFill>
                          <a:effectLst/>
                        </a:rPr>
                        <a:t>venereum</a:t>
                      </a:r>
                      <a:endParaRPr lang="en-GB" sz="2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54084">
                <a:tc>
                  <a:txBody>
                    <a:bodyPr/>
                    <a:lstStyle/>
                    <a:p>
                      <a:pPr algn="ctr">
                        <a:lnSpc>
                          <a:spcPct val="107000"/>
                        </a:lnSpc>
                        <a:spcAft>
                          <a:spcPts val="0"/>
                        </a:spcAft>
                      </a:pPr>
                      <a:endParaRPr lang="hr-HR" sz="2000" dirty="0" smtClean="0">
                        <a:effectLst/>
                        <a:latin typeface="+mn-lt"/>
                        <a:ea typeface="+mn-ea"/>
                        <a:cs typeface="+mn-cs"/>
                      </a:endParaRPr>
                    </a:p>
                    <a:p>
                      <a:pPr algn="ctr">
                        <a:lnSpc>
                          <a:spcPct val="107000"/>
                        </a:lnSpc>
                        <a:spcAft>
                          <a:spcPts val="0"/>
                        </a:spcAft>
                      </a:pPr>
                      <a:r>
                        <a:rPr lang="hr-HR" sz="2000" dirty="0" smtClean="0">
                          <a:effectLst/>
                          <a:latin typeface="+mn-lt"/>
                          <a:ea typeface="+mn-ea"/>
                          <a:cs typeface="+mn-cs"/>
                        </a:rPr>
                        <a:t>NEOPLASTIČNI</a:t>
                      </a:r>
                      <a:r>
                        <a:rPr lang="hr-HR" sz="2000" baseline="0" dirty="0" smtClean="0">
                          <a:effectLst/>
                          <a:latin typeface="+mn-lt"/>
                          <a:ea typeface="+mn-ea"/>
                          <a:cs typeface="+mn-cs"/>
                        </a:rPr>
                        <a:t> / LIMFO -PROLIFERATIVNI</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00" b="1" dirty="0" err="1">
                          <a:solidFill>
                            <a:srgbClr val="FF0000"/>
                          </a:solidFill>
                          <a:effectLst/>
                        </a:rPr>
                        <a:t>Limfom</a:t>
                      </a:r>
                      <a:r>
                        <a:rPr lang="en-GB" sz="1600" b="1" dirty="0">
                          <a:solidFill>
                            <a:srgbClr val="FF0000"/>
                          </a:solidFill>
                          <a:effectLst/>
                        </a:rPr>
                        <a:t>, </a:t>
                      </a:r>
                      <a:r>
                        <a:rPr lang="en-GB" sz="1600" b="1" dirty="0" err="1">
                          <a:solidFill>
                            <a:srgbClr val="FF0000"/>
                          </a:solidFill>
                          <a:effectLst/>
                        </a:rPr>
                        <a:t>akutna</a:t>
                      </a:r>
                      <a:r>
                        <a:rPr lang="en-GB" sz="1600" b="1" dirty="0">
                          <a:solidFill>
                            <a:srgbClr val="FF0000"/>
                          </a:solidFill>
                          <a:effectLst/>
                        </a:rPr>
                        <a:t> </a:t>
                      </a:r>
                      <a:r>
                        <a:rPr lang="en-GB" sz="1600" b="1" dirty="0" err="1">
                          <a:solidFill>
                            <a:srgbClr val="FF0000"/>
                          </a:solidFill>
                          <a:effectLst/>
                        </a:rPr>
                        <a:t>leukemija</a:t>
                      </a:r>
                      <a:endPar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en-GB" sz="1600" dirty="0" err="1">
                          <a:solidFill>
                            <a:schemeClr val="tx1">
                              <a:lumMod val="50000"/>
                              <a:lumOff val="50000"/>
                            </a:schemeClr>
                          </a:solidFill>
                          <a:effectLst/>
                        </a:rPr>
                        <a:t>Castelmanova</a:t>
                      </a:r>
                      <a:r>
                        <a:rPr lang="en-GB" sz="1600" dirty="0">
                          <a:solidFill>
                            <a:schemeClr val="tx1">
                              <a:lumMod val="50000"/>
                              <a:lumOff val="50000"/>
                            </a:schemeClr>
                          </a:solidFill>
                          <a:effectLst/>
                        </a:rPr>
                        <a:t> </a:t>
                      </a:r>
                      <a:r>
                        <a:rPr lang="en-GB" sz="1600" dirty="0" err="1">
                          <a:solidFill>
                            <a:schemeClr val="tx1">
                              <a:lumMod val="50000"/>
                              <a:lumOff val="50000"/>
                            </a:schemeClr>
                          </a:solidFill>
                          <a:effectLst/>
                        </a:rPr>
                        <a:t>bolest</a:t>
                      </a:r>
                      <a:r>
                        <a:rPr lang="en-GB" sz="1600" dirty="0">
                          <a:solidFill>
                            <a:schemeClr val="tx1">
                              <a:lumMod val="50000"/>
                              <a:lumOff val="50000"/>
                            </a:schemeClr>
                          </a:solidFill>
                          <a:effectLst/>
                        </a:rPr>
                        <a:t>, </a:t>
                      </a:r>
                      <a:r>
                        <a:rPr lang="en-GB" sz="1600" dirty="0" err="1">
                          <a:solidFill>
                            <a:schemeClr val="tx1">
                              <a:lumMod val="50000"/>
                              <a:lumOff val="50000"/>
                            </a:schemeClr>
                          </a:solidFill>
                          <a:effectLst/>
                        </a:rPr>
                        <a:t>Angioblastični</a:t>
                      </a:r>
                      <a:r>
                        <a:rPr lang="en-GB" sz="1600" dirty="0">
                          <a:solidFill>
                            <a:schemeClr val="tx1">
                              <a:lumMod val="50000"/>
                              <a:lumOff val="50000"/>
                            </a:schemeClr>
                          </a:solidFill>
                          <a:effectLst/>
                        </a:rPr>
                        <a:t> T-</a:t>
                      </a:r>
                      <a:r>
                        <a:rPr lang="en-GB" sz="1600" dirty="0" err="1">
                          <a:solidFill>
                            <a:schemeClr val="tx1">
                              <a:lumMod val="50000"/>
                              <a:lumOff val="50000"/>
                            </a:schemeClr>
                          </a:solidFill>
                          <a:effectLst/>
                        </a:rPr>
                        <a:t>stanični</a:t>
                      </a:r>
                      <a:r>
                        <a:rPr lang="en-GB" sz="1600" dirty="0">
                          <a:solidFill>
                            <a:schemeClr val="tx1">
                              <a:lumMod val="50000"/>
                              <a:lumOff val="50000"/>
                            </a:schemeClr>
                          </a:solidFill>
                          <a:effectLst/>
                        </a:rPr>
                        <a:t> </a:t>
                      </a:r>
                      <a:r>
                        <a:rPr lang="en-GB" sz="1600" dirty="0" err="1">
                          <a:solidFill>
                            <a:schemeClr val="tx1">
                              <a:lumMod val="50000"/>
                              <a:lumOff val="50000"/>
                            </a:schemeClr>
                          </a:solidFill>
                          <a:effectLst/>
                        </a:rPr>
                        <a:t>limfom</a:t>
                      </a:r>
                      <a:endParaRPr lang="en-GB" sz="2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dirty="0" err="1">
                          <a:effectLst/>
                        </a:rPr>
                        <a:t>Metastatski</a:t>
                      </a:r>
                      <a:r>
                        <a:rPr lang="en-GB" sz="1600" dirty="0">
                          <a:effectLst/>
                        </a:rPr>
                        <a:t> </a:t>
                      </a:r>
                      <a:r>
                        <a:rPr lang="en-GB" sz="1600" dirty="0" err="1">
                          <a:effectLst/>
                        </a:rPr>
                        <a:t>tumor</a:t>
                      </a:r>
                      <a:r>
                        <a:rPr lang="en-GB" sz="1600" dirty="0">
                          <a:effectLst/>
                        </a:rPr>
                        <a:t> (</a:t>
                      </a:r>
                      <a:r>
                        <a:rPr lang="en-GB" sz="1600" dirty="0" err="1">
                          <a:effectLst/>
                        </a:rPr>
                        <a:t>glave</a:t>
                      </a:r>
                      <a:r>
                        <a:rPr lang="en-GB" sz="1600" dirty="0">
                          <a:effectLst/>
                        </a:rPr>
                        <a:t> </a:t>
                      </a:r>
                      <a:r>
                        <a:rPr lang="en-GB" sz="1600" dirty="0" err="1">
                          <a:effectLst/>
                        </a:rPr>
                        <a:t>i</a:t>
                      </a:r>
                      <a:r>
                        <a:rPr lang="en-GB" sz="1600" dirty="0">
                          <a:effectLst/>
                        </a:rPr>
                        <a:t> </a:t>
                      </a:r>
                      <a:r>
                        <a:rPr lang="en-GB" sz="1600" dirty="0" err="1">
                          <a:effectLst/>
                        </a:rPr>
                        <a:t>vrata</a:t>
                      </a:r>
                      <a:r>
                        <a:rPr lang="en-GB" sz="1600" dirty="0">
                          <a:effectLst/>
                        </a:rPr>
                        <a:t>, </a:t>
                      </a:r>
                      <a:r>
                        <a:rPr lang="en-GB" sz="1600" dirty="0" err="1">
                          <a:effectLst/>
                        </a:rPr>
                        <a:t>dišnog</a:t>
                      </a:r>
                      <a:r>
                        <a:rPr lang="en-GB" sz="1600" dirty="0">
                          <a:effectLst/>
                        </a:rPr>
                        <a:t> </a:t>
                      </a:r>
                      <a:r>
                        <a:rPr lang="en-GB" sz="1600" dirty="0" err="1">
                          <a:effectLst/>
                        </a:rPr>
                        <a:t>ili</a:t>
                      </a:r>
                      <a:r>
                        <a:rPr lang="en-GB" sz="1600" dirty="0">
                          <a:effectLst/>
                        </a:rPr>
                        <a:t> </a:t>
                      </a:r>
                      <a:r>
                        <a:rPr lang="en-GB" sz="1600" dirty="0" err="1">
                          <a:effectLst/>
                        </a:rPr>
                        <a:t>probavnog</a:t>
                      </a:r>
                      <a:r>
                        <a:rPr lang="en-GB" sz="1600" dirty="0">
                          <a:effectLst/>
                        </a:rPr>
                        <a:t> </a:t>
                      </a:r>
                      <a:r>
                        <a:rPr lang="en-GB" sz="1600" dirty="0" err="1">
                          <a:effectLst/>
                        </a:rPr>
                        <a:t>trakta</a:t>
                      </a:r>
                      <a:r>
                        <a:rPr lang="en-GB" sz="1600" dirty="0">
                          <a:effectLst/>
                        </a:rPr>
                        <a:t>, </a:t>
                      </a:r>
                      <a:r>
                        <a:rPr lang="en-GB" sz="1600" dirty="0" err="1">
                          <a:effectLst/>
                        </a:rPr>
                        <a:t>dojke</a:t>
                      </a:r>
                      <a:r>
                        <a:rPr lang="en-GB" sz="1600" b="1" dirty="0">
                          <a:solidFill>
                            <a:schemeClr val="tx1"/>
                          </a:solidFill>
                          <a:effectLst/>
                        </a:rPr>
                        <a:t>); </a:t>
                      </a:r>
                      <a:r>
                        <a:rPr lang="en-GB" sz="1600" b="1" dirty="0" err="1">
                          <a:solidFill>
                            <a:srgbClr val="FF0000"/>
                          </a:solidFill>
                          <a:effectLst/>
                        </a:rPr>
                        <a:t>Limfom</a:t>
                      </a:r>
                      <a:r>
                        <a:rPr lang="en-GB" sz="1600" b="1" dirty="0">
                          <a:solidFill>
                            <a:srgbClr val="FF0000"/>
                          </a:solidFill>
                          <a:effectLst/>
                        </a:rPr>
                        <a:t>, </a:t>
                      </a:r>
                      <a:r>
                        <a:rPr lang="en-GB" sz="1600" b="1" dirty="0" err="1">
                          <a:solidFill>
                            <a:srgbClr val="FF0000"/>
                          </a:solidFill>
                          <a:effectLst/>
                        </a:rPr>
                        <a:t>akutna</a:t>
                      </a:r>
                      <a:r>
                        <a:rPr lang="en-GB" sz="1600" b="1" dirty="0">
                          <a:solidFill>
                            <a:srgbClr val="FF0000"/>
                          </a:solidFill>
                          <a:effectLst/>
                        </a:rPr>
                        <a:t> </a:t>
                      </a:r>
                      <a:r>
                        <a:rPr lang="en-GB" sz="1600" b="1" dirty="0" err="1">
                          <a:solidFill>
                            <a:srgbClr val="FF0000"/>
                          </a:solidFill>
                          <a:effectLst/>
                        </a:rPr>
                        <a:t>leukemija</a:t>
                      </a:r>
                      <a:r>
                        <a:rPr lang="en-GB" sz="1600" dirty="0">
                          <a:solidFill>
                            <a:srgbClr val="FF0000"/>
                          </a:solidFill>
                          <a:effectLst/>
                        </a:rPr>
                        <a:t>,</a:t>
                      </a:r>
                      <a:endParaRPr lang="en-GB"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dirty="0" err="1">
                          <a:solidFill>
                            <a:schemeClr val="tx1">
                              <a:lumMod val="50000"/>
                              <a:lumOff val="50000"/>
                            </a:schemeClr>
                          </a:solidFill>
                          <a:effectLst/>
                        </a:rPr>
                        <a:t>Lipom</a:t>
                      </a:r>
                      <a:r>
                        <a:rPr lang="en-GB" sz="1600" dirty="0">
                          <a:solidFill>
                            <a:schemeClr val="tx1">
                              <a:lumMod val="50000"/>
                              <a:lumOff val="50000"/>
                            </a:schemeClr>
                          </a:solidFill>
                          <a:effectLst/>
                        </a:rPr>
                        <a:t>, </a:t>
                      </a:r>
                      <a:r>
                        <a:rPr lang="en-GB" sz="1600" dirty="0" err="1">
                          <a:solidFill>
                            <a:schemeClr val="tx1">
                              <a:lumMod val="50000"/>
                              <a:lumOff val="50000"/>
                            </a:schemeClr>
                          </a:solidFill>
                          <a:effectLst/>
                        </a:rPr>
                        <a:t>metastaza</a:t>
                      </a:r>
                      <a:r>
                        <a:rPr lang="en-GB" sz="1600" dirty="0">
                          <a:solidFill>
                            <a:schemeClr val="tx1">
                              <a:lumMod val="50000"/>
                              <a:lumOff val="50000"/>
                            </a:schemeClr>
                          </a:solidFill>
                          <a:effectLst/>
                        </a:rPr>
                        <a:t> </a:t>
                      </a:r>
                      <a:r>
                        <a:rPr lang="en-GB" sz="1600" dirty="0" err="1">
                          <a:solidFill>
                            <a:schemeClr val="tx1">
                              <a:lumMod val="50000"/>
                              <a:lumOff val="50000"/>
                            </a:schemeClr>
                          </a:solidFill>
                          <a:effectLst/>
                        </a:rPr>
                        <a:t>neuroblastoma</a:t>
                      </a:r>
                      <a:r>
                        <a:rPr lang="en-GB" sz="1600" dirty="0">
                          <a:solidFill>
                            <a:schemeClr val="tx1">
                              <a:lumMod val="50000"/>
                              <a:lumOff val="50000"/>
                            </a:schemeClr>
                          </a:solidFill>
                          <a:effectLst/>
                        </a:rPr>
                        <a:t> </a:t>
                      </a:r>
                      <a:r>
                        <a:rPr lang="en-GB" sz="1600" dirty="0" err="1">
                          <a:solidFill>
                            <a:schemeClr val="tx1">
                              <a:lumMod val="50000"/>
                              <a:lumOff val="50000"/>
                            </a:schemeClr>
                          </a:solidFill>
                          <a:effectLst/>
                        </a:rPr>
                        <a:t>ili</a:t>
                      </a:r>
                      <a:r>
                        <a:rPr lang="en-GB" sz="1600" dirty="0">
                          <a:solidFill>
                            <a:schemeClr val="tx1">
                              <a:lumMod val="50000"/>
                              <a:lumOff val="50000"/>
                            </a:schemeClr>
                          </a:solidFill>
                          <a:effectLst/>
                        </a:rPr>
                        <a:t> </a:t>
                      </a:r>
                      <a:r>
                        <a:rPr lang="en-GB" sz="1600" dirty="0" err="1">
                          <a:solidFill>
                            <a:schemeClr val="tx1">
                              <a:lumMod val="50000"/>
                              <a:lumOff val="50000"/>
                            </a:schemeClr>
                          </a:solidFill>
                          <a:effectLst/>
                        </a:rPr>
                        <a:t>rabdomiosarkoma</a:t>
                      </a:r>
                      <a:r>
                        <a:rPr lang="en-GB" sz="1600" dirty="0">
                          <a:solidFill>
                            <a:schemeClr val="tx1">
                              <a:lumMod val="50000"/>
                              <a:lumOff val="50000"/>
                            </a:schemeClr>
                          </a:solidFill>
                          <a:effectLst/>
                        </a:rPr>
                        <a:t>,  </a:t>
                      </a:r>
                      <a:r>
                        <a:rPr lang="en-GB" sz="1600" dirty="0" err="1">
                          <a:solidFill>
                            <a:schemeClr val="tx1">
                              <a:lumMod val="50000"/>
                              <a:lumOff val="50000"/>
                            </a:schemeClr>
                          </a:solidFill>
                          <a:effectLst/>
                        </a:rPr>
                        <a:t>Progresivna</a:t>
                      </a:r>
                      <a:r>
                        <a:rPr lang="en-GB" sz="1600" dirty="0">
                          <a:solidFill>
                            <a:schemeClr val="tx1">
                              <a:lumMod val="50000"/>
                              <a:lumOff val="50000"/>
                            </a:schemeClr>
                          </a:solidFill>
                          <a:effectLst/>
                        </a:rPr>
                        <a:t> </a:t>
                      </a:r>
                      <a:r>
                        <a:rPr lang="en-GB" sz="1600" dirty="0" err="1">
                          <a:solidFill>
                            <a:schemeClr val="tx1">
                              <a:lumMod val="50000"/>
                              <a:lumOff val="50000"/>
                            </a:schemeClr>
                          </a:solidFill>
                          <a:effectLst/>
                        </a:rPr>
                        <a:t>transformacija</a:t>
                      </a:r>
                      <a:r>
                        <a:rPr lang="en-GB" sz="1600" dirty="0">
                          <a:solidFill>
                            <a:schemeClr val="tx1">
                              <a:lumMod val="50000"/>
                              <a:lumOff val="50000"/>
                            </a:schemeClr>
                          </a:solidFill>
                          <a:effectLst/>
                        </a:rPr>
                        <a:t> </a:t>
                      </a:r>
                      <a:r>
                        <a:rPr lang="en-GB" sz="1600" dirty="0" err="1">
                          <a:solidFill>
                            <a:schemeClr val="tx1">
                              <a:lumMod val="50000"/>
                              <a:lumOff val="50000"/>
                            </a:schemeClr>
                          </a:solidFill>
                          <a:effectLst/>
                        </a:rPr>
                        <a:t>germinativnih</a:t>
                      </a:r>
                      <a:r>
                        <a:rPr lang="en-GB" sz="1600" dirty="0">
                          <a:solidFill>
                            <a:schemeClr val="tx1">
                              <a:lumMod val="50000"/>
                              <a:lumOff val="50000"/>
                            </a:schemeClr>
                          </a:solidFill>
                          <a:effectLst/>
                        </a:rPr>
                        <a:t> </a:t>
                      </a:r>
                      <a:r>
                        <a:rPr lang="en-GB" sz="1600" dirty="0" err="1">
                          <a:solidFill>
                            <a:schemeClr val="tx1">
                              <a:lumMod val="50000"/>
                              <a:lumOff val="50000"/>
                            </a:schemeClr>
                          </a:solidFill>
                          <a:effectLst/>
                        </a:rPr>
                        <a:t>centara</a:t>
                      </a:r>
                      <a:endParaRPr lang="en-GB" sz="2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87480">
                <a:tc>
                  <a:txBody>
                    <a:bodyPr/>
                    <a:lstStyle/>
                    <a:p>
                      <a:pPr algn="ctr">
                        <a:lnSpc>
                          <a:spcPct val="107000"/>
                        </a:lnSpc>
                        <a:spcAft>
                          <a:spcPts val="0"/>
                        </a:spcAft>
                      </a:pPr>
                      <a:endParaRPr lang="hr-HR" sz="2400" dirty="0" smtClean="0">
                        <a:effectLst/>
                      </a:endParaRPr>
                    </a:p>
                    <a:p>
                      <a:pPr algn="ctr">
                        <a:lnSpc>
                          <a:spcPct val="107000"/>
                        </a:lnSpc>
                        <a:spcAft>
                          <a:spcPts val="0"/>
                        </a:spcAft>
                      </a:pPr>
                      <a:r>
                        <a:rPr lang="en-GB" sz="2000" dirty="0" smtClean="0">
                          <a:effectLst/>
                        </a:rPr>
                        <a:t>IMUNOLOSKI </a:t>
                      </a:r>
                      <a:r>
                        <a:rPr lang="en-GB" sz="2000" dirty="0">
                          <a:effectLst/>
                        </a:rPr>
                        <a:t>I OSTALI</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hr-HR" sz="1600" dirty="0">
                          <a:effectLst/>
                        </a:rPr>
                        <a:t>Sindromi vaskultisa (SLE, RA), </a:t>
                      </a:r>
                      <a:r>
                        <a:rPr lang="hr-HR" sz="1600" b="1" dirty="0">
                          <a:solidFill>
                            <a:srgbClr val="FF0000"/>
                          </a:solidFill>
                          <a:effectLst/>
                        </a:rPr>
                        <a:t>sarkoidoza</a:t>
                      </a:r>
                      <a:r>
                        <a:rPr lang="hr-HR" sz="1600" dirty="0">
                          <a:effectLst/>
                        </a:rPr>
                        <a:t>, serumska bolest, preosjetljivost na lijekove (fenitoin)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en-GB" sz="1600" dirty="0" err="1">
                          <a:solidFill>
                            <a:schemeClr val="tx1">
                              <a:lumMod val="50000"/>
                              <a:lumOff val="50000"/>
                            </a:schemeClr>
                          </a:solidFill>
                          <a:effectLst/>
                        </a:rPr>
                        <a:t>Kronična</a:t>
                      </a:r>
                      <a:r>
                        <a:rPr lang="en-GB" sz="1600" dirty="0">
                          <a:solidFill>
                            <a:schemeClr val="tx1">
                              <a:lumMod val="50000"/>
                              <a:lumOff val="50000"/>
                            </a:schemeClr>
                          </a:solidFill>
                          <a:effectLst/>
                        </a:rPr>
                        <a:t> </a:t>
                      </a:r>
                      <a:r>
                        <a:rPr lang="en-GB" sz="1600" dirty="0" err="1">
                          <a:solidFill>
                            <a:schemeClr val="tx1">
                              <a:lumMod val="50000"/>
                              <a:lumOff val="50000"/>
                            </a:schemeClr>
                          </a:solidFill>
                          <a:effectLst/>
                        </a:rPr>
                        <a:t>granulomatozna</a:t>
                      </a:r>
                      <a:r>
                        <a:rPr lang="en-GB" sz="1600" dirty="0">
                          <a:solidFill>
                            <a:schemeClr val="tx1">
                              <a:lumMod val="50000"/>
                              <a:lumOff val="50000"/>
                            </a:schemeClr>
                          </a:solidFill>
                          <a:effectLst/>
                        </a:rPr>
                        <a:t> </a:t>
                      </a:r>
                      <a:r>
                        <a:rPr lang="en-GB" sz="1600" dirty="0" err="1">
                          <a:solidFill>
                            <a:schemeClr val="tx1">
                              <a:lumMod val="50000"/>
                              <a:lumOff val="50000"/>
                            </a:schemeClr>
                          </a:solidFill>
                          <a:effectLst/>
                        </a:rPr>
                        <a:t>bolest</a:t>
                      </a:r>
                      <a:endParaRPr lang="en-GB" sz="2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b="1" dirty="0" err="1">
                          <a:solidFill>
                            <a:srgbClr val="FF0000"/>
                          </a:solidFill>
                          <a:effectLst/>
                        </a:rPr>
                        <a:t>Sarkoidoza</a:t>
                      </a:r>
                      <a:endPar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dirty="0" err="1">
                          <a:solidFill>
                            <a:schemeClr val="tx1">
                              <a:lumMod val="50000"/>
                              <a:lumOff val="50000"/>
                            </a:schemeClr>
                          </a:solidFill>
                          <a:effectLst/>
                        </a:rPr>
                        <a:t>Kawasakijeva</a:t>
                      </a:r>
                      <a:r>
                        <a:rPr lang="en-GB" sz="1600" dirty="0">
                          <a:solidFill>
                            <a:schemeClr val="tx1">
                              <a:lumMod val="50000"/>
                              <a:lumOff val="50000"/>
                            </a:schemeClr>
                          </a:solidFill>
                          <a:effectLst/>
                        </a:rPr>
                        <a:t> </a:t>
                      </a:r>
                      <a:r>
                        <a:rPr lang="en-GB" sz="1600" dirty="0" err="1">
                          <a:solidFill>
                            <a:schemeClr val="tx1">
                              <a:lumMod val="50000"/>
                              <a:lumOff val="50000"/>
                            </a:schemeClr>
                          </a:solidFill>
                          <a:effectLst/>
                        </a:rPr>
                        <a:t>bolest</a:t>
                      </a:r>
                      <a:r>
                        <a:rPr lang="en-GB" sz="1600" dirty="0">
                          <a:solidFill>
                            <a:schemeClr val="tx1">
                              <a:lumMod val="50000"/>
                              <a:lumOff val="50000"/>
                            </a:schemeClr>
                          </a:solidFill>
                          <a:effectLst/>
                        </a:rPr>
                        <a:t>,  </a:t>
                      </a:r>
                      <a:r>
                        <a:rPr lang="en-GB" sz="1600" dirty="0" err="1">
                          <a:solidFill>
                            <a:schemeClr val="tx1">
                              <a:lumMod val="50000"/>
                              <a:lumOff val="50000"/>
                            </a:schemeClr>
                          </a:solidFill>
                          <a:effectLst/>
                        </a:rPr>
                        <a:t>Kikuchijeva</a:t>
                      </a:r>
                      <a:r>
                        <a:rPr lang="en-GB" sz="1600" dirty="0">
                          <a:solidFill>
                            <a:schemeClr val="tx1">
                              <a:lumMod val="50000"/>
                              <a:lumOff val="50000"/>
                            </a:schemeClr>
                          </a:solidFill>
                          <a:effectLst/>
                        </a:rPr>
                        <a:t> </a:t>
                      </a:r>
                      <a:r>
                        <a:rPr lang="en-GB" sz="1600" dirty="0" err="1">
                          <a:solidFill>
                            <a:schemeClr val="tx1">
                              <a:lumMod val="50000"/>
                              <a:lumOff val="50000"/>
                            </a:schemeClr>
                          </a:solidFill>
                          <a:effectLst/>
                        </a:rPr>
                        <a:t>bolest</a:t>
                      </a:r>
                      <a:r>
                        <a:rPr lang="en-GB" sz="1600" dirty="0">
                          <a:solidFill>
                            <a:schemeClr val="tx1">
                              <a:lumMod val="50000"/>
                              <a:lumOff val="50000"/>
                            </a:schemeClr>
                          </a:solidFill>
                          <a:effectLst/>
                        </a:rPr>
                        <a:t>,  Kimura </a:t>
                      </a:r>
                      <a:r>
                        <a:rPr lang="en-GB" sz="1600" dirty="0" err="1">
                          <a:solidFill>
                            <a:schemeClr val="tx1">
                              <a:lumMod val="50000"/>
                              <a:lumOff val="50000"/>
                            </a:schemeClr>
                          </a:solidFill>
                          <a:effectLst/>
                        </a:rPr>
                        <a:t>bolest</a:t>
                      </a:r>
                      <a:endParaRPr lang="en-GB" sz="2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3671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graphicFrame>
        <p:nvGraphicFramePr>
          <p:cNvPr id="9" name="Diagram 8"/>
          <p:cNvGraphicFramePr/>
          <p:nvPr>
            <p:extLst>
              <p:ext uri="{D42A27DB-BD31-4B8C-83A1-F6EECF244321}">
                <p14:modId xmlns:p14="http://schemas.microsoft.com/office/powerpoint/2010/main" val="3457829786"/>
              </p:ext>
            </p:extLst>
          </p:nvPr>
        </p:nvGraphicFramePr>
        <p:xfrm>
          <a:off x="3966073" y="586538"/>
          <a:ext cx="3833870" cy="5724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1826494245"/>
              </p:ext>
            </p:extLst>
          </p:nvPr>
        </p:nvGraphicFramePr>
        <p:xfrm>
          <a:off x="3613534" y="585216"/>
          <a:ext cx="4065224" cy="5724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18302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graphicFrame>
        <p:nvGraphicFramePr>
          <p:cNvPr id="9" name="Diagram 8"/>
          <p:cNvGraphicFramePr/>
          <p:nvPr/>
        </p:nvGraphicFramePr>
        <p:xfrm>
          <a:off x="319490" y="585216"/>
          <a:ext cx="3833870" cy="5724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nvGraphicFramePr>
        <p:xfrm>
          <a:off x="3613534" y="585216"/>
          <a:ext cx="4065224" cy="5724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Rounded Rectangle 11"/>
          <p:cNvSpPr/>
          <p:nvPr/>
        </p:nvSpPr>
        <p:spPr>
          <a:xfrm>
            <a:off x="7524521" y="575521"/>
            <a:ext cx="3955056" cy="1444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hr-HR" sz="2800" dirty="0">
                <a:effectLst/>
                <a:ea typeface="Calibri" panose="020F0502020204030204" pitchFamily="34" charset="0"/>
                <a:cs typeface="Times New Roman" panose="02020603050405020304" pitchFamily="18" charset="0"/>
              </a:rPr>
              <a:t>NEJASNA </a:t>
            </a:r>
            <a:r>
              <a:rPr lang="hr-HR" sz="2800" dirty="0" smtClean="0">
                <a:effectLst/>
                <a:ea typeface="Calibri" panose="020F0502020204030204" pitchFamily="34" charset="0"/>
                <a:cs typeface="Times New Roman" panose="02020603050405020304" pitchFamily="18" charset="0"/>
              </a:rPr>
              <a:t>DIJAGNOZA</a:t>
            </a:r>
            <a:endParaRPr lang="en-GB" sz="2800" dirty="0">
              <a:effectLst/>
              <a:ea typeface="Calibri" panose="020F0502020204030204" pitchFamily="34" charset="0"/>
              <a:cs typeface="Times New Roman" panose="02020603050405020304" pitchFamily="18" charset="0"/>
            </a:endParaRPr>
          </a:p>
        </p:txBody>
      </p:sp>
      <p:sp>
        <p:nvSpPr>
          <p:cNvPr id="13" name="Down Arrow 12"/>
          <p:cNvSpPr/>
          <p:nvPr/>
        </p:nvSpPr>
        <p:spPr>
          <a:xfrm rot="2969897">
            <a:off x="3592999" y="4141443"/>
            <a:ext cx="703520" cy="718705"/>
          </a:xfrm>
          <a:prstGeom prst="downArrow">
            <a:avLst/>
          </a:prstGeom>
          <a:solidFill>
            <a:srgbClr val="FF66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Bent-Up Arrow 25"/>
          <p:cNvSpPr/>
          <p:nvPr/>
        </p:nvSpPr>
        <p:spPr>
          <a:xfrm>
            <a:off x="7005484" y="2029453"/>
            <a:ext cx="1135625" cy="3781411"/>
          </a:xfrm>
          <a:prstGeom prst="bentUp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970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P spid="13"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Rounded Rectangle 3"/>
          <p:cNvSpPr/>
          <p:nvPr/>
        </p:nvSpPr>
        <p:spPr>
          <a:xfrm>
            <a:off x="3805220" y="559200"/>
            <a:ext cx="4167423" cy="15349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hr-HR" sz="2400" dirty="0">
                <a:effectLst/>
                <a:ea typeface="Calibri" panose="020F0502020204030204" pitchFamily="34" charset="0"/>
                <a:cs typeface="Times New Roman" panose="02020603050405020304" pitchFamily="18" charset="0"/>
              </a:rPr>
              <a:t>NEJASNA DIJAGNOZA ILI </a:t>
            </a:r>
            <a:r>
              <a:rPr lang="hr-HR" sz="2400" b="1" dirty="0">
                <a:effectLst/>
                <a:ea typeface="Calibri" panose="020F0502020204030204" pitchFamily="34" charset="0"/>
                <a:cs typeface="Times New Roman" panose="02020603050405020304" pitchFamily="18" charset="0"/>
              </a:rPr>
              <a:t>SUMNJA NA MALIGNITET</a:t>
            </a:r>
            <a:endParaRPr lang="en-GB" sz="2400" b="1" dirty="0">
              <a:effectLst/>
              <a:ea typeface="Calibri" panose="020F0502020204030204" pitchFamily="34" charset="0"/>
              <a:cs typeface="Times New Roman" panose="02020603050405020304" pitchFamily="18" charset="0"/>
            </a:endParaRPr>
          </a:p>
        </p:txBody>
      </p:sp>
      <p:grpSp>
        <p:nvGrpSpPr>
          <p:cNvPr id="5" name="Group 4"/>
          <p:cNvGrpSpPr/>
          <p:nvPr/>
        </p:nvGrpSpPr>
        <p:grpSpPr>
          <a:xfrm>
            <a:off x="1024128" y="585216"/>
            <a:ext cx="2518676" cy="1554459"/>
            <a:chOff x="731" y="1182012"/>
            <a:chExt cx="1423615" cy="355903"/>
          </a:xfrm>
          <a:solidFill>
            <a:schemeClr val="accent2">
              <a:lumMod val="75000"/>
            </a:schemeClr>
          </a:solidFill>
        </p:grpSpPr>
        <p:sp>
          <p:nvSpPr>
            <p:cNvPr id="6" name="Rounded Rectangle 5"/>
            <p:cNvSpPr/>
            <p:nvPr/>
          </p:nvSpPr>
          <p:spPr>
            <a:xfrm>
              <a:off x="731" y="1182012"/>
              <a:ext cx="1423615" cy="35590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11155" y="1192436"/>
              <a:ext cx="1402767" cy="33505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hr-HR" sz="2000" b="1" kern="1200" dirty="0"/>
                <a:t>LOKALIZIRANA LIMFADENOPATIJA</a:t>
              </a:r>
              <a:endParaRPr lang="en-GB" sz="2000" b="1" kern="1200" dirty="0"/>
            </a:p>
          </p:txBody>
        </p:sp>
      </p:grpSp>
      <p:grpSp>
        <p:nvGrpSpPr>
          <p:cNvPr id="8" name="Group 7"/>
          <p:cNvGrpSpPr/>
          <p:nvPr/>
        </p:nvGrpSpPr>
        <p:grpSpPr>
          <a:xfrm>
            <a:off x="1042570" y="2283781"/>
            <a:ext cx="2500234" cy="727845"/>
            <a:chOff x="731" y="1662483"/>
            <a:chExt cx="1423615" cy="355903"/>
          </a:xfrm>
        </p:grpSpPr>
        <p:sp>
          <p:nvSpPr>
            <p:cNvPr id="9" name="Rounded Rectangle 8"/>
            <p:cNvSpPr/>
            <p:nvPr/>
          </p:nvSpPr>
          <p:spPr>
            <a:xfrm>
              <a:off x="731" y="1662483"/>
              <a:ext cx="1423615" cy="355903"/>
            </a:xfrm>
            <a:prstGeom prst="roundRect">
              <a:avLst>
                <a:gd name="adj" fmla="val 10000"/>
              </a:avLst>
            </a:prstGeom>
            <a:ln>
              <a:solidFill>
                <a:schemeClr val="accent1">
                  <a:shade val="5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11155" y="1672907"/>
              <a:ext cx="1402767" cy="335055"/>
            </a:xfrm>
            <a:prstGeom prst="rect">
              <a:avLst/>
            </a:prstGeom>
            <a:ln>
              <a:solidFill>
                <a:schemeClr val="accent1">
                  <a:shade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hr-HR" sz="2000" b="1" kern="1200" dirty="0"/>
                <a:t>SUMNJA NA MALIGNITET</a:t>
              </a:r>
              <a:endParaRPr lang="en-GB" sz="2000" b="1" kern="1200" dirty="0"/>
            </a:p>
          </p:txBody>
        </p:sp>
      </p:grpSp>
      <p:sp>
        <p:nvSpPr>
          <p:cNvPr id="11" name="Rounded Rectangle 10"/>
          <p:cNvSpPr/>
          <p:nvPr/>
        </p:nvSpPr>
        <p:spPr>
          <a:xfrm>
            <a:off x="1077433" y="3255219"/>
            <a:ext cx="2465371" cy="69023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hr-HR" sz="2000" dirty="0">
                <a:effectLst/>
                <a:ea typeface="Calibri" panose="020F0502020204030204" pitchFamily="34" charset="0"/>
                <a:cs typeface="Times New Roman" panose="02020603050405020304" pitchFamily="18" charset="0"/>
              </a:rPr>
              <a:t>NE</a:t>
            </a:r>
            <a:endParaRPr lang="en-GB" sz="2000" dirty="0">
              <a:effectLst/>
              <a:ea typeface="Calibri" panose="020F0502020204030204" pitchFamily="34" charset="0"/>
              <a:cs typeface="Times New Roman" panose="02020603050405020304" pitchFamily="18" charset="0"/>
            </a:endParaRPr>
          </a:p>
        </p:txBody>
      </p:sp>
      <p:sp>
        <p:nvSpPr>
          <p:cNvPr id="12" name="Rounded Rectangle 11"/>
          <p:cNvSpPr/>
          <p:nvPr/>
        </p:nvSpPr>
        <p:spPr>
          <a:xfrm>
            <a:off x="3849813" y="2320265"/>
            <a:ext cx="893563" cy="68520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hr-HR" sz="2000" dirty="0">
                <a:effectLst/>
                <a:ea typeface="Calibri" panose="020F0502020204030204" pitchFamily="34" charset="0"/>
                <a:cs typeface="Times New Roman" panose="02020603050405020304" pitchFamily="18" charset="0"/>
              </a:rPr>
              <a:t>DA</a:t>
            </a:r>
            <a:endParaRPr lang="en-GB" sz="2000" dirty="0">
              <a:effectLst/>
              <a:ea typeface="Calibri" panose="020F0502020204030204" pitchFamily="34" charset="0"/>
              <a:cs typeface="Times New Roman" panose="02020603050405020304" pitchFamily="18" charset="0"/>
            </a:endParaRPr>
          </a:p>
        </p:txBody>
      </p:sp>
      <p:sp>
        <p:nvSpPr>
          <p:cNvPr id="13" name="Rounded Rectangle 12"/>
          <p:cNvSpPr/>
          <p:nvPr/>
        </p:nvSpPr>
        <p:spPr>
          <a:xfrm>
            <a:off x="1058990" y="4091774"/>
            <a:ext cx="2500234" cy="67313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hr-HR" sz="2000" b="1" dirty="0">
                <a:solidFill>
                  <a:srgbClr val="FFFF00"/>
                </a:solidFill>
                <a:effectLst/>
                <a:ea typeface="Calibri" panose="020F0502020204030204" pitchFamily="34" charset="0"/>
                <a:cs typeface="Times New Roman" panose="02020603050405020304" pitchFamily="18" charset="0"/>
              </a:rPr>
              <a:t>OPSERVACIJA 4 TJEDNA</a:t>
            </a:r>
            <a:endParaRPr lang="en-GB" sz="2000" b="1" dirty="0">
              <a:solidFill>
                <a:srgbClr val="FFFF00"/>
              </a:solidFill>
              <a:effectLst/>
              <a:ea typeface="Calibri" panose="020F0502020204030204" pitchFamily="34" charset="0"/>
              <a:cs typeface="Times New Roman" panose="02020603050405020304" pitchFamily="18" charset="0"/>
            </a:endParaRPr>
          </a:p>
        </p:txBody>
      </p:sp>
      <p:sp>
        <p:nvSpPr>
          <p:cNvPr id="14" name="Rounded Rectangle 13"/>
          <p:cNvSpPr/>
          <p:nvPr/>
        </p:nvSpPr>
        <p:spPr>
          <a:xfrm>
            <a:off x="1042570" y="4859807"/>
            <a:ext cx="2465371" cy="57441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hr-HR" sz="2000" dirty="0">
                <a:effectLst/>
                <a:ea typeface="Calibri" panose="020F0502020204030204" pitchFamily="34" charset="0"/>
                <a:cs typeface="Times New Roman" panose="02020603050405020304" pitchFamily="18" charset="0"/>
              </a:rPr>
              <a:t>Regresija </a:t>
            </a:r>
            <a:endParaRPr lang="en-GB" sz="2000" dirty="0">
              <a:effectLst/>
              <a:ea typeface="Calibri" panose="020F0502020204030204" pitchFamily="34" charset="0"/>
              <a:cs typeface="Times New Roman" panose="02020603050405020304" pitchFamily="18" charset="0"/>
            </a:endParaRPr>
          </a:p>
        </p:txBody>
      </p:sp>
      <p:sp>
        <p:nvSpPr>
          <p:cNvPr id="15" name="Rounded Rectangle 14"/>
          <p:cNvSpPr/>
          <p:nvPr/>
        </p:nvSpPr>
        <p:spPr>
          <a:xfrm>
            <a:off x="3805221" y="4091774"/>
            <a:ext cx="1876313" cy="67313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hr-HR" sz="2000" dirty="0">
                <a:effectLst/>
                <a:ea typeface="Calibri" panose="020F0502020204030204" pitchFamily="34" charset="0"/>
                <a:cs typeface="Times New Roman" panose="02020603050405020304" pitchFamily="18" charset="0"/>
              </a:rPr>
              <a:t>Perzistencija ili pogoršanje  </a:t>
            </a:r>
            <a:endParaRPr lang="en-GB" sz="2000" dirty="0">
              <a:effectLst/>
              <a:ea typeface="Calibri" panose="020F0502020204030204" pitchFamily="34" charset="0"/>
              <a:cs typeface="Times New Roman" panose="02020603050405020304" pitchFamily="18" charset="0"/>
            </a:endParaRPr>
          </a:p>
        </p:txBody>
      </p:sp>
      <p:sp>
        <p:nvSpPr>
          <p:cNvPr id="16" name="Rounded Rectangle 15"/>
          <p:cNvSpPr/>
          <p:nvPr/>
        </p:nvSpPr>
        <p:spPr>
          <a:xfrm>
            <a:off x="1077433" y="5611204"/>
            <a:ext cx="2430508" cy="79057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hr-HR" sz="2000" dirty="0">
                <a:effectLst/>
                <a:ea typeface="Calibri" panose="020F0502020204030204" pitchFamily="34" charset="0"/>
                <a:cs typeface="Times New Roman" panose="02020603050405020304" pitchFamily="18" charset="0"/>
              </a:rPr>
              <a:t>Nije potrebna kontrola </a:t>
            </a:r>
            <a:endParaRPr lang="en-GB" sz="2000" dirty="0">
              <a:effectLst/>
              <a:ea typeface="Calibri" panose="020F0502020204030204" pitchFamily="34" charset="0"/>
              <a:cs typeface="Times New Roman" panose="02020603050405020304" pitchFamily="18" charset="0"/>
            </a:endParaRPr>
          </a:p>
        </p:txBody>
      </p:sp>
      <p:sp>
        <p:nvSpPr>
          <p:cNvPr id="17" name="Rounded Rectangle 16"/>
          <p:cNvSpPr/>
          <p:nvPr/>
        </p:nvSpPr>
        <p:spPr>
          <a:xfrm>
            <a:off x="3805220" y="4859807"/>
            <a:ext cx="1876313" cy="57442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hr-HR" sz="2000" b="1" dirty="0" smtClean="0">
                <a:solidFill>
                  <a:srgbClr val="FFFF00"/>
                </a:solidFill>
                <a:ea typeface="Calibri" panose="020F0502020204030204" pitchFamily="34" charset="0"/>
                <a:cs typeface="Times New Roman" panose="02020603050405020304" pitchFamily="18" charset="0"/>
              </a:rPr>
              <a:t>PUNKCIJA / </a:t>
            </a:r>
            <a:r>
              <a:rPr lang="hr-HR" sz="2000" b="1" dirty="0" smtClean="0">
                <a:solidFill>
                  <a:srgbClr val="FFFF00"/>
                </a:solidFill>
                <a:effectLst/>
                <a:ea typeface="Calibri" panose="020F0502020204030204" pitchFamily="34" charset="0"/>
                <a:cs typeface="Times New Roman" panose="02020603050405020304" pitchFamily="18" charset="0"/>
              </a:rPr>
              <a:t>BIOPSIJA </a:t>
            </a:r>
            <a:r>
              <a:rPr lang="hr-HR" sz="2000" dirty="0" smtClean="0">
                <a:solidFill>
                  <a:srgbClr val="FFFF00"/>
                </a:solidFill>
                <a:effectLst/>
                <a:ea typeface="Calibri" panose="020F0502020204030204" pitchFamily="34" charset="0"/>
                <a:cs typeface="Times New Roman" panose="02020603050405020304" pitchFamily="18" charset="0"/>
              </a:rPr>
              <a:t> </a:t>
            </a:r>
            <a:endParaRPr lang="en-GB" sz="2000" dirty="0">
              <a:solidFill>
                <a:srgbClr val="FFFF00"/>
              </a:solidFill>
              <a:effectLst/>
              <a:ea typeface="Calibri" panose="020F0502020204030204" pitchFamily="34" charset="0"/>
              <a:cs typeface="Times New Roman" panose="02020603050405020304" pitchFamily="18" charset="0"/>
            </a:endParaRPr>
          </a:p>
        </p:txBody>
      </p:sp>
      <p:sp>
        <p:nvSpPr>
          <p:cNvPr id="18" name="Rounded Rectangle 17"/>
          <p:cNvSpPr/>
          <p:nvPr/>
        </p:nvSpPr>
        <p:spPr>
          <a:xfrm>
            <a:off x="3805220" y="5668107"/>
            <a:ext cx="1876313" cy="73367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hr-HR" sz="2000" dirty="0">
                <a:effectLst/>
                <a:ea typeface="Calibri" panose="020F0502020204030204" pitchFamily="34" charset="0"/>
                <a:cs typeface="Times New Roman" panose="02020603050405020304" pitchFamily="18" charset="0"/>
              </a:rPr>
              <a:t>NEGATIVNA</a:t>
            </a:r>
            <a:endParaRPr lang="en-GB" sz="2000" dirty="0">
              <a:effectLst/>
              <a:ea typeface="Calibri" panose="020F0502020204030204" pitchFamily="34" charset="0"/>
              <a:cs typeface="Times New Roman" panose="02020603050405020304" pitchFamily="18" charset="0"/>
            </a:endParaRPr>
          </a:p>
        </p:txBody>
      </p:sp>
      <p:grpSp>
        <p:nvGrpSpPr>
          <p:cNvPr id="19" name="Group 18"/>
          <p:cNvGrpSpPr/>
          <p:nvPr/>
        </p:nvGrpSpPr>
        <p:grpSpPr>
          <a:xfrm>
            <a:off x="8225523" y="585217"/>
            <a:ext cx="3185034" cy="1508930"/>
            <a:chOff x="1623653" y="1182012"/>
            <a:chExt cx="1423615" cy="355903"/>
          </a:xfrm>
          <a:solidFill>
            <a:schemeClr val="accent4">
              <a:lumMod val="75000"/>
            </a:schemeClr>
          </a:solidFill>
        </p:grpSpPr>
        <p:sp>
          <p:nvSpPr>
            <p:cNvPr id="20" name="Rounded Rectangle 19"/>
            <p:cNvSpPr/>
            <p:nvPr/>
          </p:nvSpPr>
          <p:spPr>
            <a:xfrm>
              <a:off x="1623653" y="1182012"/>
              <a:ext cx="1423615" cy="355903"/>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ounded Rectangle 4"/>
            <p:cNvSpPr/>
            <p:nvPr/>
          </p:nvSpPr>
          <p:spPr>
            <a:xfrm>
              <a:off x="1634077" y="1192436"/>
              <a:ext cx="1402767" cy="33505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hr-HR" sz="2000" b="1" kern="1200" dirty="0"/>
                <a:t>GENERALIZIRANA LIMFADENOPATIJA</a:t>
              </a:r>
              <a:endParaRPr lang="en-GB" sz="2000" b="1" kern="1200" dirty="0"/>
            </a:p>
          </p:txBody>
        </p:sp>
      </p:grpSp>
      <p:grpSp>
        <p:nvGrpSpPr>
          <p:cNvPr id="22" name="Group 21"/>
          <p:cNvGrpSpPr/>
          <p:nvPr/>
        </p:nvGrpSpPr>
        <p:grpSpPr>
          <a:xfrm>
            <a:off x="8244100" y="2295315"/>
            <a:ext cx="3166457" cy="716311"/>
            <a:chOff x="1623653" y="1662483"/>
            <a:chExt cx="1423615" cy="355903"/>
          </a:xfrm>
        </p:grpSpPr>
        <p:sp>
          <p:nvSpPr>
            <p:cNvPr id="23" name="Rounded Rectangle 22"/>
            <p:cNvSpPr/>
            <p:nvPr/>
          </p:nvSpPr>
          <p:spPr>
            <a:xfrm>
              <a:off x="1623653" y="1662483"/>
              <a:ext cx="1423615" cy="355903"/>
            </a:xfrm>
            <a:prstGeom prst="roundRect">
              <a:avLst>
                <a:gd name="adj" fmla="val 10000"/>
              </a:avLst>
            </a:prstGeom>
            <a:solidFill>
              <a:schemeClr val="accent4">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Rounded Rectangle 4"/>
            <p:cNvSpPr/>
            <p:nvPr/>
          </p:nvSpPr>
          <p:spPr>
            <a:xfrm>
              <a:off x="1634077" y="1672907"/>
              <a:ext cx="1402767" cy="335055"/>
            </a:xfrm>
            <a:prstGeom prst="rect">
              <a:avLst/>
            </a:prstGeom>
            <a:ln>
              <a:solidFill>
                <a:schemeClr val="accent1">
                  <a:shade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hr-HR" sz="2000" b="1" kern="1200" dirty="0"/>
                <a:t>KKS, RTG pluća, UZV limfnih čvorova, CT, </a:t>
              </a:r>
              <a:r>
                <a:rPr lang="hr-HR" sz="2000" b="1" kern="1200" dirty="0">
                  <a:solidFill>
                    <a:schemeClr val="tx1"/>
                  </a:solidFill>
                </a:rPr>
                <a:t>punkcija</a:t>
              </a:r>
              <a:endParaRPr lang="en-GB" sz="2000" b="1" kern="1200" dirty="0">
                <a:solidFill>
                  <a:schemeClr val="tx1"/>
                </a:solidFill>
              </a:endParaRPr>
            </a:p>
          </p:txBody>
        </p:sp>
      </p:grpSp>
      <p:sp>
        <p:nvSpPr>
          <p:cNvPr id="25" name="Rounded Rectangle 24"/>
          <p:cNvSpPr/>
          <p:nvPr/>
        </p:nvSpPr>
        <p:spPr>
          <a:xfrm>
            <a:off x="9035624" y="3148408"/>
            <a:ext cx="2334266" cy="6096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hr-HR" sz="2000" b="1" dirty="0">
                <a:effectLst/>
                <a:ea typeface="Calibri" panose="020F0502020204030204" pitchFamily="34" charset="0"/>
                <a:cs typeface="Times New Roman" panose="02020603050405020304" pitchFamily="18" charset="0"/>
              </a:rPr>
              <a:t>BEZ SPECIFIČNE DIJAGNOZE</a:t>
            </a:r>
            <a:endParaRPr lang="en-GB" sz="2000" b="1" dirty="0">
              <a:effectLst/>
              <a:ea typeface="Calibri" panose="020F0502020204030204" pitchFamily="34" charset="0"/>
              <a:cs typeface="Times New Roman" panose="02020603050405020304" pitchFamily="18" charset="0"/>
            </a:endParaRPr>
          </a:p>
        </p:txBody>
      </p:sp>
      <p:sp>
        <p:nvSpPr>
          <p:cNvPr id="26" name="Rounded Rectangle 25"/>
          <p:cNvSpPr/>
          <p:nvPr/>
        </p:nvSpPr>
        <p:spPr>
          <a:xfrm>
            <a:off x="6516948" y="3156793"/>
            <a:ext cx="2376329" cy="6096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hr-HR" sz="2000" b="1" dirty="0">
                <a:effectLst/>
                <a:ea typeface="Calibri" panose="020F0502020204030204" pitchFamily="34" charset="0"/>
                <a:cs typeface="Times New Roman" panose="02020603050405020304" pitchFamily="18" charset="0"/>
              </a:rPr>
              <a:t>SPECIFIČNA DIJAGNOZA </a:t>
            </a:r>
            <a:endParaRPr lang="en-GB" sz="2000" b="1" dirty="0">
              <a:effectLst/>
              <a:ea typeface="Calibri" panose="020F0502020204030204" pitchFamily="34" charset="0"/>
              <a:cs typeface="Times New Roman" panose="02020603050405020304" pitchFamily="18" charset="0"/>
            </a:endParaRPr>
          </a:p>
        </p:txBody>
      </p:sp>
      <p:sp>
        <p:nvSpPr>
          <p:cNvPr id="27" name="Rounded Rectangle 26"/>
          <p:cNvSpPr/>
          <p:nvPr/>
        </p:nvSpPr>
        <p:spPr>
          <a:xfrm>
            <a:off x="6524721" y="4066006"/>
            <a:ext cx="2368556" cy="6096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hr-HR" sz="2000" dirty="0">
                <a:effectLst/>
                <a:ea typeface="Calibri" panose="020F0502020204030204" pitchFamily="34" charset="0"/>
                <a:cs typeface="Times New Roman" panose="02020603050405020304" pitchFamily="18" charset="0"/>
              </a:rPr>
              <a:t>Adekvatna terapija  </a:t>
            </a:r>
            <a:endParaRPr lang="en-GB" sz="2000" dirty="0">
              <a:effectLst/>
              <a:ea typeface="Calibri" panose="020F0502020204030204" pitchFamily="34" charset="0"/>
              <a:cs typeface="Times New Roman" panose="02020603050405020304" pitchFamily="18" charset="0"/>
            </a:endParaRPr>
          </a:p>
        </p:txBody>
      </p:sp>
      <p:sp>
        <p:nvSpPr>
          <p:cNvPr id="28" name="Rounded Rectangle 27"/>
          <p:cNvSpPr/>
          <p:nvPr/>
        </p:nvSpPr>
        <p:spPr>
          <a:xfrm>
            <a:off x="9070761" y="4021427"/>
            <a:ext cx="2263991" cy="6096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hr-HR" sz="2000" b="1" dirty="0" smtClean="0">
                <a:solidFill>
                  <a:srgbClr val="FFFF00"/>
                </a:solidFill>
                <a:effectLst/>
                <a:ea typeface="Calibri" panose="020F0502020204030204" pitchFamily="34" charset="0"/>
                <a:cs typeface="Times New Roman" panose="02020603050405020304" pitchFamily="18" charset="0"/>
              </a:rPr>
              <a:t> BIOPSIJA </a:t>
            </a:r>
            <a:endParaRPr lang="en-GB" sz="2000" b="1" dirty="0">
              <a:solidFill>
                <a:srgbClr val="FFFF00"/>
              </a:solidFill>
              <a:effectLst/>
              <a:ea typeface="Calibri" panose="020F0502020204030204" pitchFamily="34" charset="0"/>
              <a:cs typeface="Times New Roman" panose="02020603050405020304" pitchFamily="18" charset="0"/>
            </a:endParaRPr>
          </a:p>
        </p:txBody>
      </p:sp>
      <p:sp>
        <p:nvSpPr>
          <p:cNvPr id="29" name="Rounded Rectangle 28"/>
          <p:cNvSpPr/>
          <p:nvPr/>
        </p:nvSpPr>
        <p:spPr>
          <a:xfrm>
            <a:off x="7972643" y="4776194"/>
            <a:ext cx="1546918" cy="712678"/>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hr-HR" sz="2000" dirty="0">
                <a:effectLst/>
                <a:ea typeface="Calibri" panose="020F0502020204030204" pitchFamily="34" charset="0"/>
                <a:cs typeface="Times New Roman" panose="02020603050405020304" pitchFamily="18" charset="0"/>
              </a:rPr>
              <a:t>POZITIVNA</a:t>
            </a:r>
            <a:endParaRPr lang="en-GB" sz="2000" dirty="0">
              <a:effectLst/>
              <a:ea typeface="Calibri" panose="020F0502020204030204" pitchFamily="34" charset="0"/>
              <a:cs typeface="Times New Roman" panose="02020603050405020304" pitchFamily="18" charset="0"/>
            </a:endParaRPr>
          </a:p>
        </p:txBody>
      </p:sp>
      <p:sp>
        <p:nvSpPr>
          <p:cNvPr id="30" name="Rounded Rectangle 29"/>
          <p:cNvSpPr/>
          <p:nvPr/>
        </p:nvSpPr>
        <p:spPr>
          <a:xfrm>
            <a:off x="9752927" y="4818105"/>
            <a:ext cx="1581825" cy="670767"/>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hr-HR" sz="2000" dirty="0">
                <a:effectLst/>
                <a:ea typeface="Calibri" panose="020F0502020204030204" pitchFamily="34" charset="0"/>
                <a:cs typeface="Times New Roman" panose="02020603050405020304" pitchFamily="18" charset="0"/>
              </a:rPr>
              <a:t>NEGATIVNA</a:t>
            </a:r>
            <a:endParaRPr lang="en-GB" sz="2000" dirty="0">
              <a:effectLst/>
              <a:ea typeface="Calibri" panose="020F0502020204030204" pitchFamily="34" charset="0"/>
              <a:cs typeface="Times New Roman" panose="02020603050405020304" pitchFamily="18" charset="0"/>
            </a:endParaRPr>
          </a:p>
        </p:txBody>
      </p:sp>
      <p:sp>
        <p:nvSpPr>
          <p:cNvPr id="31" name="Rounded Rectangle 30"/>
          <p:cNvSpPr/>
          <p:nvPr/>
        </p:nvSpPr>
        <p:spPr>
          <a:xfrm>
            <a:off x="9747047" y="5668106"/>
            <a:ext cx="1587705" cy="66727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hr-HR" sz="2000" dirty="0">
                <a:effectLst/>
                <a:ea typeface="Calibri" panose="020F0502020204030204" pitchFamily="34" charset="0"/>
                <a:cs typeface="Times New Roman" panose="02020603050405020304" pitchFamily="18" charset="0"/>
              </a:rPr>
              <a:t>Kontrola</a:t>
            </a:r>
            <a:endParaRPr lang="en-GB" sz="2000" dirty="0">
              <a:effectLst/>
              <a:ea typeface="Calibri" panose="020F0502020204030204" pitchFamily="34" charset="0"/>
              <a:cs typeface="Times New Roman" panose="02020603050405020304" pitchFamily="18" charset="0"/>
            </a:endParaRPr>
          </a:p>
        </p:txBody>
      </p:sp>
      <p:sp>
        <p:nvSpPr>
          <p:cNvPr id="34" name="Striped Right Arrow 33"/>
          <p:cNvSpPr/>
          <p:nvPr/>
        </p:nvSpPr>
        <p:spPr>
          <a:xfrm>
            <a:off x="4766561" y="2405387"/>
            <a:ext cx="3454353" cy="484632"/>
          </a:xfrm>
          <a:prstGeom prst="strip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Down Arrow 34"/>
          <p:cNvSpPr/>
          <p:nvPr/>
        </p:nvSpPr>
        <p:spPr>
          <a:xfrm>
            <a:off x="1113080" y="2019239"/>
            <a:ext cx="395374" cy="40998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Down Arrow 35"/>
          <p:cNvSpPr/>
          <p:nvPr/>
        </p:nvSpPr>
        <p:spPr>
          <a:xfrm>
            <a:off x="1117262" y="2928429"/>
            <a:ext cx="395374" cy="40998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Down Arrow 36"/>
          <p:cNvSpPr/>
          <p:nvPr/>
        </p:nvSpPr>
        <p:spPr>
          <a:xfrm>
            <a:off x="1113080" y="3788758"/>
            <a:ext cx="395374" cy="40998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Down Arrow 37"/>
          <p:cNvSpPr/>
          <p:nvPr/>
        </p:nvSpPr>
        <p:spPr>
          <a:xfrm>
            <a:off x="1113080" y="4617823"/>
            <a:ext cx="395374" cy="40998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Down Arrow 38"/>
          <p:cNvSpPr/>
          <p:nvPr/>
        </p:nvSpPr>
        <p:spPr>
          <a:xfrm>
            <a:off x="1113080" y="5341236"/>
            <a:ext cx="395374" cy="40998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Down Arrow 39"/>
          <p:cNvSpPr/>
          <p:nvPr/>
        </p:nvSpPr>
        <p:spPr>
          <a:xfrm rot="16200000">
            <a:off x="3461708" y="2450183"/>
            <a:ext cx="395374" cy="40998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Down Arrow 40"/>
          <p:cNvSpPr/>
          <p:nvPr/>
        </p:nvSpPr>
        <p:spPr>
          <a:xfrm rot="16200000">
            <a:off x="3450488" y="4255958"/>
            <a:ext cx="395374" cy="40998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Down Arrow 42"/>
          <p:cNvSpPr/>
          <p:nvPr/>
        </p:nvSpPr>
        <p:spPr>
          <a:xfrm>
            <a:off x="5394016" y="4650835"/>
            <a:ext cx="395374" cy="40998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Down Arrow 43"/>
          <p:cNvSpPr/>
          <p:nvPr/>
        </p:nvSpPr>
        <p:spPr>
          <a:xfrm>
            <a:off x="5428566" y="5366680"/>
            <a:ext cx="395374" cy="40998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Down Arrow 44"/>
          <p:cNvSpPr/>
          <p:nvPr/>
        </p:nvSpPr>
        <p:spPr>
          <a:xfrm rot="5400000">
            <a:off x="3476186" y="5782156"/>
            <a:ext cx="395374" cy="40998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Down Arrow 45"/>
          <p:cNvSpPr/>
          <p:nvPr/>
        </p:nvSpPr>
        <p:spPr>
          <a:xfrm>
            <a:off x="10974516" y="1957545"/>
            <a:ext cx="395374" cy="40998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Down Arrow 46"/>
          <p:cNvSpPr/>
          <p:nvPr/>
        </p:nvSpPr>
        <p:spPr>
          <a:xfrm>
            <a:off x="10979249" y="2844972"/>
            <a:ext cx="395374" cy="40998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Down Arrow 47"/>
          <p:cNvSpPr/>
          <p:nvPr/>
        </p:nvSpPr>
        <p:spPr>
          <a:xfrm>
            <a:off x="10993341" y="3676458"/>
            <a:ext cx="395374" cy="40998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Down Arrow 48"/>
          <p:cNvSpPr/>
          <p:nvPr/>
        </p:nvSpPr>
        <p:spPr>
          <a:xfrm>
            <a:off x="10993341" y="4478389"/>
            <a:ext cx="395374" cy="40998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Down Arrow 49"/>
          <p:cNvSpPr/>
          <p:nvPr/>
        </p:nvSpPr>
        <p:spPr>
          <a:xfrm>
            <a:off x="10973400" y="5385037"/>
            <a:ext cx="395374" cy="40998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Down Arrow 50"/>
          <p:cNvSpPr/>
          <p:nvPr/>
        </p:nvSpPr>
        <p:spPr>
          <a:xfrm>
            <a:off x="8260304" y="3758008"/>
            <a:ext cx="395374" cy="40998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Down Arrow 51"/>
          <p:cNvSpPr/>
          <p:nvPr/>
        </p:nvSpPr>
        <p:spPr>
          <a:xfrm>
            <a:off x="8267285" y="2858987"/>
            <a:ext cx="395374" cy="40998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Down Arrow 54"/>
          <p:cNvSpPr/>
          <p:nvPr/>
        </p:nvSpPr>
        <p:spPr>
          <a:xfrm>
            <a:off x="9110223" y="4478389"/>
            <a:ext cx="395374" cy="40998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Bent Arrow 56"/>
          <p:cNvSpPr/>
          <p:nvPr/>
        </p:nvSpPr>
        <p:spPr>
          <a:xfrm rot="16200000">
            <a:off x="7376760" y="4710646"/>
            <a:ext cx="531084" cy="590696"/>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1366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fade">
                                      <p:cBhvr>
                                        <p:cTn id="68" dur="500"/>
                                        <p:tgtEl>
                                          <p:spTgt spid="5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500"/>
                                        <p:tgtEl>
                                          <p:spTgt spid="47"/>
                                        </p:tgtEl>
                                      </p:cBhvr>
                                    </p:animEffect>
                                  </p:childTnLst>
                                </p:cTn>
                              </p:par>
                              <p:par>
                                <p:cTn id="72" presetID="10" presetClass="entr" presetSubtype="0"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500"/>
                                        <p:tgtEl>
                                          <p:spTgt spid="5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500"/>
                                        <p:tgtEl>
                                          <p:spTgt spid="4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fade">
                                      <p:cBhvr>
                                        <p:cTn id="94" dur="500"/>
                                        <p:tgtEl>
                                          <p:spTgt spid="5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500"/>
                                        <p:tgtEl>
                                          <p:spTgt spid="4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500"/>
                                        <p:tgtEl>
                                          <p:spTgt spid="27"/>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fade">
                                      <p:cBhvr>
                                        <p:cTn id="105" dur="500"/>
                                        <p:tgtEl>
                                          <p:spTgt spid="3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fade">
                                      <p:cBhvr>
                                        <p:cTn id="108" dur="500"/>
                                        <p:tgtEl>
                                          <p:spTgt spid="29"/>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500"/>
                                        <p:tgtEl>
                                          <p:spTgt spid="5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fade">
                                      <p:cBhvr>
                                        <p:cTn id="114" dur="500"/>
                                        <p:tgtEl>
                                          <p:spTgt spid="31"/>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7"/>
                                        </p:tgtEl>
                                        <p:attrNameLst>
                                          <p:attrName>style.visibility</p:attrName>
                                        </p:attrNameLst>
                                      </p:cBhvr>
                                      <p:to>
                                        <p:strVal val="visible"/>
                                      </p:to>
                                    </p:set>
                                    <p:animEffect transition="in" filter="fade">
                                      <p:cBhvr>
                                        <p:cTn id="1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25" grpId="0" animBg="1"/>
      <p:bldP spid="26" grpId="0" animBg="1"/>
      <p:bldP spid="27" grpId="0" animBg="1"/>
      <p:bldP spid="28" grpId="0" animBg="1"/>
      <p:bldP spid="29" grpId="0" animBg="1"/>
      <p:bldP spid="30" grpId="0" animBg="1"/>
      <p:bldP spid="31" grpId="0" animBg="1"/>
      <p:bldP spid="34" grpId="0" animBg="1"/>
      <p:bldP spid="36" grpId="0" animBg="1"/>
      <p:bldP spid="37" grpId="0" animBg="1"/>
      <p:bldP spid="38" grpId="0" animBg="1"/>
      <p:bldP spid="39" grpId="0" animBg="1"/>
      <p:bldP spid="40" grpId="0" animBg="1"/>
      <p:bldP spid="41" grpId="0" animBg="1"/>
      <p:bldP spid="43" grpId="0" animBg="1"/>
      <p:bldP spid="44" grpId="0" animBg="1"/>
      <p:bldP spid="45" grpId="0" animBg="1"/>
      <p:bldP spid="47" grpId="0" animBg="1"/>
      <p:bldP spid="48" grpId="0" animBg="1"/>
      <p:bldP spid="49" grpId="0" animBg="1"/>
      <p:bldP spid="50" grpId="0" animBg="1"/>
      <p:bldP spid="51" grpId="0" animBg="1"/>
      <p:bldP spid="52" grpId="0" animBg="1"/>
      <p:bldP spid="55" grpId="0" animBg="1"/>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9987251" cy="1499616"/>
          </a:xfrm>
          <a:solidFill>
            <a:schemeClr val="bg1"/>
          </a:solidFill>
          <a:ln w="88900">
            <a:solidFill>
              <a:srgbClr val="FF0000"/>
            </a:solidFill>
          </a:ln>
        </p:spPr>
        <p:txBody>
          <a:bodyPr>
            <a:normAutofit/>
          </a:bodyPr>
          <a:lstStyle/>
          <a:p>
            <a:pPr algn="ctr"/>
            <a:r>
              <a:rPr lang="hr-HR" sz="6600" smtClean="0"/>
              <a:t>Generalizirana limfadenopatija</a:t>
            </a:r>
            <a:endParaRPr lang="en-GB" sz="6600" dirty="0"/>
          </a:p>
        </p:txBody>
      </p:sp>
      <p:sp>
        <p:nvSpPr>
          <p:cNvPr id="7" name="Content Placeholder 6"/>
          <p:cNvSpPr>
            <a:spLocks noGrp="1"/>
          </p:cNvSpPr>
          <p:nvPr>
            <p:ph sz="half" idx="2"/>
          </p:nvPr>
        </p:nvSpPr>
        <p:spPr>
          <a:xfrm>
            <a:off x="1129284" y="2390661"/>
            <a:ext cx="4754880" cy="4023360"/>
          </a:xfrm>
        </p:spPr>
        <p:txBody>
          <a:bodyPr>
            <a:normAutofit fontScale="70000" lnSpcReduction="20000"/>
          </a:bodyPr>
          <a:lstStyle/>
          <a:p>
            <a:pPr>
              <a:buFont typeface="Wingdings" panose="05000000000000000000" pitchFamily="2" charset="2"/>
              <a:buChar char="v"/>
            </a:pPr>
            <a:r>
              <a:rPr lang="hr-HR" sz="3700" dirty="0" smtClean="0"/>
              <a:t>M, 41 god, 12/2017</a:t>
            </a:r>
          </a:p>
          <a:p>
            <a:pPr>
              <a:buFont typeface="Wingdings" panose="05000000000000000000" pitchFamily="2" charset="2"/>
              <a:buChar char="v"/>
            </a:pPr>
            <a:r>
              <a:rPr lang="hr-HR" sz="3700" dirty="0" smtClean="0"/>
              <a:t>Vrućica do 38.5 st C (20. dan bolesti), oteklina na vratu desno, bolna na dodir</a:t>
            </a:r>
          </a:p>
          <a:p>
            <a:pPr>
              <a:buFont typeface="Wingdings" panose="05000000000000000000" pitchFamily="2" charset="2"/>
              <a:buChar char="v"/>
            </a:pPr>
            <a:r>
              <a:rPr lang="hr-HR" sz="3700" b="1" dirty="0" smtClean="0">
                <a:solidFill>
                  <a:srgbClr val="FF0000"/>
                </a:solidFill>
              </a:rPr>
              <a:t>Epidemiološka anamneza: </a:t>
            </a:r>
            <a:r>
              <a:rPr lang="hr-HR" sz="3700" dirty="0" smtClean="0"/>
              <a:t>Živi sa stalnim partnerom unazad 10 godina. Bavi se svinjogojstvom. Životinje: perad i pas. Putovanja: Bosanski Brod 1x mjesečno. </a:t>
            </a:r>
          </a:p>
          <a:p>
            <a:pPr>
              <a:buFont typeface="Wingdings" panose="05000000000000000000" pitchFamily="2" charset="2"/>
              <a:buChar char="v"/>
            </a:pPr>
            <a:r>
              <a:rPr lang="hr-HR" sz="3700" dirty="0"/>
              <a:t>PZZ: </a:t>
            </a:r>
            <a:r>
              <a:rPr lang="hr-HR" sz="3700" b="1" dirty="0"/>
              <a:t>Koamoksiklav</a:t>
            </a:r>
            <a:r>
              <a:rPr lang="hr-HR" sz="3700" dirty="0"/>
              <a:t> kroz 10 </a:t>
            </a:r>
            <a:r>
              <a:rPr lang="hr-HR" sz="3700" dirty="0" smtClean="0"/>
              <a:t>dana</a:t>
            </a:r>
            <a:endParaRPr lang="hr-HR"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8631" y="2240280"/>
            <a:ext cx="3086100" cy="4114800"/>
          </a:xfrm>
          <a:prstGeom prst="rect">
            <a:avLst/>
          </a:prstGeom>
        </p:spPr>
      </p:pic>
    </p:spTree>
    <p:extLst>
      <p:ext uri="{BB962C8B-B14F-4D97-AF65-F5344CB8AC3E}">
        <p14:creationId xmlns:p14="http://schemas.microsoft.com/office/powerpoint/2010/main" val="267423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210" y="3545778"/>
            <a:ext cx="4435575" cy="3235887"/>
          </a:xfrm>
          <a:prstGeom prst="rect">
            <a:avLst/>
          </a:prstGeom>
        </p:spPr>
      </p:pic>
      <p:sp>
        <p:nvSpPr>
          <p:cNvPr id="8" name="Content Placeholder 7"/>
          <p:cNvSpPr>
            <a:spLocks noGrp="1"/>
          </p:cNvSpPr>
          <p:nvPr>
            <p:ph sz="half" idx="1"/>
          </p:nvPr>
        </p:nvSpPr>
        <p:spPr>
          <a:xfrm>
            <a:off x="947009" y="661012"/>
            <a:ext cx="4913965" cy="5769533"/>
          </a:xfrm>
        </p:spPr>
        <p:txBody>
          <a:bodyPr>
            <a:normAutofit fontScale="85000" lnSpcReduction="10000"/>
          </a:bodyPr>
          <a:lstStyle/>
          <a:p>
            <a:pPr>
              <a:buFont typeface="Wingdings" panose="05000000000000000000" pitchFamily="2" charset="2"/>
              <a:buChar char="v"/>
            </a:pPr>
            <a:r>
              <a:rPr lang="hr-HR" sz="3000" b="1" dirty="0"/>
              <a:t>Status: </a:t>
            </a:r>
            <a:r>
              <a:rPr lang="hr-HR" sz="3000" dirty="0"/>
              <a:t>LČ konglomerat limfnih čvorova od angularno do gornjeg dijela stražnjeg ruba SCM mišića, supraklavikularno obostrano 3x3cm, tvrdi, nepomični u odnosu na podlogu, blago bolno osjetljivi, aksilarno desno 3x3cm, ingvinalno lijevo 2x3cm</a:t>
            </a:r>
            <a:r>
              <a:rPr lang="hr-HR" sz="3000" dirty="0" smtClean="0"/>
              <a:t>. </a:t>
            </a:r>
          </a:p>
          <a:p>
            <a:pPr>
              <a:buFont typeface="Wingdings" panose="05000000000000000000" pitchFamily="2" charset="2"/>
              <a:buChar char="v"/>
            </a:pPr>
            <a:r>
              <a:rPr lang="hr-HR" sz="3000" dirty="0" smtClean="0"/>
              <a:t>KKS b.o.; CRP 44.7; RTG pluća b.o. </a:t>
            </a:r>
          </a:p>
          <a:p>
            <a:pPr>
              <a:buFont typeface="Wingdings" panose="05000000000000000000" pitchFamily="2" charset="2"/>
              <a:buChar char="v"/>
            </a:pPr>
            <a:r>
              <a:rPr lang="hr-HR" sz="3000" b="1" dirty="0" smtClean="0">
                <a:solidFill>
                  <a:srgbClr val="FF0000"/>
                </a:solidFill>
              </a:rPr>
              <a:t>antiHIV-pozitivan</a:t>
            </a:r>
          </a:p>
          <a:p>
            <a:pPr>
              <a:buFont typeface="Wingdings" panose="05000000000000000000" pitchFamily="2" charset="2"/>
              <a:buChar char="v"/>
            </a:pPr>
            <a:r>
              <a:rPr lang="hr-HR" sz="3000" dirty="0" smtClean="0"/>
              <a:t>Punkcija limfnog čvora supraklavikularno: granulomatozna upala; mikroskopski - acidorezistentni bacili ++, kultura – </a:t>
            </a:r>
            <a:r>
              <a:rPr lang="hr-HR" sz="3000" b="1" i="1" dirty="0" smtClean="0">
                <a:solidFill>
                  <a:srgbClr val="FF0000"/>
                </a:solidFill>
              </a:rPr>
              <a:t>M. </a:t>
            </a:r>
            <a:r>
              <a:rPr lang="hr-HR" sz="3000" b="1" i="1" dirty="0" err="1" smtClean="0">
                <a:solidFill>
                  <a:srgbClr val="FF0000"/>
                </a:solidFill>
              </a:rPr>
              <a:t>tuberculosis</a:t>
            </a:r>
            <a:endParaRPr lang="hr-HR" sz="3000" b="1" i="1" dirty="0" smtClean="0">
              <a:solidFill>
                <a:srgbClr val="FF0000"/>
              </a:solidFill>
            </a:endParaRPr>
          </a:p>
          <a:p>
            <a:pPr>
              <a:buFont typeface="Wingdings" panose="05000000000000000000" pitchFamily="2" charset="2"/>
              <a:buChar char="v"/>
            </a:pPr>
            <a:endParaRPr lang="en-GB" dirty="0"/>
          </a:p>
        </p:txBody>
      </p:sp>
      <p:pic>
        <p:nvPicPr>
          <p:cNvPr id="13" name="Content Placeholder 1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015209" y="219097"/>
            <a:ext cx="4435575" cy="3326681"/>
          </a:xfrm>
        </p:spPr>
      </p:pic>
    </p:spTree>
    <p:extLst>
      <p:ext uri="{BB962C8B-B14F-4D97-AF65-F5344CB8AC3E}">
        <p14:creationId xmlns:p14="http://schemas.microsoft.com/office/powerpoint/2010/main" val="268519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Title 1"/>
          <p:cNvSpPr txBox="1">
            <a:spLocks/>
          </p:cNvSpPr>
          <p:nvPr/>
        </p:nvSpPr>
        <p:spPr>
          <a:xfrm>
            <a:off x="3236107" y="683045"/>
            <a:ext cx="4729087" cy="1602955"/>
          </a:xfrm>
          <a:prstGeom prst="rect">
            <a:avLst/>
          </a:prstGeom>
          <a:solidFill>
            <a:schemeClr val="bg1"/>
          </a:solidFill>
          <a:ln w="254000">
            <a:solidFill>
              <a:srgbClr val="FFFF99"/>
            </a:solidFill>
          </a:ln>
        </p:spPr>
        <p:txBody>
          <a:bodyPr vert="horz" lIns="91440" tIns="45720" rIns="91440" bIns="45720" rtlCol="0" anchor="ctr">
            <a:normAutofit fontScale="70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GB" sz="12600" dirty="0" smtClean="0"/>
              <a:t>CERVIKALNA</a:t>
            </a:r>
            <a:r>
              <a:rPr lang="en-GB" sz="13800" dirty="0" smtClean="0"/>
              <a:t> </a:t>
            </a:r>
            <a:r>
              <a:rPr lang="hr-HR" sz="13800" dirty="0" smtClean="0"/>
              <a:t/>
            </a:r>
            <a:br>
              <a:rPr lang="hr-HR" sz="13800" dirty="0" smtClean="0"/>
            </a:br>
            <a:endParaRPr lang="en-GB" sz="2800" u="sng" dirty="0">
              <a:solidFill>
                <a:srgbClr val="FF6600"/>
              </a:solidFill>
            </a:endParaRPr>
          </a:p>
        </p:txBody>
      </p:sp>
      <p:sp>
        <p:nvSpPr>
          <p:cNvPr id="5" name="Title 1"/>
          <p:cNvSpPr txBox="1">
            <a:spLocks/>
          </p:cNvSpPr>
          <p:nvPr/>
        </p:nvSpPr>
        <p:spPr>
          <a:xfrm>
            <a:off x="3236107" y="2842352"/>
            <a:ext cx="4729087" cy="1642030"/>
          </a:xfrm>
          <a:prstGeom prst="rect">
            <a:avLst/>
          </a:prstGeom>
          <a:solidFill>
            <a:schemeClr val="bg1"/>
          </a:solidFill>
          <a:ln w="254000">
            <a:solidFill>
              <a:srgbClr val="FF99CC"/>
            </a:solidFill>
          </a:ln>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hr-HR" sz="3600" dirty="0" smtClean="0"/>
              <a:t>Supraklavikularna - </a:t>
            </a:r>
            <a:r>
              <a:rPr lang="en-GB" sz="3600" dirty="0" err="1" smtClean="0"/>
              <a:t>Aksilarna</a:t>
            </a:r>
            <a:r>
              <a:rPr lang="hr-HR" sz="3600" dirty="0" smtClean="0"/>
              <a:t> - </a:t>
            </a:r>
            <a:br>
              <a:rPr lang="hr-HR" sz="3600" dirty="0" smtClean="0"/>
            </a:br>
            <a:r>
              <a:rPr lang="en-GB" sz="3600" dirty="0" smtClean="0"/>
              <a:t>EPITROHLEARNA</a:t>
            </a:r>
            <a:r>
              <a:rPr lang="hr-HR" sz="3600" dirty="0" smtClean="0"/>
              <a:t> </a:t>
            </a:r>
            <a:r>
              <a:rPr lang="en-GB" sz="3600" dirty="0" smtClean="0"/>
              <a:t> </a:t>
            </a:r>
            <a:endParaRPr lang="en-GB" sz="3600" dirty="0"/>
          </a:p>
        </p:txBody>
      </p:sp>
      <p:sp>
        <p:nvSpPr>
          <p:cNvPr id="6" name="Title 1"/>
          <p:cNvSpPr txBox="1">
            <a:spLocks/>
          </p:cNvSpPr>
          <p:nvPr/>
        </p:nvSpPr>
        <p:spPr>
          <a:xfrm>
            <a:off x="3236107" y="4924540"/>
            <a:ext cx="4806205" cy="1686098"/>
          </a:xfrm>
          <a:prstGeom prst="rect">
            <a:avLst/>
          </a:prstGeom>
          <a:solidFill>
            <a:schemeClr val="bg1"/>
          </a:solidFill>
          <a:ln w="254000">
            <a:solidFill>
              <a:srgbClr val="99CC00"/>
            </a:solidFill>
          </a:ln>
        </p:spPr>
        <p:txBody>
          <a:bodyPr vert="horz" lIns="91440" tIns="45720" rIns="91440" bIns="45720" rtlCol="0" anchor="ctr">
            <a:normAutofit fontScale="70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GB" sz="13800" smtClean="0"/>
              <a:t>ingvinalna </a:t>
            </a:r>
            <a:r>
              <a:rPr lang="hr-HR" sz="13800" smtClean="0"/>
              <a:t> </a:t>
            </a:r>
            <a:endParaRPr lang="en-GB" sz="13800" dirty="0"/>
          </a:p>
        </p:txBody>
      </p:sp>
    </p:spTree>
    <p:extLst>
      <p:ext uri="{BB962C8B-B14F-4D97-AF65-F5344CB8AC3E}">
        <p14:creationId xmlns:p14="http://schemas.microsoft.com/office/powerpoint/2010/main" val="3347983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853" y="1743075"/>
            <a:ext cx="9720072" cy="3986213"/>
          </a:xfrm>
          <a:solidFill>
            <a:schemeClr val="bg1"/>
          </a:solidFill>
          <a:ln w="254000">
            <a:solidFill>
              <a:srgbClr val="FFFF99"/>
            </a:solidFill>
          </a:ln>
        </p:spPr>
        <p:txBody>
          <a:bodyPr>
            <a:normAutofit/>
          </a:bodyPr>
          <a:lstStyle/>
          <a:p>
            <a:pPr lvl="0" algn="ctr"/>
            <a:r>
              <a:rPr lang="en-GB" sz="13800" dirty="0" smtClean="0"/>
              <a:t>CERVIKALNA </a:t>
            </a:r>
            <a:r>
              <a:rPr lang="hr-HR" sz="13800" dirty="0"/>
              <a:t/>
            </a:r>
            <a:br>
              <a:rPr lang="hr-HR" sz="13800" dirty="0"/>
            </a:br>
            <a:endParaRPr lang="en-GB" sz="2800" u="sng" dirty="0">
              <a:solidFill>
                <a:srgbClr val="FF6600"/>
              </a:solidFill>
            </a:endParaRPr>
          </a:p>
        </p:txBody>
      </p:sp>
    </p:spTree>
    <p:extLst>
      <p:ext uri="{BB962C8B-B14F-4D97-AF65-F5344CB8AC3E}">
        <p14:creationId xmlns:p14="http://schemas.microsoft.com/office/powerpoint/2010/main" val="2060348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727113"/>
            <a:ext cx="9720073" cy="5582247"/>
          </a:xfrm>
        </p:spPr>
        <p:txBody>
          <a:bodyPr/>
          <a:lstStyle/>
          <a:p>
            <a:pPr>
              <a:buFont typeface="Arial" panose="020B0604020202020204" pitchFamily="34" charset="0"/>
              <a:buChar char="•"/>
            </a:pPr>
            <a:r>
              <a:rPr lang="hr-HR" sz="3200" b="1" dirty="0" smtClean="0"/>
              <a:t> 75</a:t>
            </a:r>
            <a:r>
              <a:rPr lang="hr-HR" sz="3200" b="1" dirty="0"/>
              <a:t>% </a:t>
            </a:r>
            <a:r>
              <a:rPr lang="hr-HR" sz="2400" b="1" dirty="0"/>
              <a:t>svih limfadenopatija su lokalizirane; od toga </a:t>
            </a:r>
            <a:r>
              <a:rPr lang="hr-HR" sz="3200" b="1" dirty="0"/>
              <a:t>50% </a:t>
            </a:r>
            <a:r>
              <a:rPr lang="hr-HR" sz="2400" b="1" dirty="0"/>
              <a:t>u području glave i </a:t>
            </a:r>
            <a:r>
              <a:rPr lang="hr-HR" sz="2400" b="1" dirty="0" smtClean="0"/>
              <a:t>vrata </a:t>
            </a:r>
            <a:endParaRPr lang="hr-HR" sz="2400" b="1" dirty="0" smtClean="0">
              <a:solidFill>
                <a:srgbClr val="FF0000"/>
              </a:solidFill>
            </a:endParaRPr>
          </a:p>
          <a:p>
            <a:pPr>
              <a:buFont typeface="Arial" panose="020B0604020202020204" pitchFamily="34" charset="0"/>
              <a:buChar char="•"/>
            </a:pPr>
            <a:r>
              <a:rPr lang="hr-HR" sz="2400" b="1" dirty="0" smtClean="0">
                <a:solidFill>
                  <a:srgbClr val="FF0000"/>
                </a:solidFill>
              </a:rPr>
              <a:t>+ ZNAKOVI INFEKCIJE </a:t>
            </a:r>
          </a:p>
          <a:p>
            <a:pPr lvl="1">
              <a:buFont typeface="Arial" panose="020B0604020202020204" pitchFamily="34" charset="0"/>
              <a:buChar char="•"/>
            </a:pPr>
            <a:r>
              <a:rPr lang="hr-HR" sz="2000" b="1" dirty="0" smtClean="0">
                <a:solidFill>
                  <a:srgbClr val="FF0000"/>
                </a:solidFill>
              </a:rPr>
              <a:t>(</a:t>
            </a:r>
            <a:r>
              <a:rPr lang="hr-HR" sz="2000" dirty="0"/>
              <a:t>vrućica, rinoreja, grlobolja, zubobolja + eritem, toplina, edem i bol uvećanog </a:t>
            </a:r>
            <a:r>
              <a:rPr lang="hr-HR" sz="2000" dirty="0" smtClean="0"/>
              <a:t>lč</a:t>
            </a:r>
            <a:r>
              <a:rPr lang="hr-HR" sz="2000" b="1" dirty="0" smtClean="0">
                <a:solidFill>
                  <a:srgbClr val="FF0000"/>
                </a:solidFill>
              </a:rPr>
              <a:t>) </a:t>
            </a:r>
          </a:p>
          <a:p>
            <a:pPr lvl="0">
              <a:buFont typeface="Arial" panose="020B0604020202020204" pitchFamily="34" charset="0"/>
              <a:buChar char="•"/>
            </a:pPr>
            <a:endParaRPr lang="hr-HR" sz="2400" b="1" dirty="0" smtClean="0">
              <a:solidFill>
                <a:srgbClr val="FF0000"/>
              </a:solidFill>
            </a:endParaRPr>
          </a:p>
          <a:p>
            <a:pPr lvl="1">
              <a:buFont typeface="Arial" panose="020B0604020202020204" pitchFamily="34" charset="0"/>
              <a:buChar char="•"/>
            </a:pPr>
            <a:endParaRPr lang="hr-HR" sz="2000" b="1" dirty="0" smtClean="0">
              <a:solidFill>
                <a:srgbClr val="FF0000"/>
              </a:solidFill>
            </a:endParaRPr>
          </a:p>
          <a:p>
            <a:pPr>
              <a:buFont typeface="Arial" panose="020B0604020202020204" pitchFamily="34" charset="0"/>
              <a:buChar char="•"/>
            </a:pP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487095339"/>
              </p:ext>
            </p:extLst>
          </p:nvPr>
        </p:nvGraphicFramePr>
        <p:xfrm>
          <a:off x="1024128" y="2655065"/>
          <a:ext cx="10302633" cy="3936860"/>
        </p:xfrm>
        <a:graphic>
          <a:graphicData uri="http://schemas.openxmlformats.org/drawingml/2006/table">
            <a:tbl>
              <a:tblPr firstRow="1" bandRow="1">
                <a:tableStyleId>{69C7853C-536D-4A76-A0AE-DD22124D55A5}</a:tableStyleId>
              </a:tblPr>
              <a:tblGrid>
                <a:gridCol w="2220517"/>
                <a:gridCol w="4454013"/>
                <a:gridCol w="3628103"/>
              </a:tblGrid>
              <a:tr h="1063977">
                <a:tc>
                  <a:txBody>
                    <a:bodyPr/>
                    <a:lstStyle/>
                    <a:p>
                      <a:pPr algn="ctr"/>
                      <a:r>
                        <a:rPr lang="hr-HR" dirty="0" smtClean="0">
                          <a:solidFill>
                            <a:schemeClr val="tx1"/>
                          </a:solidFill>
                        </a:rPr>
                        <a:t>CERVIKALNI</a:t>
                      </a:r>
                    </a:p>
                    <a:p>
                      <a:pPr algn="ctr"/>
                      <a:r>
                        <a:rPr lang="hr-HR" dirty="0" smtClean="0">
                          <a:solidFill>
                            <a:schemeClr val="tx1"/>
                          </a:solidFill>
                        </a:rPr>
                        <a:t>LIMFADENITIS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hr-HR" sz="2800" dirty="0" smtClean="0">
                          <a:solidFill>
                            <a:srgbClr val="FF6600"/>
                          </a:solidFill>
                        </a:rPr>
                        <a:t>AKUTNA &lt; 7 dana</a:t>
                      </a:r>
                      <a:endParaRPr lang="en-GB" sz="2800" dirty="0">
                        <a:solidFill>
                          <a:srgbClr val="FF66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hr-HR" sz="2800" dirty="0" smtClean="0">
                          <a:solidFill>
                            <a:srgbClr val="FF6600"/>
                          </a:solidFill>
                        </a:rPr>
                        <a:t>SUBAKUTNA</a:t>
                      </a:r>
                      <a:r>
                        <a:rPr lang="hr-HR" sz="2800" baseline="0" dirty="0" smtClean="0">
                          <a:solidFill>
                            <a:srgbClr val="FF6600"/>
                          </a:solidFill>
                        </a:rPr>
                        <a:t> / KRONIČNA &gt; 7 dana</a:t>
                      </a:r>
                      <a:endParaRPr lang="en-GB" sz="2800" dirty="0">
                        <a:solidFill>
                          <a:srgbClr val="FF66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338552">
                <a:tc>
                  <a:txBody>
                    <a:bodyPr/>
                    <a:lstStyle/>
                    <a:p>
                      <a:pPr algn="ctr"/>
                      <a:endParaRPr lang="hr-HR" sz="2400" b="1" dirty="0" smtClean="0"/>
                    </a:p>
                    <a:p>
                      <a:pPr algn="ctr"/>
                      <a:r>
                        <a:rPr lang="hr-HR" sz="2400" b="1" dirty="0" smtClean="0"/>
                        <a:t>BILATERALNA</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2400" b="1" u="sng" dirty="0" smtClean="0">
                          <a:solidFill>
                            <a:srgbClr val="FF0000"/>
                          </a:solidFill>
                        </a:rPr>
                        <a:t>NAJČEŠĆE: Adenovirusi</a:t>
                      </a:r>
                      <a:r>
                        <a:rPr lang="hr-HR" sz="2400" u="sng" dirty="0" smtClean="0"/>
                        <a:t>,</a:t>
                      </a:r>
                      <a:r>
                        <a:rPr lang="hr-HR" sz="2400" u="sng" baseline="0" dirty="0" smtClean="0"/>
                        <a:t> Rinovirusi, Enterovirusi, Gripa </a:t>
                      </a:r>
                      <a:r>
                        <a:rPr lang="hr-HR" sz="24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hr-HR" sz="2400" b="1" baseline="0" dirty="0" smtClean="0">
                          <a:solidFill>
                            <a:srgbClr val="FF0000"/>
                          </a:solidFill>
                        </a:rPr>
                        <a:t>(</a:t>
                      </a:r>
                      <a:r>
                        <a:rPr lang="hr-HR" sz="2400" baseline="0" dirty="0" smtClean="0">
                          <a:solidFill>
                            <a:srgbClr val="7030A0"/>
                          </a:solidFill>
                        </a:rPr>
                        <a:t>regresija unutar 2 tjedna</a:t>
                      </a:r>
                      <a:r>
                        <a:rPr lang="hr-HR" sz="2400" b="1" baseline="0" dirty="0" smtClean="0">
                          <a:solidFill>
                            <a:srgbClr val="FF0000"/>
                          </a:solidFill>
                        </a:rPr>
                        <a:t>)</a:t>
                      </a:r>
                      <a:endParaRPr lang="en-GB" sz="2400" b="1"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lang="hr-HR" sz="2400" b="1" dirty="0" smtClean="0">
                        <a:solidFill>
                          <a:srgbClr val="FF0000"/>
                        </a:solidFill>
                      </a:endParaRPr>
                    </a:p>
                    <a:p>
                      <a:pPr algn="ctr"/>
                      <a:r>
                        <a:rPr lang="hr-HR" sz="2400" b="1" dirty="0" smtClean="0">
                          <a:solidFill>
                            <a:srgbClr val="FF0000"/>
                          </a:solidFill>
                        </a:rPr>
                        <a:t>EBV / CMV </a:t>
                      </a:r>
                    </a:p>
                    <a:p>
                      <a:pPr algn="ctr"/>
                      <a:r>
                        <a:rPr lang="hr-HR" sz="2400" b="1" dirty="0" smtClean="0">
                          <a:solidFill>
                            <a:srgbClr val="FF0000"/>
                          </a:solidFill>
                        </a:rPr>
                        <a:t>(</a:t>
                      </a:r>
                      <a:r>
                        <a:rPr lang="hr-HR" sz="2400" dirty="0" smtClean="0">
                          <a:solidFill>
                            <a:srgbClr val="7030A0"/>
                          </a:solidFill>
                        </a:rPr>
                        <a:t>regresija unutar 6 tjedana</a:t>
                      </a:r>
                      <a:r>
                        <a:rPr lang="hr-HR" sz="2400" b="1" dirty="0" smtClean="0">
                          <a:solidFill>
                            <a:srgbClr val="FF0000"/>
                          </a:solidFill>
                        </a:rPr>
                        <a:t>)</a:t>
                      </a:r>
                      <a:endParaRPr lang="en-GB" sz="2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7642">
                <a:tc>
                  <a:txBody>
                    <a:bodyPr/>
                    <a:lstStyle/>
                    <a:p>
                      <a:pPr algn="ct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2400" dirty="0" smtClean="0"/>
                        <a:t>BHS-A</a:t>
                      </a:r>
                      <a:endParaRPr lang="en-GB" sz="2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26689">
                <a:tc>
                  <a:txBody>
                    <a:bodyPr/>
                    <a:lstStyle/>
                    <a:p>
                      <a:pPr algn="ctr"/>
                      <a:r>
                        <a:rPr lang="hr-HR" sz="2400" b="1" dirty="0" smtClean="0"/>
                        <a:t>UNILATERALNA</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r-HR" sz="2400" b="1" dirty="0" smtClean="0">
                          <a:solidFill>
                            <a:srgbClr val="FF0000"/>
                          </a:solidFill>
                        </a:rPr>
                        <a:t>BHS-A, </a:t>
                      </a:r>
                      <a:r>
                        <a:rPr lang="hr-HR" sz="2400" b="1" i="1" dirty="0" smtClean="0">
                          <a:solidFill>
                            <a:srgbClr val="FF0000"/>
                          </a:solidFill>
                        </a:rPr>
                        <a:t>S.aureus</a:t>
                      </a:r>
                      <a:endParaRPr lang="en-GB" sz="2400"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2400" b="1" dirty="0" smtClean="0">
                          <a:solidFill>
                            <a:srgbClr val="FF0000"/>
                          </a:solidFill>
                        </a:rPr>
                        <a:t>BMO</a:t>
                      </a:r>
                      <a:r>
                        <a:rPr lang="hr-HR" sz="2400" dirty="0" smtClean="0"/>
                        <a:t>, Toxoplasma, TBC, </a:t>
                      </a:r>
                      <a:r>
                        <a:rPr lang="hr-HR" sz="2400" dirty="0" err="1" smtClean="0"/>
                        <a:t>Kawasakijeva</a:t>
                      </a:r>
                      <a:r>
                        <a:rPr lang="hr-HR" sz="2400" dirty="0" smtClean="0"/>
                        <a:t> bolest</a:t>
                      </a:r>
                      <a:endParaRPr lang="en-GB" sz="2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898298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8728538"/>
              </p:ext>
            </p:extLst>
          </p:nvPr>
        </p:nvGraphicFramePr>
        <p:xfrm>
          <a:off x="793214" y="363557"/>
          <a:ext cx="10994834" cy="6301649"/>
        </p:xfrm>
        <a:graphic>
          <a:graphicData uri="http://schemas.openxmlformats.org/drawingml/2006/table">
            <a:tbl>
              <a:tblPr firstRow="1" bandRow="1">
                <a:tableStyleId>{5C22544A-7EE6-4342-B048-85BDC9FD1C3A}</a:tableStyleId>
              </a:tblPr>
              <a:tblGrid>
                <a:gridCol w="3664944"/>
                <a:gridCol w="2843029"/>
                <a:gridCol w="4486861"/>
              </a:tblGrid>
              <a:tr h="2610998">
                <a:tc gridSpan="3">
                  <a:txBody>
                    <a:bodyPr/>
                    <a:lstStyle/>
                    <a:p>
                      <a:pPr algn="r"/>
                      <a:r>
                        <a:rPr lang="hr-HR" sz="6000" dirty="0" smtClean="0">
                          <a:solidFill>
                            <a:schemeClr val="bg1"/>
                          </a:solidFill>
                        </a:rPr>
                        <a:t>BAKTERIJSKI</a:t>
                      </a:r>
                      <a:r>
                        <a:rPr lang="hr-HR" sz="6000" baseline="0" dirty="0" smtClean="0">
                          <a:solidFill>
                            <a:schemeClr val="bg1"/>
                          </a:solidFill>
                        </a:rPr>
                        <a:t> </a:t>
                      </a:r>
                    </a:p>
                    <a:p>
                      <a:pPr algn="r"/>
                      <a:r>
                        <a:rPr lang="hr-HR" sz="6000" baseline="0" dirty="0" smtClean="0">
                          <a:solidFill>
                            <a:schemeClr val="bg1"/>
                          </a:solidFill>
                        </a:rPr>
                        <a:t>LIMFADENITIS</a:t>
                      </a:r>
                      <a:endParaRPr lang="hr-HR" sz="6000" dirty="0" smtClean="0">
                        <a:solidFill>
                          <a:schemeClr val="bg1"/>
                        </a:solidFill>
                      </a:endParaRPr>
                    </a:p>
                  </a:txBody>
                  <a:tcPr>
                    <a:solidFill>
                      <a:srgbClr val="FF6600"/>
                    </a:solidFill>
                  </a:tcPr>
                </a:tc>
                <a:tc hMerge="1">
                  <a:txBody>
                    <a:bodyPr/>
                    <a:lstStyle/>
                    <a:p>
                      <a:endParaRPr lang="en-GB" dirty="0">
                        <a:solidFill>
                          <a:schemeClr val="bg1"/>
                        </a:solidFill>
                      </a:endParaRPr>
                    </a:p>
                  </a:txBody>
                  <a:tcPr>
                    <a:solidFill>
                      <a:srgbClr val="FF6600"/>
                    </a:solidFill>
                  </a:tcPr>
                </a:tc>
                <a:tc hMerge="1">
                  <a:txBody>
                    <a:bodyPr/>
                    <a:lstStyle/>
                    <a:p>
                      <a:endParaRPr lang="en-GB" dirty="0">
                        <a:solidFill>
                          <a:schemeClr val="bg1"/>
                        </a:solidFill>
                      </a:endParaRPr>
                    </a:p>
                  </a:txBody>
                  <a:tcPr>
                    <a:solidFill>
                      <a:srgbClr val="FF6600"/>
                    </a:solidFill>
                  </a:tcPr>
                </a:tc>
              </a:tr>
              <a:tr h="2016087">
                <a:tc>
                  <a:txBody>
                    <a:bodyPr/>
                    <a:lstStyle/>
                    <a:p>
                      <a:r>
                        <a:rPr lang="hr-HR" sz="3200" b="1" baseline="0" dirty="0" smtClean="0">
                          <a:solidFill>
                            <a:schemeClr val="tx1"/>
                          </a:solidFill>
                        </a:rPr>
                        <a:t>Koamoksiklav </a:t>
                      </a:r>
                      <a:r>
                        <a:rPr lang="hr-HR" sz="3200" baseline="0" dirty="0" smtClean="0">
                          <a:solidFill>
                            <a:schemeClr val="tx1"/>
                          </a:solidFill>
                        </a:rPr>
                        <a:t>2x1g </a:t>
                      </a:r>
                      <a:r>
                        <a:rPr lang="hr-HR" sz="3200" b="1" baseline="0" dirty="0" smtClean="0">
                          <a:solidFill>
                            <a:schemeClr val="tx1"/>
                          </a:solidFill>
                        </a:rPr>
                        <a:t>ili cefaleksin </a:t>
                      </a:r>
                      <a:r>
                        <a:rPr lang="hr-HR" sz="3200" baseline="0" dirty="0" smtClean="0">
                          <a:solidFill>
                            <a:schemeClr val="tx1"/>
                          </a:solidFill>
                        </a:rPr>
                        <a:t>3x500mg p.o. 14 dana</a:t>
                      </a:r>
                      <a:endParaRPr lang="en-GB" sz="3200" dirty="0">
                        <a:solidFill>
                          <a:schemeClr val="tx1"/>
                        </a:solidFill>
                      </a:endParaRPr>
                    </a:p>
                  </a:txBody>
                  <a:tcPr>
                    <a:solidFill>
                      <a:srgbClr val="FF9966"/>
                    </a:solidFill>
                  </a:tcPr>
                </a:tc>
                <a:tc rowSpan="2">
                  <a:txBody>
                    <a:bodyPr/>
                    <a:lstStyle/>
                    <a:p>
                      <a:pPr algn="ctr"/>
                      <a:r>
                        <a:rPr lang="hr-HR" sz="3200" dirty="0" smtClean="0">
                          <a:solidFill>
                            <a:schemeClr val="bg1"/>
                          </a:solidFill>
                        </a:rPr>
                        <a:t>Bez rezolucije</a:t>
                      </a:r>
                      <a:r>
                        <a:rPr lang="hr-HR" sz="3200" baseline="0" dirty="0" smtClean="0">
                          <a:solidFill>
                            <a:schemeClr val="bg1"/>
                          </a:solidFill>
                        </a:rPr>
                        <a:t> vrućice unutar 72 h ili</a:t>
                      </a:r>
                    </a:p>
                    <a:p>
                      <a:pPr algn="ctr"/>
                      <a:r>
                        <a:rPr lang="hr-HR" sz="3200" baseline="0" dirty="0" smtClean="0">
                          <a:solidFill>
                            <a:schemeClr val="bg1"/>
                          </a:solidFill>
                        </a:rPr>
                        <a:t>povećanje LČ</a:t>
                      </a:r>
                      <a:endParaRPr lang="en-GB" sz="3200" dirty="0">
                        <a:solidFill>
                          <a:schemeClr val="tx1"/>
                        </a:solidFill>
                      </a:endParaRPr>
                    </a:p>
                  </a:txBody>
                  <a:tcPr>
                    <a:solidFill>
                      <a:srgbClr val="FF66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3200" b="1" dirty="0" smtClean="0"/>
                        <a:t>Klindamicin</a:t>
                      </a:r>
                      <a:endParaRPr lang="en-GB" sz="3200" b="1" dirty="0" smtClean="0"/>
                    </a:p>
                    <a:p>
                      <a:r>
                        <a:rPr lang="hr-HR" sz="3200" dirty="0" smtClean="0">
                          <a:solidFill>
                            <a:schemeClr val="tx1"/>
                          </a:solidFill>
                        </a:rPr>
                        <a:t>4x450mg</a:t>
                      </a:r>
                      <a:r>
                        <a:rPr lang="hr-HR" sz="3200" baseline="0" dirty="0" smtClean="0">
                          <a:solidFill>
                            <a:schemeClr val="tx1"/>
                          </a:solidFill>
                        </a:rPr>
                        <a:t> p.o. 14 dana</a:t>
                      </a:r>
                      <a:endParaRPr lang="en-GB" sz="3200" dirty="0">
                        <a:solidFill>
                          <a:schemeClr val="tx1"/>
                        </a:solidFill>
                      </a:endParaRPr>
                    </a:p>
                  </a:txBody>
                  <a:tcPr>
                    <a:solidFill>
                      <a:srgbClr val="FF9966"/>
                    </a:solidFill>
                  </a:tcPr>
                </a:tc>
              </a:tr>
              <a:tr h="1648491">
                <a:tc>
                  <a:txBody>
                    <a:bodyPr/>
                    <a:lstStyle/>
                    <a:p>
                      <a:r>
                        <a:rPr lang="hr-HR" sz="3200" b="1" dirty="0" smtClean="0"/>
                        <a:t>Azitromicin</a:t>
                      </a:r>
                      <a:r>
                        <a:rPr lang="hr-HR" sz="3200" dirty="0" smtClean="0"/>
                        <a:t> 1x500mg</a:t>
                      </a:r>
                      <a:r>
                        <a:rPr lang="hr-HR" sz="3200" baseline="0" dirty="0" smtClean="0"/>
                        <a:t> 5 dana</a:t>
                      </a:r>
                      <a:endParaRPr lang="en-GB" sz="3200" dirty="0"/>
                    </a:p>
                  </a:txBody>
                  <a:tcPr>
                    <a:solidFill>
                      <a:srgbClr val="FFCC66"/>
                    </a:solidFill>
                  </a:tcPr>
                </a:tc>
                <a:tc vMerge="1">
                  <a:txBody>
                    <a:bodyPr/>
                    <a:lstStyle/>
                    <a:p>
                      <a:endParaRPr lang="en-GB"/>
                    </a:p>
                  </a:txBody>
                  <a:tcPr/>
                </a:tc>
                <a:tc>
                  <a:txBody>
                    <a:bodyPr/>
                    <a:lstStyle/>
                    <a:p>
                      <a:r>
                        <a:rPr lang="hr-HR" sz="3200" b="1" dirty="0" smtClean="0"/>
                        <a:t>Parenteralno liječenje / Punkcija /</a:t>
                      </a:r>
                    </a:p>
                    <a:p>
                      <a:r>
                        <a:rPr lang="hr-HR" sz="3200" b="1" dirty="0" smtClean="0"/>
                        <a:t>Ekscizijska biopsija</a:t>
                      </a:r>
                      <a:endParaRPr lang="en-GB" sz="3200" b="1" dirty="0"/>
                    </a:p>
                  </a:txBody>
                  <a:tcPr>
                    <a:solidFill>
                      <a:srgbClr val="FFCC66"/>
                    </a:solidFill>
                  </a:tcPr>
                </a:tc>
              </a:tr>
            </a:tbl>
          </a:graphicData>
        </a:graphic>
      </p:graphicFrame>
      <p:sp>
        <p:nvSpPr>
          <p:cNvPr id="6" name="Right Arrow 5"/>
          <p:cNvSpPr/>
          <p:nvPr/>
        </p:nvSpPr>
        <p:spPr>
          <a:xfrm>
            <a:off x="3485239" y="4387310"/>
            <a:ext cx="1172416" cy="67908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ight Arrow 16"/>
          <p:cNvSpPr/>
          <p:nvPr/>
        </p:nvSpPr>
        <p:spPr>
          <a:xfrm>
            <a:off x="7177431" y="4387925"/>
            <a:ext cx="1172416" cy="67908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026" name="Picture 2" descr="http://blog.zacscy.com/wp-content/uploads/2015/06/GrumpyC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7652" y="4978258"/>
            <a:ext cx="1959781" cy="16428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377" y="399363"/>
            <a:ext cx="3393194" cy="2544896"/>
          </a:xfrm>
          <a:prstGeom prst="rect">
            <a:avLst/>
          </a:prstGeom>
        </p:spPr>
      </p:pic>
    </p:spTree>
    <p:extLst>
      <p:ext uri="{BB962C8B-B14F-4D97-AF65-F5344CB8AC3E}">
        <p14:creationId xmlns:p14="http://schemas.microsoft.com/office/powerpoint/2010/main" val="176620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9097" y="817581"/>
            <a:ext cx="4754880" cy="5491145"/>
          </a:xfrm>
        </p:spPr>
        <p:txBody>
          <a:bodyPr>
            <a:normAutofit fontScale="92500" lnSpcReduction="10000"/>
          </a:bodyPr>
          <a:lstStyle/>
          <a:p>
            <a:pPr marL="457200" indent="-457200">
              <a:buFont typeface="+mj-lt"/>
              <a:buAutoNum type="arabicPeriod"/>
            </a:pPr>
            <a:r>
              <a:rPr lang="hr-HR" sz="2800" dirty="0" smtClean="0"/>
              <a:t>Kako prepoznati </a:t>
            </a:r>
            <a:r>
              <a:rPr lang="hr-HR" sz="2800" dirty="0" smtClean="0">
                <a:solidFill>
                  <a:srgbClr val="FF6600"/>
                </a:solidFill>
              </a:rPr>
              <a:t>povećani limfni čvor </a:t>
            </a:r>
            <a:r>
              <a:rPr lang="hr-HR" sz="2800" dirty="0" smtClean="0"/>
              <a:t>?</a:t>
            </a:r>
          </a:p>
          <a:p>
            <a:pPr marL="457200" indent="-457200">
              <a:buFont typeface="+mj-lt"/>
              <a:buAutoNum type="arabicPeriod"/>
            </a:pPr>
            <a:r>
              <a:rPr lang="hr-HR" sz="2800" dirty="0" smtClean="0"/>
              <a:t>Što napraviti s pacijentom koji ima </a:t>
            </a:r>
            <a:r>
              <a:rPr lang="hr-HR" sz="2800" dirty="0" smtClean="0">
                <a:solidFill>
                  <a:srgbClr val="FF6600"/>
                </a:solidFill>
              </a:rPr>
              <a:t>generaliziranu limfadenopatiju </a:t>
            </a:r>
            <a:r>
              <a:rPr lang="hr-HR" sz="2800" dirty="0" smtClean="0"/>
              <a:t>?</a:t>
            </a:r>
          </a:p>
          <a:p>
            <a:pPr marL="457200" indent="-457200">
              <a:buFont typeface="+mj-lt"/>
              <a:buAutoNum type="arabicPeriod"/>
            </a:pPr>
            <a:r>
              <a:rPr lang="hr-HR" sz="2800" dirty="0" smtClean="0"/>
              <a:t>Što napraviti s pacijentom koji ima </a:t>
            </a:r>
            <a:r>
              <a:rPr lang="hr-HR" sz="2800" dirty="0" smtClean="0">
                <a:solidFill>
                  <a:srgbClr val="FF6600"/>
                </a:solidFill>
              </a:rPr>
              <a:t>lokaliziranu limfadenopatiju </a:t>
            </a:r>
            <a:r>
              <a:rPr lang="hr-HR" sz="2800" dirty="0" smtClean="0"/>
              <a:t>? </a:t>
            </a:r>
          </a:p>
          <a:p>
            <a:pPr marL="457200" indent="-457200">
              <a:buFont typeface="+mj-lt"/>
              <a:buAutoNum type="arabicPeriod"/>
            </a:pPr>
            <a:r>
              <a:rPr lang="hr-HR" sz="2800" dirty="0">
                <a:solidFill>
                  <a:srgbClr val="FF6600"/>
                </a:solidFill>
              </a:rPr>
              <a:t>Virus ili bakterija </a:t>
            </a:r>
            <a:r>
              <a:rPr lang="hr-HR" sz="2800" dirty="0"/>
              <a:t>? … ili nešto treće</a:t>
            </a:r>
            <a:r>
              <a:rPr lang="hr-HR" sz="2800" dirty="0" smtClean="0"/>
              <a:t>?</a:t>
            </a:r>
          </a:p>
          <a:p>
            <a:pPr marL="457200" indent="-457200">
              <a:buFont typeface="+mj-lt"/>
              <a:buAutoNum type="arabicPeriod"/>
            </a:pPr>
            <a:r>
              <a:rPr lang="hr-HR" sz="2800" dirty="0" smtClean="0"/>
              <a:t>Trebam li raditi neke </a:t>
            </a:r>
            <a:r>
              <a:rPr lang="hr-HR" sz="2800" dirty="0" smtClean="0">
                <a:solidFill>
                  <a:srgbClr val="FF6600"/>
                </a:solidFill>
              </a:rPr>
              <a:t>pretrage</a:t>
            </a:r>
            <a:r>
              <a:rPr lang="hr-HR" sz="2800" dirty="0" smtClean="0"/>
              <a:t> ili sve to može „netko drugi” ?</a:t>
            </a:r>
            <a:endParaRPr lang="en-GB" sz="2800" dirty="0" smtClean="0"/>
          </a:p>
          <a:p>
            <a:pPr marL="457200" indent="-457200">
              <a:buFont typeface="+mj-lt"/>
              <a:buAutoNum type="arabicPeriod"/>
            </a:pPr>
            <a:r>
              <a:rPr lang="en-GB" sz="2800" dirty="0" err="1" smtClean="0"/>
              <a:t>Kome</a:t>
            </a:r>
            <a:r>
              <a:rPr lang="en-GB" sz="2800" dirty="0" smtClean="0"/>
              <a:t> </a:t>
            </a:r>
            <a:r>
              <a:rPr lang="en-GB" sz="2800" dirty="0" err="1" smtClean="0"/>
              <a:t>treba</a:t>
            </a:r>
            <a:r>
              <a:rPr lang="en-GB" sz="2800" dirty="0" smtClean="0"/>
              <a:t> </a:t>
            </a:r>
            <a:r>
              <a:rPr lang="hr-HR" sz="2800" dirty="0" smtClean="0">
                <a:solidFill>
                  <a:srgbClr val="FF6600"/>
                </a:solidFill>
              </a:rPr>
              <a:t>antibiotik</a:t>
            </a:r>
            <a:r>
              <a:rPr lang="hr-HR" sz="2800" dirty="0" smtClean="0"/>
              <a:t>? </a:t>
            </a:r>
            <a:endParaRPr lang="en-GB" sz="28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80038" y="531628"/>
            <a:ext cx="6258523" cy="5777098"/>
          </a:xfrm>
        </p:spPr>
      </p:pic>
      <p:sp>
        <p:nvSpPr>
          <p:cNvPr id="7" name="Oval 6"/>
          <p:cNvSpPr/>
          <p:nvPr/>
        </p:nvSpPr>
        <p:spPr>
          <a:xfrm>
            <a:off x="8498541" y="1149907"/>
            <a:ext cx="903643" cy="3346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0038677" y="1721855"/>
            <a:ext cx="1899883" cy="6771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9931100" y="4015290"/>
            <a:ext cx="2007460" cy="6771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443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1)">
                                      <p:cBhvr>
                                        <p:cTn id="38" dur="2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heel(1)">
                                      <p:cBhvr>
                                        <p:cTn id="4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852" y="1743075"/>
            <a:ext cx="10505886" cy="3986213"/>
          </a:xfrm>
          <a:solidFill>
            <a:schemeClr val="bg1"/>
          </a:solidFill>
          <a:ln w="254000">
            <a:solidFill>
              <a:srgbClr val="FF99CC"/>
            </a:solidFill>
          </a:ln>
        </p:spPr>
        <p:txBody>
          <a:bodyPr>
            <a:noAutofit/>
          </a:bodyPr>
          <a:lstStyle/>
          <a:p>
            <a:pPr algn="ctr"/>
            <a:r>
              <a:rPr lang="hr-HR" sz="8800" dirty="0" smtClean="0"/>
              <a:t>Supraklavikularna - </a:t>
            </a:r>
            <a:r>
              <a:rPr lang="en-GB" sz="8800" dirty="0" err="1" smtClean="0"/>
              <a:t>Aksilarna</a:t>
            </a:r>
            <a:r>
              <a:rPr lang="hr-HR" sz="8800" dirty="0" smtClean="0"/>
              <a:t> - </a:t>
            </a:r>
            <a:br>
              <a:rPr lang="hr-HR" sz="8800" dirty="0" smtClean="0"/>
            </a:br>
            <a:r>
              <a:rPr lang="en-GB" sz="8800" dirty="0" smtClean="0"/>
              <a:t>EPITROHLEARNA</a:t>
            </a:r>
            <a:r>
              <a:rPr lang="hr-HR" sz="8800" dirty="0" smtClean="0"/>
              <a:t> </a:t>
            </a:r>
            <a:r>
              <a:rPr lang="en-GB" sz="8800" dirty="0" smtClean="0"/>
              <a:t> </a:t>
            </a:r>
            <a:endParaRPr lang="en-GB" sz="8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2560" y="3420930"/>
            <a:ext cx="2059014" cy="1715845"/>
          </a:xfrm>
          <a:prstGeom prst="rect">
            <a:avLst/>
          </a:prstGeom>
        </p:spPr>
      </p:pic>
    </p:spTree>
    <p:extLst>
      <p:ext uri="{BB962C8B-B14F-4D97-AF65-F5344CB8AC3E}">
        <p14:creationId xmlns:p14="http://schemas.microsoft.com/office/powerpoint/2010/main" val="1874146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209704928"/>
              </p:ext>
            </p:extLst>
          </p:nvPr>
        </p:nvGraphicFramePr>
        <p:xfrm>
          <a:off x="1024128" y="542186"/>
          <a:ext cx="9720262" cy="1935480"/>
        </p:xfrm>
        <a:graphic>
          <a:graphicData uri="http://schemas.openxmlformats.org/drawingml/2006/table">
            <a:tbl>
              <a:tblPr firstRow="1" bandRow="1">
                <a:tableStyleId>{5C22544A-7EE6-4342-B048-85BDC9FD1C3A}</a:tableStyleId>
              </a:tblPr>
              <a:tblGrid>
                <a:gridCol w="1620044"/>
                <a:gridCol w="2207527"/>
                <a:gridCol w="2652604"/>
                <a:gridCol w="3240087"/>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2400" dirty="0" smtClean="0">
                          <a:solidFill>
                            <a:schemeClr val="tx1"/>
                          </a:solidFill>
                        </a:rPr>
                        <a:t>SUPRAKLAVIKULARNA </a:t>
                      </a:r>
                    </a:p>
                    <a:p>
                      <a:pPr marL="0" marR="0" indent="0" algn="ctr" defTabSz="914400" rtl="0" eaLnBrk="1" fontAlgn="auto" latinLnBrk="0" hangingPunct="1">
                        <a:lnSpc>
                          <a:spcPct val="100000"/>
                        </a:lnSpc>
                        <a:spcBef>
                          <a:spcPts val="0"/>
                        </a:spcBef>
                        <a:spcAft>
                          <a:spcPts val="0"/>
                        </a:spcAft>
                        <a:buClrTx/>
                        <a:buSzTx/>
                        <a:buFontTx/>
                        <a:buNone/>
                        <a:tabLst/>
                        <a:defRPr/>
                      </a:pPr>
                      <a:r>
                        <a:rPr lang="hr-HR" sz="2400" dirty="0" smtClean="0">
                          <a:solidFill>
                            <a:schemeClr val="tx1"/>
                          </a:solidFill>
                        </a:rPr>
                        <a:t>= MALIGNITET</a:t>
                      </a:r>
                      <a:endParaRPr lang="en-GB" sz="2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GB"/>
                    </a:p>
                  </a:txBody>
                  <a:tcPr/>
                </a:tc>
                <a:tc>
                  <a:txBody>
                    <a:bodyPr/>
                    <a:lstStyle/>
                    <a:p>
                      <a:pPr algn="ctr"/>
                      <a:r>
                        <a:rPr lang="hr-HR" sz="2400" dirty="0" smtClean="0">
                          <a:solidFill>
                            <a:schemeClr val="tx1"/>
                          </a:solidFill>
                        </a:rPr>
                        <a:t>AKSILARNA</a:t>
                      </a: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a:r>
                        <a:rPr lang="hr-HR" sz="2400" dirty="0" smtClean="0">
                          <a:solidFill>
                            <a:schemeClr val="tx1"/>
                          </a:solidFill>
                        </a:rPr>
                        <a:t>EPITROHLEARNA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5000"/>
                      </a:schemeClr>
                    </a:solidFill>
                  </a:tcPr>
                </a:tc>
              </a:tr>
              <a:tr h="1112520">
                <a:tc>
                  <a:txBody>
                    <a:bodyPr/>
                    <a:lstStyle/>
                    <a:p>
                      <a:r>
                        <a:rPr lang="hr-HR" dirty="0" smtClean="0">
                          <a:solidFill>
                            <a:schemeClr val="tx1"/>
                          </a:solidFill>
                        </a:rPr>
                        <a:t>DESNO:</a:t>
                      </a:r>
                      <a:r>
                        <a:rPr lang="hr-HR" baseline="0" dirty="0" smtClean="0">
                          <a:solidFill>
                            <a:schemeClr val="tx1"/>
                          </a:solidFill>
                        </a:rPr>
                        <a:t> tumor medijastinuma, pluća, jednjaka</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smtClean="0">
                          <a:solidFill>
                            <a:schemeClr val="tx1"/>
                          </a:solidFill>
                        </a:rPr>
                        <a:t>LIJEVO: (Virchow) : abdominalni</a:t>
                      </a:r>
                      <a:r>
                        <a:rPr lang="hr-HR" baseline="0" dirty="0" smtClean="0">
                          <a:solidFill>
                            <a:schemeClr val="tx1"/>
                          </a:solidFill>
                        </a:rPr>
                        <a:t> tumor (bubreg, testisi, jajnici)</a:t>
                      </a:r>
                      <a:endParaRPr lang="en-GB"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5000"/>
                      </a:schemeClr>
                    </a:solidFill>
                  </a:tcPr>
                </a:tc>
                <a:tc>
                  <a:txBody>
                    <a:bodyPr/>
                    <a:lstStyle/>
                    <a:p>
                      <a:r>
                        <a:rPr lang="hr-HR" b="1" dirty="0" smtClean="0">
                          <a:solidFill>
                            <a:srgbClr val="FF0000"/>
                          </a:solidFill>
                        </a:rPr>
                        <a:t>Bolest Mačjeg Ogreba</a:t>
                      </a:r>
                      <a:r>
                        <a:rPr lang="hr-HR" dirty="0" smtClean="0">
                          <a:solidFill>
                            <a:schemeClr val="tx1"/>
                          </a:solidFill>
                        </a:rPr>
                        <a:t>; </a:t>
                      </a:r>
                    </a:p>
                    <a:p>
                      <a:r>
                        <a:rPr lang="hr-HR" dirty="0" smtClean="0">
                          <a:solidFill>
                            <a:schemeClr val="tx1"/>
                          </a:solidFill>
                        </a:rPr>
                        <a:t>Silikonski</a:t>
                      </a:r>
                      <a:r>
                        <a:rPr lang="hr-HR" baseline="0" dirty="0" smtClean="0">
                          <a:solidFill>
                            <a:schemeClr val="tx1"/>
                          </a:solidFill>
                        </a:rPr>
                        <a:t> implantatni u grudima; Ca dojke</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smtClean="0">
                          <a:solidFill>
                            <a:schemeClr val="tx1"/>
                          </a:solidFill>
                        </a:rPr>
                        <a:t>VIRUSNE INFEKCIJE,</a:t>
                      </a:r>
                      <a:r>
                        <a:rPr lang="hr-HR" baseline="0" dirty="0" smtClean="0">
                          <a:solidFill>
                            <a:schemeClr val="tx1"/>
                          </a:solidFill>
                        </a:rPr>
                        <a:t> </a:t>
                      </a:r>
                      <a:r>
                        <a:rPr lang="hr-HR" dirty="0" smtClean="0">
                          <a:solidFill>
                            <a:schemeClr val="tx1"/>
                          </a:solidFill>
                        </a:rPr>
                        <a:t> </a:t>
                      </a:r>
                      <a:r>
                        <a:rPr lang="hr-HR" baseline="0" dirty="0" smtClean="0">
                          <a:solidFill>
                            <a:schemeClr val="tx1"/>
                          </a:solidFill>
                        </a:rPr>
                        <a:t>TULAREMIJA, SEK.SIFILIS; </a:t>
                      </a:r>
                      <a:r>
                        <a:rPr lang="hr-HR" dirty="0" smtClean="0">
                          <a:solidFill>
                            <a:schemeClr val="tx1"/>
                          </a:solidFill>
                        </a:rPr>
                        <a:t>Sarkoidoza</a:t>
                      </a:r>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5000"/>
                      </a:schemeClr>
                    </a:solidFill>
                  </a:tcPr>
                </a:tc>
              </a:tr>
            </a:tbl>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26803" y="3254796"/>
            <a:ext cx="3850395" cy="288779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350204" y="3237927"/>
            <a:ext cx="3869673" cy="2902255"/>
          </a:xfrm>
          <a:prstGeom prst="rect">
            <a:avLst/>
          </a:prstGeom>
        </p:spPr>
      </p:pic>
      <p:sp>
        <p:nvSpPr>
          <p:cNvPr id="10" name="Oval 9"/>
          <p:cNvSpPr/>
          <p:nvPr/>
        </p:nvSpPr>
        <p:spPr>
          <a:xfrm>
            <a:off x="9077898" y="5673687"/>
            <a:ext cx="749147" cy="605928"/>
          </a:xfrm>
          <a:prstGeom prst="ellipse">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727113" y="2754218"/>
            <a:ext cx="3980989" cy="3416320"/>
          </a:xfrm>
          <a:prstGeom prst="rect">
            <a:avLst/>
          </a:prstGeom>
          <a:noFill/>
        </p:spPr>
        <p:txBody>
          <a:bodyPr wrap="square" rtlCol="0">
            <a:spAutoFit/>
          </a:bodyPr>
          <a:lstStyle/>
          <a:p>
            <a:pPr marL="285750" indent="-285750">
              <a:buFont typeface="Wingdings" panose="05000000000000000000" pitchFamily="2" charset="2"/>
              <a:buChar char="v"/>
            </a:pPr>
            <a:r>
              <a:rPr lang="en-GB" dirty="0" smtClean="0"/>
              <a:t>M, 10 god</a:t>
            </a:r>
            <a:r>
              <a:rPr lang="hr-HR" dirty="0" smtClean="0"/>
              <a:t>, ožujak 2018.</a:t>
            </a:r>
            <a:endParaRPr lang="en-GB" dirty="0" smtClean="0"/>
          </a:p>
          <a:p>
            <a:pPr marL="285750" indent="-285750">
              <a:buFont typeface="Wingdings" panose="05000000000000000000" pitchFamily="2" charset="2"/>
              <a:buChar char="v"/>
            </a:pPr>
            <a:r>
              <a:rPr lang="en-GB" dirty="0" err="1" smtClean="0"/>
              <a:t>Afebrilan</a:t>
            </a:r>
            <a:r>
              <a:rPr lang="en-GB" dirty="0" smtClean="0"/>
              <a:t>, </a:t>
            </a:r>
            <a:r>
              <a:rPr lang="en-GB" dirty="0" err="1" smtClean="0"/>
              <a:t>oteklina</a:t>
            </a:r>
            <a:r>
              <a:rPr lang="en-GB" dirty="0" smtClean="0"/>
              <a:t> u </a:t>
            </a:r>
            <a:r>
              <a:rPr lang="en-GB" dirty="0" err="1" smtClean="0"/>
              <a:t>desnoj</a:t>
            </a:r>
            <a:r>
              <a:rPr lang="en-GB" dirty="0" smtClean="0"/>
              <a:t> </a:t>
            </a:r>
            <a:r>
              <a:rPr lang="en-GB" dirty="0" err="1" smtClean="0"/>
              <a:t>aksili</a:t>
            </a:r>
            <a:r>
              <a:rPr lang="en-GB" dirty="0" smtClean="0"/>
              <a:t> </a:t>
            </a:r>
            <a:r>
              <a:rPr lang="en-GB" dirty="0" err="1" smtClean="0"/>
              <a:t>una</a:t>
            </a:r>
            <a:r>
              <a:rPr lang="hr-HR" dirty="0" smtClean="0"/>
              <a:t>z</a:t>
            </a:r>
            <a:r>
              <a:rPr lang="en-GB" dirty="0" smtClean="0"/>
              <a:t>ad 2 </a:t>
            </a:r>
            <a:r>
              <a:rPr lang="en-GB" dirty="0" err="1" smtClean="0"/>
              <a:t>tjedna</a:t>
            </a:r>
            <a:r>
              <a:rPr lang="en-GB" dirty="0" smtClean="0"/>
              <a:t>, </a:t>
            </a:r>
            <a:r>
              <a:rPr lang="en-GB" dirty="0" err="1" smtClean="0"/>
              <a:t>postupno</a:t>
            </a:r>
            <a:r>
              <a:rPr lang="en-GB" dirty="0" smtClean="0"/>
              <a:t> </a:t>
            </a:r>
            <a:r>
              <a:rPr lang="en-GB" dirty="0" err="1" smtClean="0"/>
              <a:t>raste</a:t>
            </a:r>
            <a:r>
              <a:rPr lang="en-GB" dirty="0" smtClean="0"/>
              <a:t>, </a:t>
            </a:r>
            <a:r>
              <a:rPr lang="en-GB" dirty="0" err="1" smtClean="0"/>
              <a:t>bolna</a:t>
            </a:r>
            <a:r>
              <a:rPr lang="en-GB" dirty="0" smtClean="0"/>
              <a:t> </a:t>
            </a:r>
            <a:r>
              <a:rPr lang="en-GB" dirty="0" err="1" smtClean="0"/>
              <a:t>na</a:t>
            </a:r>
            <a:r>
              <a:rPr lang="en-GB" dirty="0" smtClean="0"/>
              <a:t> </a:t>
            </a:r>
            <a:r>
              <a:rPr lang="en-GB" dirty="0" err="1" smtClean="0"/>
              <a:t>dodir</a:t>
            </a:r>
            <a:endParaRPr lang="en-GB" dirty="0" smtClean="0"/>
          </a:p>
          <a:p>
            <a:pPr marL="285750" indent="-285750">
              <a:buFont typeface="Wingdings" panose="05000000000000000000" pitchFamily="2" charset="2"/>
              <a:buChar char="v"/>
            </a:pPr>
            <a:r>
              <a:rPr lang="hr-HR" dirty="0" smtClean="0"/>
              <a:t>Kontakt s mačkom prije 2 tjedna</a:t>
            </a:r>
          </a:p>
          <a:p>
            <a:pPr marL="285750" indent="-285750">
              <a:buFont typeface="Wingdings" panose="05000000000000000000" pitchFamily="2" charset="2"/>
              <a:buChar char="v"/>
            </a:pPr>
            <a:r>
              <a:rPr lang="hr-HR" dirty="0" smtClean="0"/>
              <a:t>Status: LČ aksilarno desno 4x4cm, pomičan u odnosu na podlogu, bolan na palpaciju, bez fluktuacije</a:t>
            </a:r>
          </a:p>
          <a:p>
            <a:pPr marL="285750" indent="-285750">
              <a:buFont typeface="Wingdings" panose="05000000000000000000" pitchFamily="2" charset="2"/>
              <a:buChar char="v"/>
            </a:pPr>
            <a:r>
              <a:rPr lang="hr-HR" dirty="0" smtClean="0">
                <a:solidFill>
                  <a:srgbClr val="FF33CC"/>
                </a:solidFill>
              </a:rPr>
              <a:t>PZZ: DJEČJI KIRURG: Bez fluktuacije, bez indikacije za incizijom / ekscizijom</a:t>
            </a:r>
          </a:p>
          <a:p>
            <a:pPr marL="285750" indent="-285750">
              <a:buFont typeface="Wingdings" panose="05000000000000000000" pitchFamily="2" charset="2"/>
              <a:buChar char="v"/>
            </a:pPr>
            <a:r>
              <a:rPr lang="hr-HR" dirty="0" smtClean="0"/>
              <a:t>Serologija na bartonelozu</a:t>
            </a:r>
          </a:p>
          <a:p>
            <a:pPr marL="285750" indent="-285750">
              <a:buFont typeface="Wingdings" panose="05000000000000000000" pitchFamily="2" charset="2"/>
              <a:buChar char="v"/>
            </a:pPr>
            <a:r>
              <a:rPr lang="hr-HR" dirty="0" smtClean="0"/>
              <a:t>Th: </a:t>
            </a:r>
            <a:r>
              <a:rPr lang="hr-HR" dirty="0" smtClean="0">
                <a:solidFill>
                  <a:srgbClr val="FF0000"/>
                </a:solidFill>
              </a:rPr>
              <a:t>Azitromicin 1x500mg kroz 5 dana</a:t>
            </a:r>
          </a:p>
        </p:txBody>
      </p:sp>
    </p:spTree>
    <p:extLst>
      <p:ext uri="{BB962C8B-B14F-4D97-AF65-F5344CB8AC3E}">
        <p14:creationId xmlns:p14="http://schemas.microsoft.com/office/powerpoint/2010/main" val="62098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500"/>
                                        <p:tgtEl>
                                          <p:spTgt spid="2">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853" y="1743075"/>
            <a:ext cx="9720072" cy="3986213"/>
          </a:xfrm>
          <a:solidFill>
            <a:schemeClr val="bg1"/>
          </a:solidFill>
          <a:ln w="254000">
            <a:solidFill>
              <a:srgbClr val="99CC00"/>
            </a:solidFill>
          </a:ln>
        </p:spPr>
        <p:txBody>
          <a:bodyPr>
            <a:normAutofit/>
          </a:bodyPr>
          <a:lstStyle/>
          <a:p>
            <a:pPr algn="ctr"/>
            <a:r>
              <a:rPr lang="en-GB" sz="13800" dirty="0" err="1" smtClean="0"/>
              <a:t>ingvinalna</a:t>
            </a:r>
            <a:r>
              <a:rPr lang="en-GB" sz="13800" dirty="0" smtClean="0"/>
              <a:t> </a:t>
            </a:r>
            <a:r>
              <a:rPr lang="hr-HR" sz="13800" dirty="0" smtClean="0"/>
              <a:t> </a:t>
            </a:r>
            <a:endParaRPr lang="en-GB" sz="13800" dirty="0"/>
          </a:p>
        </p:txBody>
      </p:sp>
    </p:spTree>
    <p:extLst>
      <p:ext uri="{BB962C8B-B14F-4D97-AF65-F5344CB8AC3E}">
        <p14:creationId xmlns:p14="http://schemas.microsoft.com/office/powerpoint/2010/main" val="3042018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9" y="817581"/>
            <a:ext cx="5430460" cy="5491779"/>
          </a:xfrm>
        </p:spPr>
        <p:txBody>
          <a:bodyPr>
            <a:normAutofit/>
          </a:bodyPr>
          <a:lstStyle/>
          <a:p>
            <a:r>
              <a:rPr lang="hr-HR" b="1" dirty="0" smtClean="0"/>
              <a:t>1) </a:t>
            </a:r>
            <a:r>
              <a:rPr lang="hr-HR" dirty="0" smtClean="0"/>
              <a:t>oštećenje kože (S.aureus, BHS-A) </a:t>
            </a:r>
          </a:p>
          <a:p>
            <a:r>
              <a:rPr lang="hr-HR" b="1" dirty="0" smtClean="0"/>
              <a:t>2) </a:t>
            </a:r>
            <a:r>
              <a:rPr lang="hr-HR" dirty="0" smtClean="0"/>
              <a:t>ugriz životinje, krpelja </a:t>
            </a:r>
          </a:p>
          <a:p>
            <a:r>
              <a:rPr lang="hr-HR" dirty="0" smtClean="0"/>
              <a:t>(BMO, tularemija, bruceloza, kuga)</a:t>
            </a:r>
          </a:p>
          <a:p>
            <a:r>
              <a:rPr lang="hr-HR" b="1" dirty="0" smtClean="0"/>
              <a:t>3) </a:t>
            </a:r>
            <a:r>
              <a:rPr lang="hr-HR" b="1" dirty="0" smtClean="0">
                <a:solidFill>
                  <a:srgbClr val="7030A0"/>
                </a:solidFill>
              </a:rPr>
              <a:t>SPOLNO PRENOSIVE BOLESTI : </a:t>
            </a:r>
          </a:p>
          <a:p>
            <a:r>
              <a:rPr lang="hr-HR" dirty="0" smtClean="0">
                <a:solidFill>
                  <a:srgbClr val="7030A0"/>
                </a:solidFill>
              </a:rPr>
              <a:t>genitalni herpes, gonokok, sifilis, </a:t>
            </a:r>
          </a:p>
          <a:p>
            <a:r>
              <a:rPr lang="hr-HR" dirty="0" smtClean="0">
                <a:solidFill>
                  <a:srgbClr val="7030A0"/>
                </a:solidFill>
              </a:rPr>
              <a:t>lymphongranuloma venerum (</a:t>
            </a:r>
            <a:r>
              <a:rPr lang="hr-HR" i="1" dirty="0" smtClean="0">
                <a:solidFill>
                  <a:srgbClr val="7030A0"/>
                </a:solidFill>
              </a:rPr>
              <a:t>C.trachomatis</a:t>
            </a:r>
            <a:r>
              <a:rPr lang="hr-HR" dirty="0" smtClean="0">
                <a:solidFill>
                  <a:srgbClr val="7030A0"/>
                </a:solidFill>
              </a:rPr>
              <a:t>), </a:t>
            </a:r>
          </a:p>
          <a:p>
            <a:r>
              <a:rPr lang="hr-HR" dirty="0" smtClean="0">
                <a:solidFill>
                  <a:srgbClr val="7030A0"/>
                </a:solidFill>
              </a:rPr>
              <a:t>čankroid (</a:t>
            </a:r>
            <a:r>
              <a:rPr lang="hr-HR" i="1" dirty="0" smtClean="0">
                <a:solidFill>
                  <a:srgbClr val="7030A0"/>
                </a:solidFill>
              </a:rPr>
              <a:t>H.ducrey</a:t>
            </a:r>
            <a:r>
              <a:rPr lang="hr-HR" dirty="0" smtClean="0">
                <a:solidFill>
                  <a:srgbClr val="7030A0"/>
                </a:solidFill>
              </a:rPr>
              <a:t>), </a:t>
            </a:r>
          </a:p>
          <a:p>
            <a:r>
              <a:rPr lang="hr-HR" dirty="0" smtClean="0">
                <a:solidFill>
                  <a:srgbClr val="7030A0"/>
                </a:solidFill>
              </a:rPr>
              <a:t>granuloma ingvinale = donovanoza (</a:t>
            </a:r>
            <a:r>
              <a:rPr lang="en-GB" i="1" dirty="0" err="1">
                <a:solidFill>
                  <a:srgbClr val="7030A0"/>
                </a:solidFill>
              </a:rPr>
              <a:t>Klebsiella</a:t>
            </a:r>
            <a:r>
              <a:rPr lang="en-GB" i="1" dirty="0">
                <a:solidFill>
                  <a:srgbClr val="7030A0"/>
                </a:solidFill>
              </a:rPr>
              <a:t> </a:t>
            </a:r>
            <a:r>
              <a:rPr lang="en-GB" i="1" dirty="0" err="1" smtClean="0">
                <a:solidFill>
                  <a:srgbClr val="7030A0"/>
                </a:solidFill>
              </a:rPr>
              <a:t>granulomatis</a:t>
            </a:r>
            <a:r>
              <a:rPr lang="hr-HR" dirty="0" smtClean="0">
                <a:solidFill>
                  <a:srgbClr val="7030A0"/>
                </a:solidFill>
              </a:rPr>
              <a:t>) - ENDEMSKA</a:t>
            </a:r>
          </a:p>
          <a:p>
            <a:r>
              <a:rPr lang="hr-HR" b="1" dirty="0" smtClean="0"/>
              <a:t>4) </a:t>
            </a:r>
            <a:r>
              <a:rPr lang="hr-HR" dirty="0" smtClean="0"/>
              <a:t>LIMFOM</a:t>
            </a:r>
          </a:p>
          <a:p>
            <a:r>
              <a:rPr lang="hr-HR" b="1" dirty="0" smtClean="0"/>
              <a:t>5) </a:t>
            </a:r>
            <a:r>
              <a:rPr lang="hr-HR" dirty="0" smtClean="0"/>
              <a:t>MALA DJECA: INGVINALNA KVRŽICA – </a:t>
            </a:r>
            <a:r>
              <a:rPr lang="hr-HR" b="1" dirty="0" smtClean="0">
                <a:solidFill>
                  <a:srgbClr val="FF0000"/>
                </a:solidFill>
              </a:rPr>
              <a:t>UPUTITI KIRURGU / UROLOGU</a:t>
            </a:r>
          </a:p>
          <a:p>
            <a:endParaRPr lang="hr-H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9640" y="817581"/>
            <a:ext cx="3213398" cy="241004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9640" y="3563470"/>
            <a:ext cx="3213398" cy="245621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9639" y="817581"/>
            <a:ext cx="3213399" cy="2410049"/>
          </a:xfrm>
          <a:prstGeom prst="rect">
            <a:avLst/>
          </a:prstGeom>
        </p:spPr>
      </p:pic>
      <p:pic>
        <p:nvPicPr>
          <p:cNvPr id="7"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8881" y="3563470"/>
            <a:ext cx="2834914" cy="2953035"/>
          </a:xfrm>
          <a:prstGeom prst="rect">
            <a:avLst/>
          </a:prstGeom>
        </p:spPr>
      </p:pic>
    </p:spTree>
    <p:extLst>
      <p:ext uri="{BB962C8B-B14F-4D97-AF65-F5344CB8AC3E}">
        <p14:creationId xmlns:p14="http://schemas.microsoft.com/office/powerpoint/2010/main" val="63099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heel(1)">
                                      <p:cBhvr>
                                        <p:cTn id="39" dur="20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heel(1)">
                                      <p:cBhvr>
                                        <p:cTn id="44" dur="2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heel(1)">
                                      <p:cBhvr>
                                        <p:cTn id="49" dur="2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additive="base">
                                        <p:cTn id="5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 calcmode="lin" valueType="num">
                                      <p:cBhvr additive="base">
                                        <p:cTn id="6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heel(1)">
                                      <p:cBhvr>
                                        <p:cTn id="6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853" y="1743075"/>
            <a:ext cx="9720072" cy="3986213"/>
          </a:xfrm>
          <a:solidFill>
            <a:schemeClr val="bg1"/>
          </a:solidFill>
          <a:ln w="254000">
            <a:solidFill>
              <a:schemeClr val="tx1"/>
            </a:solidFill>
          </a:ln>
        </p:spPr>
        <p:txBody>
          <a:bodyPr>
            <a:normAutofit/>
          </a:bodyPr>
          <a:lstStyle/>
          <a:p>
            <a:pPr algn="ctr"/>
            <a:r>
              <a:rPr lang="en-GB" sz="13800" dirty="0" err="1" smtClean="0"/>
              <a:t>Slučaj</a:t>
            </a:r>
            <a:r>
              <a:rPr lang="hr-HR" sz="13800" dirty="0" smtClean="0"/>
              <a:t> 1</a:t>
            </a:r>
            <a:r>
              <a:rPr lang="en-GB" sz="13800" dirty="0" smtClean="0"/>
              <a:t>  </a:t>
            </a:r>
            <a:endParaRPr lang="en-GB" sz="13800" dirty="0"/>
          </a:p>
        </p:txBody>
      </p:sp>
    </p:spTree>
    <p:extLst>
      <p:ext uri="{BB962C8B-B14F-4D97-AF65-F5344CB8AC3E}">
        <p14:creationId xmlns:p14="http://schemas.microsoft.com/office/powerpoint/2010/main" val="2731631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583895"/>
            <a:ext cx="6390223" cy="5725466"/>
          </a:xfrm>
        </p:spPr>
        <p:txBody>
          <a:bodyPr>
            <a:normAutofit/>
          </a:bodyPr>
          <a:lstStyle/>
          <a:p>
            <a:pPr>
              <a:buFont typeface="Wingdings" panose="05000000000000000000" pitchFamily="2" charset="2"/>
              <a:buChar char="v"/>
            </a:pPr>
            <a:r>
              <a:rPr lang="hr-HR" dirty="0" smtClean="0"/>
              <a:t>Ž, 16 god, veljača 2017.</a:t>
            </a:r>
          </a:p>
          <a:p>
            <a:pPr>
              <a:buFont typeface="Wingdings" panose="05000000000000000000" pitchFamily="2" charset="2"/>
              <a:buChar char="v"/>
            </a:pPr>
            <a:r>
              <a:rPr lang="hr-HR" dirty="0" smtClean="0"/>
              <a:t>Febrilitet do 39.0 st C (</a:t>
            </a:r>
            <a:r>
              <a:rPr lang="hr-HR" dirty="0" smtClean="0">
                <a:solidFill>
                  <a:srgbClr val="FF0000"/>
                </a:solidFill>
              </a:rPr>
              <a:t>2.dan bolesti</a:t>
            </a:r>
            <a:r>
              <a:rPr lang="hr-HR" dirty="0" smtClean="0"/>
              <a:t>) </a:t>
            </a:r>
          </a:p>
          <a:p>
            <a:pPr>
              <a:buFont typeface="Wingdings" panose="05000000000000000000" pitchFamily="2" charset="2"/>
              <a:buChar char="v"/>
            </a:pPr>
            <a:r>
              <a:rPr lang="hr-HR" dirty="0" smtClean="0"/>
              <a:t>Jaka </a:t>
            </a:r>
            <a:r>
              <a:rPr lang="hr-HR" dirty="0"/>
              <a:t>grlobolja, opći algički sindrom</a:t>
            </a:r>
          </a:p>
          <a:p>
            <a:pPr>
              <a:buFont typeface="Wingdings" panose="05000000000000000000" pitchFamily="2" charset="2"/>
              <a:buChar char="v"/>
            </a:pPr>
            <a:r>
              <a:rPr lang="hr-HR" dirty="0" smtClean="0"/>
              <a:t>Dečko je imao „gnojnu anginu” prije par mjeseci</a:t>
            </a:r>
          </a:p>
          <a:p>
            <a:pPr>
              <a:buFont typeface="Wingdings" panose="05000000000000000000" pitchFamily="2" charset="2"/>
              <a:buChar char="v"/>
            </a:pPr>
            <a:r>
              <a:rPr lang="hr-HR" dirty="0" smtClean="0"/>
              <a:t>Status: </a:t>
            </a:r>
            <a:r>
              <a:rPr lang="hr-HR" b="1" dirty="0" smtClean="0"/>
              <a:t>LČ - desno angularno konglomerat do 3cm, lijevo do 2cm, obostrano uz SCM mnoštvo sitnih</a:t>
            </a:r>
            <a:r>
              <a:rPr lang="hr-HR" dirty="0" smtClean="0"/>
              <a:t>,</a:t>
            </a:r>
            <a:r>
              <a:rPr lang="hr-HR" dirty="0"/>
              <a:t> </a:t>
            </a:r>
            <a:r>
              <a:rPr lang="hr-HR" b="1" dirty="0" smtClean="0"/>
              <a:t>bolni na palpaciju</a:t>
            </a:r>
            <a:r>
              <a:rPr lang="hr-HR" dirty="0" smtClean="0"/>
              <a:t>; Ždrijelo - tonzile uvećane, s bjelkastim eksudatom obostrano, stražnja stijenka hiperemična, isthmus prohodan; Abdomen - jetra 3cm, slezena rubno</a:t>
            </a:r>
          </a:p>
          <a:p>
            <a:pPr>
              <a:buFont typeface="Wingdings" panose="05000000000000000000" pitchFamily="2" charset="2"/>
              <a:buChar char="v"/>
            </a:pPr>
            <a:r>
              <a:rPr lang="hr-HR" dirty="0" smtClean="0"/>
              <a:t>L 13.7, ly </a:t>
            </a:r>
            <a:r>
              <a:rPr lang="hr-HR" b="1" dirty="0" smtClean="0"/>
              <a:t>43/24</a:t>
            </a:r>
            <a:r>
              <a:rPr lang="hr-HR" dirty="0" smtClean="0"/>
              <a:t>, Trc </a:t>
            </a:r>
            <a:r>
              <a:rPr lang="hr-HR" b="1" dirty="0" smtClean="0"/>
              <a:t>146</a:t>
            </a:r>
            <a:r>
              <a:rPr lang="hr-HR" dirty="0" smtClean="0"/>
              <a:t>, </a:t>
            </a:r>
            <a:endParaRPr lang="hr-HR" dirty="0"/>
          </a:p>
          <a:p>
            <a:pPr>
              <a:buFont typeface="Wingdings" panose="05000000000000000000" pitchFamily="2" charset="2"/>
              <a:buChar char="v"/>
            </a:pPr>
            <a:r>
              <a:rPr lang="hr-HR" dirty="0" smtClean="0"/>
              <a:t>SE </a:t>
            </a:r>
            <a:r>
              <a:rPr lang="hr-HR" b="1" dirty="0" smtClean="0"/>
              <a:t>55</a:t>
            </a:r>
            <a:r>
              <a:rPr lang="hr-HR" dirty="0" smtClean="0"/>
              <a:t>, CRP 6, AST </a:t>
            </a:r>
            <a:r>
              <a:rPr lang="hr-HR" b="1" dirty="0" smtClean="0"/>
              <a:t>103,</a:t>
            </a:r>
            <a:r>
              <a:rPr lang="hr-HR" dirty="0" smtClean="0"/>
              <a:t> ALT </a:t>
            </a:r>
            <a:r>
              <a:rPr lang="hr-HR" b="1" dirty="0" smtClean="0"/>
              <a:t>139</a:t>
            </a:r>
            <a:r>
              <a:rPr lang="hr-HR" dirty="0" smtClean="0"/>
              <a:t>, LDH </a:t>
            </a:r>
            <a:r>
              <a:rPr lang="hr-HR" b="1" dirty="0" smtClean="0"/>
              <a:t>282</a:t>
            </a:r>
            <a:endParaRPr lang="en-GB" b="1" dirty="0"/>
          </a:p>
        </p:txBody>
      </p:sp>
      <p:pic>
        <p:nvPicPr>
          <p:cNvPr id="5" name="Picture 4"/>
          <p:cNvPicPr>
            <a:picLocks noChangeAspect="1"/>
          </p:cNvPicPr>
          <p:nvPr/>
        </p:nvPicPr>
        <p:blipFill>
          <a:blip r:embed="rId3" cstate="print"/>
          <a:stretch>
            <a:fillRect/>
          </a:stretch>
        </p:blipFill>
        <p:spPr>
          <a:xfrm>
            <a:off x="7586949" y="3764042"/>
            <a:ext cx="3155963" cy="295758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6949" y="144083"/>
            <a:ext cx="3619959" cy="361995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012421002"/>
              </p:ext>
            </p:extLst>
          </p:nvPr>
        </p:nvGraphicFramePr>
        <p:xfrm>
          <a:off x="7586947" y="206002"/>
          <a:ext cx="4140596" cy="3558040"/>
        </p:xfrm>
        <a:graphic>
          <a:graphicData uri="http://schemas.openxmlformats.org/drawingml/2006/table">
            <a:tbl>
              <a:tblPr firstRow="1" bandRow="1">
                <a:tableStyleId>{5C22544A-7EE6-4342-B048-85BDC9FD1C3A}</a:tableStyleId>
              </a:tblPr>
              <a:tblGrid>
                <a:gridCol w="4140596"/>
              </a:tblGrid>
              <a:tr h="3558040">
                <a:tc>
                  <a:txBody>
                    <a:bodyPr/>
                    <a:lstStyle/>
                    <a:p>
                      <a:pPr algn="ctr"/>
                      <a:r>
                        <a:rPr lang="hr-HR" sz="2800" dirty="0" smtClean="0">
                          <a:solidFill>
                            <a:schemeClr val="tx1"/>
                          </a:solidFill>
                        </a:rPr>
                        <a:t>DIFERENCIJALNA DIJAGNOZA: </a:t>
                      </a:r>
                    </a:p>
                    <a:p>
                      <a:pPr algn="ctr"/>
                      <a:endParaRPr lang="hr-HR" sz="2800" dirty="0" smtClean="0">
                        <a:solidFill>
                          <a:schemeClr val="tx1"/>
                        </a:solidFill>
                      </a:endParaRPr>
                    </a:p>
                    <a:p>
                      <a:pPr marL="342900" indent="-342900" algn="l">
                        <a:buAutoNum type="alphaUcParenR"/>
                      </a:pPr>
                      <a:r>
                        <a:rPr lang="hr-HR" sz="2800" dirty="0" smtClean="0">
                          <a:solidFill>
                            <a:schemeClr val="tx1"/>
                          </a:solidFill>
                        </a:rPr>
                        <a:t>ADENOVIROZA</a:t>
                      </a:r>
                    </a:p>
                    <a:p>
                      <a:pPr marL="342900" indent="-342900" algn="l">
                        <a:buAutoNum type="alphaUcParenR"/>
                      </a:pPr>
                      <a:r>
                        <a:rPr lang="hr-HR" sz="2800" dirty="0" smtClean="0">
                          <a:solidFill>
                            <a:schemeClr val="tx1"/>
                          </a:solidFill>
                        </a:rPr>
                        <a:t>BHS-A</a:t>
                      </a:r>
                    </a:p>
                    <a:p>
                      <a:pPr marL="342900" indent="-342900" algn="l">
                        <a:buAutoNum type="alphaUcParenR"/>
                      </a:pPr>
                      <a:r>
                        <a:rPr lang="hr-HR" sz="2800" dirty="0" smtClean="0">
                          <a:solidFill>
                            <a:schemeClr val="tx1"/>
                          </a:solidFill>
                        </a:rPr>
                        <a:t>MONONUKLEOZA</a:t>
                      </a:r>
                    </a:p>
                    <a:p>
                      <a:pPr marL="342900" indent="-342900" algn="l">
                        <a:buAutoNum type="alphaUcParenR"/>
                      </a:pPr>
                      <a:r>
                        <a:rPr lang="hr-HR" sz="2800" dirty="0" smtClean="0">
                          <a:solidFill>
                            <a:schemeClr val="tx1"/>
                          </a:solidFill>
                        </a:rPr>
                        <a:t>TUMOR</a:t>
                      </a:r>
                      <a:endParaRPr lang="en-GB" sz="2800" dirty="0" smtClean="0">
                        <a:solidFill>
                          <a:schemeClr val="tx1"/>
                        </a:solidFill>
                      </a:endParaRPr>
                    </a:p>
                  </a:txBody>
                  <a:tcPr>
                    <a:solidFill>
                      <a:srgbClr val="FFFF99"/>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61181028"/>
              </p:ext>
            </p:extLst>
          </p:nvPr>
        </p:nvGraphicFramePr>
        <p:xfrm>
          <a:off x="7586948" y="3703596"/>
          <a:ext cx="4126081" cy="3018034"/>
        </p:xfrm>
        <a:graphic>
          <a:graphicData uri="http://schemas.openxmlformats.org/drawingml/2006/table">
            <a:tbl>
              <a:tblPr firstRow="1" bandRow="1">
                <a:tableStyleId>{5C22544A-7EE6-4342-B048-85BDC9FD1C3A}</a:tableStyleId>
              </a:tblPr>
              <a:tblGrid>
                <a:gridCol w="4126081"/>
              </a:tblGrid>
              <a:tr h="3018034">
                <a:tc>
                  <a:txBody>
                    <a:bodyPr/>
                    <a:lstStyle/>
                    <a:p>
                      <a:r>
                        <a:rPr lang="hr-HR" sz="2800" dirty="0" smtClean="0">
                          <a:solidFill>
                            <a:srgbClr val="FF0000"/>
                          </a:solidFill>
                        </a:rPr>
                        <a:t>POSTUPAK: </a:t>
                      </a:r>
                    </a:p>
                    <a:p>
                      <a:pPr marL="342900" indent="-342900">
                        <a:buAutoNum type="alphaUcParenR"/>
                      </a:pPr>
                      <a:r>
                        <a:rPr lang="hr-HR" sz="2800" dirty="0" smtClean="0">
                          <a:solidFill>
                            <a:schemeClr val="tx1"/>
                          </a:solidFill>
                        </a:rPr>
                        <a:t> KUĆI  (+ KONTROLA?)</a:t>
                      </a:r>
                    </a:p>
                    <a:p>
                      <a:pPr marL="342900" indent="-342900">
                        <a:buAutoNum type="alphaUcParenR"/>
                      </a:pPr>
                      <a:r>
                        <a:rPr lang="hr-HR" sz="2800" dirty="0" smtClean="0">
                          <a:solidFill>
                            <a:schemeClr val="tx1"/>
                          </a:solidFill>
                        </a:rPr>
                        <a:t> KKS</a:t>
                      </a:r>
                    </a:p>
                    <a:p>
                      <a:pPr marL="342900" indent="-342900">
                        <a:buAutoNum type="alphaUcParenR"/>
                      </a:pPr>
                      <a:r>
                        <a:rPr lang="hr-HR" sz="2800" dirty="0" smtClean="0">
                          <a:solidFill>
                            <a:schemeClr val="tx1"/>
                          </a:solidFill>
                        </a:rPr>
                        <a:t> BRIS ŽDRIJELA</a:t>
                      </a:r>
                    </a:p>
                    <a:p>
                      <a:pPr marL="342900" indent="-342900">
                        <a:buAutoNum type="alphaUcParenR"/>
                      </a:pPr>
                      <a:r>
                        <a:rPr lang="hr-HR" sz="2800" dirty="0" smtClean="0">
                          <a:solidFill>
                            <a:schemeClr val="tx1"/>
                          </a:solidFill>
                        </a:rPr>
                        <a:t> KOAMOKSIKLAV</a:t>
                      </a:r>
                    </a:p>
                    <a:p>
                      <a:pPr marL="342900" indent="-342900">
                        <a:buAutoNum type="alphaUcParenR"/>
                      </a:pPr>
                      <a:r>
                        <a:rPr lang="hr-HR" sz="2800" dirty="0" smtClean="0">
                          <a:solidFill>
                            <a:schemeClr val="tx1"/>
                          </a:solidFill>
                        </a:rPr>
                        <a:t> UPUTITI INFEKTOLOGU</a:t>
                      </a:r>
                      <a:endParaRPr lang="en-GB" sz="2800" dirty="0">
                        <a:solidFill>
                          <a:schemeClr val="tx1"/>
                        </a:solidFill>
                      </a:endParaRPr>
                    </a:p>
                  </a:txBody>
                  <a:tcPr>
                    <a:solidFill>
                      <a:schemeClr val="bg1"/>
                    </a:solidFill>
                  </a:tcPr>
                </a:tc>
              </a:tr>
            </a:tbl>
          </a:graphicData>
        </a:graphic>
      </p:graphicFrame>
    </p:spTree>
    <p:extLst>
      <p:ext uri="{BB962C8B-B14F-4D97-AF65-F5344CB8AC3E}">
        <p14:creationId xmlns:p14="http://schemas.microsoft.com/office/powerpoint/2010/main" val="137782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826265"/>
            <a:ext cx="6412258" cy="5483095"/>
          </a:xfrm>
        </p:spPr>
        <p:txBody>
          <a:bodyPr>
            <a:normAutofit/>
          </a:bodyPr>
          <a:lstStyle/>
          <a:p>
            <a:pPr>
              <a:buFont typeface="Wingdings" panose="05000000000000000000" pitchFamily="2" charset="2"/>
              <a:buChar char="v"/>
            </a:pPr>
            <a:r>
              <a:rPr lang="hr-HR" dirty="0" smtClean="0"/>
              <a:t> PZZ: KOAMOKSIKLAV kroz 5 dana</a:t>
            </a:r>
          </a:p>
          <a:p>
            <a:pPr>
              <a:buFont typeface="Wingdings" panose="05000000000000000000" pitchFamily="2" charset="2"/>
              <a:buChar char="v"/>
            </a:pPr>
            <a:r>
              <a:rPr lang="hr-HR" dirty="0" smtClean="0"/>
              <a:t>I dalje febrilna, tegobe perzistiraju, </a:t>
            </a:r>
            <a:r>
              <a:rPr lang="hr-HR" dirty="0" smtClean="0">
                <a:solidFill>
                  <a:srgbClr val="FF0000"/>
                </a:solidFill>
              </a:rPr>
              <a:t>10. dana bolesti </a:t>
            </a:r>
            <a:r>
              <a:rPr lang="hr-HR" dirty="0" smtClean="0"/>
              <a:t>javlja se</a:t>
            </a:r>
            <a:r>
              <a:rPr lang="hr-HR" dirty="0" smtClean="0">
                <a:solidFill>
                  <a:srgbClr val="FF0000"/>
                </a:solidFill>
              </a:rPr>
              <a:t> osip</a:t>
            </a:r>
            <a:r>
              <a:rPr lang="hr-HR" dirty="0" smtClean="0"/>
              <a:t>, ostali status bez promjene</a:t>
            </a:r>
          </a:p>
          <a:p>
            <a:pPr lvl="1">
              <a:buFont typeface="Wingdings" panose="05000000000000000000" pitchFamily="2" charset="2"/>
              <a:buChar char="v"/>
            </a:pPr>
            <a:r>
              <a:rPr lang="hr-HR" dirty="0" smtClean="0"/>
              <a:t>L </a:t>
            </a:r>
            <a:r>
              <a:rPr lang="hr-HR" b="1" dirty="0" smtClean="0"/>
              <a:t>14.7</a:t>
            </a:r>
            <a:r>
              <a:rPr lang="hr-HR" dirty="0" smtClean="0"/>
              <a:t>, seg</a:t>
            </a:r>
            <a:r>
              <a:rPr lang="hr-HR" b="1" dirty="0" smtClean="0"/>
              <a:t> 44</a:t>
            </a:r>
            <a:r>
              <a:rPr lang="hr-HR" dirty="0" smtClean="0"/>
              <a:t>; </a:t>
            </a:r>
          </a:p>
          <a:p>
            <a:pPr lvl="1">
              <a:buFont typeface="Wingdings" panose="05000000000000000000" pitchFamily="2" charset="2"/>
              <a:buChar char="v"/>
            </a:pPr>
            <a:r>
              <a:rPr lang="hr-HR" dirty="0" smtClean="0"/>
              <a:t>serologija na </a:t>
            </a:r>
            <a:r>
              <a:rPr lang="hr-HR" b="1" dirty="0" smtClean="0">
                <a:solidFill>
                  <a:srgbClr val="FF0000"/>
                </a:solidFill>
              </a:rPr>
              <a:t>EBV +; </a:t>
            </a:r>
          </a:p>
          <a:p>
            <a:pPr lvl="1">
              <a:buFont typeface="Wingdings" panose="05000000000000000000" pitchFamily="2" charset="2"/>
              <a:buChar char="v"/>
            </a:pPr>
            <a:r>
              <a:rPr lang="hr-HR" dirty="0" smtClean="0"/>
              <a:t>bris ždrijela bakteriološki: </a:t>
            </a:r>
            <a:r>
              <a:rPr lang="hr-HR" b="1" dirty="0" smtClean="0">
                <a:solidFill>
                  <a:srgbClr val="FF0000"/>
                </a:solidFill>
              </a:rPr>
              <a:t>BHS-A</a:t>
            </a:r>
          </a:p>
          <a:p>
            <a:pPr>
              <a:buFont typeface="Wingdings" panose="05000000000000000000" pitchFamily="2" charset="2"/>
              <a:buChar char="v"/>
            </a:pPr>
            <a:endParaRPr lang="hr-HR" dirty="0" smtClean="0"/>
          </a:p>
          <a:p>
            <a:pPr>
              <a:buFont typeface="Wingdings" panose="05000000000000000000" pitchFamily="2" charset="2"/>
              <a:buChar char="v"/>
            </a:pPr>
            <a:endParaRPr lang="hr-HR" dirty="0" smtClean="0"/>
          </a:p>
          <a:p>
            <a:pPr>
              <a:buFont typeface="Wingdings" panose="05000000000000000000" pitchFamily="2" charset="2"/>
              <a:buChar char="v"/>
            </a:pPr>
            <a:endParaRPr lang="hr-HR" dirty="0"/>
          </a:p>
          <a:p>
            <a:pPr>
              <a:buFont typeface="Wingdings" panose="05000000000000000000" pitchFamily="2" charset="2"/>
              <a:buChar char="v"/>
            </a:pPr>
            <a:endParaRPr lang="hr-HR" dirty="0" smtClean="0"/>
          </a:p>
          <a:p>
            <a:pPr>
              <a:buFont typeface="Wingdings" panose="05000000000000000000" pitchFamily="2" charset="2"/>
              <a:buChar char="v"/>
            </a:pPr>
            <a:endParaRPr lang="hr-HR" dirty="0" smtClean="0"/>
          </a:p>
          <a:p>
            <a:pPr>
              <a:buFont typeface="Wingdings" panose="05000000000000000000" pitchFamily="2" charset="2"/>
              <a:buChar char="v"/>
            </a:pPr>
            <a:r>
              <a:rPr lang="hr-HR" dirty="0" smtClean="0"/>
              <a:t>Th / metilprednizolon 3 dana; ceftriakson 5 dana</a:t>
            </a:r>
            <a:endParaRPr lang="hr-H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2251" y="820772"/>
            <a:ext cx="3102245" cy="548858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2251" y="820772"/>
            <a:ext cx="3102245" cy="5488587"/>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845897126"/>
              </p:ext>
            </p:extLst>
          </p:nvPr>
        </p:nvGraphicFramePr>
        <p:xfrm>
          <a:off x="1256357" y="3047998"/>
          <a:ext cx="3352800" cy="2235200"/>
        </p:xfrm>
        <a:graphic>
          <a:graphicData uri="http://schemas.openxmlformats.org/drawingml/2006/table">
            <a:tbl>
              <a:tblPr firstRow="1" bandRow="1">
                <a:tableStyleId>{5C22544A-7EE6-4342-B048-85BDC9FD1C3A}</a:tableStyleId>
              </a:tblPr>
              <a:tblGrid>
                <a:gridCol w="3352800"/>
              </a:tblGrid>
              <a:tr h="2235200">
                <a:tc>
                  <a:txBody>
                    <a:bodyPr/>
                    <a:lstStyle/>
                    <a:p>
                      <a:r>
                        <a:rPr lang="hr-HR" sz="2000" dirty="0" smtClean="0">
                          <a:solidFill>
                            <a:srgbClr val="FF0000"/>
                          </a:solidFill>
                        </a:rPr>
                        <a:t>POSTUPAK: </a:t>
                      </a:r>
                    </a:p>
                    <a:p>
                      <a:pPr marL="342900" indent="-342900">
                        <a:buAutoNum type="alphaUcParenR"/>
                      </a:pPr>
                      <a:r>
                        <a:rPr lang="hr-HR" sz="2000" dirty="0" smtClean="0">
                          <a:solidFill>
                            <a:schemeClr val="tx1"/>
                          </a:solidFill>
                        </a:rPr>
                        <a:t> KUĆI  (+ KONTROLA?)</a:t>
                      </a:r>
                    </a:p>
                    <a:p>
                      <a:pPr marL="342900" indent="-342900">
                        <a:buAutoNum type="alphaUcParenR"/>
                      </a:pPr>
                      <a:r>
                        <a:rPr lang="hr-HR" sz="2000" dirty="0" smtClean="0">
                          <a:solidFill>
                            <a:schemeClr val="tx1"/>
                          </a:solidFill>
                        </a:rPr>
                        <a:t> KKS</a:t>
                      </a:r>
                    </a:p>
                    <a:p>
                      <a:pPr marL="342900" indent="-342900">
                        <a:buAutoNum type="alphaUcParenR"/>
                      </a:pPr>
                      <a:r>
                        <a:rPr lang="hr-HR" sz="2000" dirty="0" smtClean="0">
                          <a:solidFill>
                            <a:schemeClr val="tx1"/>
                          </a:solidFill>
                        </a:rPr>
                        <a:t> SEROLOGIJA</a:t>
                      </a:r>
                    </a:p>
                    <a:p>
                      <a:pPr marL="342900" indent="-342900">
                        <a:buFontTx/>
                        <a:buAutoNum type="alphaUcParenR"/>
                      </a:pPr>
                      <a:r>
                        <a:rPr lang="hr-HR" sz="2000" dirty="0" smtClean="0">
                          <a:solidFill>
                            <a:schemeClr val="tx1"/>
                          </a:solidFill>
                        </a:rPr>
                        <a:t> BRIS ŽDRIJELA</a:t>
                      </a:r>
                    </a:p>
                    <a:p>
                      <a:pPr marL="342900" indent="-342900">
                        <a:buAutoNum type="alphaUcParenR"/>
                      </a:pPr>
                      <a:r>
                        <a:rPr lang="hr-HR" sz="2000" dirty="0" smtClean="0">
                          <a:solidFill>
                            <a:schemeClr val="tx1"/>
                          </a:solidFill>
                        </a:rPr>
                        <a:t> DRUGI ANTIBIOTIK ? </a:t>
                      </a:r>
                    </a:p>
                    <a:p>
                      <a:pPr marL="342900" indent="-342900">
                        <a:buAutoNum type="alphaUcParenR"/>
                      </a:pPr>
                      <a:r>
                        <a:rPr lang="hr-HR" sz="2000" dirty="0" smtClean="0">
                          <a:solidFill>
                            <a:schemeClr val="tx1"/>
                          </a:solidFill>
                        </a:rPr>
                        <a:t> UPUTITI INFEKTOLOGU</a:t>
                      </a:r>
                      <a:endParaRPr lang="en-GB" sz="2000" dirty="0">
                        <a:solidFill>
                          <a:schemeClr val="tx1"/>
                        </a:solidFill>
                      </a:endParaRPr>
                    </a:p>
                  </a:txBody>
                  <a:tcPr>
                    <a:solidFill>
                      <a:schemeClr val="bg1"/>
                    </a:solidFill>
                  </a:tcPr>
                </a:tc>
              </a:tr>
            </a:tbl>
          </a:graphicData>
        </a:graphic>
      </p:graphicFrame>
    </p:spTree>
    <p:extLst>
      <p:ext uri="{BB962C8B-B14F-4D97-AF65-F5344CB8AC3E}">
        <p14:creationId xmlns:p14="http://schemas.microsoft.com/office/powerpoint/2010/main" val="383891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zaključci</a:t>
            </a:r>
            <a:endParaRPr lang="en-GB" dirty="0"/>
          </a:p>
        </p:txBody>
      </p:sp>
      <p:sp>
        <p:nvSpPr>
          <p:cNvPr id="3" name="Content Placeholder 2"/>
          <p:cNvSpPr>
            <a:spLocks noGrp="1"/>
          </p:cNvSpPr>
          <p:nvPr>
            <p:ph idx="1"/>
          </p:nvPr>
        </p:nvSpPr>
        <p:spPr>
          <a:xfrm>
            <a:off x="1024128" y="1883883"/>
            <a:ext cx="9720073" cy="4527933"/>
          </a:xfrm>
        </p:spPr>
        <p:txBody>
          <a:bodyPr>
            <a:normAutofit/>
          </a:bodyPr>
          <a:lstStyle/>
          <a:p>
            <a:pPr lvl="0">
              <a:buFont typeface="Wingdings" panose="05000000000000000000" pitchFamily="2" charset="2"/>
              <a:buChar char="v"/>
            </a:pPr>
            <a:r>
              <a:rPr lang="hr-HR" dirty="0"/>
              <a:t>Periferna limfadenopatija </a:t>
            </a:r>
            <a:r>
              <a:rPr lang="hr-HR" dirty="0">
                <a:solidFill>
                  <a:srgbClr val="FF0000"/>
                </a:solidFill>
              </a:rPr>
              <a:t>čest je nalaz </a:t>
            </a:r>
            <a:r>
              <a:rPr lang="hr-HR" dirty="0"/>
              <a:t>kod rutinskog pregleda. </a:t>
            </a:r>
            <a:endParaRPr lang="en-GB" dirty="0" smtClean="0"/>
          </a:p>
          <a:p>
            <a:pPr lvl="1">
              <a:buFont typeface="Wingdings" panose="05000000000000000000" pitchFamily="2" charset="2"/>
              <a:buChar char="v"/>
            </a:pPr>
            <a:r>
              <a:rPr lang="hr-HR" dirty="0" smtClean="0"/>
              <a:t>Najvažnije </a:t>
            </a:r>
            <a:r>
              <a:rPr lang="hr-HR" dirty="0"/>
              <a:t>je diferencirati upalni proces od malignog poremećaja. </a:t>
            </a:r>
            <a:endParaRPr lang="en-GB" dirty="0" smtClean="0"/>
          </a:p>
          <a:p>
            <a:pPr lvl="1">
              <a:buFont typeface="Wingdings" panose="05000000000000000000" pitchFamily="2" charset="2"/>
              <a:buChar char="v"/>
            </a:pPr>
            <a:r>
              <a:rPr lang="hr-HR" dirty="0" smtClean="0"/>
              <a:t>Uzimanje </a:t>
            </a:r>
            <a:r>
              <a:rPr lang="hr-HR" dirty="0"/>
              <a:t>kvalitetne anamneza i statusa osnova je postavljanja dijagnoze. </a:t>
            </a:r>
            <a:endParaRPr lang="en-GB" dirty="0"/>
          </a:p>
          <a:p>
            <a:pPr lvl="0">
              <a:buFont typeface="Wingdings" panose="05000000000000000000" pitchFamily="2" charset="2"/>
              <a:buChar char="v"/>
            </a:pPr>
            <a:r>
              <a:rPr lang="hr-HR" dirty="0" smtClean="0">
                <a:solidFill>
                  <a:srgbClr val="FF0000"/>
                </a:solidFill>
              </a:rPr>
              <a:t>Lokalizirana </a:t>
            </a:r>
            <a:r>
              <a:rPr lang="hr-HR" dirty="0">
                <a:solidFill>
                  <a:srgbClr val="FF0000"/>
                </a:solidFill>
              </a:rPr>
              <a:t>limfadenopatija </a:t>
            </a:r>
            <a:r>
              <a:rPr lang="hr-HR" dirty="0"/>
              <a:t>češća je od generalizirane, od toga 50% slučajeva čini uvećanje limfnih čvorova u području </a:t>
            </a:r>
            <a:r>
              <a:rPr lang="hr-HR" dirty="0">
                <a:solidFill>
                  <a:srgbClr val="FF0000"/>
                </a:solidFill>
              </a:rPr>
              <a:t>glave i vrata</a:t>
            </a:r>
            <a:r>
              <a:rPr lang="hr-HR" dirty="0"/>
              <a:t>. </a:t>
            </a:r>
            <a:endParaRPr lang="en-GB" dirty="0" smtClean="0"/>
          </a:p>
          <a:p>
            <a:pPr lvl="1">
              <a:buFont typeface="Wingdings" panose="05000000000000000000" pitchFamily="2" charset="2"/>
              <a:buChar char="v"/>
            </a:pPr>
            <a:r>
              <a:rPr lang="hr-HR" dirty="0" smtClean="0"/>
              <a:t>posljedica </a:t>
            </a:r>
            <a:r>
              <a:rPr lang="hr-HR" dirty="0"/>
              <a:t>reaktivne hiperplazije </a:t>
            </a:r>
            <a:r>
              <a:rPr lang="hr-HR" dirty="0">
                <a:solidFill>
                  <a:srgbClr val="FF0000"/>
                </a:solidFill>
              </a:rPr>
              <a:t>u sklopu akutne virusne respiratorne infekcije</a:t>
            </a:r>
            <a:r>
              <a:rPr lang="hr-HR" dirty="0"/>
              <a:t>. </a:t>
            </a:r>
            <a:endParaRPr lang="en-GB" dirty="0"/>
          </a:p>
          <a:p>
            <a:pPr lvl="0">
              <a:buFont typeface="Wingdings" panose="05000000000000000000" pitchFamily="2" charset="2"/>
              <a:buChar char="v"/>
            </a:pPr>
            <a:r>
              <a:rPr lang="en-GB" dirty="0" err="1" smtClean="0">
                <a:solidFill>
                  <a:srgbClr val="FF0000"/>
                </a:solidFill>
              </a:rPr>
              <a:t>Bakte</a:t>
            </a:r>
            <a:r>
              <a:rPr lang="hr-HR" dirty="0" smtClean="0">
                <a:solidFill>
                  <a:srgbClr val="FF0000"/>
                </a:solidFill>
              </a:rPr>
              <a:t>r</a:t>
            </a:r>
            <a:r>
              <a:rPr lang="en-GB" dirty="0" err="1" smtClean="0">
                <a:solidFill>
                  <a:srgbClr val="FF0000"/>
                </a:solidFill>
              </a:rPr>
              <a:t>ijski</a:t>
            </a:r>
            <a:r>
              <a:rPr lang="en-GB" dirty="0" smtClean="0">
                <a:solidFill>
                  <a:srgbClr val="FF0000"/>
                </a:solidFill>
              </a:rPr>
              <a:t> </a:t>
            </a:r>
            <a:r>
              <a:rPr lang="en-GB" dirty="0" err="1" smtClean="0">
                <a:solidFill>
                  <a:srgbClr val="FF0000"/>
                </a:solidFill>
              </a:rPr>
              <a:t>limfadenitis</a:t>
            </a:r>
            <a:r>
              <a:rPr lang="en-GB" dirty="0" smtClean="0">
                <a:solidFill>
                  <a:srgbClr val="FF0000"/>
                </a:solidFill>
              </a:rPr>
              <a:t> </a:t>
            </a:r>
            <a:r>
              <a:rPr lang="hr-HR" dirty="0" smtClean="0"/>
              <a:t>(BHS-A, </a:t>
            </a:r>
            <a:r>
              <a:rPr lang="hr-HR" i="1" dirty="0" smtClean="0"/>
              <a:t>S.aureus</a:t>
            </a:r>
            <a:r>
              <a:rPr lang="hr-HR" dirty="0" smtClean="0"/>
              <a:t>, BMO) treba znati prepoznati i adekvatno liječiti. </a:t>
            </a:r>
          </a:p>
          <a:p>
            <a:pPr lvl="0">
              <a:buFont typeface="Wingdings" panose="05000000000000000000" pitchFamily="2" charset="2"/>
              <a:buChar char="v"/>
            </a:pPr>
            <a:r>
              <a:rPr lang="hr-HR" dirty="0" smtClean="0"/>
              <a:t>Ukoliko </a:t>
            </a:r>
            <a:r>
              <a:rPr lang="hr-HR" dirty="0"/>
              <a:t>nema znakova </a:t>
            </a:r>
            <a:r>
              <a:rPr lang="hr-HR" dirty="0" smtClean="0"/>
              <a:t>infekcije bolesnici </a:t>
            </a:r>
            <a:r>
              <a:rPr lang="hr-HR" dirty="0"/>
              <a:t>s perifernom limfadenopatijom mogu biti opservirani 4 tjedna prije </a:t>
            </a:r>
            <a:r>
              <a:rPr lang="hr-HR" dirty="0" smtClean="0">
                <a:solidFill>
                  <a:srgbClr val="FF0000"/>
                </a:solidFill>
              </a:rPr>
              <a:t>punkcije / biopsije</a:t>
            </a:r>
            <a:r>
              <a:rPr lang="hr-HR" dirty="0" smtClean="0"/>
              <a:t> </a:t>
            </a:r>
            <a:r>
              <a:rPr lang="hr-HR" dirty="0"/>
              <a:t>limfnog čvora. </a:t>
            </a:r>
            <a:endParaRPr lang="en-GB" dirty="0"/>
          </a:p>
        </p:txBody>
      </p:sp>
    </p:spTree>
    <p:extLst>
      <p:ext uri="{BB962C8B-B14F-4D97-AF65-F5344CB8AC3E}">
        <p14:creationId xmlns:p14="http://schemas.microsoft.com/office/powerpoint/2010/main" val="206901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853" y="1743075"/>
            <a:ext cx="9720072" cy="3986213"/>
          </a:xfrm>
          <a:solidFill>
            <a:schemeClr val="bg1"/>
          </a:solidFill>
          <a:ln w="254000">
            <a:solidFill>
              <a:schemeClr val="tx1"/>
            </a:solidFill>
          </a:ln>
        </p:spPr>
        <p:txBody>
          <a:bodyPr>
            <a:normAutofit/>
          </a:bodyPr>
          <a:lstStyle/>
          <a:p>
            <a:pPr algn="ctr"/>
            <a:r>
              <a:rPr lang="en-GB" sz="13800" dirty="0" err="1" smtClean="0"/>
              <a:t>Slučaj</a:t>
            </a:r>
            <a:r>
              <a:rPr lang="hr-HR" sz="13800" dirty="0" smtClean="0"/>
              <a:t> 2</a:t>
            </a:r>
            <a:r>
              <a:rPr lang="en-GB" sz="13800" dirty="0" smtClean="0"/>
              <a:t> </a:t>
            </a:r>
            <a:endParaRPr lang="en-GB" sz="13800" dirty="0"/>
          </a:p>
        </p:txBody>
      </p:sp>
    </p:spTree>
    <p:extLst>
      <p:ext uri="{BB962C8B-B14F-4D97-AF65-F5344CB8AC3E}">
        <p14:creationId xmlns:p14="http://schemas.microsoft.com/office/powerpoint/2010/main" val="492356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815248"/>
            <a:ext cx="7249539" cy="5494112"/>
          </a:xfrm>
        </p:spPr>
        <p:txBody>
          <a:bodyPr/>
          <a:lstStyle/>
          <a:p>
            <a:pPr>
              <a:buFont typeface="Wingdings" panose="05000000000000000000" pitchFamily="2" charset="2"/>
              <a:buChar char="v"/>
            </a:pPr>
            <a:r>
              <a:rPr lang="hr-HR" dirty="0" smtClean="0"/>
              <a:t>M, 17 god, listopad 2017. </a:t>
            </a:r>
          </a:p>
          <a:p>
            <a:pPr>
              <a:buFont typeface="Wingdings" panose="05000000000000000000" pitchFamily="2" charset="2"/>
              <a:buChar char="v"/>
            </a:pPr>
            <a:r>
              <a:rPr lang="hr-HR" dirty="0" smtClean="0"/>
              <a:t>Subfebrilitet do 37.4 st C (</a:t>
            </a:r>
            <a:r>
              <a:rPr lang="hr-HR" dirty="0" smtClean="0">
                <a:solidFill>
                  <a:srgbClr val="FF0000"/>
                </a:solidFill>
              </a:rPr>
              <a:t>6. dan bolesti</a:t>
            </a:r>
            <a:r>
              <a:rPr lang="hr-HR" dirty="0" smtClean="0"/>
              <a:t>)</a:t>
            </a:r>
          </a:p>
          <a:p>
            <a:pPr>
              <a:buFont typeface="Wingdings" panose="05000000000000000000" pitchFamily="2" charset="2"/>
              <a:buChar char="v"/>
            </a:pPr>
            <a:r>
              <a:rPr lang="hr-HR" dirty="0" smtClean="0"/>
              <a:t>Oteklina u desnoj preponi koja se postupno povećava kroz proteklih </a:t>
            </a:r>
            <a:r>
              <a:rPr lang="hr-HR" b="1" dirty="0" smtClean="0"/>
              <a:t>2 tjedna</a:t>
            </a:r>
            <a:r>
              <a:rPr lang="hr-HR" dirty="0" smtClean="0"/>
              <a:t>, glavobolja, vrtoglavica u hodu</a:t>
            </a:r>
          </a:p>
          <a:p>
            <a:pPr>
              <a:buFont typeface="Wingdings" panose="05000000000000000000" pitchFamily="2" charset="2"/>
              <a:buChar char="v"/>
            </a:pPr>
            <a:r>
              <a:rPr lang="hr-HR" dirty="0" smtClean="0"/>
              <a:t>Obiteljska: Djed po ocu ima NHL</a:t>
            </a:r>
          </a:p>
          <a:p>
            <a:pPr>
              <a:buFont typeface="Wingdings" panose="05000000000000000000" pitchFamily="2" charset="2"/>
              <a:buChar char="v"/>
            </a:pPr>
            <a:r>
              <a:rPr lang="hr-HR" dirty="0" smtClean="0"/>
              <a:t>Epidemiološka: Majka ima ingvinalnu limfadenopatiju, otac ima cervikalnu limfadenopatiju; Ima mačku i psa</a:t>
            </a:r>
          </a:p>
          <a:p>
            <a:pPr>
              <a:buFont typeface="Wingdings" panose="05000000000000000000" pitchFamily="2" charset="2"/>
              <a:buChar char="v"/>
            </a:pPr>
            <a:r>
              <a:rPr lang="hr-HR" dirty="0" smtClean="0"/>
              <a:t>Status: </a:t>
            </a:r>
            <a:r>
              <a:rPr lang="hr-HR" b="1" dirty="0" smtClean="0"/>
              <a:t>LČ - glave i vrata sitno uvećani, bezbolni, desno ingvinalno 2x3.5cm uvećani LČ, blago bolan na palpaciju</a:t>
            </a:r>
            <a:r>
              <a:rPr lang="hr-HR" dirty="0" smtClean="0"/>
              <a:t>; Koža - par ogrebotina po rukama i nogama </a:t>
            </a:r>
            <a:endParaRPr lang="en-GB" dirty="0"/>
          </a:p>
        </p:txBody>
      </p:sp>
      <p:sp>
        <p:nvSpPr>
          <p:cNvPr id="4" name="TextBox 3"/>
          <p:cNvSpPr txBox="1"/>
          <p:nvPr/>
        </p:nvSpPr>
        <p:spPr>
          <a:xfrm>
            <a:off x="8504341" y="3335328"/>
            <a:ext cx="2997269" cy="2585323"/>
          </a:xfrm>
          <a:prstGeom prst="rect">
            <a:avLst/>
          </a:prstGeom>
          <a:solidFill>
            <a:schemeClr val="bg1"/>
          </a:solidFill>
          <a:ln w="76200">
            <a:solidFill>
              <a:srgbClr val="FF0000"/>
            </a:solidFill>
          </a:ln>
        </p:spPr>
        <p:txBody>
          <a:bodyPr wrap="square" rtlCol="0">
            <a:spAutoFit/>
          </a:bodyPr>
          <a:lstStyle/>
          <a:p>
            <a:r>
              <a:rPr lang="hr-HR" dirty="0" smtClean="0"/>
              <a:t>POSTUPAK: </a:t>
            </a:r>
          </a:p>
          <a:p>
            <a:pPr marL="342900" indent="-342900">
              <a:buAutoNum type="alphaUcParenR"/>
            </a:pPr>
            <a:r>
              <a:rPr lang="hr-HR" dirty="0" smtClean="0"/>
              <a:t>KUĆI  (+ KONTROLA?)</a:t>
            </a:r>
          </a:p>
          <a:p>
            <a:pPr marL="342900" indent="-342900">
              <a:buAutoNum type="alphaUcParenR"/>
            </a:pPr>
            <a:r>
              <a:rPr lang="hr-HR" dirty="0" smtClean="0"/>
              <a:t>KKS</a:t>
            </a:r>
          </a:p>
          <a:p>
            <a:pPr marL="342900" indent="-342900">
              <a:buAutoNum type="alphaUcParenR"/>
            </a:pPr>
            <a:r>
              <a:rPr lang="hr-HR" dirty="0" smtClean="0"/>
              <a:t>SEROLOGIJA</a:t>
            </a:r>
          </a:p>
          <a:p>
            <a:pPr marL="342900" indent="-342900">
              <a:buAutoNum type="alphaUcParenR"/>
            </a:pPr>
            <a:r>
              <a:rPr lang="hr-HR" dirty="0" smtClean="0"/>
              <a:t>ULTRAZVUK</a:t>
            </a:r>
          </a:p>
          <a:p>
            <a:pPr marL="342900" indent="-342900">
              <a:buAutoNum type="alphaUcParenR"/>
            </a:pPr>
            <a:r>
              <a:rPr lang="hr-HR" dirty="0" smtClean="0"/>
              <a:t>BIOPSIJA</a:t>
            </a:r>
          </a:p>
          <a:p>
            <a:pPr marL="342900" indent="-342900">
              <a:buAutoNum type="alphaUcParenR"/>
            </a:pPr>
            <a:r>
              <a:rPr lang="hr-HR" dirty="0" smtClean="0"/>
              <a:t>ANTIBIOTIK</a:t>
            </a:r>
          </a:p>
          <a:p>
            <a:pPr marL="342900" indent="-342900">
              <a:buAutoNum type="alphaUcParenR"/>
            </a:pPr>
            <a:r>
              <a:rPr lang="hr-HR" dirty="0" smtClean="0"/>
              <a:t>UPUTITI INFEKTOLOGU / KIRURGU</a:t>
            </a:r>
            <a:endParaRPr lang="en-GB" dirty="0"/>
          </a:p>
        </p:txBody>
      </p:sp>
      <p:sp>
        <p:nvSpPr>
          <p:cNvPr id="5" name="TextBox 4"/>
          <p:cNvSpPr txBox="1"/>
          <p:nvPr/>
        </p:nvSpPr>
        <p:spPr>
          <a:xfrm>
            <a:off x="8504341" y="815248"/>
            <a:ext cx="3022294" cy="2031325"/>
          </a:xfrm>
          <a:prstGeom prst="rect">
            <a:avLst/>
          </a:prstGeom>
          <a:solidFill>
            <a:schemeClr val="bg1"/>
          </a:solidFill>
          <a:ln w="76200">
            <a:solidFill>
              <a:srgbClr val="CCCC00"/>
            </a:solidFill>
          </a:ln>
        </p:spPr>
        <p:txBody>
          <a:bodyPr wrap="square" rtlCol="0">
            <a:spAutoFit/>
          </a:bodyPr>
          <a:lstStyle/>
          <a:p>
            <a:r>
              <a:rPr lang="hr-HR" dirty="0" smtClean="0"/>
              <a:t>DIFERENCIJALNA DIJAGNOZA: </a:t>
            </a:r>
          </a:p>
          <a:p>
            <a:pPr marL="342900" indent="-342900">
              <a:buAutoNum type="alphaUcParenR"/>
            </a:pPr>
            <a:r>
              <a:rPr lang="hr-HR" dirty="0" smtClean="0"/>
              <a:t>MONONUKLEOZA</a:t>
            </a:r>
          </a:p>
          <a:p>
            <a:pPr marL="342900" indent="-342900">
              <a:buAutoNum type="alphaUcParenR"/>
            </a:pPr>
            <a:r>
              <a:rPr lang="hr-HR" dirty="0" smtClean="0"/>
              <a:t>BMO, TULAERMIJA, BRUCELOZA</a:t>
            </a:r>
          </a:p>
          <a:p>
            <a:pPr marL="342900" indent="-342900">
              <a:buAutoNum type="alphaUcParenR"/>
            </a:pPr>
            <a:r>
              <a:rPr lang="hr-HR" dirty="0" smtClean="0"/>
              <a:t>SPOLNO PRENOSIVA BOLEST</a:t>
            </a:r>
          </a:p>
          <a:p>
            <a:pPr marL="342900" indent="-342900">
              <a:buAutoNum type="alphaUcParenR"/>
            </a:pPr>
            <a:r>
              <a:rPr lang="hr-HR" dirty="0" smtClean="0"/>
              <a:t>LIMFOM</a:t>
            </a:r>
          </a:p>
        </p:txBody>
      </p:sp>
    </p:spTree>
    <p:extLst>
      <p:ext uri="{BB962C8B-B14F-4D97-AF65-F5344CB8AC3E}">
        <p14:creationId xmlns:p14="http://schemas.microsoft.com/office/powerpoint/2010/main" val="235583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4127" y="585215"/>
            <a:ext cx="10973241" cy="5672365"/>
          </a:xfrm>
        </p:spPr>
        <p:txBody>
          <a:bodyPr/>
          <a:lstStyle/>
          <a:p>
            <a:r>
              <a:rPr lang="hr-HR" dirty="0" smtClean="0"/>
              <a:t>LIMFADENITIS – </a:t>
            </a:r>
            <a:r>
              <a:rPr lang="hr-HR" dirty="0" smtClean="0">
                <a:solidFill>
                  <a:schemeClr val="tx1">
                    <a:lumMod val="50000"/>
                    <a:lumOff val="50000"/>
                  </a:schemeClr>
                </a:solidFill>
              </a:rPr>
              <a:t>uvećanje i upala limfnih čvorova</a:t>
            </a:r>
            <a:r>
              <a:rPr lang="hr-HR" dirty="0" smtClean="0"/>
              <a:t/>
            </a:r>
            <a:br>
              <a:rPr lang="hr-HR" dirty="0" smtClean="0"/>
            </a:br>
            <a:r>
              <a:rPr lang="hr-HR" dirty="0" smtClean="0"/>
              <a:t/>
            </a:r>
            <a:br>
              <a:rPr lang="hr-HR" dirty="0" smtClean="0"/>
            </a:br>
            <a:r>
              <a:rPr lang="hr-HR" dirty="0" smtClean="0"/>
              <a:t>LIMFADENOPATIJA – </a:t>
            </a:r>
            <a:r>
              <a:rPr lang="hr-HR" dirty="0" smtClean="0">
                <a:solidFill>
                  <a:schemeClr val="tx1">
                    <a:lumMod val="50000"/>
                    <a:lumOff val="50000"/>
                  </a:schemeClr>
                </a:solidFill>
              </a:rPr>
              <a:t>uvećanje limfnih čvorova</a:t>
            </a:r>
            <a:br>
              <a:rPr lang="hr-HR" dirty="0" smtClean="0">
                <a:solidFill>
                  <a:schemeClr val="tx1">
                    <a:lumMod val="50000"/>
                    <a:lumOff val="50000"/>
                  </a:schemeClr>
                </a:solidFill>
              </a:rPr>
            </a:br>
            <a:r>
              <a:rPr lang="hr-HR" dirty="0" smtClean="0">
                <a:solidFill>
                  <a:schemeClr val="tx1">
                    <a:lumMod val="50000"/>
                    <a:lumOff val="50000"/>
                  </a:schemeClr>
                </a:solidFill>
              </a:rPr>
              <a:t/>
            </a:r>
            <a:br>
              <a:rPr lang="hr-HR" dirty="0" smtClean="0">
                <a:solidFill>
                  <a:schemeClr val="tx1">
                    <a:lumMod val="50000"/>
                    <a:lumOff val="50000"/>
                  </a:schemeClr>
                </a:solidFill>
              </a:rPr>
            </a:br>
            <a:r>
              <a:rPr lang="hr-HR" dirty="0" smtClean="0"/>
              <a:t>AKUTNI – </a:t>
            </a:r>
            <a:r>
              <a:rPr lang="hr-HR" dirty="0" smtClean="0">
                <a:solidFill>
                  <a:schemeClr val="tx1">
                    <a:lumMod val="50000"/>
                    <a:lumOff val="50000"/>
                  </a:schemeClr>
                </a:solidFill>
              </a:rPr>
              <a:t>razvija se unutar 7 dana</a:t>
            </a:r>
            <a:br>
              <a:rPr lang="hr-HR" dirty="0" smtClean="0">
                <a:solidFill>
                  <a:schemeClr val="tx1">
                    <a:lumMod val="50000"/>
                    <a:lumOff val="50000"/>
                  </a:schemeClr>
                </a:solidFill>
              </a:rPr>
            </a:br>
            <a:endParaRPr lang="en-GB" dirty="0">
              <a:solidFill>
                <a:schemeClr val="tx1">
                  <a:lumMod val="50000"/>
                  <a:lumOff val="50000"/>
                </a:schemeClr>
              </a:solidFill>
            </a:endParaRPr>
          </a:p>
        </p:txBody>
      </p:sp>
    </p:spTree>
    <p:extLst>
      <p:ext uri="{BB962C8B-B14F-4D97-AF65-F5344CB8AC3E}">
        <p14:creationId xmlns:p14="http://schemas.microsoft.com/office/powerpoint/2010/main" val="34534405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793214"/>
            <a:ext cx="6632595" cy="5516146"/>
          </a:xfrm>
        </p:spPr>
        <p:txBody>
          <a:bodyPr>
            <a:normAutofit/>
          </a:bodyPr>
          <a:lstStyle/>
          <a:p>
            <a:pPr>
              <a:buFont typeface="Wingdings" panose="05000000000000000000" pitchFamily="2" charset="2"/>
              <a:buChar char="v"/>
            </a:pPr>
            <a:r>
              <a:rPr lang="hr-HR" dirty="0" smtClean="0"/>
              <a:t>ULTRAZVUK INGVINALNE REGIJE – </a:t>
            </a:r>
          </a:p>
          <a:p>
            <a:pPr>
              <a:buFont typeface="Wingdings" panose="05000000000000000000" pitchFamily="2" charset="2"/>
              <a:buChar char="v"/>
            </a:pPr>
            <a:r>
              <a:rPr lang="hr-HR" dirty="0" smtClean="0"/>
              <a:t>BIOPSIJA INGVINALNOG LIMFNOG ČVORA: granulomatozna upala, isključena maligna bolest</a:t>
            </a:r>
          </a:p>
          <a:p>
            <a:pPr>
              <a:buFont typeface="Wingdings" panose="05000000000000000000" pitchFamily="2" charset="2"/>
              <a:buChar char="v"/>
            </a:pPr>
            <a:r>
              <a:rPr lang="hr-HR" dirty="0" smtClean="0">
                <a:solidFill>
                  <a:srgbClr val="FF0000"/>
                </a:solidFill>
              </a:rPr>
              <a:t>10. dan bolesti </a:t>
            </a:r>
            <a:r>
              <a:rPr lang="hr-HR" dirty="0" smtClean="0"/>
              <a:t>(KZIB), LČ bez regresije</a:t>
            </a:r>
          </a:p>
          <a:p>
            <a:pPr lvl="1">
              <a:buFont typeface="Wingdings" panose="05000000000000000000" pitchFamily="2" charset="2"/>
              <a:buChar char="v"/>
            </a:pPr>
            <a:r>
              <a:rPr lang="hr-HR" dirty="0" smtClean="0"/>
              <a:t>Serologija na EBV / CMV / Bartonellu / Tularemiju</a:t>
            </a:r>
          </a:p>
          <a:p>
            <a:pPr lvl="1">
              <a:buFont typeface="Wingdings" panose="05000000000000000000" pitchFamily="2" charset="2"/>
              <a:buChar char="v"/>
            </a:pPr>
            <a:r>
              <a:rPr lang="hr-HR" b="1" u="sng" dirty="0" smtClean="0"/>
              <a:t>Azitromicin 1x500mg p.o. 5 dana</a:t>
            </a:r>
          </a:p>
          <a:p>
            <a:pPr>
              <a:buFont typeface="Wingdings" panose="05000000000000000000" pitchFamily="2" charset="2"/>
              <a:buChar char="v"/>
            </a:pPr>
            <a:r>
              <a:rPr lang="hr-HR" dirty="0">
                <a:solidFill>
                  <a:srgbClr val="FF0000"/>
                </a:solidFill>
              </a:rPr>
              <a:t>20. dan </a:t>
            </a:r>
            <a:r>
              <a:rPr lang="hr-HR" dirty="0" smtClean="0">
                <a:solidFill>
                  <a:srgbClr val="FF0000"/>
                </a:solidFill>
              </a:rPr>
              <a:t>bolesti </a:t>
            </a:r>
            <a:r>
              <a:rPr lang="hr-HR" dirty="0" smtClean="0"/>
              <a:t>(KZIB), febrilan do 38.5 st C, grlobolja, česta noćna preznojavanja, gubitak 4kg unazad 1.5mj (6%TT), povećanje LČ desno ingvinalno, jača bolnost, </a:t>
            </a:r>
            <a:r>
              <a:rPr lang="hr-HR" b="1" dirty="0" smtClean="0"/>
              <a:t>fluktuacija</a:t>
            </a:r>
          </a:p>
          <a:p>
            <a:pPr>
              <a:buFont typeface="Wingdings" panose="05000000000000000000" pitchFamily="2" charset="2"/>
              <a:buChar char="v"/>
            </a:pPr>
            <a:r>
              <a:rPr lang="hr-HR" dirty="0" smtClean="0"/>
              <a:t>Dječja kirurgija: incizija, lašvica, evakuacija gnoja</a:t>
            </a:r>
          </a:p>
          <a:p>
            <a:pPr lvl="1">
              <a:buFont typeface="Wingdings" panose="05000000000000000000" pitchFamily="2" charset="2"/>
              <a:buChar char="v"/>
            </a:pPr>
            <a:r>
              <a:rPr lang="hr-HR" b="1" u="sng" dirty="0" smtClean="0"/>
              <a:t>Koamoksiklav 2x1g p.o. 5 dana</a:t>
            </a:r>
            <a:endParaRPr lang="hr-HR" b="1" u="sng" dirty="0"/>
          </a:p>
          <a:p>
            <a:pPr>
              <a:buFont typeface="Wingdings" panose="05000000000000000000" pitchFamily="2" charset="2"/>
              <a:buChar char="v"/>
            </a:pPr>
            <a:r>
              <a:rPr lang="hr-HR" dirty="0">
                <a:solidFill>
                  <a:srgbClr val="FF0000"/>
                </a:solidFill>
              </a:rPr>
              <a:t>25. dan </a:t>
            </a:r>
            <a:r>
              <a:rPr lang="hr-HR" dirty="0" smtClean="0">
                <a:solidFill>
                  <a:srgbClr val="FF0000"/>
                </a:solidFill>
              </a:rPr>
              <a:t>bolesti </a:t>
            </a:r>
            <a:r>
              <a:rPr lang="hr-HR" dirty="0" smtClean="0"/>
              <a:t>(KZIB), afebrilan</a:t>
            </a:r>
          </a:p>
          <a:p>
            <a:pPr lvl="1">
              <a:buFont typeface="Wingdings" panose="05000000000000000000" pitchFamily="2" charset="2"/>
              <a:buChar char="v"/>
            </a:pPr>
            <a:r>
              <a:rPr lang="hr-HR" b="1" u="sng" dirty="0" smtClean="0"/>
              <a:t>Ciprofloksacin 2x500mg p.o. 10 dana </a:t>
            </a:r>
            <a:r>
              <a:rPr lang="hr-HR" u="sng" dirty="0" smtClean="0"/>
              <a:t>+ „Granuflex extra thin” oblozi</a:t>
            </a:r>
            <a:endParaRPr lang="hr-HR" u="sng" dirty="0"/>
          </a:p>
        </p:txBody>
      </p:sp>
      <p:sp>
        <p:nvSpPr>
          <p:cNvPr id="14" name="Curved Right Arrow 13"/>
          <p:cNvSpPr/>
          <p:nvPr/>
        </p:nvSpPr>
        <p:spPr>
          <a:xfrm>
            <a:off x="292608" y="2269475"/>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116093" y="1511031"/>
            <a:ext cx="5037463" cy="3778097"/>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116093" y="1511031"/>
            <a:ext cx="5037463" cy="3778097"/>
          </a:xfrm>
          <a:prstGeom prst="rect">
            <a:avLst/>
          </a:prstGeom>
        </p:spPr>
      </p:pic>
      <p:sp>
        <p:nvSpPr>
          <p:cNvPr id="17" name="Oval 16"/>
          <p:cNvSpPr/>
          <p:nvPr/>
        </p:nvSpPr>
        <p:spPr>
          <a:xfrm>
            <a:off x="3877937" y="2238573"/>
            <a:ext cx="1134738" cy="6389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314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1)">
                                      <p:cBhvr>
                                        <p:cTn id="28" dur="2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heel(1)">
                                      <p:cBhvr>
                                        <p:cTn id="4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11500" dirty="0" smtClean="0"/>
              <a:t>Q/A</a:t>
            </a:r>
            <a:endParaRPr lang="en-GB" sz="11500" dirty="0"/>
          </a:p>
        </p:txBody>
      </p:sp>
      <p:sp>
        <p:nvSpPr>
          <p:cNvPr id="3" name="Content Placeholder 2"/>
          <p:cNvSpPr>
            <a:spLocks noGrp="1"/>
          </p:cNvSpPr>
          <p:nvPr>
            <p:ph idx="1"/>
          </p:nvPr>
        </p:nvSpPr>
        <p:spPr/>
        <p:txBody>
          <a:bodyPr/>
          <a:lstStyle/>
          <a:p>
            <a:r>
              <a:rPr lang="hr-HR" dirty="0" smtClean="0"/>
              <a:t>1. </a:t>
            </a:r>
            <a:r>
              <a:rPr lang="en-GB" dirty="0"/>
              <a:t>A 23-year-old woman with bone marrow failure is treated with a large dose of rabbit </a:t>
            </a:r>
            <a:r>
              <a:rPr lang="en-GB" dirty="0" err="1"/>
              <a:t>antithymocyte</a:t>
            </a:r>
            <a:r>
              <a:rPr lang="en-GB" dirty="0"/>
              <a:t> globulin. Ten days later, she develops fever, lymphadenopathy, </a:t>
            </a:r>
            <a:r>
              <a:rPr lang="en-GB" dirty="0" err="1"/>
              <a:t>arthralgias</a:t>
            </a:r>
            <a:r>
              <a:rPr lang="en-GB" dirty="0"/>
              <a:t>, and erythema on her hands and feet. Which of the following is the most likely cause of these symptoms? </a:t>
            </a:r>
            <a:endParaRPr lang="hr-HR" dirty="0" smtClean="0"/>
          </a:p>
          <a:p>
            <a:pPr marL="457200" indent="-457200">
              <a:buFont typeface="+mj-lt"/>
              <a:buAutoNum type="alphaUcPeriod"/>
            </a:pPr>
            <a:r>
              <a:rPr lang="en-GB" dirty="0" smtClean="0"/>
              <a:t>Cytokine </a:t>
            </a:r>
            <a:r>
              <a:rPr lang="en-GB" dirty="0"/>
              <a:t>secretion by natural killer cells </a:t>
            </a:r>
            <a:endParaRPr lang="hr-HR" dirty="0" smtClean="0"/>
          </a:p>
          <a:p>
            <a:pPr marL="457200" indent="-457200">
              <a:buFont typeface="+mj-lt"/>
              <a:buAutoNum type="alphaUcPeriod"/>
            </a:pPr>
            <a:r>
              <a:rPr lang="en-GB" dirty="0" smtClean="0"/>
              <a:t>Eosinophil </a:t>
            </a:r>
            <a:r>
              <a:rPr lang="en-GB" dirty="0"/>
              <a:t>degranulation </a:t>
            </a:r>
            <a:endParaRPr lang="hr-HR" dirty="0" smtClean="0"/>
          </a:p>
          <a:p>
            <a:pPr marL="457200" indent="-457200">
              <a:buFont typeface="+mj-lt"/>
              <a:buAutoNum type="alphaUcPeriod"/>
            </a:pPr>
            <a:r>
              <a:rPr lang="en-GB" dirty="0" smtClean="0"/>
              <a:t>Immune </a:t>
            </a:r>
            <a:r>
              <a:rPr lang="en-GB" dirty="0"/>
              <a:t>complex deposition in tissues </a:t>
            </a:r>
            <a:endParaRPr lang="hr-HR" dirty="0" smtClean="0"/>
          </a:p>
          <a:p>
            <a:pPr marL="457200" indent="-457200">
              <a:buFont typeface="+mj-lt"/>
              <a:buAutoNum type="alphaUcPeriod"/>
            </a:pPr>
            <a:r>
              <a:rPr lang="en-GB" dirty="0" smtClean="0"/>
              <a:t>Polyclonal </a:t>
            </a:r>
            <a:r>
              <a:rPr lang="en-GB" dirty="0"/>
              <a:t>T-lymphocyte activation </a:t>
            </a:r>
            <a:endParaRPr lang="hr-HR" dirty="0" smtClean="0"/>
          </a:p>
          <a:p>
            <a:pPr marL="457200" indent="-457200">
              <a:buFont typeface="+mj-lt"/>
              <a:buAutoNum type="alphaUcPeriod"/>
            </a:pPr>
            <a:r>
              <a:rPr lang="en-GB" dirty="0" smtClean="0"/>
              <a:t>Widespread </a:t>
            </a:r>
            <a:r>
              <a:rPr lang="en-GB" dirty="0"/>
              <a:t>apoptosis of B lymphocytes</a:t>
            </a:r>
          </a:p>
        </p:txBody>
      </p:sp>
    </p:spTree>
    <p:extLst>
      <p:ext uri="{BB962C8B-B14F-4D97-AF65-F5344CB8AC3E}">
        <p14:creationId xmlns:p14="http://schemas.microsoft.com/office/powerpoint/2010/main" val="37725215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11500" dirty="0" smtClean="0"/>
              <a:t>Q/A</a:t>
            </a:r>
            <a:endParaRPr lang="en-GB" sz="11500" dirty="0"/>
          </a:p>
        </p:txBody>
      </p:sp>
      <p:sp>
        <p:nvSpPr>
          <p:cNvPr id="3" name="Content Placeholder 2"/>
          <p:cNvSpPr>
            <a:spLocks noGrp="1"/>
          </p:cNvSpPr>
          <p:nvPr>
            <p:ph idx="1"/>
          </p:nvPr>
        </p:nvSpPr>
        <p:spPr/>
        <p:txBody>
          <a:bodyPr/>
          <a:lstStyle/>
          <a:p>
            <a:r>
              <a:rPr lang="hr-HR" dirty="0" smtClean="0"/>
              <a:t>1. </a:t>
            </a:r>
            <a:r>
              <a:rPr lang="en-GB" dirty="0"/>
              <a:t>A 23-year-old woman with bone marrow failure is treated with a large dose of rabbit </a:t>
            </a:r>
            <a:r>
              <a:rPr lang="en-GB" dirty="0" err="1"/>
              <a:t>antithymocyte</a:t>
            </a:r>
            <a:r>
              <a:rPr lang="en-GB" dirty="0"/>
              <a:t> globulin. Ten days later, she develops fever, lymphadenopathy, </a:t>
            </a:r>
            <a:r>
              <a:rPr lang="en-GB" dirty="0" err="1"/>
              <a:t>arthralgias</a:t>
            </a:r>
            <a:r>
              <a:rPr lang="en-GB" dirty="0"/>
              <a:t>, and erythema on her hands and feet. Which of the following is the most likely cause of these symptoms? </a:t>
            </a:r>
            <a:endParaRPr lang="hr-HR" dirty="0" smtClean="0"/>
          </a:p>
          <a:p>
            <a:pPr marL="457200" indent="-457200">
              <a:buFont typeface="+mj-lt"/>
              <a:buAutoNum type="alphaUcPeriod"/>
            </a:pPr>
            <a:r>
              <a:rPr lang="en-GB" dirty="0" smtClean="0"/>
              <a:t>Cytokine </a:t>
            </a:r>
            <a:r>
              <a:rPr lang="en-GB" dirty="0"/>
              <a:t>secretion by natural killer cells </a:t>
            </a:r>
            <a:endParaRPr lang="hr-HR" dirty="0" smtClean="0"/>
          </a:p>
          <a:p>
            <a:pPr marL="457200" indent="-457200">
              <a:buFont typeface="+mj-lt"/>
              <a:buAutoNum type="alphaUcPeriod"/>
            </a:pPr>
            <a:r>
              <a:rPr lang="en-GB" dirty="0" smtClean="0"/>
              <a:t>Eosinophil </a:t>
            </a:r>
            <a:r>
              <a:rPr lang="en-GB" dirty="0"/>
              <a:t>degranulation </a:t>
            </a:r>
            <a:endParaRPr lang="hr-HR" dirty="0" smtClean="0"/>
          </a:p>
          <a:p>
            <a:pPr marL="457200" indent="-457200">
              <a:buFont typeface="+mj-lt"/>
              <a:buAutoNum type="alphaUcPeriod"/>
            </a:pPr>
            <a:r>
              <a:rPr lang="en-GB" b="1" u="sng" dirty="0" smtClean="0"/>
              <a:t>Immune </a:t>
            </a:r>
            <a:r>
              <a:rPr lang="en-GB" b="1" u="sng" dirty="0"/>
              <a:t>complex deposition in tissues </a:t>
            </a:r>
            <a:endParaRPr lang="hr-HR" b="1" u="sng" dirty="0" smtClean="0"/>
          </a:p>
          <a:p>
            <a:pPr marL="457200" indent="-457200">
              <a:buFont typeface="+mj-lt"/>
              <a:buAutoNum type="alphaUcPeriod"/>
            </a:pPr>
            <a:r>
              <a:rPr lang="en-GB" dirty="0" smtClean="0"/>
              <a:t>Polyclonal </a:t>
            </a:r>
            <a:r>
              <a:rPr lang="en-GB" dirty="0"/>
              <a:t>T-lymphocyte activation </a:t>
            </a:r>
            <a:endParaRPr lang="hr-HR" dirty="0" smtClean="0"/>
          </a:p>
          <a:p>
            <a:pPr marL="457200" indent="-457200">
              <a:buFont typeface="+mj-lt"/>
              <a:buAutoNum type="alphaUcPeriod"/>
            </a:pPr>
            <a:r>
              <a:rPr lang="en-GB" dirty="0" smtClean="0"/>
              <a:t>Widespread </a:t>
            </a:r>
            <a:r>
              <a:rPr lang="en-GB" dirty="0"/>
              <a:t>apoptosis of B lymphocytes</a:t>
            </a:r>
          </a:p>
        </p:txBody>
      </p:sp>
    </p:spTree>
    <p:extLst>
      <p:ext uri="{BB962C8B-B14F-4D97-AF65-F5344CB8AC3E}">
        <p14:creationId xmlns:p14="http://schemas.microsoft.com/office/powerpoint/2010/main" val="34989500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787651"/>
            <a:ext cx="9720073" cy="5521709"/>
          </a:xfrm>
        </p:spPr>
        <p:txBody>
          <a:bodyPr/>
          <a:lstStyle/>
          <a:p>
            <a:r>
              <a:rPr lang="hr-HR" dirty="0" smtClean="0"/>
              <a:t>2. </a:t>
            </a:r>
            <a:r>
              <a:rPr lang="en-GB" dirty="0" smtClean="0"/>
              <a:t>A </a:t>
            </a:r>
            <a:r>
              <a:rPr lang="en-GB" dirty="0"/>
              <a:t>14-year-old boy is brought to the physician because of a 2-day history of a sore throat and fever that peaks in the late afternoon. He also has a 1-week history of progressive fatigue. He recently began having unprotected sexual intercourse with one partner. He appears ill. His temperature is 39°C (102.2°F). Physical examination shows cervical lymphadenopathy and pharyngeal erythema with a creamy exudate. Which of the following is the most likely diagnosis? </a:t>
            </a:r>
            <a:endParaRPr lang="hr-HR" dirty="0" smtClean="0"/>
          </a:p>
          <a:p>
            <a:pPr marL="457200" indent="-457200">
              <a:buFont typeface="+mj-lt"/>
              <a:buAutoNum type="alphaUcPeriod"/>
            </a:pPr>
            <a:r>
              <a:rPr lang="en-GB" dirty="0" smtClean="0"/>
              <a:t>Candidiasis </a:t>
            </a:r>
            <a:endParaRPr lang="hr-HR" dirty="0" smtClean="0"/>
          </a:p>
          <a:p>
            <a:pPr marL="457200" indent="-457200">
              <a:buFont typeface="+mj-lt"/>
              <a:buAutoNum type="alphaUcPeriod"/>
            </a:pPr>
            <a:r>
              <a:rPr lang="en-GB" dirty="0" err="1" smtClean="0"/>
              <a:t>Herpangina</a:t>
            </a:r>
            <a:r>
              <a:rPr lang="en-GB" dirty="0" smtClean="0"/>
              <a:t> </a:t>
            </a:r>
            <a:endParaRPr lang="hr-HR" dirty="0" smtClean="0"/>
          </a:p>
          <a:p>
            <a:pPr marL="457200" indent="-457200">
              <a:buFont typeface="+mj-lt"/>
              <a:buAutoNum type="alphaUcPeriod"/>
            </a:pPr>
            <a:r>
              <a:rPr lang="en-GB" dirty="0" smtClean="0"/>
              <a:t>Infectious </a:t>
            </a:r>
            <a:r>
              <a:rPr lang="en-GB" dirty="0"/>
              <a:t>mononucleosis </a:t>
            </a:r>
            <a:endParaRPr lang="hr-HR" dirty="0" smtClean="0"/>
          </a:p>
          <a:p>
            <a:pPr marL="457200" indent="-457200">
              <a:buFont typeface="+mj-lt"/>
              <a:buAutoNum type="alphaUcPeriod"/>
            </a:pPr>
            <a:r>
              <a:rPr lang="en-GB" dirty="0" smtClean="0"/>
              <a:t>Mumps </a:t>
            </a:r>
            <a:endParaRPr lang="hr-HR" dirty="0" smtClean="0"/>
          </a:p>
          <a:p>
            <a:pPr marL="457200" indent="-457200">
              <a:buFont typeface="+mj-lt"/>
              <a:buAutoNum type="alphaUcPeriod"/>
            </a:pPr>
            <a:r>
              <a:rPr lang="en-GB" dirty="0" smtClean="0"/>
              <a:t>Syphilis</a:t>
            </a:r>
            <a:endParaRPr lang="en-GB" dirty="0"/>
          </a:p>
        </p:txBody>
      </p:sp>
      <p:pic>
        <p:nvPicPr>
          <p:cNvPr id="5" name="Picture 2" descr="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030" y="3726620"/>
            <a:ext cx="3820191" cy="2595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2745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787651"/>
            <a:ext cx="9720073" cy="5521709"/>
          </a:xfrm>
        </p:spPr>
        <p:txBody>
          <a:bodyPr/>
          <a:lstStyle/>
          <a:p>
            <a:r>
              <a:rPr lang="hr-HR" dirty="0" smtClean="0"/>
              <a:t>2. </a:t>
            </a:r>
            <a:r>
              <a:rPr lang="en-GB" dirty="0" smtClean="0"/>
              <a:t>A </a:t>
            </a:r>
            <a:r>
              <a:rPr lang="en-GB" dirty="0"/>
              <a:t>14-year-old boy is brought to the physician because of a 2-day history of a sore throat and fever that peaks in the late afternoon. He also has a 1-week history of progressive fatigue. He recently began having unprotected sexual intercourse with one partner. He appears ill. His temperature is 39°C (102.2°F). Physical examination shows cervical lymphadenopathy and pharyngeal erythema with a creamy exudate. Which of the following is the most likely diagnosis? </a:t>
            </a:r>
            <a:endParaRPr lang="hr-HR" dirty="0" smtClean="0"/>
          </a:p>
          <a:p>
            <a:pPr marL="457200" indent="-457200">
              <a:buFont typeface="+mj-lt"/>
              <a:buAutoNum type="alphaUcPeriod"/>
            </a:pPr>
            <a:r>
              <a:rPr lang="en-GB" dirty="0" smtClean="0"/>
              <a:t>Candidiasis </a:t>
            </a:r>
            <a:endParaRPr lang="hr-HR" dirty="0" smtClean="0"/>
          </a:p>
          <a:p>
            <a:pPr marL="457200" indent="-457200">
              <a:buFont typeface="+mj-lt"/>
              <a:buAutoNum type="alphaUcPeriod"/>
            </a:pPr>
            <a:r>
              <a:rPr lang="en-GB" dirty="0" err="1" smtClean="0"/>
              <a:t>Herpangina</a:t>
            </a:r>
            <a:r>
              <a:rPr lang="en-GB" dirty="0" smtClean="0"/>
              <a:t> </a:t>
            </a:r>
            <a:endParaRPr lang="hr-HR" dirty="0" smtClean="0"/>
          </a:p>
          <a:p>
            <a:pPr marL="457200" indent="-457200">
              <a:buFont typeface="+mj-lt"/>
              <a:buAutoNum type="alphaUcPeriod"/>
            </a:pPr>
            <a:r>
              <a:rPr lang="en-GB" b="1" u="sng" dirty="0" smtClean="0"/>
              <a:t>Infectious </a:t>
            </a:r>
            <a:r>
              <a:rPr lang="en-GB" b="1" u="sng" dirty="0"/>
              <a:t>mononucleosis </a:t>
            </a:r>
            <a:endParaRPr lang="hr-HR" b="1" u="sng" dirty="0" smtClean="0"/>
          </a:p>
          <a:p>
            <a:pPr marL="457200" indent="-457200">
              <a:buFont typeface="+mj-lt"/>
              <a:buAutoNum type="alphaUcPeriod"/>
            </a:pPr>
            <a:r>
              <a:rPr lang="en-GB" dirty="0" smtClean="0"/>
              <a:t>Mumps </a:t>
            </a:r>
            <a:endParaRPr lang="hr-HR" dirty="0" smtClean="0"/>
          </a:p>
          <a:p>
            <a:pPr marL="457200" indent="-457200">
              <a:buFont typeface="+mj-lt"/>
              <a:buAutoNum type="alphaUcPeriod"/>
            </a:pPr>
            <a:r>
              <a:rPr lang="en-GB" dirty="0" smtClean="0"/>
              <a:t>Syphilis</a:t>
            </a:r>
            <a:endParaRPr lang="en-GB" dirty="0"/>
          </a:p>
        </p:txBody>
      </p:sp>
      <p:pic>
        <p:nvPicPr>
          <p:cNvPr id="5" name="Picture 2" descr="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030" y="3726620"/>
            <a:ext cx="3820191" cy="2595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0905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796705"/>
            <a:ext cx="9720073" cy="5512655"/>
          </a:xfrm>
        </p:spPr>
        <p:txBody>
          <a:bodyPr>
            <a:normAutofit/>
          </a:bodyPr>
          <a:lstStyle/>
          <a:p>
            <a:r>
              <a:rPr lang="hr-HR" dirty="0" smtClean="0"/>
              <a:t>3. </a:t>
            </a:r>
            <a:r>
              <a:rPr lang="en-GB" dirty="0" smtClean="0"/>
              <a:t>A </a:t>
            </a:r>
            <a:r>
              <a:rPr lang="en-GB" dirty="0"/>
              <a:t>2-year-old boy is brought to the office by his mother because of a 1-day history of severe pain, swelling, and redness of his left thumb. The mother does not recall any trauma to the area. She says he has been eating poorly during this period, but otherwise he has been behaving normally. He has no history of major medical illness and receives no medications. He appears tearful. He is at the 90th percentile for length and 80th percentile for weight. His temperature is 37.7°C (99.8°F), pulse is 100/min, respirations are 20/min, and blood pressure is 100/50 mm Hg. Physical examination shows an oral vesicle, cervical lymphadenopathy, and the findings in the photograph. Which of the following types of infectious agents is the most likely cause of the findings in this patient’s finger? </a:t>
            </a:r>
            <a:endParaRPr lang="hr-HR" dirty="0" smtClean="0"/>
          </a:p>
          <a:p>
            <a:pPr marL="457200" indent="-457200">
              <a:buFont typeface="+mj-lt"/>
              <a:buAutoNum type="alphaUcPeriod"/>
            </a:pPr>
            <a:r>
              <a:rPr lang="en-GB" dirty="0" smtClean="0"/>
              <a:t>DNA </a:t>
            </a:r>
            <a:r>
              <a:rPr lang="en-GB" dirty="0"/>
              <a:t>virus </a:t>
            </a:r>
            <a:endParaRPr lang="hr-HR" dirty="0" smtClean="0"/>
          </a:p>
          <a:p>
            <a:pPr marL="457200" indent="-457200">
              <a:buFont typeface="+mj-lt"/>
              <a:buAutoNum type="alphaUcPeriod"/>
            </a:pPr>
            <a:r>
              <a:rPr lang="en-GB" dirty="0" smtClean="0"/>
              <a:t>Gram-negative </a:t>
            </a:r>
            <a:r>
              <a:rPr lang="en-GB" dirty="0"/>
              <a:t>bacterium </a:t>
            </a:r>
            <a:endParaRPr lang="hr-HR" dirty="0" smtClean="0"/>
          </a:p>
          <a:p>
            <a:pPr marL="457200" indent="-457200">
              <a:buFont typeface="+mj-lt"/>
              <a:buAutoNum type="alphaUcPeriod"/>
            </a:pPr>
            <a:r>
              <a:rPr lang="en-GB" dirty="0" smtClean="0"/>
              <a:t>Gram-positive </a:t>
            </a:r>
            <a:r>
              <a:rPr lang="en-GB" dirty="0"/>
              <a:t>bacterium </a:t>
            </a:r>
            <a:endParaRPr lang="hr-HR" dirty="0" smtClean="0"/>
          </a:p>
          <a:p>
            <a:pPr marL="457200" indent="-457200">
              <a:buFont typeface="+mj-lt"/>
              <a:buAutoNum type="alphaUcPeriod"/>
            </a:pPr>
            <a:r>
              <a:rPr lang="en-GB" dirty="0" smtClean="0"/>
              <a:t>RNA </a:t>
            </a:r>
            <a:r>
              <a:rPr lang="en-GB" dirty="0"/>
              <a:t>virus </a:t>
            </a:r>
            <a:endParaRPr lang="hr-HR" dirty="0" smtClean="0"/>
          </a:p>
          <a:p>
            <a:pPr marL="457200" indent="-457200">
              <a:buFont typeface="+mj-lt"/>
              <a:buAutoNum type="alphaUcPeriod"/>
            </a:pPr>
            <a:r>
              <a:rPr lang="en-GB" dirty="0" smtClean="0"/>
              <a:t>Yeast</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9030" y="3836750"/>
            <a:ext cx="3820191" cy="2485741"/>
          </a:xfrm>
          <a:prstGeom prst="rect">
            <a:avLst/>
          </a:prstGeom>
        </p:spPr>
      </p:pic>
    </p:spTree>
    <p:extLst>
      <p:ext uri="{BB962C8B-B14F-4D97-AF65-F5344CB8AC3E}">
        <p14:creationId xmlns:p14="http://schemas.microsoft.com/office/powerpoint/2010/main" val="2715721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796705"/>
            <a:ext cx="9720073" cy="5512655"/>
          </a:xfrm>
        </p:spPr>
        <p:txBody>
          <a:bodyPr>
            <a:normAutofit/>
          </a:bodyPr>
          <a:lstStyle/>
          <a:p>
            <a:r>
              <a:rPr lang="hr-HR" dirty="0" smtClean="0"/>
              <a:t>3. </a:t>
            </a:r>
            <a:r>
              <a:rPr lang="en-GB" dirty="0" smtClean="0"/>
              <a:t>A </a:t>
            </a:r>
            <a:r>
              <a:rPr lang="en-GB" dirty="0"/>
              <a:t>2-year-old boy is brought to the office by his mother because of a 1-day history of severe pain, swelling, and redness of his left thumb. The mother does not recall any trauma to the area. She says he has been eating poorly during this period, but otherwise he has been behaving normally. He has no history of major medical illness and receives no medications. He appears tearful. He is at the 90th percentile for length and 80th percentile for weight. His temperature is 37.7°C (99.8°F), pulse is 100/min, respirations are 20/min, and blood pressure is 100/50 mm Hg. Physical examination shows an oral vesicle, cervical lymphadenopathy, and the findings in the photograph. Which of the following types of infectious agents is the most likely cause of the findings in this patient’s finger? </a:t>
            </a:r>
            <a:endParaRPr lang="hr-HR" dirty="0" smtClean="0"/>
          </a:p>
          <a:p>
            <a:pPr marL="457200" indent="-457200">
              <a:buFont typeface="+mj-lt"/>
              <a:buAutoNum type="alphaUcPeriod"/>
            </a:pPr>
            <a:r>
              <a:rPr lang="en-GB" b="1" u="sng" dirty="0" smtClean="0"/>
              <a:t>DNA </a:t>
            </a:r>
            <a:r>
              <a:rPr lang="en-GB" b="1" u="sng" dirty="0"/>
              <a:t>virus </a:t>
            </a:r>
            <a:endParaRPr lang="hr-HR" b="1" u="sng" dirty="0" smtClean="0"/>
          </a:p>
          <a:p>
            <a:pPr marL="457200" indent="-457200">
              <a:buFont typeface="+mj-lt"/>
              <a:buAutoNum type="alphaUcPeriod"/>
            </a:pPr>
            <a:r>
              <a:rPr lang="en-GB" dirty="0" smtClean="0"/>
              <a:t>Gram-negative </a:t>
            </a:r>
            <a:r>
              <a:rPr lang="en-GB" dirty="0"/>
              <a:t>bacterium </a:t>
            </a:r>
            <a:endParaRPr lang="hr-HR" dirty="0" smtClean="0"/>
          </a:p>
          <a:p>
            <a:pPr marL="457200" indent="-457200">
              <a:buFont typeface="+mj-lt"/>
              <a:buAutoNum type="alphaUcPeriod"/>
            </a:pPr>
            <a:r>
              <a:rPr lang="en-GB" dirty="0" smtClean="0"/>
              <a:t>Gram-positive </a:t>
            </a:r>
            <a:r>
              <a:rPr lang="en-GB" dirty="0"/>
              <a:t>bacterium </a:t>
            </a:r>
            <a:endParaRPr lang="hr-HR" dirty="0" smtClean="0"/>
          </a:p>
          <a:p>
            <a:pPr marL="457200" indent="-457200">
              <a:buFont typeface="+mj-lt"/>
              <a:buAutoNum type="alphaUcPeriod"/>
            </a:pPr>
            <a:r>
              <a:rPr lang="en-GB" dirty="0" smtClean="0"/>
              <a:t>RNA </a:t>
            </a:r>
            <a:r>
              <a:rPr lang="en-GB" dirty="0"/>
              <a:t>virus </a:t>
            </a:r>
            <a:endParaRPr lang="hr-HR" dirty="0" smtClean="0"/>
          </a:p>
          <a:p>
            <a:pPr marL="457200" indent="-457200">
              <a:buFont typeface="+mj-lt"/>
              <a:buAutoNum type="alphaUcPeriod"/>
            </a:pPr>
            <a:r>
              <a:rPr lang="en-GB" dirty="0" smtClean="0"/>
              <a:t>Yeast</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9030" y="3836750"/>
            <a:ext cx="3820191" cy="2485741"/>
          </a:xfrm>
          <a:prstGeom prst="rect">
            <a:avLst/>
          </a:prstGeom>
        </p:spPr>
      </p:pic>
    </p:spTree>
    <p:extLst>
      <p:ext uri="{BB962C8B-B14F-4D97-AF65-F5344CB8AC3E}">
        <p14:creationId xmlns:p14="http://schemas.microsoft.com/office/powerpoint/2010/main" val="13604836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814812"/>
            <a:ext cx="9720073" cy="5494548"/>
          </a:xfrm>
        </p:spPr>
        <p:txBody>
          <a:bodyPr>
            <a:normAutofit/>
          </a:bodyPr>
          <a:lstStyle/>
          <a:p>
            <a:r>
              <a:rPr lang="hr-HR" dirty="0" smtClean="0"/>
              <a:t>4. </a:t>
            </a:r>
            <a:r>
              <a:rPr lang="en-GB" dirty="0" smtClean="0"/>
              <a:t>A </a:t>
            </a:r>
            <a:r>
              <a:rPr lang="en-GB" dirty="0"/>
              <a:t>24-year-old woman comes to the office for a routine health maintenance examination. She has been generally healthy for the past year. She is 155 cm (5 </a:t>
            </a:r>
            <a:r>
              <a:rPr lang="en-GB" dirty="0" err="1"/>
              <a:t>ft</a:t>
            </a:r>
            <a:r>
              <a:rPr lang="en-GB" dirty="0"/>
              <a:t> 1 in) tall and weighs 68 kg (150 </a:t>
            </a:r>
            <a:r>
              <a:rPr lang="en-GB" dirty="0" err="1"/>
              <a:t>lb</a:t>
            </a:r>
            <a:r>
              <a:rPr lang="en-GB" dirty="0"/>
              <a:t>); BMI is 28 kg/m2 . Vital signs are temperature 37.0°C (98.6°F), pulse 60/min, respirations 18/min, and blood pressure 118/54 mm Hg. Physical examination shows several small </a:t>
            </a:r>
            <a:r>
              <a:rPr lang="en-GB" dirty="0" smtClean="0"/>
              <a:t>(</a:t>
            </a:r>
            <a:r>
              <a:rPr lang="hr-HR" dirty="0" smtClean="0"/>
              <a:t> &lt;1cm), </a:t>
            </a:r>
            <a:r>
              <a:rPr lang="en-GB" dirty="0" smtClean="0"/>
              <a:t>smooth</a:t>
            </a:r>
            <a:r>
              <a:rPr lang="en-GB" dirty="0"/>
              <a:t>, slightly irregular, mobile, mildly tender lymph nodes palpable in her left groin just below the inguinal ligament. The most likely source of this lymphadenopathy will be found in which of the following? </a:t>
            </a:r>
            <a:endParaRPr lang="hr-HR" dirty="0" smtClean="0"/>
          </a:p>
          <a:p>
            <a:pPr marL="457200" indent="-457200">
              <a:buFont typeface="+mj-lt"/>
              <a:buAutoNum type="alphaUcPeriod"/>
            </a:pPr>
            <a:r>
              <a:rPr lang="en-GB" dirty="0" smtClean="0"/>
              <a:t>Adnexa </a:t>
            </a:r>
            <a:endParaRPr lang="hr-HR" dirty="0" smtClean="0"/>
          </a:p>
          <a:p>
            <a:pPr marL="457200" indent="-457200">
              <a:buFont typeface="+mj-lt"/>
              <a:buAutoNum type="alphaUcPeriod"/>
            </a:pPr>
            <a:r>
              <a:rPr lang="en-GB" dirty="0" smtClean="0"/>
              <a:t>Bone </a:t>
            </a:r>
            <a:r>
              <a:rPr lang="en-GB" dirty="0"/>
              <a:t>marrow </a:t>
            </a:r>
            <a:endParaRPr lang="hr-HR" dirty="0" smtClean="0"/>
          </a:p>
          <a:p>
            <a:pPr marL="457200" indent="-457200">
              <a:buFont typeface="+mj-lt"/>
              <a:buAutoNum type="alphaUcPeriod"/>
            </a:pPr>
            <a:r>
              <a:rPr lang="en-GB" dirty="0" smtClean="0"/>
              <a:t>Lateral </a:t>
            </a:r>
            <a:r>
              <a:rPr lang="en-GB" dirty="0"/>
              <a:t>thigh </a:t>
            </a:r>
            <a:endParaRPr lang="hr-HR" dirty="0" smtClean="0"/>
          </a:p>
          <a:p>
            <a:pPr marL="457200" indent="-457200">
              <a:buFont typeface="+mj-lt"/>
              <a:buAutoNum type="alphaUcPeriod"/>
            </a:pPr>
            <a:r>
              <a:rPr lang="en-GB" dirty="0" smtClean="0"/>
              <a:t>Lower </a:t>
            </a:r>
            <a:r>
              <a:rPr lang="en-GB" dirty="0"/>
              <a:t>abdomen </a:t>
            </a:r>
            <a:endParaRPr lang="hr-HR" dirty="0" smtClean="0"/>
          </a:p>
          <a:p>
            <a:pPr marL="457200" indent="-457200">
              <a:buFont typeface="+mj-lt"/>
              <a:buAutoNum type="alphaUcPeriod"/>
            </a:pPr>
            <a:r>
              <a:rPr lang="en-GB" dirty="0" smtClean="0"/>
              <a:t>Vulva</a:t>
            </a:r>
            <a:endParaRPr lang="en-GB" dirty="0"/>
          </a:p>
        </p:txBody>
      </p:sp>
    </p:spTree>
    <p:extLst>
      <p:ext uri="{BB962C8B-B14F-4D97-AF65-F5344CB8AC3E}">
        <p14:creationId xmlns:p14="http://schemas.microsoft.com/office/powerpoint/2010/main" val="17294793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814812"/>
            <a:ext cx="9720073" cy="5494548"/>
          </a:xfrm>
        </p:spPr>
        <p:txBody>
          <a:bodyPr>
            <a:normAutofit/>
          </a:bodyPr>
          <a:lstStyle/>
          <a:p>
            <a:r>
              <a:rPr lang="hr-HR" dirty="0" smtClean="0"/>
              <a:t>4. </a:t>
            </a:r>
            <a:r>
              <a:rPr lang="en-GB" dirty="0" smtClean="0"/>
              <a:t>A </a:t>
            </a:r>
            <a:r>
              <a:rPr lang="en-GB" dirty="0"/>
              <a:t>24-year-old woman comes to the office for a routine health maintenance examination. She has been generally healthy for the past year. She is 155 cm (5 </a:t>
            </a:r>
            <a:r>
              <a:rPr lang="en-GB" dirty="0" err="1"/>
              <a:t>ft</a:t>
            </a:r>
            <a:r>
              <a:rPr lang="en-GB" dirty="0"/>
              <a:t> 1 in) tall and weighs 68 kg (150 </a:t>
            </a:r>
            <a:r>
              <a:rPr lang="en-GB" dirty="0" err="1"/>
              <a:t>lb</a:t>
            </a:r>
            <a:r>
              <a:rPr lang="en-GB" dirty="0"/>
              <a:t>); BMI is 28 kg/m2 . Vital signs are temperature 37.0°C (98.6°F), pulse 60/min, respirations 18/min, and blood pressure 118/54 mm Hg. Physical examination shows several small </a:t>
            </a:r>
            <a:r>
              <a:rPr lang="en-GB" dirty="0" smtClean="0"/>
              <a:t>(</a:t>
            </a:r>
            <a:r>
              <a:rPr lang="hr-HR" dirty="0" smtClean="0"/>
              <a:t> &lt;1cm), </a:t>
            </a:r>
            <a:r>
              <a:rPr lang="en-GB" dirty="0" smtClean="0"/>
              <a:t>smooth</a:t>
            </a:r>
            <a:r>
              <a:rPr lang="en-GB" dirty="0"/>
              <a:t>, slightly irregular, mobile, mildly tender lymph nodes palpable in her left groin just below the inguinal ligament. The most likely source of this lymphadenopathy will be found in which of the following? </a:t>
            </a:r>
            <a:endParaRPr lang="hr-HR" dirty="0" smtClean="0"/>
          </a:p>
          <a:p>
            <a:pPr marL="457200" indent="-457200">
              <a:buFont typeface="+mj-lt"/>
              <a:buAutoNum type="alphaUcPeriod"/>
            </a:pPr>
            <a:r>
              <a:rPr lang="en-GB" dirty="0" smtClean="0"/>
              <a:t>Adnexa </a:t>
            </a:r>
            <a:endParaRPr lang="hr-HR" dirty="0" smtClean="0"/>
          </a:p>
          <a:p>
            <a:pPr marL="457200" indent="-457200">
              <a:buFont typeface="+mj-lt"/>
              <a:buAutoNum type="alphaUcPeriod"/>
            </a:pPr>
            <a:r>
              <a:rPr lang="en-GB" dirty="0" smtClean="0"/>
              <a:t>Bone </a:t>
            </a:r>
            <a:r>
              <a:rPr lang="en-GB" dirty="0"/>
              <a:t>marrow </a:t>
            </a:r>
            <a:endParaRPr lang="hr-HR" dirty="0" smtClean="0"/>
          </a:p>
          <a:p>
            <a:pPr marL="457200" indent="-457200">
              <a:buFont typeface="+mj-lt"/>
              <a:buAutoNum type="alphaUcPeriod"/>
            </a:pPr>
            <a:r>
              <a:rPr lang="en-GB" dirty="0" smtClean="0"/>
              <a:t>Lateral </a:t>
            </a:r>
            <a:r>
              <a:rPr lang="en-GB" dirty="0"/>
              <a:t>thigh </a:t>
            </a:r>
            <a:endParaRPr lang="hr-HR" dirty="0" smtClean="0"/>
          </a:p>
          <a:p>
            <a:pPr marL="457200" indent="-457200">
              <a:buFont typeface="+mj-lt"/>
              <a:buAutoNum type="alphaUcPeriod"/>
            </a:pPr>
            <a:r>
              <a:rPr lang="en-GB" dirty="0" smtClean="0"/>
              <a:t>Lower </a:t>
            </a:r>
            <a:r>
              <a:rPr lang="en-GB" dirty="0"/>
              <a:t>abdomen </a:t>
            </a:r>
            <a:endParaRPr lang="hr-HR" dirty="0" smtClean="0"/>
          </a:p>
          <a:p>
            <a:pPr marL="457200" indent="-457200">
              <a:buFont typeface="+mj-lt"/>
              <a:buAutoNum type="alphaUcPeriod"/>
            </a:pPr>
            <a:r>
              <a:rPr lang="en-GB" b="1" u="sng" dirty="0" smtClean="0"/>
              <a:t>Vulva</a:t>
            </a:r>
            <a:endParaRPr lang="en-GB" b="1" u="sng" dirty="0"/>
          </a:p>
        </p:txBody>
      </p:sp>
    </p:spTree>
    <p:extLst>
      <p:ext uri="{BB962C8B-B14F-4D97-AF65-F5344CB8AC3E}">
        <p14:creationId xmlns:p14="http://schemas.microsoft.com/office/powerpoint/2010/main" val="1131346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778598"/>
            <a:ext cx="9720073" cy="5530762"/>
          </a:xfrm>
        </p:spPr>
        <p:txBody>
          <a:bodyPr/>
          <a:lstStyle/>
          <a:p>
            <a:r>
              <a:rPr lang="hr-HR" dirty="0"/>
              <a:t>5</a:t>
            </a:r>
            <a:r>
              <a:rPr lang="hr-HR" dirty="0" smtClean="0"/>
              <a:t>. </a:t>
            </a:r>
            <a:r>
              <a:rPr lang="en-GB" dirty="0" smtClean="0"/>
              <a:t>A </a:t>
            </a:r>
            <a:r>
              <a:rPr lang="en-GB" dirty="0"/>
              <a:t>4-year-old boy is brought to the physician because of temperatures to 39.4°C (102.9°F) for 8 days. Examination shows anterior cervical lymphadenopathy, </a:t>
            </a:r>
            <a:r>
              <a:rPr lang="en-GB" dirty="0" err="1"/>
              <a:t>nonexudative</a:t>
            </a:r>
            <a:r>
              <a:rPr lang="en-GB" dirty="0"/>
              <a:t> conjunctivitis bilaterally, a strawberry tongue, an erythematous </a:t>
            </a:r>
            <a:r>
              <a:rPr lang="en-GB" dirty="0" err="1"/>
              <a:t>truncal</a:t>
            </a:r>
            <a:r>
              <a:rPr lang="en-GB" dirty="0"/>
              <a:t> rash, and </a:t>
            </a:r>
            <a:r>
              <a:rPr lang="en-GB" dirty="0" err="1"/>
              <a:t>edema</a:t>
            </a:r>
            <a:r>
              <a:rPr lang="en-GB" dirty="0"/>
              <a:t> of the hands and feet. Which of the following is the most appropriate pharmacotherapy to prevent complications of this illness? </a:t>
            </a:r>
            <a:endParaRPr lang="hr-HR" dirty="0" smtClean="0"/>
          </a:p>
          <a:p>
            <a:pPr marL="457200" indent="-457200">
              <a:buFont typeface="+mj-lt"/>
              <a:buAutoNum type="alphaUcPeriod"/>
            </a:pPr>
            <a:r>
              <a:rPr lang="en-GB" dirty="0" smtClean="0"/>
              <a:t>Intravenous </a:t>
            </a:r>
            <a:r>
              <a:rPr lang="en-GB" dirty="0"/>
              <a:t>immune globulin </a:t>
            </a:r>
            <a:endParaRPr lang="hr-HR" dirty="0" smtClean="0"/>
          </a:p>
          <a:p>
            <a:pPr marL="457200" indent="-457200">
              <a:buFont typeface="+mj-lt"/>
              <a:buAutoNum type="alphaUcPeriod"/>
            </a:pPr>
            <a:r>
              <a:rPr lang="en-GB" dirty="0" smtClean="0"/>
              <a:t>Intravenous </a:t>
            </a:r>
            <a:r>
              <a:rPr lang="en-GB" dirty="0"/>
              <a:t>penicillin </a:t>
            </a:r>
            <a:endParaRPr lang="hr-HR" dirty="0" smtClean="0"/>
          </a:p>
          <a:p>
            <a:pPr marL="457200" indent="-457200">
              <a:buFont typeface="+mj-lt"/>
              <a:buAutoNum type="alphaUcPeriod"/>
            </a:pPr>
            <a:r>
              <a:rPr lang="en-GB" dirty="0" smtClean="0"/>
              <a:t>Intravenous </a:t>
            </a:r>
            <a:r>
              <a:rPr lang="en-GB" dirty="0"/>
              <a:t>prednisone </a:t>
            </a:r>
            <a:endParaRPr lang="hr-HR" dirty="0" smtClean="0"/>
          </a:p>
          <a:p>
            <a:pPr marL="457200" indent="-457200">
              <a:buFont typeface="+mj-lt"/>
              <a:buAutoNum type="alphaUcPeriod"/>
            </a:pPr>
            <a:r>
              <a:rPr lang="en-GB" dirty="0" smtClean="0"/>
              <a:t>Oral </a:t>
            </a:r>
            <a:r>
              <a:rPr lang="en-GB" dirty="0"/>
              <a:t>isoniazid </a:t>
            </a:r>
            <a:endParaRPr lang="hr-HR" dirty="0" smtClean="0"/>
          </a:p>
          <a:p>
            <a:pPr marL="457200" indent="-457200">
              <a:buFont typeface="+mj-lt"/>
              <a:buAutoNum type="alphaUcPeriod"/>
            </a:pPr>
            <a:r>
              <a:rPr lang="en-GB" dirty="0" smtClean="0"/>
              <a:t>Oral </a:t>
            </a:r>
            <a:r>
              <a:rPr lang="en-GB" dirty="0" err="1"/>
              <a:t>rifampin</a:t>
            </a:r>
            <a:endParaRPr lang="en-GB" dirty="0"/>
          </a:p>
        </p:txBody>
      </p:sp>
    </p:spTree>
    <p:extLst>
      <p:ext uri="{BB962C8B-B14F-4D97-AF65-F5344CB8AC3E}">
        <p14:creationId xmlns:p14="http://schemas.microsoft.com/office/powerpoint/2010/main" val="2072306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rgbClr val="FF6600"/>
                </a:solidFill>
                <a:uFill>
                  <a:solidFill>
                    <a:srgbClr val="FF0000"/>
                  </a:solidFill>
                </a:uFill>
              </a:rPr>
              <a:t>anamneza</a:t>
            </a:r>
            <a:endParaRPr lang="en-GB" sz="7200" b="1" dirty="0">
              <a:solidFill>
                <a:srgbClr val="FF6600"/>
              </a:solidFill>
              <a:uFill>
                <a:solidFill>
                  <a:srgbClr val="FF0000"/>
                </a:solidFill>
              </a:uFill>
            </a:endParaRPr>
          </a:p>
        </p:txBody>
      </p:sp>
      <p:sp>
        <p:nvSpPr>
          <p:cNvPr id="3" name="Content Placeholder 2"/>
          <p:cNvSpPr>
            <a:spLocks noGrp="1"/>
          </p:cNvSpPr>
          <p:nvPr>
            <p:ph idx="1"/>
          </p:nvPr>
        </p:nvSpPr>
        <p:spPr>
          <a:xfrm>
            <a:off x="1024128" y="2084832"/>
            <a:ext cx="10830799" cy="4224528"/>
          </a:xfrm>
        </p:spPr>
        <p:txBody>
          <a:bodyPr>
            <a:normAutofit/>
          </a:bodyPr>
          <a:lstStyle/>
          <a:p>
            <a:pPr>
              <a:buFont typeface="Wingdings" panose="05000000000000000000" pitchFamily="2" charset="2"/>
              <a:buChar char="v"/>
            </a:pPr>
            <a:r>
              <a:rPr lang="hr-HR" sz="2800" dirty="0" smtClean="0"/>
              <a:t> </a:t>
            </a:r>
            <a:r>
              <a:rPr lang="hr-HR" sz="2800" dirty="0" smtClean="0">
                <a:solidFill>
                  <a:srgbClr val="FF6600"/>
                </a:solidFill>
              </a:rPr>
              <a:t>DOB</a:t>
            </a:r>
            <a:r>
              <a:rPr lang="hr-HR" sz="2800" dirty="0" smtClean="0"/>
              <a:t>: </a:t>
            </a:r>
          </a:p>
          <a:p>
            <a:pPr lvl="1">
              <a:buFont typeface="Arial" panose="020B0604020202020204" pitchFamily="34" charset="0"/>
              <a:buChar char="•"/>
            </a:pPr>
            <a:r>
              <a:rPr lang="hr-HR" sz="2400" dirty="0" smtClean="0"/>
              <a:t> do 16 - infektivni uzroci; </a:t>
            </a:r>
            <a:endParaRPr lang="hr-HR" sz="2400" dirty="0"/>
          </a:p>
          <a:p>
            <a:pPr lvl="1">
              <a:buFont typeface="Arial" panose="020B0604020202020204" pitchFamily="34" charset="0"/>
              <a:buChar char="•"/>
            </a:pPr>
            <a:r>
              <a:rPr lang="hr-HR" sz="2400" dirty="0" smtClean="0"/>
              <a:t> 16-40 - infektivni i neoplastični uzroci; </a:t>
            </a:r>
          </a:p>
          <a:p>
            <a:pPr lvl="1">
              <a:buFont typeface="Arial" panose="020B0604020202020204" pitchFamily="34" charset="0"/>
              <a:buChar char="•"/>
            </a:pPr>
            <a:r>
              <a:rPr lang="hr-HR" sz="2400" dirty="0" smtClean="0"/>
              <a:t> iznad 40 - neoplastični, potencijalno maligni uzrok</a:t>
            </a:r>
          </a:p>
          <a:p>
            <a:pPr>
              <a:buFont typeface="Wingdings" panose="05000000000000000000" pitchFamily="2" charset="2"/>
              <a:buChar char="v"/>
            </a:pPr>
            <a:r>
              <a:rPr lang="hr-HR" sz="2800" dirty="0" smtClean="0">
                <a:solidFill>
                  <a:srgbClr val="FF6600"/>
                </a:solidFill>
              </a:rPr>
              <a:t>SADAŠNJA BOLEST: </a:t>
            </a:r>
            <a:r>
              <a:rPr lang="hr-HR" sz="2800" dirty="0" smtClean="0"/>
              <a:t>vrućica &gt; 7 dana, noćna preznojavanja i/ili gubitak na težini više od 10% u zadnjih 6mj - </a:t>
            </a:r>
            <a:r>
              <a:rPr lang="hr-HR" sz="2800" dirty="0" smtClean="0">
                <a:solidFill>
                  <a:srgbClr val="FF0000"/>
                </a:solidFill>
              </a:rPr>
              <a:t>HIV, TBC, LIMFOM</a:t>
            </a:r>
          </a:p>
          <a:p>
            <a:pPr>
              <a:buFont typeface="Wingdings" panose="05000000000000000000" pitchFamily="2" charset="2"/>
              <a:buChar char="v"/>
            </a:pPr>
            <a:r>
              <a:rPr lang="hr-HR" sz="2800" dirty="0" smtClean="0">
                <a:solidFill>
                  <a:srgbClr val="FF6600"/>
                </a:solidFill>
              </a:rPr>
              <a:t>DOSADAŠNJE BOLESTI: </a:t>
            </a:r>
            <a:r>
              <a:rPr lang="hr-HR" sz="2800" dirty="0" smtClean="0"/>
              <a:t>tumori kože ili tumori glave i vrata, imunokompromitiranost, </a:t>
            </a:r>
            <a:r>
              <a:rPr lang="hr-HR" sz="2800" u="sng" dirty="0" smtClean="0"/>
              <a:t>konzumacija alkohola i duhana  </a:t>
            </a:r>
          </a:p>
        </p:txBody>
      </p:sp>
    </p:spTree>
    <p:extLst>
      <p:ext uri="{BB962C8B-B14F-4D97-AF65-F5344CB8AC3E}">
        <p14:creationId xmlns:p14="http://schemas.microsoft.com/office/powerpoint/2010/main" val="157441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778598"/>
            <a:ext cx="9720073" cy="5530762"/>
          </a:xfrm>
        </p:spPr>
        <p:txBody>
          <a:bodyPr/>
          <a:lstStyle/>
          <a:p>
            <a:r>
              <a:rPr lang="hr-HR" dirty="0"/>
              <a:t>5</a:t>
            </a:r>
            <a:r>
              <a:rPr lang="hr-HR" dirty="0" smtClean="0"/>
              <a:t>. </a:t>
            </a:r>
            <a:r>
              <a:rPr lang="en-GB" dirty="0" smtClean="0"/>
              <a:t>A </a:t>
            </a:r>
            <a:r>
              <a:rPr lang="en-GB" dirty="0"/>
              <a:t>4-year-old boy is brought to the physician because of temperatures to 39.4°C (102.9°F) for 8 days. Examination shows anterior cervical lymphadenopathy, </a:t>
            </a:r>
            <a:r>
              <a:rPr lang="en-GB" dirty="0" err="1"/>
              <a:t>nonexudative</a:t>
            </a:r>
            <a:r>
              <a:rPr lang="en-GB" dirty="0"/>
              <a:t> conjunctivitis bilaterally, a strawberry tongue, an erythematous </a:t>
            </a:r>
            <a:r>
              <a:rPr lang="en-GB" dirty="0" err="1"/>
              <a:t>truncal</a:t>
            </a:r>
            <a:r>
              <a:rPr lang="en-GB" dirty="0"/>
              <a:t> rash, and </a:t>
            </a:r>
            <a:r>
              <a:rPr lang="en-GB" dirty="0" err="1"/>
              <a:t>edema</a:t>
            </a:r>
            <a:r>
              <a:rPr lang="en-GB" dirty="0"/>
              <a:t> of the hands and feet. Which of the following is the most appropriate pharmacotherapy to prevent complications of this illness? </a:t>
            </a:r>
            <a:endParaRPr lang="hr-HR" dirty="0" smtClean="0"/>
          </a:p>
          <a:p>
            <a:pPr marL="457200" indent="-457200">
              <a:buFont typeface="+mj-lt"/>
              <a:buAutoNum type="alphaUcPeriod"/>
            </a:pPr>
            <a:r>
              <a:rPr lang="en-GB" b="1" u="sng" dirty="0" smtClean="0"/>
              <a:t>Intravenous </a:t>
            </a:r>
            <a:r>
              <a:rPr lang="en-GB" b="1" u="sng" dirty="0"/>
              <a:t>immune globulin </a:t>
            </a:r>
            <a:endParaRPr lang="hr-HR" b="1" u="sng" dirty="0" smtClean="0"/>
          </a:p>
          <a:p>
            <a:pPr marL="457200" indent="-457200">
              <a:buFont typeface="+mj-lt"/>
              <a:buAutoNum type="alphaUcPeriod"/>
            </a:pPr>
            <a:r>
              <a:rPr lang="en-GB" dirty="0" smtClean="0"/>
              <a:t>Intravenous </a:t>
            </a:r>
            <a:r>
              <a:rPr lang="en-GB" dirty="0"/>
              <a:t>penicillin </a:t>
            </a:r>
            <a:endParaRPr lang="hr-HR" dirty="0" smtClean="0"/>
          </a:p>
          <a:p>
            <a:pPr marL="457200" indent="-457200">
              <a:buFont typeface="+mj-lt"/>
              <a:buAutoNum type="alphaUcPeriod"/>
            </a:pPr>
            <a:r>
              <a:rPr lang="en-GB" dirty="0" smtClean="0"/>
              <a:t>Intravenous </a:t>
            </a:r>
            <a:r>
              <a:rPr lang="en-GB" dirty="0"/>
              <a:t>prednisone </a:t>
            </a:r>
            <a:endParaRPr lang="hr-HR" dirty="0" smtClean="0"/>
          </a:p>
          <a:p>
            <a:pPr marL="457200" indent="-457200">
              <a:buFont typeface="+mj-lt"/>
              <a:buAutoNum type="alphaUcPeriod"/>
            </a:pPr>
            <a:r>
              <a:rPr lang="en-GB" dirty="0" smtClean="0"/>
              <a:t>Oral </a:t>
            </a:r>
            <a:r>
              <a:rPr lang="en-GB" dirty="0"/>
              <a:t>isoniazid </a:t>
            </a:r>
            <a:endParaRPr lang="hr-HR" dirty="0" smtClean="0"/>
          </a:p>
          <a:p>
            <a:pPr marL="457200" indent="-457200">
              <a:buFont typeface="+mj-lt"/>
              <a:buAutoNum type="alphaUcPeriod"/>
            </a:pPr>
            <a:r>
              <a:rPr lang="en-GB" dirty="0" smtClean="0"/>
              <a:t>Oral </a:t>
            </a:r>
            <a:r>
              <a:rPr lang="en-GB" dirty="0" err="1"/>
              <a:t>rifampin</a:t>
            </a:r>
            <a:endParaRPr lang="en-GB" dirty="0"/>
          </a:p>
        </p:txBody>
      </p:sp>
    </p:spTree>
    <p:extLst>
      <p:ext uri="{BB962C8B-B14F-4D97-AF65-F5344CB8AC3E}">
        <p14:creationId xmlns:p14="http://schemas.microsoft.com/office/powerpoint/2010/main" val="2342271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778598"/>
            <a:ext cx="9720073" cy="5530762"/>
          </a:xfrm>
        </p:spPr>
        <p:txBody>
          <a:bodyPr/>
          <a:lstStyle/>
          <a:p>
            <a:r>
              <a:rPr lang="hr-HR" dirty="0"/>
              <a:t>6</a:t>
            </a:r>
            <a:r>
              <a:rPr lang="hr-HR" dirty="0" smtClean="0"/>
              <a:t>. </a:t>
            </a:r>
            <a:r>
              <a:rPr lang="en-GB" dirty="0" smtClean="0"/>
              <a:t>A </a:t>
            </a:r>
            <a:r>
              <a:rPr lang="en-GB" dirty="0"/>
              <a:t>2-year-old boy with a history of recurrent skin abscesses develops posterior cervical lymphadenitis. Results of a flow </a:t>
            </a:r>
            <a:r>
              <a:rPr lang="en-GB" dirty="0" err="1"/>
              <a:t>cytometry</a:t>
            </a:r>
            <a:r>
              <a:rPr lang="en-GB" dirty="0"/>
              <a:t> assay measuring reduction of </a:t>
            </a:r>
            <a:r>
              <a:rPr lang="en-GB" dirty="0" err="1"/>
              <a:t>dihydrorhodamine</a:t>
            </a:r>
            <a:r>
              <a:rPr lang="en-GB" dirty="0"/>
              <a:t> to the fluorescent compound </a:t>
            </a:r>
            <a:r>
              <a:rPr lang="en-GB" dirty="0" err="1"/>
              <a:t>rhodamine</a:t>
            </a:r>
            <a:r>
              <a:rPr lang="en-GB" dirty="0"/>
              <a:t> (DHR) by resting or </a:t>
            </a:r>
            <a:r>
              <a:rPr lang="en-GB" dirty="0" err="1"/>
              <a:t>phorbol</a:t>
            </a:r>
            <a:r>
              <a:rPr lang="en-GB" dirty="0"/>
              <a:t> </a:t>
            </a:r>
            <a:r>
              <a:rPr lang="en-GB" dirty="0" err="1"/>
              <a:t>myristate</a:t>
            </a:r>
            <a:r>
              <a:rPr lang="en-GB" dirty="0"/>
              <a:t> acetate (PMA)-stimulated neutrophils are shown. Which of the following is the most likely causal organism? </a:t>
            </a:r>
            <a:endParaRPr lang="hr-HR" dirty="0" smtClean="0"/>
          </a:p>
          <a:p>
            <a:pPr marL="457200" indent="-457200">
              <a:buFont typeface="+mj-lt"/>
              <a:buAutoNum type="alphaUcPeriod"/>
            </a:pPr>
            <a:r>
              <a:rPr lang="en-GB" dirty="0" err="1" smtClean="0"/>
              <a:t>Bacteroides</a:t>
            </a:r>
            <a:r>
              <a:rPr lang="en-GB" dirty="0" smtClean="0"/>
              <a:t> </a:t>
            </a:r>
            <a:r>
              <a:rPr lang="en-GB" dirty="0" err="1"/>
              <a:t>fragilis</a:t>
            </a:r>
            <a:r>
              <a:rPr lang="en-GB" dirty="0"/>
              <a:t> </a:t>
            </a:r>
            <a:endParaRPr lang="hr-HR" dirty="0" smtClean="0"/>
          </a:p>
          <a:p>
            <a:pPr marL="457200" indent="-457200">
              <a:buFont typeface="+mj-lt"/>
              <a:buAutoNum type="alphaUcPeriod"/>
            </a:pPr>
            <a:r>
              <a:rPr lang="en-GB" dirty="0" smtClean="0"/>
              <a:t>Mycobacterium </a:t>
            </a:r>
            <a:r>
              <a:rPr lang="en-GB" dirty="0"/>
              <a:t>tuberculosis </a:t>
            </a:r>
            <a:endParaRPr lang="hr-HR" dirty="0" smtClean="0"/>
          </a:p>
          <a:p>
            <a:pPr marL="457200" indent="-457200">
              <a:buFont typeface="+mj-lt"/>
              <a:buAutoNum type="alphaUcPeriod"/>
            </a:pPr>
            <a:r>
              <a:rPr lang="en-GB" dirty="0" smtClean="0"/>
              <a:t>Pseudomonas </a:t>
            </a:r>
            <a:r>
              <a:rPr lang="en-GB" dirty="0" err="1"/>
              <a:t>aeruginosa</a:t>
            </a:r>
            <a:r>
              <a:rPr lang="en-GB" dirty="0"/>
              <a:t> </a:t>
            </a:r>
            <a:endParaRPr lang="hr-HR" dirty="0" smtClean="0"/>
          </a:p>
          <a:p>
            <a:pPr marL="457200" indent="-457200">
              <a:buFont typeface="+mj-lt"/>
              <a:buAutoNum type="alphaUcPeriod"/>
            </a:pPr>
            <a:r>
              <a:rPr lang="en-GB" dirty="0" smtClean="0"/>
              <a:t>Staphylococcus </a:t>
            </a:r>
            <a:r>
              <a:rPr lang="en-GB" dirty="0" err="1"/>
              <a:t>aureus</a:t>
            </a:r>
            <a:r>
              <a:rPr lang="en-GB" dirty="0"/>
              <a:t> </a:t>
            </a:r>
            <a:endParaRPr lang="hr-HR" dirty="0" smtClean="0"/>
          </a:p>
          <a:p>
            <a:pPr marL="457200" indent="-457200">
              <a:buFont typeface="+mj-lt"/>
              <a:buAutoNum type="alphaUcPeriod"/>
            </a:pPr>
            <a:r>
              <a:rPr lang="en-GB" dirty="0" err="1" smtClean="0"/>
              <a:t>Treponema</a:t>
            </a:r>
            <a:r>
              <a:rPr lang="en-GB" dirty="0" smtClean="0"/>
              <a:t> </a:t>
            </a:r>
            <a:r>
              <a:rPr lang="en-GB" dirty="0" err="1"/>
              <a:t>pallidum</a:t>
            </a:r>
            <a:endParaRPr lang="en-GB" dirty="0"/>
          </a:p>
        </p:txBody>
      </p:sp>
    </p:spTree>
    <p:extLst>
      <p:ext uri="{BB962C8B-B14F-4D97-AF65-F5344CB8AC3E}">
        <p14:creationId xmlns:p14="http://schemas.microsoft.com/office/powerpoint/2010/main" val="38203854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778598"/>
            <a:ext cx="9720073" cy="5530762"/>
          </a:xfrm>
        </p:spPr>
        <p:txBody>
          <a:bodyPr/>
          <a:lstStyle/>
          <a:p>
            <a:r>
              <a:rPr lang="hr-HR" dirty="0"/>
              <a:t>6</a:t>
            </a:r>
            <a:r>
              <a:rPr lang="hr-HR" dirty="0" smtClean="0"/>
              <a:t>. </a:t>
            </a:r>
            <a:r>
              <a:rPr lang="en-GB" dirty="0" smtClean="0"/>
              <a:t>A </a:t>
            </a:r>
            <a:r>
              <a:rPr lang="en-GB" dirty="0"/>
              <a:t>2-year-old boy with a history of recurrent skin abscesses develops posterior cervical lymphadenitis. Results of a flow </a:t>
            </a:r>
            <a:r>
              <a:rPr lang="en-GB" dirty="0" err="1"/>
              <a:t>cytometry</a:t>
            </a:r>
            <a:r>
              <a:rPr lang="en-GB" dirty="0"/>
              <a:t> assay measuring reduction of </a:t>
            </a:r>
            <a:r>
              <a:rPr lang="en-GB" dirty="0" err="1"/>
              <a:t>dihydrorhodamine</a:t>
            </a:r>
            <a:r>
              <a:rPr lang="en-GB" dirty="0"/>
              <a:t> to the fluorescent compound </a:t>
            </a:r>
            <a:r>
              <a:rPr lang="en-GB" dirty="0" err="1"/>
              <a:t>rhodamine</a:t>
            </a:r>
            <a:r>
              <a:rPr lang="en-GB" dirty="0"/>
              <a:t> (DHR) by resting or </a:t>
            </a:r>
            <a:r>
              <a:rPr lang="en-GB" dirty="0" err="1"/>
              <a:t>phorbol</a:t>
            </a:r>
            <a:r>
              <a:rPr lang="en-GB" dirty="0"/>
              <a:t> </a:t>
            </a:r>
            <a:r>
              <a:rPr lang="en-GB" dirty="0" err="1"/>
              <a:t>myristate</a:t>
            </a:r>
            <a:r>
              <a:rPr lang="en-GB" dirty="0"/>
              <a:t> acetate (PMA)-stimulated neutrophils are shown. Which of the following is the most likely causal organism? </a:t>
            </a:r>
            <a:endParaRPr lang="hr-HR" dirty="0" smtClean="0"/>
          </a:p>
          <a:p>
            <a:pPr marL="457200" indent="-457200">
              <a:buFont typeface="+mj-lt"/>
              <a:buAutoNum type="alphaUcPeriod"/>
            </a:pPr>
            <a:r>
              <a:rPr lang="en-GB" dirty="0" err="1" smtClean="0"/>
              <a:t>Bacteroides</a:t>
            </a:r>
            <a:r>
              <a:rPr lang="en-GB" dirty="0" smtClean="0"/>
              <a:t> </a:t>
            </a:r>
            <a:r>
              <a:rPr lang="en-GB" dirty="0" err="1"/>
              <a:t>fragilis</a:t>
            </a:r>
            <a:r>
              <a:rPr lang="en-GB" dirty="0"/>
              <a:t> </a:t>
            </a:r>
            <a:endParaRPr lang="hr-HR" dirty="0" smtClean="0"/>
          </a:p>
          <a:p>
            <a:pPr marL="457200" indent="-457200">
              <a:buFont typeface="+mj-lt"/>
              <a:buAutoNum type="alphaUcPeriod"/>
            </a:pPr>
            <a:r>
              <a:rPr lang="en-GB" dirty="0" smtClean="0"/>
              <a:t>Mycobacterium </a:t>
            </a:r>
            <a:r>
              <a:rPr lang="en-GB" dirty="0"/>
              <a:t>tuberculosis </a:t>
            </a:r>
            <a:endParaRPr lang="hr-HR" dirty="0" smtClean="0"/>
          </a:p>
          <a:p>
            <a:pPr marL="457200" indent="-457200">
              <a:buFont typeface="+mj-lt"/>
              <a:buAutoNum type="alphaUcPeriod"/>
            </a:pPr>
            <a:r>
              <a:rPr lang="en-GB" dirty="0" smtClean="0"/>
              <a:t>Pseudomonas </a:t>
            </a:r>
            <a:r>
              <a:rPr lang="en-GB" dirty="0" err="1"/>
              <a:t>aeruginosa</a:t>
            </a:r>
            <a:r>
              <a:rPr lang="en-GB" dirty="0"/>
              <a:t> </a:t>
            </a:r>
            <a:endParaRPr lang="hr-HR" dirty="0" smtClean="0"/>
          </a:p>
          <a:p>
            <a:pPr marL="457200" indent="-457200">
              <a:buFont typeface="+mj-lt"/>
              <a:buAutoNum type="alphaUcPeriod"/>
            </a:pPr>
            <a:r>
              <a:rPr lang="en-GB" b="1" u="sng" dirty="0" smtClean="0"/>
              <a:t>Staphylococcus </a:t>
            </a:r>
            <a:r>
              <a:rPr lang="en-GB" b="1" u="sng" dirty="0" err="1"/>
              <a:t>aureus</a:t>
            </a:r>
            <a:r>
              <a:rPr lang="en-GB" b="1" u="sng" dirty="0"/>
              <a:t> </a:t>
            </a:r>
            <a:endParaRPr lang="hr-HR" b="1" u="sng" dirty="0" smtClean="0"/>
          </a:p>
          <a:p>
            <a:pPr marL="457200" indent="-457200">
              <a:buFont typeface="+mj-lt"/>
              <a:buAutoNum type="alphaUcPeriod"/>
            </a:pPr>
            <a:r>
              <a:rPr lang="en-GB" dirty="0" err="1" smtClean="0"/>
              <a:t>Treponema</a:t>
            </a:r>
            <a:r>
              <a:rPr lang="en-GB" dirty="0" smtClean="0"/>
              <a:t> </a:t>
            </a:r>
            <a:r>
              <a:rPr lang="en-GB" dirty="0" err="1"/>
              <a:t>pallidum</a:t>
            </a:r>
            <a:endParaRPr lang="en-GB" dirty="0"/>
          </a:p>
        </p:txBody>
      </p:sp>
    </p:spTree>
    <p:extLst>
      <p:ext uri="{BB962C8B-B14F-4D97-AF65-F5344CB8AC3E}">
        <p14:creationId xmlns:p14="http://schemas.microsoft.com/office/powerpoint/2010/main" val="20044746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769545"/>
            <a:ext cx="9720073" cy="5539815"/>
          </a:xfrm>
        </p:spPr>
        <p:txBody>
          <a:bodyPr/>
          <a:lstStyle/>
          <a:p>
            <a:pPr lvl="0"/>
            <a:r>
              <a:rPr lang="hr-HR" altLang="en-US" dirty="0" smtClean="0">
                <a:cs typeface="Arial" panose="020B0604020202020204" pitchFamily="34" charset="0"/>
              </a:rPr>
              <a:t>7. </a:t>
            </a:r>
            <a:r>
              <a:rPr lang="en-US" altLang="en-US" dirty="0" smtClean="0">
                <a:cs typeface="Arial" panose="020B0604020202020204" pitchFamily="34" charset="0"/>
              </a:rPr>
              <a:t>23-year-old </a:t>
            </a:r>
            <a:r>
              <a:rPr lang="en-US" altLang="en-US" dirty="0">
                <a:cs typeface="Arial" panose="020B0604020202020204" pitchFamily="34" charset="0"/>
              </a:rPr>
              <a:t>female presents to the infectious disease clinic with a 3-week history of fever, unintentional weight loss, and dark nodules on her face, trunk, and legs. She was diagnosed with HIV a year ago but was lost to follow up. She lives alone with three cats. On exam, the patient has generalized lymphadenopathy, oral thrush, and widespread dome-shaped purplish nodules varying from 0.5 to 4 cm in diameter. Her CD4 count is 76 cells/mm</a:t>
            </a:r>
            <a:r>
              <a:rPr lang="en-US" altLang="en-US" baseline="30000" dirty="0">
                <a:cs typeface="Arial" panose="020B0604020202020204" pitchFamily="34" charset="0"/>
              </a:rPr>
              <a:t>3</a:t>
            </a:r>
            <a:r>
              <a:rPr lang="en-US" altLang="en-US" dirty="0">
                <a:cs typeface="Arial" panose="020B0604020202020204" pitchFamily="34" charset="0"/>
              </a:rPr>
              <a:t>. A wedge biopsy of one the nodules was taken and sent for H&amp;E stain as well as </a:t>
            </a:r>
            <a:r>
              <a:rPr lang="en-US" altLang="en-US" dirty="0" err="1">
                <a:cs typeface="Arial" panose="020B0604020202020204" pitchFamily="34" charset="0"/>
              </a:rPr>
              <a:t>Warthin</a:t>
            </a:r>
            <a:r>
              <a:rPr lang="en-US" altLang="en-US" dirty="0">
                <a:cs typeface="Arial" panose="020B0604020202020204" pitchFamily="34" charset="0"/>
              </a:rPr>
              <a:t>-Starry silver stain</a:t>
            </a:r>
            <a:r>
              <a:rPr lang="en-US" altLang="en-US" dirty="0" smtClean="0">
                <a:cs typeface="Arial" panose="020B0604020202020204" pitchFamily="34" charset="0"/>
              </a:rPr>
              <a:t>.</a:t>
            </a:r>
            <a:r>
              <a:rPr lang="hr-HR" altLang="en-US" dirty="0" smtClean="0">
                <a:cs typeface="Arial" panose="020B0604020202020204" pitchFamily="34" charset="0"/>
              </a:rPr>
              <a:t> What would you suspect? </a:t>
            </a:r>
            <a:endParaRPr lang="en-US" altLang="en-US" dirty="0">
              <a:cs typeface="Arial" panose="020B0604020202020204" pitchFamily="34" charset="0"/>
            </a:endParaRPr>
          </a:p>
          <a:p>
            <a:pPr marL="457200" indent="-457200">
              <a:buFont typeface="+mj-lt"/>
              <a:buAutoNum type="alphaUcPeriod"/>
            </a:pPr>
            <a:r>
              <a:rPr lang="hr-HR" dirty="0" smtClean="0"/>
              <a:t>Cat scratch disease</a:t>
            </a:r>
          </a:p>
          <a:p>
            <a:pPr marL="457200" indent="-457200">
              <a:buFont typeface="+mj-lt"/>
              <a:buAutoNum type="alphaUcPeriod"/>
            </a:pPr>
            <a:r>
              <a:rPr lang="hr-HR" dirty="0" smtClean="0"/>
              <a:t>Bacillary angiomatosis</a:t>
            </a:r>
          </a:p>
          <a:p>
            <a:pPr marL="457200" indent="-457200">
              <a:buFont typeface="+mj-lt"/>
              <a:buAutoNum type="alphaUcPeriod"/>
            </a:pPr>
            <a:r>
              <a:rPr lang="hr-HR" dirty="0" smtClean="0"/>
              <a:t>Kaposi sarcoma</a:t>
            </a:r>
          </a:p>
          <a:p>
            <a:pPr marL="457200" indent="-457200">
              <a:buFont typeface="+mj-lt"/>
              <a:buAutoNum type="alphaUcPeriod"/>
            </a:pPr>
            <a:r>
              <a:rPr lang="hr-HR" dirty="0" smtClean="0"/>
              <a:t>Dermatofibroma</a:t>
            </a:r>
          </a:p>
          <a:p>
            <a:pPr marL="457200" indent="-457200">
              <a:buFont typeface="+mj-lt"/>
              <a:buAutoNum type="alphaUcPeriod"/>
            </a:pPr>
            <a:r>
              <a:rPr lang="hr-HR" dirty="0" smtClean="0"/>
              <a:t>Pyogenic granuloma</a:t>
            </a:r>
            <a:endParaRPr lang="en-GB" dirty="0"/>
          </a:p>
        </p:txBody>
      </p:sp>
      <p:pic>
        <p:nvPicPr>
          <p:cNvPr id="6" name="Picture 2" descr="https://upload.medbullets.com/topic/104104/images/bacangi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8083" y="3429000"/>
            <a:ext cx="3820191" cy="2542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813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769545"/>
            <a:ext cx="9720073" cy="5539815"/>
          </a:xfrm>
        </p:spPr>
        <p:txBody>
          <a:bodyPr/>
          <a:lstStyle/>
          <a:p>
            <a:pPr lvl="0"/>
            <a:r>
              <a:rPr lang="hr-HR" altLang="en-US" dirty="0" smtClean="0">
                <a:cs typeface="Arial" panose="020B0604020202020204" pitchFamily="34" charset="0"/>
              </a:rPr>
              <a:t>7. </a:t>
            </a:r>
            <a:r>
              <a:rPr lang="en-US" altLang="en-US" dirty="0" smtClean="0">
                <a:cs typeface="Arial" panose="020B0604020202020204" pitchFamily="34" charset="0"/>
              </a:rPr>
              <a:t>23-year-old </a:t>
            </a:r>
            <a:r>
              <a:rPr lang="en-US" altLang="en-US" dirty="0">
                <a:cs typeface="Arial" panose="020B0604020202020204" pitchFamily="34" charset="0"/>
              </a:rPr>
              <a:t>female presents to the infectious disease clinic with a 3-week history of fever, unintentional weight loss, and dark nodules on her face, trunk, and legs. She was diagnosed with HIV a year ago but was lost to follow up. She lives alone with three cats. On exam, the patient has generalized lymphadenopathy, oral thrush, and widespread dome-shaped purplish nodules varying from 0.5 to 4 cm in diameter. Her CD4 count is 76 cells/mm</a:t>
            </a:r>
            <a:r>
              <a:rPr lang="en-US" altLang="en-US" baseline="30000" dirty="0">
                <a:cs typeface="Arial" panose="020B0604020202020204" pitchFamily="34" charset="0"/>
              </a:rPr>
              <a:t>3</a:t>
            </a:r>
            <a:r>
              <a:rPr lang="en-US" altLang="en-US" dirty="0">
                <a:cs typeface="Arial" panose="020B0604020202020204" pitchFamily="34" charset="0"/>
              </a:rPr>
              <a:t>. A wedge biopsy of one the nodules was taken and sent for H&amp;E stain as well as </a:t>
            </a:r>
            <a:r>
              <a:rPr lang="en-US" altLang="en-US" dirty="0" err="1">
                <a:cs typeface="Arial" panose="020B0604020202020204" pitchFamily="34" charset="0"/>
              </a:rPr>
              <a:t>Warthin</a:t>
            </a:r>
            <a:r>
              <a:rPr lang="en-US" altLang="en-US" dirty="0">
                <a:cs typeface="Arial" panose="020B0604020202020204" pitchFamily="34" charset="0"/>
              </a:rPr>
              <a:t>-Starry silver stain</a:t>
            </a:r>
            <a:r>
              <a:rPr lang="en-US" altLang="en-US" dirty="0" smtClean="0">
                <a:cs typeface="Arial" panose="020B0604020202020204" pitchFamily="34" charset="0"/>
              </a:rPr>
              <a:t>.</a:t>
            </a:r>
            <a:r>
              <a:rPr lang="hr-HR" altLang="en-US" dirty="0" smtClean="0">
                <a:cs typeface="Arial" panose="020B0604020202020204" pitchFamily="34" charset="0"/>
              </a:rPr>
              <a:t> What would you suspect? </a:t>
            </a:r>
            <a:endParaRPr lang="en-US" altLang="en-US" dirty="0">
              <a:cs typeface="Arial" panose="020B0604020202020204" pitchFamily="34" charset="0"/>
            </a:endParaRPr>
          </a:p>
          <a:p>
            <a:pPr marL="457200" indent="-457200">
              <a:buFont typeface="+mj-lt"/>
              <a:buAutoNum type="alphaUcPeriod"/>
            </a:pPr>
            <a:r>
              <a:rPr lang="hr-HR" dirty="0" smtClean="0"/>
              <a:t>Cat scratch disease</a:t>
            </a:r>
          </a:p>
          <a:p>
            <a:pPr marL="457200" indent="-457200">
              <a:buFont typeface="+mj-lt"/>
              <a:buAutoNum type="alphaUcPeriod"/>
            </a:pPr>
            <a:r>
              <a:rPr lang="hr-HR" b="1" u="sng" dirty="0" smtClean="0"/>
              <a:t>Bacillary angiomatosis</a:t>
            </a:r>
          </a:p>
          <a:p>
            <a:pPr marL="457200" indent="-457200">
              <a:buFont typeface="+mj-lt"/>
              <a:buAutoNum type="alphaUcPeriod"/>
            </a:pPr>
            <a:r>
              <a:rPr lang="hr-HR" dirty="0" smtClean="0"/>
              <a:t>Kaposi sarcoma</a:t>
            </a:r>
          </a:p>
          <a:p>
            <a:pPr marL="457200" indent="-457200">
              <a:buFont typeface="+mj-lt"/>
              <a:buAutoNum type="alphaUcPeriod"/>
            </a:pPr>
            <a:r>
              <a:rPr lang="hr-HR" dirty="0" smtClean="0"/>
              <a:t>Dermatofibroma</a:t>
            </a:r>
          </a:p>
          <a:p>
            <a:pPr marL="457200" indent="-457200">
              <a:buFont typeface="+mj-lt"/>
              <a:buAutoNum type="alphaUcPeriod"/>
            </a:pPr>
            <a:r>
              <a:rPr lang="hr-HR" dirty="0" smtClean="0"/>
              <a:t>Pyogenic granuloma</a:t>
            </a:r>
            <a:endParaRPr lang="en-GB" dirty="0"/>
          </a:p>
        </p:txBody>
      </p:sp>
      <p:pic>
        <p:nvPicPr>
          <p:cNvPr id="6" name="Picture 2" descr="https://upload.medbullets.com/topic/104104/images/bacangi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8083" y="3429000"/>
            <a:ext cx="3820191" cy="2542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886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806824"/>
            <a:ext cx="9720073" cy="5502536"/>
          </a:xfrm>
        </p:spPr>
        <p:txBody>
          <a:bodyPr>
            <a:normAutofit fontScale="92500" lnSpcReduction="10000"/>
          </a:bodyPr>
          <a:lstStyle/>
          <a:p>
            <a:pPr>
              <a:buFont typeface="Wingdings" panose="05000000000000000000" pitchFamily="2" charset="2"/>
              <a:buChar char="v"/>
            </a:pPr>
            <a:r>
              <a:rPr lang="hr-HR" sz="2800" dirty="0">
                <a:solidFill>
                  <a:srgbClr val="FF6600"/>
                </a:solidFill>
              </a:rPr>
              <a:t>EPIDEMIOLOŠKA </a:t>
            </a:r>
            <a:r>
              <a:rPr lang="hr-HR" sz="2800" dirty="0" smtClean="0">
                <a:solidFill>
                  <a:srgbClr val="FF6600"/>
                </a:solidFill>
              </a:rPr>
              <a:t>ANAMNEZA: </a:t>
            </a:r>
          </a:p>
          <a:p>
            <a:pPr lvl="1">
              <a:buFont typeface="Arial" panose="020B0604020202020204" pitchFamily="34" charset="0"/>
              <a:buChar char="•"/>
            </a:pPr>
            <a:r>
              <a:rPr lang="en-GB" sz="2400" dirty="0" err="1" smtClean="0"/>
              <a:t>kontakt</a:t>
            </a:r>
            <a:r>
              <a:rPr lang="en-GB" sz="2400" dirty="0" smtClean="0"/>
              <a:t> </a:t>
            </a:r>
            <a:r>
              <a:rPr lang="en-GB" sz="2400" dirty="0"/>
              <a:t>s </a:t>
            </a:r>
            <a:r>
              <a:rPr lang="en-GB" sz="2400" dirty="0" err="1"/>
              <a:t>oboljelima</a:t>
            </a:r>
            <a:r>
              <a:rPr lang="en-GB" sz="2400" dirty="0"/>
              <a:t> </a:t>
            </a:r>
            <a:r>
              <a:rPr lang="hr-HR" sz="2400" dirty="0"/>
              <a:t>(</a:t>
            </a:r>
            <a:r>
              <a:rPr lang="hr-HR" sz="2400" dirty="0" smtClean="0">
                <a:solidFill>
                  <a:srgbClr val="FF0000"/>
                </a:solidFill>
              </a:rPr>
              <a:t>virusne </a:t>
            </a:r>
            <a:r>
              <a:rPr lang="hr-HR" sz="2400" dirty="0">
                <a:solidFill>
                  <a:srgbClr val="FF0000"/>
                </a:solidFill>
              </a:rPr>
              <a:t>resp inf, </a:t>
            </a:r>
            <a:r>
              <a:rPr lang="hr-HR" sz="2400" dirty="0" smtClean="0">
                <a:solidFill>
                  <a:srgbClr val="FF0000"/>
                </a:solidFill>
              </a:rPr>
              <a:t>EBV, CMV, </a:t>
            </a:r>
            <a:r>
              <a:rPr lang="hr-HR" sz="2400" dirty="0">
                <a:solidFill>
                  <a:srgbClr val="FF0000"/>
                </a:solidFill>
              </a:rPr>
              <a:t>BHS-A</a:t>
            </a:r>
            <a:r>
              <a:rPr lang="hr-HR" sz="2400" dirty="0"/>
              <a:t>); </a:t>
            </a:r>
            <a:endParaRPr lang="hr-HR" sz="2400" dirty="0" smtClean="0"/>
          </a:p>
          <a:p>
            <a:pPr lvl="1">
              <a:buFont typeface="Arial" panose="020B0604020202020204" pitchFamily="34" charset="0"/>
              <a:buChar char="•"/>
            </a:pPr>
            <a:r>
              <a:rPr lang="hr-HR" sz="2400" dirty="0" smtClean="0"/>
              <a:t>ZANIMANJE: lovci </a:t>
            </a:r>
            <a:r>
              <a:rPr lang="hr-HR" sz="2400" dirty="0"/>
              <a:t>(</a:t>
            </a:r>
            <a:r>
              <a:rPr lang="hr-HR" sz="2400" dirty="0">
                <a:solidFill>
                  <a:srgbClr val="FF0000"/>
                </a:solidFill>
              </a:rPr>
              <a:t>tularemija</a:t>
            </a:r>
            <a:r>
              <a:rPr lang="hr-HR" sz="2400" dirty="0"/>
              <a:t>), </a:t>
            </a:r>
            <a:r>
              <a:rPr lang="hr-HR" sz="2400" dirty="0" smtClean="0"/>
              <a:t>ribari </a:t>
            </a:r>
            <a:r>
              <a:rPr lang="hr-HR" sz="2400" dirty="0"/>
              <a:t>(</a:t>
            </a:r>
            <a:r>
              <a:rPr lang="hr-HR" sz="2400" dirty="0">
                <a:solidFill>
                  <a:srgbClr val="FF0000"/>
                </a:solidFill>
              </a:rPr>
              <a:t>erizipeloid</a:t>
            </a:r>
            <a:r>
              <a:rPr lang="hr-HR" sz="2400" dirty="0" smtClean="0"/>
              <a:t>), laceracije za vrijeme vrtlarenja (</a:t>
            </a:r>
            <a:r>
              <a:rPr lang="hr-HR" sz="2400" dirty="0" smtClean="0">
                <a:solidFill>
                  <a:srgbClr val="FF0000"/>
                </a:solidFill>
              </a:rPr>
              <a:t>Sporotrichosis</a:t>
            </a:r>
            <a:r>
              <a:rPr lang="hr-HR" sz="2400" dirty="0" smtClean="0"/>
              <a:t>)</a:t>
            </a:r>
          </a:p>
          <a:p>
            <a:pPr lvl="1">
              <a:buFont typeface="Arial" panose="020B0604020202020204" pitchFamily="34" charset="0"/>
              <a:buChar char="•"/>
            </a:pPr>
            <a:r>
              <a:rPr lang="hr-HR" sz="2400" dirty="0" smtClean="0"/>
              <a:t>ŽIVOTINJE: izloženost mačkama (</a:t>
            </a:r>
            <a:r>
              <a:rPr lang="hr-HR" sz="2400" dirty="0" smtClean="0">
                <a:solidFill>
                  <a:srgbClr val="FF0000"/>
                </a:solidFill>
              </a:rPr>
              <a:t>BMO</a:t>
            </a:r>
            <a:r>
              <a:rPr lang="hr-HR" sz="2400" dirty="0" smtClean="0"/>
              <a:t>), </a:t>
            </a:r>
            <a:r>
              <a:rPr lang="hr-HR" sz="2400" dirty="0"/>
              <a:t>krpeljima </a:t>
            </a:r>
            <a:r>
              <a:rPr lang="hr-HR" sz="2400" dirty="0" smtClean="0"/>
              <a:t>(</a:t>
            </a:r>
            <a:r>
              <a:rPr lang="hr-HR" sz="2400" dirty="0" smtClean="0">
                <a:solidFill>
                  <a:srgbClr val="FF0000"/>
                </a:solidFill>
              </a:rPr>
              <a:t>Lyme</a:t>
            </a:r>
            <a:r>
              <a:rPr lang="hr-HR" sz="2400" dirty="0">
                <a:solidFill>
                  <a:srgbClr val="FF0000"/>
                </a:solidFill>
              </a:rPr>
              <a:t>, tularemija</a:t>
            </a:r>
            <a:r>
              <a:rPr lang="hr-HR" sz="2400" dirty="0" smtClean="0"/>
              <a:t>) </a:t>
            </a:r>
          </a:p>
          <a:p>
            <a:pPr lvl="1">
              <a:buFont typeface="Arial" panose="020B0604020202020204" pitchFamily="34" charset="0"/>
              <a:buChar char="•"/>
            </a:pPr>
            <a:r>
              <a:rPr lang="hr-HR" sz="2400" dirty="0" smtClean="0"/>
              <a:t>PREHRANA: konzumacija nedovoljno </a:t>
            </a:r>
            <a:r>
              <a:rPr lang="hr-HR" sz="2400" dirty="0"/>
              <a:t>termički obrađenog mesa </a:t>
            </a:r>
            <a:r>
              <a:rPr lang="hr-HR" sz="2400" dirty="0" smtClean="0"/>
              <a:t>(</a:t>
            </a:r>
            <a:r>
              <a:rPr lang="hr-HR" sz="2400" dirty="0" smtClean="0">
                <a:solidFill>
                  <a:srgbClr val="FF0000"/>
                </a:solidFill>
              </a:rPr>
              <a:t>toksoplazmoza</a:t>
            </a:r>
            <a:r>
              <a:rPr lang="hr-HR" sz="2400" dirty="0" smtClean="0"/>
              <a:t>) </a:t>
            </a:r>
            <a:r>
              <a:rPr lang="hr-HR" sz="2400" dirty="0"/>
              <a:t>ili nepasteriziranog mlijeka (</a:t>
            </a:r>
            <a:r>
              <a:rPr lang="hr-HR" sz="2400" dirty="0" smtClean="0">
                <a:solidFill>
                  <a:srgbClr val="FF0000"/>
                </a:solidFill>
              </a:rPr>
              <a:t>bruceloza</a:t>
            </a:r>
            <a:r>
              <a:rPr lang="hr-HR" sz="2400" dirty="0" smtClean="0"/>
              <a:t>), </a:t>
            </a:r>
          </a:p>
          <a:p>
            <a:pPr lvl="1">
              <a:buFont typeface="Arial" panose="020B0604020202020204" pitchFamily="34" charset="0"/>
              <a:buChar char="•"/>
            </a:pPr>
            <a:r>
              <a:rPr lang="hr-HR" sz="2400" dirty="0" smtClean="0"/>
              <a:t>PUTOVANJA </a:t>
            </a:r>
            <a:r>
              <a:rPr lang="hr-HR" sz="2400" dirty="0"/>
              <a:t>u endemska područja </a:t>
            </a:r>
            <a:r>
              <a:rPr lang="hr-HR" sz="2400" dirty="0" smtClean="0"/>
              <a:t>(</a:t>
            </a:r>
            <a:r>
              <a:rPr lang="hr-HR" sz="2400" dirty="0" smtClean="0">
                <a:solidFill>
                  <a:srgbClr val="FF0000"/>
                </a:solidFill>
              </a:rPr>
              <a:t>TBC, </a:t>
            </a:r>
            <a:r>
              <a:rPr lang="hr-HR" sz="2400" dirty="0">
                <a:solidFill>
                  <a:srgbClr val="FF0000"/>
                </a:solidFill>
              </a:rPr>
              <a:t>granuloma ingvinale i druge</a:t>
            </a:r>
            <a:r>
              <a:rPr lang="hr-HR" sz="2400" dirty="0"/>
              <a:t>), </a:t>
            </a:r>
            <a:endParaRPr lang="hr-HR" sz="2400" dirty="0" smtClean="0"/>
          </a:p>
          <a:p>
            <a:pPr lvl="1">
              <a:buFont typeface="Arial" panose="020B0604020202020204" pitchFamily="34" charset="0"/>
              <a:buChar char="•"/>
            </a:pPr>
            <a:r>
              <a:rPr lang="hr-HR" sz="2400" dirty="0" smtClean="0"/>
              <a:t>visokorizično </a:t>
            </a:r>
            <a:r>
              <a:rPr lang="hr-HR" sz="2400" dirty="0"/>
              <a:t>ponašanje (</a:t>
            </a:r>
            <a:r>
              <a:rPr lang="hr-HR" sz="2400" dirty="0" smtClean="0"/>
              <a:t>promiskuitet, intravenski korisnici droga), </a:t>
            </a:r>
            <a:r>
              <a:rPr lang="hr-HR" sz="2400" dirty="0"/>
              <a:t>nedavna transfuzija </a:t>
            </a:r>
            <a:r>
              <a:rPr lang="hr-HR" sz="2400" dirty="0" smtClean="0"/>
              <a:t>(</a:t>
            </a:r>
            <a:r>
              <a:rPr lang="hr-HR" sz="2400" dirty="0" smtClean="0">
                <a:solidFill>
                  <a:srgbClr val="FF0000"/>
                </a:solidFill>
              </a:rPr>
              <a:t>HIV, Hep B</a:t>
            </a:r>
            <a:r>
              <a:rPr lang="hr-HR" sz="2400" dirty="0" smtClean="0"/>
              <a:t>)</a:t>
            </a:r>
            <a:endParaRPr lang="hr-HR" sz="2400" dirty="0"/>
          </a:p>
          <a:p>
            <a:pPr>
              <a:buFont typeface="Wingdings" panose="05000000000000000000" pitchFamily="2" charset="2"/>
              <a:buChar char="v"/>
            </a:pPr>
            <a:r>
              <a:rPr lang="hr-HR" sz="2800" dirty="0">
                <a:solidFill>
                  <a:srgbClr val="FF6600"/>
                </a:solidFill>
              </a:rPr>
              <a:t>LIJEKOVI</a:t>
            </a:r>
            <a:r>
              <a:rPr lang="hr-HR" sz="2800" dirty="0" smtClean="0">
                <a:solidFill>
                  <a:srgbClr val="FF6600"/>
                </a:solidFill>
              </a:rPr>
              <a:t>:</a:t>
            </a:r>
          </a:p>
          <a:p>
            <a:pPr>
              <a:buFont typeface="Wingdings" panose="05000000000000000000" pitchFamily="2" charset="2"/>
              <a:buChar char="v"/>
            </a:pPr>
            <a:endParaRPr lang="hr-HR" sz="2800" dirty="0"/>
          </a:p>
          <a:p>
            <a:pPr>
              <a:buFont typeface="Wingdings" panose="05000000000000000000" pitchFamily="2" charset="2"/>
              <a:buChar char="v"/>
            </a:pPr>
            <a:endParaRPr lang="hr-HR" sz="2800" dirty="0"/>
          </a:p>
          <a:p>
            <a:pPr>
              <a:buFont typeface="Wingdings" panose="05000000000000000000" pitchFamily="2" charset="2"/>
              <a:buChar char="v"/>
            </a:pPr>
            <a:r>
              <a:rPr lang="hr-HR" sz="2800" dirty="0">
                <a:solidFill>
                  <a:srgbClr val="FF6600"/>
                </a:solidFill>
              </a:rPr>
              <a:t>CIJEPLJENJE: </a:t>
            </a:r>
            <a:r>
              <a:rPr lang="hr-HR" sz="2800" dirty="0"/>
              <a:t>difterija, morbili, rubella</a:t>
            </a:r>
            <a:endParaRPr lang="en-GB" sz="2800"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990642801"/>
              </p:ext>
            </p:extLst>
          </p:nvPr>
        </p:nvGraphicFramePr>
        <p:xfrm>
          <a:off x="1418814" y="4549388"/>
          <a:ext cx="8127999" cy="914400"/>
        </p:xfrm>
        <a:graphic>
          <a:graphicData uri="http://schemas.openxmlformats.org/drawingml/2006/table">
            <a:tbl>
              <a:tblPr firstRow="1" bandRow="1"/>
              <a:tblGrid>
                <a:gridCol w="2709333"/>
                <a:gridCol w="2709333"/>
                <a:gridCol w="2709333"/>
              </a:tblGrid>
              <a:tr h="370840">
                <a:tc>
                  <a:txBody>
                    <a:bodyPr/>
                    <a:lstStyle/>
                    <a:p>
                      <a:r>
                        <a:rPr lang="hr-HR" sz="2400" dirty="0" smtClean="0"/>
                        <a:t>ALOPURINOL</a:t>
                      </a:r>
                      <a:endParaRPr lang="en-GB" sz="2400" dirty="0"/>
                    </a:p>
                  </a:txBody>
                  <a:tcPr/>
                </a:tc>
                <a:tc>
                  <a:txBody>
                    <a:bodyPr/>
                    <a:lstStyle/>
                    <a:p>
                      <a:r>
                        <a:rPr lang="hr-HR" sz="2400" dirty="0" smtClean="0"/>
                        <a:t>KARBAMAZEPIN</a:t>
                      </a:r>
                      <a:endParaRPr lang="en-GB" sz="2400" dirty="0"/>
                    </a:p>
                  </a:txBody>
                  <a:tcPr/>
                </a:tc>
                <a:tc>
                  <a:txBody>
                    <a:bodyPr/>
                    <a:lstStyle/>
                    <a:p>
                      <a:r>
                        <a:rPr lang="hr-HR" sz="2400" dirty="0" smtClean="0"/>
                        <a:t>PENICILINI</a:t>
                      </a:r>
                      <a:endParaRPr lang="en-GB" sz="2400" dirty="0"/>
                    </a:p>
                  </a:txBody>
                  <a:tcPr/>
                </a:tc>
              </a:tr>
              <a:tr h="370840">
                <a:tc>
                  <a:txBody>
                    <a:bodyPr/>
                    <a:lstStyle/>
                    <a:p>
                      <a:r>
                        <a:rPr lang="hr-HR" sz="2400" dirty="0" smtClean="0"/>
                        <a:t>ATENOLOL</a:t>
                      </a:r>
                      <a:endParaRPr lang="en-GB" sz="2400" dirty="0"/>
                    </a:p>
                  </a:txBody>
                  <a:tcPr/>
                </a:tc>
                <a:tc>
                  <a:txBody>
                    <a:bodyPr/>
                    <a:lstStyle/>
                    <a:p>
                      <a:r>
                        <a:rPr lang="hr-HR" sz="2400" dirty="0" smtClean="0"/>
                        <a:t>FENITOIN</a:t>
                      </a:r>
                      <a:endParaRPr lang="en-GB" sz="2400" dirty="0"/>
                    </a:p>
                  </a:txBody>
                  <a:tcPr/>
                </a:tc>
                <a:tc>
                  <a:txBody>
                    <a:bodyPr/>
                    <a:lstStyle/>
                    <a:p>
                      <a:r>
                        <a:rPr lang="hr-HR" sz="2400" dirty="0" smtClean="0"/>
                        <a:t>CEFALOSPORINI</a:t>
                      </a:r>
                      <a:endParaRPr lang="en-GB" sz="2400" dirty="0"/>
                    </a:p>
                  </a:txBody>
                  <a:tcPr/>
                </a:tc>
              </a:tr>
            </a:tbl>
          </a:graphicData>
        </a:graphic>
      </p:graphicFrame>
    </p:spTree>
    <p:extLst>
      <p:ext uri="{BB962C8B-B14F-4D97-AF65-F5344CB8AC3E}">
        <p14:creationId xmlns:p14="http://schemas.microsoft.com/office/powerpoint/2010/main" val="354669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189796"/>
          </a:xfrm>
        </p:spPr>
        <p:txBody>
          <a:bodyPr>
            <a:normAutofit/>
          </a:bodyPr>
          <a:lstStyle/>
          <a:p>
            <a:pPr algn="ctr"/>
            <a:r>
              <a:rPr lang="en-GB" sz="7200" b="1" dirty="0" smtClean="0">
                <a:solidFill>
                  <a:srgbClr val="FF6600"/>
                </a:solidFill>
                <a:uFill>
                  <a:solidFill>
                    <a:srgbClr val="FF0000"/>
                  </a:solidFill>
                </a:uFill>
              </a:rPr>
              <a:t>status</a:t>
            </a:r>
            <a:endParaRPr lang="en-GB" sz="7200" b="1" dirty="0">
              <a:solidFill>
                <a:srgbClr val="FF6600"/>
              </a:solidFill>
              <a:uFill>
                <a:solidFill>
                  <a:srgbClr val="FF0000"/>
                </a:solidFill>
              </a:uFill>
            </a:endParaRPr>
          </a:p>
        </p:txBody>
      </p:sp>
      <p:sp>
        <p:nvSpPr>
          <p:cNvPr id="3" name="Content Placeholder 2"/>
          <p:cNvSpPr>
            <a:spLocks noGrp="1"/>
          </p:cNvSpPr>
          <p:nvPr>
            <p:ph sz="half" idx="1"/>
          </p:nvPr>
        </p:nvSpPr>
        <p:spPr>
          <a:xfrm>
            <a:off x="1024129" y="1775012"/>
            <a:ext cx="5442772" cy="4405256"/>
          </a:xfrm>
        </p:spPr>
        <p:txBody>
          <a:bodyPr>
            <a:noAutofit/>
          </a:bodyPr>
          <a:lstStyle/>
          <a:p>
            <a:pPr marL="0" indent="0">
              <a:spcBef>
                <a:spcPts val="0"/>
              </a:spcBef>
              <a:spcAft>
                <a:spcPts val="0"/>
              </a:spcAft>
              <a:buNone/>
            </a:pPr>
            <a:r>
              <a:rPr lang="hr-HR" sz="1800" b="1" dirty="0" smtClean="0"/>
              <a:t>PALPIRAMO LI UOPĆE LIMFNI ČVOR ?</a:t>
            </a:r>
          </a:p>
          <a:p>
            <a:pPr marL="0" indent="0">
              <a:spcBef>
                <a:spcPts val="0"/>
              </a:spcBef>
              <a:spcAft>
                <a:spcPts val="0"/>
              </a:spcAft>
              <a:buNone/>
            </a:pPr>
            <a:r>
              <a:rPr lang="hr-HR" sz="1800" b="1" dirty="0" smtClean="0"/>
              <a:t>*parotida / cista / absces</a:t>
            </a:r>
          </a:p>
          <a:p>
            <a:pPr marL="0" indent="0">
              <a:spcBef>
                <a:spcPts val="0"/>
              </a:spcBef>
              <a:spcAft>
                <a:spcPts val="0"/>
              </a:spcAft>
              <a:buNone/>
            </a:pPr>
            <a:endParaRPr lang="hr-HR" sz="1800" b="1" dirty="0" smtClean="0"/>
          </a:p>
          <a:p>
            <a:pPr marL="0" indent="0">
              <a:spcBef>
                <a:spcPts val="0"/>
              </a:spcBef>
              <a:spcAft>
                <a:spcPts val="0"/>
              </a:spcAft>
              <a:buNone/>
            </a:pPr>
            <a:r>
              <a:rPr lang="hr-HR" sz="1800" b="1" dirty="0" smtClean="0"/>
              <a:t>1. </a:t>
            </a:r>
            <a:r>
              <a:rPr lang="en-GB" sz="1800" b="1" dirty="0" smtClean="0"/>
              <a:t>LOKALI</a:t>
            </a:r>
            <a:r>
              <a:rPr lang="hr-HR" sz="1800" b="1" dirty="0" smtClean="0"/>
              <a:t>ZIRANA ILI GENERALIZIRANA (&gt;2 regije) ?</a:t>
            </a:r>
            <a:endParaRPr lang="hr-HR" sz="1800" dirty="0" smtClean="0"/>
          </a:p>
          <a:p>
            <a:pPr>
              <a:spcBef>
                <a:spcPts val="0"/>
              </a:spcBef>
              <a:spcAft>
                <a:spcPts val="0"/>
              </a:spcAft>
            </a:pPr>
            <a:endParaRPr lang="hr-HR" sz="1800" dirty="0" smtClean="0"/>
          </a:p>
          <a:p>
            <a:pPr marL="0" indent="0">
              <a:spcBef>
                <a:spcPts val="0"/>
              </a:spcBef>
              <a:spcAft>
                <a:spcPts val="0"/>
              </a:spcAft>
              <a:buNone/>
            </a:pPr>
            <a:r>
              <a:rPr lang="hr-HR" sz="1800" b="1" dirty="0" smtClean="0">
                <a:solidFill>
                  <a:srgbClr val="FF0000"/>
                </a:solidFill>
              </a:rPr>
              <a:t>2. VELIČINA </a:t>
            </a:r>
          </a:p>
          <a:p>
            <a:pPr marL="0" indent="0">
              <a:spcBef>
                <a:spcPts val="0"/>
              </a:spcBef>
              <a:spcAft>
                <a:spcPts val="0"/>
              </a:spcAft>
              <a:buNone/>
            </a:pPr>
            <a:r>
              <a:rPr lang="hr-HR" sz="1800" dirty="0" smtClean="0">
                <a:solidFill>
                  <a:srgbClr val="FF0000"/>
                </a:solidFill>
              </a:rPr>
              <a:t>veći od 1cm u promjeru = patološki (ingvinalno </a:t>
            </a:r>
            <a:r>
              <a:rPr lang="hr-HR" sz="1800" dirty="0">
                <a:solidFill>
                  <a:srgbClr val="FF0000"/>
                </a:solidFill>
              </a:rPr>
              <a:t>&gt;</a:t>
            </a:r>
            <a:r>
              <a:rPr lang="hr-HR" sz="1800" dirty="0" smtClean="0">
                <a:solidFill>
                  <a:srgbClr val="FF0000"/>
                </a:solidFill>
              </a:rPr>
              <a:t> </a:t>
            </a:r>
            <a:r>
              <a:rPr lang="hr-HR" sz="1800" dirty="0">
                <a:solidFill>
                  <a:srgbClr val="FF0000"/>
                </a:solidFill>
              </a:rPr>
              <a:t>1.5 </a:t>
            </a:r>
            <a:r>
              <a:rPr lang="hr-HR" sz="1800" dirty="0" smtClean="0">
                <a:solidFill>
                  <a:srgbClr val="FF0000"/>
                </a:solidFill>
              </a:rPr>
              <a:t>cm ); </a:t>
            </a:r>
          </a:p>
          <a:p>
            <a:pPr marL="0" indent="0">
              <a:spcBef>
                <a:spcPts val="0"/>
              </a:spcBef>
              <a:spcAft>
                <a:spcPts val="0"/>
              </a:spcAft>
              <a:buNone/>
            </a:pPr>
            <a:r>
              <a:rPr lang="hr-HR" sz="1800" dirty="0" smtClean="0">
                <a:solidFill>
                  <a:srgbClr val="FF0000"/>
                </a:solidFill>
              </a:rPr>
              <a:t>veći od 3 cm = sumnja na neoplazmu! </a:t>
            </a:r>
          </a:p>
          <a:p>
            <a:pPr>
              <a:spcBef>
                <a:spcPts val="0"/>
              </a:spcBef>
              <a:spcAft>
                <a:spcPts val="0"/>
              </a:spcAft>
            </a:pPr>
            <a:endParaRPr lang="hr-HR" sz="1800" dirty="0" smtClean="0"/>
          </a:p>
          <a:p>
            <a:pPr marL="0" indent="0">
              <a:spcBef>
                <a:spcPts val="0"/>
              </a:spcBef>
              <a:spcAft>
                <a:spcPts val="0"/>
              </a:spcAft>
              <a:buNone/>
            </a:pPr>
            <a:r>
              <a:rPr lang="hr-HR" sz="1800" b="1" dirty="0" smtClean="0"/>
              <a:t>3. KONZISTENCIJA</a:t>
            </a:r>
          </a:p>
          <a:p>
            <a:pPr marL="0" indent="0">
              <a:spcBef>
                <a:spcPts val="0"/>
              </a:spcBef>
              <a:spcAft>
                <a:spcPts val="0"/>
              </a:spcAft>
              <a:buNone/>
            </a:pPr>
            <a:r>
              <a:rPr lang="hr-HR" sz="1800" dirty="0" smtClean="0"/>
              <a:t>fluktuacija (bakt), čvrsti – fibroza  ili tumor, gumeni – limfom ili kronična leukemija</a:t>
            </a:r>
          </a:p>
          <a:p>
            <a:pPr>
              <a:spcBef>
                <a:spcPts val="0"/>
              </a:spcBef>
              <a:spcAft>
                <a:spcPts val="0"/>
              </a:spcAft>
            </a:pPr>
            <a:endParaRPr lang="hr-HR" sz="1800" dirty="0" smtClean="0"/>
          </a:p>
          <a:p>
            <a:pPr marL="0" indent="0">
              <a:spcBef>
                <a:spcPts val="0"/>
              </a:spcBef>
              <a:spcAft>
                <a:spcPts val="0"/>
              </a:spcAft>
              <a:buNone/>
            </a:pPr>
            <a:r>
              <a:rPr lang="hr-HR" sz="1800" b="1" dirty="0" smtClean="0"/>
              <a:t>4. POMIČNOST U ODNOSU NA PODLOGU</a:t>
            </a:r>
          </a:p>
          <a:p>
            <a:pPr marL="0" indent="0">
              <a:spcBef>
                <a:spcPts val="0"/>
              </a:spcBef>
              <a:spcAft>
                <a:spcPts val="0"/>
              </a:spcAft>
              <a:buNone/>
            </a:pPr>
            <a:r>
              <a:rPr lang="hr-HR" sz="1800" dirty="0" smtClean="0"/>
              <a:t>patološki       fiksirani</a:t>
            </a:r>
          </a:p>
          <a:p>
            <a:pPr>
              <a:spcBef>
                <a:spcPts val="0"/>
              </a:spcBef>
              <a:spcAft>
                <a:spcPts val="0"/>
              </a:spcAft>
            </a:pPr>
            <a:endParaRPr lang="hr-HR" sz="1800" dirty="0" smtClean="0"/>
          </a:p>
          <a:p>
            <a:pPr marL="0" indent="0">
              <a:spcBef>
                <a:spcPts val="0"/>
              </a:spcBef>
              <a:spcAft>
                <a:spcPts val="0"/>
              </a:spcAft>
              <a:buNone/>
            </a:pPr>
            <a:r>
              <a:rPr lang="hr-HR" sz="1800" b="1" dirty="0" smtClean="0"/>
              <a:t>5. BOLNOST: </a:t>
            </a:r>
            <a:r>
              <a:rPr lang="hr-HR" sz="1800" dirty="0" smtClean="0"/>
              <a:t>znak upale, ne pomaže u razlikovanju infektivnih i neinfektivnih uzroka</a:t>
            </a:r>
          </a:p>
        </p:txBody>
      </p:sp>
      <p:sp>
        <p:nvSpPr>
          <p:cNvPr id="4" name="Content Placeholder 3"/>
          <p:cNvSpPr>
            <a:spLocks noGrp="1"/>
          </p:cNvSpPr>
          <p:nvPr>
            <p:ph sz="half" idx="2"/>
          </p:nvPr>
        </p:nvSpPr>
        <p:spPr>
          <a:xfrm>
            <a:off x="6466901" y="2058708"/>
            <a:ext cx="5486400" cy="4480560"/>
          </a:xfrm>
        </p:spPr>
        <p:txBody>
          <a:bodyPr>
            <a:normAutofit fontScale="62500" lnSpcReduction="20000"/>
          </a:bodyPr>
          <a:lstStyle/>
          <a:p>
            <a:pPr>
              <a:spcBef>
                <a:spcPts val="0"/>
              </a:spcBef>
              <a:spcAft>
                <a:spcPts val="0"/>
              </a:spcAft>
            </a:pPr>
            <a:r>
              <a:rPr lang="hr-HR" sz="4200" dirty="0" smtClean="0">
                <a:solidFill>
                  <a:srgbClr val="FF6600"/>
                </a:solidFill>
              </a:rPr>
              <a:t>KOŽA </a:t>
            </a:r>
            <a:endParaRPr lang="hr-HR" sz="4200" dirty="0"/>
          </a:p>
          <a:p>
            <a:pPr>
              <a:spcBef>
                <a:spcPts val="0"/>
              </a:spcBef>
              <a:spcAft>
                <a:spcPts val="0"/>
              </a:spcAft>
            </a:pPr>
            <a:endParaRPr lang="hr-HR" sz="4200" dirty="0"/>
          </a:p>
          <a:p>
            <a:pPr>
              <a:spcBef>
                <a:spcPts val="0"/>
              </a:spcBef>
              <a:spcAft>
                <a:spcPts val="0"/>
              </a:spcAft>
            </a:pPr>
            <a:r>
              <a:rPr lang="hr-HR" sz="4200" dirty="0">
                <a:solidFill>
                  <a:srgbClr val="FF6600"/>
                </a:solidFill>
              </a:rPr>
              <a:t>UHO-USNA ŠUPLJINA </a:t>
            </a:r>
            <a:r>
              <a:rPr lang="hr-HR" sz="4200" dirty="0"/>
              <a:t>(dentalni problemi)</a:t>
            </a:r>
            <a:r>
              <a:rPr lang="hr-HR" sz="4200" dirty="0">
                <a:solidFill>
                  <a:srgbClr val="FF6600"/>
                </a:solidFill>
              </a:rPr>
              <a:t>-GRLO</a:t>
            </a:r>
            <a:r>
              <a:rPr lang="hr-HR" sz="4200" dirty="0"/>
              <a:t> (BHS-A</a:t>
            </a:r>
            <a:r>
              <a:rPr lang="hr-HR" sz="4200" dirty="0" smtClean="0"/>
              <a:t>)</a:t>
            </a:r>
            <a:endParaRPr lang="hr-HR" sz="4200" dirty="0" smtClean="0">
              <a:solidFill>
                <a:srgbClr val="FF6600"/>
              </a:solidFill>
            </a:endParaRPr>
          </a:p>
          <a:p>
            <a:pPr>
              <a:spcBef>
                <a:spcPts val="0"/>
              </a:spcBef>
              <a:spcAft>
                <a:spcPts val="0"/>
              </a:spcAft>
            </a:pPr>
            <a:endParaRPr lang="hr-HR" sz="4200" dirty="0" smtClean="0">
              <a:solidFill>
                <a:srgbClr val="FF6600"/>
              </a:solidFill>
            </a:endParaRPr>
          </a:p>
          <a:p>
            <a:pPr>
              <a:spcBef>
                <a:spcPts val="0"/>
              </a:spcBef>
              <a:spcAft>
                <a:spcPts val="0"/>
              </a:spcAft>
            </a:pPr>
            <a:r>
              <a:rPr lang="hr-HR" sz="4200" dirty="0" smtClean="0">
                <a:solidFill>
                  <a:srgbClr val="FF6600"/>
                </a:solidFill>
              </a:rPr>
              <a:t>KONJUKTIVE</a:t>
            </a:r>
            <a:r>
              <a:rPr lang="hr-HR" sz="4200" dirty="0" smtClean="0"/>
              <a:t> – adenoviroza, </a:t>
            </a:r>
          </a:p>
          <a:p>
            <a:pPr>
              <a:spcBef>
                <a:spcPts val="0"/>
              </a:spcBef>
              <a:spcAft>
                <a:spcPts val="0"/>
              </a:spcAft>
            </a:pPr>
            <a:r>
              <a:rPr lang="hr-HR" sz="4200" dirty="0" smtClean="0"/>
              <a:t>BMO ili </a:t>
            </a:r>
            <a:r>
              <a:rPr lang="hr-HR" sz="4200" dirty="0"/>
              <a:t>tularemija </a:t>
            </a:r>
            <a:r>
              <a:rPr lang="hr-HR" sz="4200" dirty="0" smtClean="0"/>
              <a:t>(„Parinaudov </a:t>
            </a:r>
            <a:r>
              <a:rPr lang="hr-HR" sz="4200" dirty="0"/>
              <a:t>okuloglandularni </a:t>
            </a:r>
            <a:r>
              <a:rPr lang="hr-HR" sz="4200" dirty="0" smtClean="0"/>
              <a:t>sindrom”), </a:t>
            </a:r>
          </a:p>
          <a:p>
            <a:pPr>
              <a:spcBef>
                <a:spcPts val="0"/>
              </a:spcBef>
              <a:spcAft>
                <a:spcPts val="0"/>
              </a:spcAft>
            </a:pPr>
            <a:r>
              <a:rPr lang="hr-HR" sz="4200" dirty="0" err="1" smtClean="0"/>
              <a:t>Kawasakijeva</a:t>
            </a:r>
            <a:r>
              <a:rPr lang="hr-HR" sz="4200" dirty="0" smtClean="0"/>
              <a:t> bolest</a:t>
            </a:r>
          </a:p>
          <a:p>
            <a:pPr marL="0" indent="0">
              <a:spcBef>
                <a:spcPts val="0"/>
              </a:spcBef>
              <a:spcAft>
                <a:spcPts val="0"/>
              </a:spcAft>
              <a:buNone/>
            </a:pPr>
            <a:endParaRPr lang="hr-HR" sz="4200" dirty="0"/>
          </a:p>
          <a:p>
            <a:pPr>
              <a:spcBef>
                <a:spcPts val="0"/>
              </a:spcBef>
              <a:spcAft>
                <a:spcPts val="0"/>
              </a:spcAft>
            </a:pPr>
            <a:r>
              <a:rPr lang="hr-HR" sz="4200" dirty="0" smtClean="0">
                <a:solidFill>
                  <a:srgbClr val="FF6600"/>
                </a:solidFill>
              </a:rPr>
              <a:t>SPLENOMEGALIJA</a:t>
            </a:r>
            <a:r>
              <a:rPr lang="hr-HR" sz="4200" dirty="0" smtClean="0"/>
              <a:t> – </a:t>
            </a:r>
            <a:r>
              <a:rPr lang="hr-HR" sz="4200" dirty="0"/>
              <a:t>sindrom </a:t>
            </a:r>
            <a:r>
              <a:rPr lang="hr-HR" sz="4200" dirty="0" smtClean="0"/>
              <a:t>mononukleoze, limfom, kronična limfocitna leukemija, akutna leukemija</a:t>
            </a:r>
            <a:r>
              <a:rPr lang="hr-HR" sz="4200" dirty="0"/>
              <a:t> </a:t>
            </a:r>
            <a:endParaRPr lang="hr-HR" sz="4200" dirty="0" smtClean="0"/>
          </a:p>
          <a:p>
            <a:pPr>
              <a:spcBef>
                <a:spcPts val="0"/>
              </a:spcBef>
              <a:spcAft>
                <a:spcPts val="0"/>
              </a:spcAft>
            </a:pPr>
            <a:endParaRPr lang="hr-HR" sz="4200" dirty="0" smtClean="0"/>
          </a:p>
          <a:p>
            <a:pPr>
              <a:spcBef>
                <a:spcPts val="0"/>
              </a:spcBef>
              <a:spcAft>
                <a:spcPts val="0"/>
              </a:spcAft>
            </a:pPr>
            <a:r>
              <a:rPr lang="hr-HR" sz="4200" dirty="0" smtClean="0">
                <a:solidFill>
                  <a:srgbClr val="FF6600"/>
                </a:solidFill>
              </a:rPr>
              <a:t>SPOLOVILO</a:t>
            </a:r>
            <a:r>
              <a:rPr lang="hr-HR" sz="4200" dirty="0" smtClean="0"/>
              <a:t> </a:t>
            </a:r>
            <a:r>
              <a:rPr lang="hr-HR" sz="4200" dirty="0"/>
              <a:t>(ulkusi</a:t>
            </a:r>
            <a:r>
              <a:rPr lang="hr-HR" sz="4200" dirty="0" smtClean="0"/>
              <a:t>)</a:t>
            </a:r>
            <a:endParaRPr lang="hr-HR" sz="4200" dirty="0"/>
          </a:p>
        </p:txBody>
      </p:sp>
      <p:cxnSp>
        <p:nvCxnSpPr>
          <p:cNvPr id="8" name="Straight Arrow Connector 7"/>
          <p:cNvCxnSpPr/>
          <p:nvPr/>
        </p:nvCxnSpPr>
        <p:spPr>
          <a:xfrm>
            <a:off x="1979406" y="5400337"/>
            <a:ext cx="29045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1286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 calcmode="lin" valueType="num">
                                      <p:cBhvr additive="base">
                                        <p:cTn id="4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 calcmode="lin" valueType="num">
                                      <p:cBhvr additive="base">
                                        <p:cTn id="4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anim calcmode="lin" valueType="num">
                                      <p:cBhvr additive="base">
                                        <p:cTn id="5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Effect transition="in" filter="fade">
                                      <p:cBhvr>
                                        <p:cTn id="57" dur="500"/>
                                        <p:tgtEl>
                                          <p:spTgt spid="4">
                                            <p:txEl>
                                              <p:pRg st="0" end="0"/>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4">
                                            <p:txEl>
                                              <p:pRg st="2" end="2"/>
                                            </p:txEl>
                                          </p:spTgt>
                                        </p:tgtEl>
                                        <p:attrNameLst>
                                          <p:attrName>style.visibility</p:attrName>
                                        </p:attrNameLst>
                                      </p:cBhvr>
                                      <p:to>
                                        <p:strVal val="visible"/>
                                      </p:to>
                                    </p:set>
                                    <p:animEffect transition="in" filter="fade">
                                      <p:cBhvr>
                                        <p:cTn id="60" dur="500"/>
                                        <p:tgtEl>
                                          <p:spTgt spid="4">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animEffect transition="in" filter="fade">
                                      <p:cBhvr>
                                        <p:cTn id="65" dur="500"/>
                                        <p:tgtEl>
                                          <p:spTgt spid="4">
                                            <p:txEl>
                                              <p:pRg st="4" end="4"/>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4">
                                            <p:txEl>
                                              <p:pRg st="5" end="5"/>
                                            </p:txEl>
                                          </p:spTgt>
                                        </p:tgtEl>
                                        <p:attrNameLst>
                                          <p:attrName>style.visibility</p:attrName>
                                        </p:attrNameLst>
                                      </p:cBhvr>
                                      <p:to>
                                        <p:strVal val="visible"/>
                                      </p:to>
                                    </p:set>
                                    <p:animEffect transition="in" filter="fade">
                                      <p:cBhvr>
                                        <p:cTn id="68" dur="500"/>
                                        <p:tgtEl>
                                          <p:spTgt spid="4">
                                            <p:txEl>
                                              <p:pRg st="5" end="5"/>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4">
                                            <p:txEl>
                                              <p:pRg st="6" end="6"/>
                                            </p:txEl>
                                          </p:spTgt>
                                        </p:tgtEl>
                                        <p:attrNameLst>
                                          <p:attrName>style.visibility</p:attrName>
                                        </p:attrNameLst>
                                      </p:cBhvr>
                                      <p:to>
                                        <p:strVal val="visible"/>
                                      </p:to>
                                    </p:set>
                                    <p:animEffect transition="in" filter="fade">
                                      <p:cBhvr>
                                        <p:cTn id="71" dur="500"/>
                                        <p:tgtEl>
                                          <p:spTgt spid="4">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4">
                                            <p:txEl>
                                              <p:pRg st="8" end="8"/>
                                            </p:txEl>
                                          </p:spTgt>
                                        </p:tgtEl>
                                        <p:attrNameLst>
                                          <p:attrName>style.visibility</p:attrName>
                                        </p:attrNameLst>
                                      </p:cBhvr>
                                      <p:to>
                                        <p:strVal val="visible"/>
                                      </p:to>
                                    </p:set>
                                    <p:animEffect transition="in" filter="fade">
                                      <p:cBhvr>
                                        <p:cTn id="76" dur="500"/>
                                        <p:tgtEl>
                                          <p:spTgt spid="4">
                                            <p:txEl>
                                              <p:pRg st="8" end="8"/>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4">
                                            <p:txEl>
                                              <p:pRg st="10" end="10"/>
                                            </p:txEl>
                                          </p:spTgt>
                                        </p:tgtEl>
                                        <p:attrNameLst>
                                          <p:attrName>style.visibility</p:attrName>
                                        </p:attrNameLst>
                                      </p:cBhvr>
                                      <p:to>
                                        <p:strVal val="visible"/>
                                      </p:to>
                                    </p:set>
                                    <p:animEffect transition="in" filter="fade">
                                      <p:cBhvr>
                                        <p:cTn id="79"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4128" y="585216"/>
            <a:ext cx="9720072" cy="1254342"/>
          </a:xfrm>
        </p:spPr>
        <p:txBody>
          <a:bodyPr>
            <a:normAutofit/>
          </a:bodyPr>
          <a:lstStyle/>
          <a:p>
            <a:pPr algn="ctr"/>
            <a:r>
              <a:rPr lang="hr-HR" sz="7200" b="1" dirty="0" smtClean="0">
                <a:solidFill>
                  <a:srgbClr val="FF6600"/>
                </a:solidFill>
              </a:rPr>
              <a:t>KKS</a:t>
            </a:r>
            <a:endParaRPr lang="en-GB" sz="8000" b="1" dirty="0">
              <a:solidFill>
                <a:srgbClr val="FF6600"/>
              </a:solidFill>
            </a:endParaRPr>
          </a:p>
        </p:txBody>
      </p:sp>
      <p:sp>
        <p:nvSpPr>
          <p:cNvPr id="6" name="Content Placeholder 5"/>
          <p:cNvSpPr>
            <a:spLocks noGrp="1"/>
          </p:cNvSpPr>
          <p:nvPr>
            <p:ph idx="1"/>
          </p:nvPr>
        </p:nvSpPr>
        <p:spPr>
          <a:xfrm>
            <a:off x="1024128" y="1839558"/>
            <a:ext cx="9720073" cy="4469802"/>
          </a:xfrm>
        </p:spPr>
        <p:txBody>
          <a:bodyPr>
            <a:normAutofit fontScale="92500"/>
          </a:bodyPr>
          <a:lstStyle/>
          <a:p>
            <a:pPr algn="ctr"/>
            <a:r>
              <a:rPr lang="hr-HR" dirty="0" smtClean="0"/>
              <a:t>LEUKOCITOZA S POMAKOM ULIJEVO</a:t>
            </a:r>
          </a:p>
          <a:p>
            <a:pPr algn="ctr"/>
            <a:r>
              <a:rPr lang="hr-HR" dirty="0" smtClean="0">
                <a:latin typeface="Freestyle Script" panose="030804020302050B0404" pitchFamily="66" charset="0"/>
              </a:rPr>
              <a:t>BAKTERIJSKA INFEKCIJA</a:t>
            </a:r>
          </a:p>
          <a:p>
            <a:pPr algn="ctr"/>
            <a:r>
              <a:rPr lang="hr-HR" dirty="0" smtClean="0"/>
              <a:t>LEUKOPENIJA ILI NEUTROPENIJA / BICITOPENIJA / PANCITOPENIJA </a:t>
            </a:r>
          </a:p>
          <a:p>
            <a:pPr algn="ctr"/>
            <a:r>
              <a:rPr lang="hr-HR" dirty="0" smtClean="0">
                <a:latin typeface="Freestyle Script" panose="030804020302050B0404" pitchFamily="66" charset="0"/>
              </a:rPr>
              <a:t>VIRUSNA INFEKCIJA ILI LEUKEMIJA, LIMFOM ILI AUTOIMUNOSNA BOLEST</a:t>
            </a:r>
          </a:p>
          <a:p>
            <a:pPr algn="ctr"/>
            <a:r>
              <a:rPr lang="hr-HR" dirty="0" smtClean="0"/>
              <a:t>LIMFOCITOZA / DIFERENCIJALNA KRVNA SLIKA = REAKTIVNI „ATIPIČNI” LIMFOCITI &gt; 10% </a:t>
            </a:r>
          </a:p>
          <a:p>
            <a:pPr algn="ctr"/>
            <a:r>
              <a:rPr lang="hr-HR" dirty="0" smtClean="0">
                <a:latin typeface="Freestyle Script" panose="030804020302050B0404" pitchFamily="66" charset="0"/>
              </a:rPr>
              <a:t>INFEKTIVNA MONONUKLEOZA</a:t>
            </a:r>
          </a:p>
          <a:p>
            <a:pPr algn="ctr"/>
            <a:r>
              <a:rPr lang="hr-HR" dirty="0" smtClean="0"/>
              <a:t>EOZINOFILIJA</a:t>
            </a:r>
          </a:p>
          <a:p>
            <a:pPr algn="ctr"/>
            <a:r>
              <a:rPr lang="hr-HR" dirty="0" smtClean="0">
                <a:latin typeface="Freestyle Script" panose="030804020302050B0404" pitchFamily="66" charset="0"/>
              </a:rPr>
              <a:t>PARAZITI</a:t>
            </a:r>
          </a:p>
          <a:p>
            <a:pPr algn="ctr"/>
            <a:r>
              <a:rPr lang="hr-HR" dirty="0" smtClean="0"/>
              <a:t>TROMBOCITOZA</a:t>
            </a:r>
          </a:p>
          <a:p>
            <a:pPr algn="ctr"/>
            <a:r>
              <a:rPr lang="hr-HR" dirty="0" smtClean="0">
                <a:latin typeface="Freestyle Script" panose="030804020302050B0404" pitchFamily="66" charset="0"/>
              </a:rPr>
              <a:t>KAWASAKIJEVA BOLEST</a:t>
            </a:r>
            <a:endParaRPr lang="en-GB" dirty="0">
              <a:latin typeface="Freestyle Script" panose="030804020302050B0404" pitchFamily="66" charset="0"/>
            </a:endParaRPr>
          </a:p>
        </p:txBody>
      </p:sp>
    </p:spTree>
    <p:extLst>
      <p:ext uri="{BB962C8B-B14F-4D97-AF65-F5344CB8AC3E}">
        <p14:creationId xmlns:p14="http://schemas.microsoft.com/office/powerpoint/2010/main" val="6649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anim calcmode="lin" valueType="num">
                                      <p:cBhvr additive="base">
                                        <p:cTn id="1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 calcmode="lin" valueType="num">
                                      <p:cBhvr additive="base">
                                        <p:cTn id="1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 calcmode="lin" valueType="num">
                                      <p:cBhvr additive="base">
                                        <p:cTn id="1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anim calcmode="lin" valueType="num">
                                      <p:cBhvr additive="base">
                                        <p:cTn id="2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 calcmode="lin" valueType="num">
                                      <p:cBhvr additive="base">
                                        <p:cTn id="2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7200" b="1" dirty="0" smtClean="0">
                <a:solidFill>
                  <a:srgbClr val="FF6600"/>
                </a:solidFill>
              </a:rPr>
              <a:t>Dodatne pretrage</a:t>
            </a:r>
            <a:endParaRPr lang="en-GB" sz="7200" b="1" dirty="0">
              <a:solidFill>
                <a:srgbClr val="FF66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2527429"/>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2114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730725" cy="1222069"/>
          </a:xfrm>
        </p:spPr>
        <p:txBody>
          <a:bodyPr>
            <a:normAutofit fontScale="90000"/>
          </a:bodyPr>
          <a:lstStyle/>
          <a:p>
            <a:pPr algn="ctr"/>
            <a:r>
              <a:rPr lang="hr-HR" sz="7200" b="1" dirty="0" err="1" smtClean="0">
                <a:solidFill>
                  <a:srgbClr val="FF6600"/>
                </a:solidFill>
              </a:rPr>
              <a:t>Rtg</a:t>
            </a:r>
            <a:r>
              <a:rPr lang="hr-HR" sz="7200" b="1" dirty="0" smtClean="0">
                <a:solidFill>
                  <a:srgbClr val="FF6600"/>
                </a:solidFill>
              </a:rPr>
              <a:t> pluća / punkcija-biopsija</a:t>
            </a:r>
            <a:endParaRPr lang="en-GB" sz="3600" b="1" dirty="0">
              <a:solidFill>
                <a:srgbClr val="FF6600"/>
              </a:solidFill>
            </a:endParaRPr>
          </a:p>
        </p:txBody>
      </p:sp>
      <p:sp>
        <p:nvSpPr>
          <p:cNvPr id="3" name="Content Placeholder 2"/>
          <p:cNvSpPr>
            <a:spLocks noGrp="1"/>
          </p:cNvSpPr>
          <p:nvPr>
            <p:ph idx="1"/>
          </p:nvPr>
        </p:nvSpPr>
        <p:spPr>
          <a:xfrm>
            <a:off x="1024128" y="1807285"/>
            <a:ext cx="9720073" cy="4502075"/>
          </a:xfrm>
        </p:spPr>
        <p:txBody>
          <a:bodyPr/>
          <a:lstStyle/>
          <a:p>
            <a:r>
              <a:rPr lang="hr-HR" dirty="0" smtClean="0"/>
              <a:t>1. SISTEMSKI SIMPTOMI</a:t>
            </a:r>
          </a:p>
          <a:p>
            <a:r>
              <a:rPr lang="hr-HR" dirty="0" smtClean="0"/>
              <a:t>2. </a:t>
            </a:r>
            <a:r>
              <a:rPr lang="hr-HR" dirty="0"/>
              <a:t>GENERALIZIRANA ili SUPRAKLAVIKULARNA LIMFADENOPATIJA</a:t>
            </a:r>
          </a:p>
          <a:p>
            <a:r>
              <a:rPr lang="hr-HR" dirty="0" smtClean="0"/>
              <a:t>3. CERVIKALNI ILI INGVINALNI LIMFADENITIS (2r &gt; 2cm) BEZ ODGOVORA NA LIJEČENJE ANTIBIOTICIMA KROZ 2 tjedna</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391" y="3480096"/>
            <a:ext cx="3103581" cy="310358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0870" y="3480097"/>
            <a:ext cx="3103581" cy="310358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9156" y="3480097"/>
            <a:ext cx="4142492" cy="3103581"/>
          </a:xfrm>
          <a:prstGeom prst="rect">
            <a:avLst/>
          </a:prstGeom>
        </p:spPr>
      </p:pic>
      <p:sp>
        <p:nvSpPr>
          <p:cNvPr id="10" name="Oval 9"/>
          <p:cNvSpPr/>
          <p:nvPr/>
        </p:nvSpPr>
        <p:spPr>
          <a:xfrm>
            <a:off x="1828388" y="3786692"/>
            <a:ext cx="1527586" cy="10004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283797" y="4058322"/>
            <a:ext cx="1527586" cy="10004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8692178" y="4645957"/>
            <a:ext cx="1133636" cy="7718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0142018" y="4645957"/>
            <a:ext cx="1133636" cy="7718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761148" y="6080760"/>
            <a:ext cx="1991032" cy="457200"/>
          </a:xfrm>
          <a:prstGeom prst="rect">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LIMFOM</a:t>
            </a:r>
            <a:endParaRPr lang="en-GB" dirty="0">
              <a:solidFill>
                <a:schemeClr val="tx1"/>
              </a:solidFill>
            </a:endParaRPr>
          </a:p>
        </p:txBody>
      </p:sp>
      <p:sp>
        <p:nvSpPr>
          <p:cNvPr id="14" name="Rectangle 13"/>
          <p:cNvSpPr/>
          <p:nvPr/>
        </p:nvSpPr>
        <p:spPr>
          <a:xfrm>
            <a:off x="6788603" y="6126477"/>
            <a:ext cx="1991032" cy="457200"/>
          </a:xfrm>
          <a:prstGeom prst="rect">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SARKOIDOZA</a:t>
            </a:r>
            <a:endParaRPr lang="en-GB" dirty="0">
              <a:solidFill>
                <a:schemeClr val="tx1"/>
              </a:solidFill>
            </a:endParaRPr>
          </a:p>
        </p:txBody>
      </p:sp>
    </p:spTree>
    <p:extLst>
      <p:ext uri="{BB962C8B-B14F-4D97-AF65-F5344CB8AC3E}">
        <p14:creationId xmlns:p14="http://schemas.microsoft.com/office/powerpoint/2010/main" val="138839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heel(1)">
                                      <p:cBhvr>
                                        <p:cTn id="2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2433</TotalTime>
  <Words>3581</Words>
  <Application>Microsoft Office PowerPoint</Application>
  <PresentationFormat>Custom</PresentationFormat>
  <Paragraphs>429</Paragraphs>
  <Slides>44</Slides>
  <Notes>23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Integral</vt:lpstr>
      <vt:lpstr>AKUTNI LIMFADENITIS / LIMFADENOPATIJA</vt:lpstr>
      <vt:lpstr>PowerPoint Presentation</vt:lpstr>
      <vt:lpstr>LIMFADENITIS – uvećanje i upala limfnih čvorova  LIMFADENOPATIJA – uvećanje limfnih čvorova  AKUTNI – razvija se unutar 7 dana </vt:lpstr>
      <vt:lpstr>anamneza</vt:lpstr>
      <vt:lpstr>PowerPoint Presentation</vt:lpstr>
      <vt:lpstr>status</vt:lpstr>
      <vt:lpstr>KKS</vt:lpstr>
      <vt:lpstr>Dodatne pretrage</vt:lpstr>
      <vt:lpstr>Rtg pluća / punkcija-biopsija</vt:lpstr>
      <vt:lpstr>PowerPoint Presentation</vt:lpstr>
      <vt:lpstr>PowerPoint Presentation</vt:lpstr>
      <vt:lpstr>PowerPoint Presentation</vt:lpstr>
      <vt:lpstr>PowerPoint Presentation</vt:lpstr>
      <vt:lpstr>Generalizirana limfadenopatija</vt:lpstr>
      <vt:lpstr>PowerPoint Presentation</vt:lpstr>
      <vt:lpstr>PowerPoint Presentation</vt:lpstr>
      <vt:lpstr>CERVIKALNA  </vt:lpstr>
      <vt:lpstr>PowerPoint Presentation</vt:lpstr>
      <vt:lpstr>PowerPoint Presentation</vt:lpstr>
      <vt:lpstr>Supraklavikularna - Aksilarna -  EPITROHLEARNA  </vt:lpstr>
      <vt:lpstr>PowerPoint Presentation</vt:lpstr>
      <vt:lpstr>ingvinalna  </vt:lpstr>
      <vt:lpstr>PowerPoint Presentation</vt:lpstr>
      <vt:lpstr>Slučaj 1  </vt:lpstr>
      <vt:lpstr>PowerPoint Presentation</vt:lpstr>
      <vt:lpstr>PowerPoint Presentation</vt:lpstr>
      <vt:lpstr>zaključci</vt:lpstr>
      <vt:lpstr>Slučaj 2 </vt:lpstr>
      <vt:lpstr>PowerPoint Presentation</vt:lpstr>
      <vt:lpstr>PowerPoint Presentation</vt:lpstr>
      <vt:lpstr>Q/A</vt:lpstr>
      <vt:lpstr>Q/A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Vedran</dc:creator>
  <cp:lastModifiedBy>Doktori</cp:lastModifiedBy>
  <cp:revision>252</cp:revision>
  <dcterms:created xsi:type="dcterms:W3CDTF">2018-02-13T20:53:17Z</dcterms:created>
  <dcterms:modified xsi:type="dcterms:W3CDTF">2018-06-14T22:07:22Z</dcterms:modified>
</cp:coreProperties>
</file>