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72" r:id="rId3"/>
    <p:sldId id="328" r:id="rId4"/>
    <p:sldId id="382" r:id="rId5"/>
    <p:sldId id="383" r:id="rId6"/>
    <p:sldId id="384" r:id="rId7"/>
    <p:sldId id="337" r:id="rId8"/>
    <p:sldId id="333" r:id="rId9"/>
    <p:sldId id="334" r:id="rId10"/>
    <p:sldId id="335" r:id="rId11"/>
    <p:sldId id="336" r:id="rId12"/>
    <p:sldId id="342" r:id="rId13"/>
    <p:sldId id="376" r:id="rId14"/>
    <p:sldId id="377" r:id="rId15"/>
    <p:sldId id="378" r:id="rId16"/>
    <p:sldId id="349" r:id="rId17"/>
    <p:sldId id="350" r:id="rId18"/>
    <p:sldId id="370" r:id="rId19"/>
    <p:sldId id="371" r:id="rId20"/>
    <p:sldId id="373" r:id="rId21"/>
    <p:sldId id="374" r:id="rId22"/>
    <p:sldId id="280" r:id="rId23"/>
    <p:sldId id="368" r:id="rId24"/>
    <p:sldId id="379" r:id="rId25"/>
    <p:sldId id="367" r:id="rId26"/>
    <p:sldId id="360" r:id="rId27"/>
    <p:sldId id="361" r:id="rId28"/>
    <p:sldId id="362" r:id="rId29"/>
    <p:sldId id="369" r:id="rId30"/>
    <p:sldId id="339" r:id="rId31"/>
    <p:sldId id="387" r:id="rId32"/>
    <p:sldId id="385" r:id="rId33"/>
    <p:sldId id="388" r:id="rId34"/>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638" autoAdjust="0"/>
    <p:restoredTop sz="76038" autoAdjust="0"/>
  </p:normalViewPr>
  <p:slideViewPr>
    <p:cSldViewPr snapToGrid="0">
      <p:cViewPr varScale="1">
        <p:scale>
          <a:sx n="59" d="100"/>
          <a:sy n="59" d="100"/>
        </p:scale>
        <p:origin x="-78" y="-53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BCAE0-2A44-4656-BBD2-B1C40F8E3D8A}" type="datetimeFigureOut">
              <a:rPr lang="hr-HR" smtClean="0"/>
              <a:pPr/>
              <a:t>4.6.2018.</a:t>
            </a:fld>
            <a:endParaRPr lang="hr-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45B3EC-821F-4E6F-AC60-B9FDAF813075}" type="slidenum">
              <a:rPr lang="hr-HR" smtClean="0"/>
              <a:pPr/>
              <a:t>‹#›</a:t>
            </a:fld>
            <a:endParaRPr lang="hr-HR"/>
          </a:p>
        </p:txBody>
      </p:sp>
    </p:spTree>
    <p:extLst>
      <p:ext uri="{BB962C8B-B14F-4D97-AF65-F5344CB8AC3E}">
        <p14:creationId xmlns:p14="http://schemas.microsoft.com/office/powerpoint/2010/main" val="574020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8445B3EC-821F-4E6F-AC60-B9FDAF813075}" type="slidenum">
              <a:rPr lang="hr-HR" smtClean="0"/>
              <a:pPr/>
              <a:t>1</a:t>
            </a:fld>
            <a:endParaRPr lang="hr-HR"/>
          </a:p>
        </p:txBody>
      </p:sp>
    </p:spTree>
    <p:extLst>
      <p:ext uri="{BB962C8B-B14F-4D97-AF65-F5344CB8AC3E}">
        <p14:creationId xmlns:p14="http://schemas.microsoft.com/office/powerpoint/2010/main" val="4264492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8445B3EC-821F-4E6F-AC60-B9FDAF813075}" type="slidenum">
              <a:rPr lang="hr-HR" smtClean="0"/>
              <a:pPr/>
              <a:t>10</a:t>
            </a:fld>
            <a:endParaRPr lang="hr-HR"/>
          </a:p>
        </p:txBody>
      </p:sp>
    </p:spTree>
    <p:extLst>
      <p:ext uri="{BB962C8B-B14F-4D97-AF65-F5344CB8AC3E}">
        <p14:creationId xmlns:p14="http://schemas.microsoft.com/office/powerpoint/2010/main" val="1871132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8445B3EC-821F-4E6F-AC60-B9FDAF813075}" type="slidenum">
              <a:rPr lang="hr-HR" smtClean="0"/>
              <a:pPr/>
              <a:t>12</a:t>
            </a:fld>
            <a:endParaRPr lang="hr-HR"/>
          </a:p>
        </p:txBody>
      </p:sp>
    </p:spTree>
    <p:extLst>
      <p:ext uri="{BB962C8B-B14F-4D97-AF65-F5344CB8AC3E}">
        <p14:creationId xmlns:p14="http://schemas.microsoft.com/office/powerpoint/2010/main" val="4146647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smtClean="0"/>
          </a:p>
          <a:p>
            <a:endParaRPr lang="hr-HR" dirty="0"/>
          </a:p>
        </p:txBody>
      </p:sp>
      <p:sp>
        <p:nvSpPr>
          <p:cNvPr id="4" name="Slide Number Placeholder 3"/>
          <p:cNvSpPr>
            <a:spLocks noGrp="1"/>
          </p:cNvSpPr>
          <p:nvPr>
            <p:ph type="sldNum" sz="quarter" idx="10"/>
          </p:nvPr>
        </p:nvSpPr>
        <p:spPr/>
        <p:txBody>
          <a:bodyPr/>
          <a:lstStyle/>
          <a:p>
            <a:fld id="{8445B3EC-821F-4E6F-AC60-B9FDAF813075}" type="slidenum">
              <a:rPr lang="hr-HR" smtClean="0"/>
              <a:pPr/>
              <a:t>13</a:t>
            </a:fld>
            <a:endParaRPr lang="hr-HR"/>
          </a:p>
        </p:txBody>
      </p:sp>
    </p:spTree>
    <p:extLst>
      <p:ext uri="{BB962C8B-B14F-4D97-AF65-F5344CB8AC3E}">
        <p14:creationId xmlns:p14="http://schemas.microsoft.com/office/powerpoint/2010/main" val="1710673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8445B3EC-821F-4E6F-AC60-B9FDAF813075}" type="slidenum">
              <a:rPr lang="hr-HR" smtClean="0"/>
              <a:pPr/>
              <a:t>14</a:t>
            </a:fld>
            <a:endParaRPr lang="hr-HR"/>
          </a:p>
        </p:txBody>
      </p:sp>
    </p:spTree>
    <p:extLst>
      <p:ext uri="{BB962C8B-B14F-4D97-AF65-F5344CB8AC3E}">
        <p14:creationId xmlns:p14="http://schemas.microsoft.com/office/powerpoint/2010/main" val="2501558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8445B3EC-821F-4E6F-AC60-B9FDAF813075}" type="slidenum">
              <a:rPr lang="hr-HR" smtClean="0"/>
              <a:pPr/>
              <a:t>15</a:t>
            </a:fld>
            <a:endParaRPr lang="hr-HR"/>
          </a:p>
        </p:txBody>
      </p:sp>
    </p:spTree>
    <p:extLst>
      <p:ext uri="{BB962C8B-B14F-4D97-AF65-F5344CB8AC3E}">
        <p14:creationId xmlns:p14="http://schemas.microsoft.com/office/powerpoint/2010/main" val="1511713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8445B3EC-821F-4E6F-AC60-B9FDAF813075}" type="slidenum">
              <a:rPr lang="hr-HR" smtClean="0"/>
              <a:pPr/>
              <a:t>16</a:t>
            </a:fld>
            <a:endParaRPr lang="hr-HR"/>
          </a:p>
        </p:txBody>
      </p:sp>
    </p:spTree>
    <p:extLst>
      <p:ext uri="{BB962C8B-B14F-4D97-AF65-F5344CB8AC3E}">
        <p14:creationId xmlns:p14="http://schemas.microsoft.com/office/powerpoint/2010/main" val="1014859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8445B3EC-821F-4E6F-AC60-B9FDAF813075}" type="slidenum">
              <a:rPr lang="hr-HR" smtClean="0"/>
              <a:pPr/>
              <a:t>18</a:t>
            </a:fld>
            <a:endParaRPr lang="hr-HR"/>
          </a:p>
        </p:txBody>
      </p:sp>
    </p:spTree>
    <p:extLst>
      <p:ext uri="{BB962C8B-B14F-4D97-AF65-F5344CB8AC3E}">
        <p14:creationId xmlns:p14="http://schemas.microsoft.com/office/powerpoint/2010/main" val="2540726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8445B3EC-821F-4E6F-AC60-B9FDAF813075}" type="slidenum">
              <a:rPr lang="hr-HR" smtClean="0"/>
              <a:pPr/>
              <a:t>19</a:t>
            </a:fld>
            <a:endParaRPr lang="hr-HR"/>
          </a:p>
        </p:txBody>
      </p:sp>
    </p:spTree>
    <p:extLst>
      <p:ext uri="{BB962C8B-B14F-4D97-AF65-F5344CB8AC3E}">
        <p14:creationId xmlns:p14="http://schemas.microsoft.com/office/powerpoint/2010/main" val="589045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fld id="{8445B3EC-821F-4E6F-AC60-B9FDAF813075}" type="slidenum">
              <a:rPr lang="hr-HR" smtClean="0"/>
              <a:pPr/>
              <a:t>20</a:t>
            </a:fld>
            <a:endParaRPr lang="hr-HR"/>
          </a:p>
        </p:txBody>
      </p:sp>
    </p:spTree>
    <p:extLst>
      <p:ext uri="{BB962C8B-B14F-4D97-AF65-F5344CB8AC3E}">
        <p14:creationId xmlns:p14="http://schemas.microsoft.com/office/powerpoint/2010/main" val="4272803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hr-HR" dirty="0"/>
          </a:p>
        </p:txBody>
      </p:sp>
      <p:sp>
        <p:nvSpPr>
          <p:cNvPr id="4" name="Slide Number Placeholder 3"/>
          <p:cNvSpPr>
            <a:spLocks noGrp="1"/>
          </p:cNvSpPr>
          <p:nvPr>
            <p:ph type="sldNum" sz="quarter" idx="10"/>
          </p:nvPr>
        </p:nvSpPr>
        <p:spPr/>
        <p:txBody>
          <a:bodyPr/>
          <a:lstStyle/>
          <a:p>
            <a:fld id="{8445B3EC-821F-4E6F-AC60-B9FDAF813075}" type="slidenum">
              <a:rPr lang="hr-HR" smtClean="0"/>
              <a:pPr/>
              <a:t>22</a:t>
            </a:fld>
            <a:endParaRPr lang="hr-HR"/>
          </a:p>
        </p:txBody>
      </p:sp>
    </p:spTree>
    <p:extLst>
      <p:ext uri="{BB962C8B-B14F-4D97-AF65-F5344CB8AC3E}">
        <p14:creationId xmlns:p14="http://schemas.microsoft.com/office/powerpoint/2010/main" val="3338230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hr-HR" baseline="0" dirty="0" smtClean="0"/>
          </a:p>
        </p:txBody>
      </p:sp>
      <p:sp>
        <p:nvSpPr>
          <p:cNvPr id="4" name="Slide Number Placeholder 3"/>
          <p:cNvSpPr>
            <a:spLocks noGrp="1"/>
          </p:cNvSpPr>
          <p:nvPr>
            <p:ph type="sldNum" sz="quarter" idx="10"/>
          </p:nvPr>
        </p:nvSpPr>
        <p:spPr/>
        <p:txBody>
          <a:bodyPr/>
          <a:lstStyle/>
          <a:p>
            <a:fld id="{8445B3EC-821F-4E6F-AC60-B9FDAF813075}" type="slidenum">
              <a:rPr lang="hr-HR" smtClean="0"/>
              <a:pPr/>
              <a:t>2</a:t>
            </a:fld>
            <a:endParaRPr lang="hr-HR"/>
          </a:p>
        </p:txBody>
      </p:sp>
    </p:spTree>
    <p:extLst>
      <p:ext uri="{BB962C8B-B14F-4D97-AF65-F5344CB8AC3E}">
        <p14:creationId xmlns:p14="http://schemas.microsoft.com/office/powerpoint/2010/main" val="3076868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fld id="{8445B3EC-821F-4E6F-AC60-B9FDAF813075}" type="slidenum">
              <a:rPr lang="hr-HR" smtClean="0"/>
              <a:pPr/>
              <a:t>23</a:t>
            </a:fld>
            <a:endParaRPr lang="hr-HR"/>
          </a:p>
        </p:txBody>
      </p:sp>
    </p:spTree>
    <p:extLst>
      <p:ext uri="{BB962C8B-B14F-4D97-AF65-F5344CB8AC3E}">
        <p14:creationId xmlns:p14="http://schemas.microsoft.com/office/powerpoint/2010/main" val="3674619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8445B3EC-821F-4E6F-AC60-B9FDAF813075}" type="slidenum">
              <a:rPr lang="hr-HR" smtClean="0"/>
              <a:pPr/>
              <a:t>24</a:t>
            </a:fld>
            <a:endParaRPr lang="hr-HR"/>
          </a:p>
        </p:txBody>
      </p:sp>
    </p:spTree>
    <p:extLst>
      <p:ext uri="{BB962C8B-B14F-4D97-AF65-F5344CB8AC3E}">
        <p14:creationId xmlns:p14="http://schemas.microsoft.com/office/powerpoint/2010/main" val="23202143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fld id="{8445B3EC-821F-4E6F-AC60-B9FDAF813075}" type="slidenum">
              <a:rPr lang="hr-HR" smtClean="0"/>
              <a:pPr/>
              <a:t>25</a:t>
            </a:fld>
            <a:endParaRPr lang="hr-HR"/>
          </a:p>
        </p:txBody>
      </p:sp>
    </p:spTree>
    <p:extLst>
      <p:ext uri="{BB962C8B-B14F-4D97-AF65-F5344CB8AC3E}">
        <p14:creationId xmlns:p14="http://schemas.microsoft.com/office/powerpoint/2010/main" val="15480527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8445B3EC-821F-4E6F-AC60-B9FDAF813075}" type="slidenum">
              <a:rPr lang="hr-HR" smtClean="0"/>
              <a:pPr/>
              <a:t>26</a:t>
            </a:fld>
            <a:endParaRPr lang="hr-HR"/>
          </a:p>
        </p:txBody>
      </p:sp>
    </p:spTree>
    <p:extLst>
      <p:ext uri="{BB962C8B-B14F-4D97-AF65-F5344CB8AC3E}">
        <p14:creationId xmlns:p14="http://schemas.microsoft.com/office/powerpoint/2010/main" val="36865393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8445B3EC-821F-4E6F-AC60-B9FDAF813075}" type="slidenum">
              <a:rPr lang="hr-HR" smtClean="0"/>
              <a:pPr/>
              <a:t>27</a:t>
            </a:fld>
            <a:endParaRPr lang="hr-HR"/>
          </a:p>
        </p:txBody>
      </p:sp>
    </p:spTree>
    <p:extLst>
      <p:ext uri="{BB962C8B-B14F-4D97-AF65-F5344CB8AC3E}">
        <p14:creationId xmlns:p14="http://schemas.microsoft.com/office/powerpoint/2010/main" val="36002998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fld id="{8445B3EC-821F-4E6F-AC60-B9FDAF813075}" type="slidenum">
              <a:rPr lang="hr-HR" smtClean="0"/>
              <a:pPr/>
              <a:t>28</a:t>
            </a:fld>
            <a:endParaRPr lang="hr-HR"/>
          </a:p>
        </p:txBody>
      </p:sp>
    </p:spTree>
    <p:extLst>
      <p:ext uri="{BB962C8B-B14F-4D97-AF65-F5344CB8AC3E}">
        <p14:creationId xmlns:p14="http://schemas.microsoft.com/office/powerpoint/2010/main" val="24839281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fld id="{8445B3EC-821F-4E6F-AC60-B9FDAF813075}" type="slidenum">
              <a:rPr lang="hr-HR" smtClean="0"/>
              <a:pPr/>
              <a:t>29</a:t>
            </a:fld>
            <a:endParaRPr lang="hr-HR"/>
          </a:p>
        </p:txBody>
      </p:sp>
    </p:spTree>
    <p:extLst>
      <p:ext uri="{BB962C8B-B14F-4D97-AF65-F5344CB8AC3E}">
        <p14:creationId xmlns:p14="http://schemas.microsoft.com/office/powerpoint/2010/main" val="4446030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8445B3EC-821F-4E6F-AC60-B9FDAF813075}" type="slidenum">
              <a:rPr lang="hr-HR" smtClean="0"/>
              <a:pPr/>
              <a:t>30</a:t>
            </a:fld>
            <a:endParaRPr lang="hr-HR"/>
          </a:p>
        </p:txBody>
      </p:sp>
    </p:spTree>
    <p:extLst>
      <p:ext uri="{BB962C8B-B14F-4D97-AF65-F5344CB8AC3E}">
        <p14:creationId xmlns:p14="http://schemas.microsoft.com/office/powerpoint/2010/main" val="12374209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8445B3EC-821F-4E6F-AC60-B9FDAF813075}" type="slidenum">
              <a:rPr lang="hr-HR" smtClean="0"/>
              <a:pPr/>
              <a:t>31</a:t>
            </a:fld>
            <a:endParaRPr lang="hr-HR"/>
          </a:p>
        </p:txBody>
      </p:sp>
    </p:spTree>
    <p:extLst>
      <p:ext uri="{BB962C8B-B14F-4D97-AF65-F5344CB8AC3E}">
        <p14:creationId xmlns:p14="http://schemas.microsoft.com/office/powerpoint/2010/main" val="17649634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8445B3EC-821F-4E6F-AC60-B9FDAF813075}" type="slidenum">
              <a:rPr lang="hr-HR" smtClean="0"/>
              <a:pPr/>
              <a:t>32</a:t>
            </a:fld>
            <a:endParaRPr lang="hr-HR"/>
          </a:p>
        </p:txBody>
      </p:sp>
    </p:spTree>
    <p:extLst>
      <p:ext uri="{BB962C8B-B14F-4D97-AF65-F5344CB8AC3E}">
        <p14:creationId xmlns:p14="http://schemas.microsoft.com/office/powerpoint/2010/main" val="1396627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8445B3EC-821F-4E6F-AC60-B9FDAF813075}" type="slidenum">
              <a:rPr lang="hr-HR" smtClean="0"/>
              <a:pPr/>
              <a:t>3</a:t>
            </a:fld>
            <a:endParaRPr lang="hr-HR"/>
          </a:p>
        </p:txBody>
      </p:sp>
    </p:spTree>
    <p:extLst>
      <p:ext uri="{BB962C8B-B14F-4D97-AF65-F5344CB8AC3E}">
        <p14:creationId xmlns:p14="http://schemas.microsoft.com/office/powerpoint/2010/main" val="2609013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8445B3EC-821F-4E6F-AC60-B9FDAF813075}" type="slidenum">
              <a:rPr lang="hr-HR" smtClean="0"/>
              <a:pPr/>
              <a:t>4</a:t>
            </a:fld>
            <a:endParaRPr lang="hr-HR"/>
          </a:p>
        </p:txBody>
      </p:sp>
    </p:spTree>
    <p:extLst>
      <p:ext uri="{BB962C8B-B14F-4D97-AF65-F5344CB8AC3E}">
        <p14:creationId xmlns:p14="http://schemas.microsoft.com/office/powerpoint/2010/main" val="3041298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8445B3EC-821F-4E6F-AC60-B9FDAF813075}" type="slidenum">
              <a:rPr lang="hr-HR" smtClean="0"/>
              <a:pPr/>
              <a:t>5</a:t>
            </a:fld>
            <a:endParaRPr lang="hr-HR"/>
          </a:p>
        </p:txBody>
      </p:sp>
    </p:spTree>
    <p:extLst>
      <p:ext uri="{BB962C8B-B14F-4D97-AF65-F5344CB8AC3E}">
        <p14:creationId xmlns:p14="http://schemas.microsoft.com/office/powerpoint/2010/main" val="1388901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8445B3EC-821F-4E6F-AC60-B9FDAF813075}" type="slidenum">
              <a:rPr lang="hr-HR" smtClean="0"/>
              <a:pPr/>
              <a:t>6</a:t>
            </a:fld>
            <a:endParaRPr lang="hr-HR"/>
          </a:p>
        </p:txBody>
      </p:sp>
    </p:spTree>
    <p:extLst>
      <p:ext uri="{BB962C8B-B14F-4D97-AF65-F5344CB8AC3E}">
        <p14:creationId xmlns:p14="http://schemas.microsoft.com/office/powerpoint/2010/main" val="4284406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8445B3EC-821F-4E6F-AC60-B9FDAF813075}" type="slidenum">
              <a:rPr lang="hr-HR" smtClean="0"/>
              <a:pPr/>
              <a:t>7</a:t>
            </a:fld>
            <a:endParaRPr lang="hr-HR"/>
          </a:p>
        </p:txBody>
      </p:sp>
    </p:spTree>
    <p:extLst>
      <p:ext uri="{BB962C8B-B14F-4D97-AF65-F5344CB8AC3E}">
        <p14:creationId xmlns:p14="http://schemas.microsoft.com/office/powerpoint/2010/main" val="4035079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8445B3EC-821F-4E6F-AC60-B9FDAF813075}" type="slidenum">
              <a:rPr lang="hr-HR" smtClean="0"/>
              <a:pPr/>
              <a:t>8</a:t>
            </a:fld>
            <a:endParaRPr lang="hr-HR"/>
          </a:p>
        </p:txBody>
      </p:sp>
    </p:spTree>
    <p:extLst>
      <p:ext uri="{BB962C8B-B14F-4D97-AF65-F5344CB8AC3E}">
        <p14:creationId xmlns:p14="http://schemas.microsoft.com/office/powerpoint/2010/main" val="323014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8445B3EC-821F-4E6F-AC60-B9FDAF813075}" type="slidenum">
              <a:rPr lang="hr-HR" smtClean="0"/>
              <a:pPr/>
              <a:t>9</a:t>
            </a:fld>
            <a:endParaRPr lang="hr-HR"/>
          </a:p>
        </p:txBody>
      </p:sp>
    </p:spTree>
    <p:extLst>
      <p:ext uri="{BB962C8B-B14F-4D97-AF65-F5344CB8AC3E}">
        <p14:creationId xmlns:p14="http://schemas.microsoft.com/office/powerpoint/2010/main" val="4014778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hr-H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p>
            <a:fld id="{9DF99BE4-4868-4A22-8B15-E009D6A67FDC}" type="datetime1">
              <a:rPr lang="hr-HR" smtClean="0"/>
              <a:pPr/>
              <a:t>4.6.2018.</a:t>
            </a:fld>
            <a:endParaRPr lang="hr-HR"/>
          </a:p>
        </p:txBody>
      </p:sp>
      <p:sp>
        <p:nvSpPr>
          <p:cNvPr id="5" name="Footer Placeholder 4"/>
          <p:cNvSpPr>
            <a:spLocks noGrp="1"/>
          </p:cNvSpPr>
          <p:nvPr>
            <p:ph type="ftr" sz="quarter" idx="11"/>
          </p:nvPr>
        </p:nvSpPr>
        <p:spPr/>
        <p:txBody>
          <a:bodyPr/>
          <a:lstStyle/>
          <a:p>
            <a:r>
              <a:rPr lang="hr-HR" smtClean="0"/>
              <a:t>Zagreb, 26. svibanj 2018.</a:t>
            </a:r>
            <a:endParaRPr lang="hr-HR"/>
          </a:p>
        </p:txBody>
      </p:sp>
      <p:sp>
        <p:nvSpPr>
          <p:cNvPr id="6" name="Slide Number Placeholder 5"/>
          <p:cNvSpPr>
            <a:spLocks noGrp="1"/>
          </p:cNvSpPr>
          <p:nvPr>
            <p:ph type="sldNum" sz="quarter" idx="12"/>
          </p:nvPr>
        </p:nvSpPr>
        <p:spPr/>
        <p:txBody>
          <a:bodyPr/>
          <a:lstStyle/>
          <a:p>
            <a:fld id="{B78AA5DB-579F-4163-A2F0-D1ADBB96E884}" type="slidenum">
              <a:rPr lang="hr-HR" smtClean="0"/>
              <a:pPr/>
              <a:t>‹#›</a:t>
            </a:fld>
            <a:endParaRPr lang="hr-HR"/>
          </a:p>
        </p:txBody>
      </p:sp>
    </p:spTree>
    <p:extLst>
      <p:ext uri="{BB962C8B-B14F-4D97-AF65-F5344CB8AC3E}">
        <p14:creationId xmlns:p14="http://schemas.microsoft.com/office/powerpoint/2010/main" val="2249280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8DC60A06-472D-45B3-8BDD-C34CAB0A2A52}" type="datetime1">
              <a:rPr lang="hr-HR" smtClean="0"/>
              <a:pPr/>
              <a:t>4.6.2018.</a:t>
            </a:fld>
            <a:endParaRPr lang="hr-HR"/>
          </a:p>
        </p:txBody>
      </p:sp>
      <p:sp>
        <p:nvSpPr>
          <p:cNvPr id="5" name="Footer Placeholder 4"/>
          <p:cNvSpPr>
            <a:spLocks noGrp="1"/>
          </p:cNvSpPr>
          <p:nvPr>
            <p:ph type="ftr" sz="quarter" idx="11"/>
          </p:nvPr>
        </p:nvSpPr>
        <p:spPr/>
        <p:txBody>
          <a:bodyPr/>
          <a:lstStyle/>
          <a:p>
            <a:r>
              <a:rPr lang="hr-HR" smtClean="0"/>
              <a:t>Zagreb, 26. svibanj 2018.</a:t>
            </a:r>
            <a:endParaRPr lang="hr-HR"/>
          </a:p>
        </p:txBody>
      </p:sp>
      <p:sp>
        <p:nvSpPr>
          <p:cNvPr id="6" name="Slide Number Placeholder 5"/>
          <p:cNvSpPr>
            <a:spLocks noGrp="1"/>
          </p:cNvSpPr>
          <p:nvPr>
            <p:ph type="sldNum" sz="quarter" idx="12"/>
          </p:nvPr>
        </p:nvSpPr>
        <p:spPr/>
        <p:txBody>
          <a:bodyPr/>
          <a:lstStyle/>
          <a:p>
            <a:fld id="{B78AA5DB-579F-4163-A2F0-D1ADBB96E884}" type="slidenum">
              <a:rPr lang="hr-HR" smtClean="0"/>
              <a:pPr/>
              <a:t>‹#›</a:t>
            </a:fld>
            <a:endParaRPr lang="hr-HR"/>
          </a:p>
        </p:txBody>
      </p:sp>
    </p:spTree>
    <p:extLst>
      <p:ext uri="{BB962C8B-B14F-4D97-AF65-F5344CB8AC3E}">
        <p14:creationId xmlns:p14="http://schemas.microsoft.com/office/powerpoint/2010/main" val="1721019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8A8004DE-16D9-4C7A-97EB-FD734FAF0683}" type="datetime1">
              <a:rPr lang="hr-HR" smtClean="0"/>
              <a:pPr/>
              <a:t>4.6.2018.</a:t>
            </a:fld>
            <a:endParaRPr lang="hr-HR"/>
          </a:p>
        </p:txBody>
      </p:sp>
      <p:sp>
        <p:nvSpPr>
          <p:cNvPr id="5" name="Footer Placeholder 4"/>
          <p:cNvSpPr>
            <a:spLocks noGrp="1"/>
          </p:cNvSpPr>
          <p:nvPr>
            <p:ph type="ftr" sz="quarter" idx="11"/>
          </p:nvPr>
        </p:nvSpPr>
        <p:spPr/>
        <p:txBody>
          <a:bodyPr/>
          <a:lstStyle/>
          <a:p>
            <a:r>
              <a:rPr lang="hr-HR" smtClean="0"/>
              <a:t>Zagreb, 26. svibanj 2018.</a:t>
            </a:r>
            <a:endParaRPr lang="hr-HR"/>
          </a:p>
        </p:txBody>
      </p:sp>
      <p:sp>
        <p:nvSpPr>
          <p:cNvPr id="6" name="Slide Number Placeholder 5"/>
          <p:cNvSpPr>
            <a:spLocks noGrp="1"/>
          </p:cNvSpPr>
          <p:nvPr>
            <p:ph type="sldNum" sz="quarter" idx="12"/>
          </p:nvPr>
        </p:nvSpPr>
        <p:spPr/>
        <p:txBody>
          <a:bodyPr/>
          <a:lstStyle/>
          <a:p>
            <a:fld id="{B78AA5DB-579F-4163-A2F0-D1ADBB96E884}" type="slidenum">
              <a:rPr lang="hr-HR" smtClean="0"/>
              <a:pPr/>
              <a:t>‹#›</a:t>
            </a:fld>
            <a:endParaRPr lang="hr-HR"/>
          </a:p>
        </p:txBody>
      </p:sp>
    </p:spTree>
    <p:extLst>
      <p:ext uri="{BB962C8B-B14F-4D97-AF65-F5344CB8AC3E}">
        <p14:creationId xmlns:p14="http://schemas.microsoft.com/office/powerpoint/2010/main" val="252585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4FAD41B1-521B-45D1-A5EB-85D5531480A6}" type="datetime1">
              <a:rPr lang="hr-HR" smtClean="0"/>
              <a:pPr/>
              <a:t>4.6.2018.</a:t>
            </a:fld>
            <a:endParaRPr lang="hr-HR"/>
          </a:p>
        </p:txBody>
      </p:sp>
      <p:sp>
        <p:nvSpPr>
          <p:cNvPr id="5" name="Footer Placeholder 4"/>
          <p:cNvSpPr>
            <a:spLocks noGrp="1"/>
          </p:cNvSpPr>
          <p:nvPr>
            <p:ph type="ftr" sz="quarter" idx="11"/>
          </p:nvPr>
        </p:nvSpPr>
        <p:spPr/>
        <p:txBody>
          <a:bodyPr/>
          <a:lstStyle/>
          <a:p>
            <a:r>
              <a:rPr lang="hr-HR" smtClean="0"/>
              <a:t>Zagreb, 26. svibanj 2018.</a:t>
            </a:r>
            <a:endParaRPr lang="hr-HR"/>
          </a:p>
        </p:txBody>
      </p:sp>
      <p:sp>
        <p:nvSpPr>
          <p:cNvPr id="6" name="Slide Number Placeholder 5"/>
          <p:cNvSpPr>
            <a:spLocks noGrp="1"/>
          </p:cNvSpPr>
          <p:nvPr>
            <p:ph type="sldNum" sz="quarter" idx="12"/>
          </p:nvPr>
        </p:nvSpPr>
        <p:spPr/>
        <p:txBody>
          <a:bodyPr/>
          <a:lstStyle/>
          <a:p>
            <a:fld id="{B78AA5DB-579F-4163-A2F0-D1ADBB96E884}" type="slidenum">
              <a:rPr lang="hr-HR" smtClean="0"/>
              <a:pPr/>
              <a:t>‹#›</a:t>
            </a:fld>
            <a:endParaRPr lang="hr-HR"/>
          </a:p>
        </p:txBody>
      </p:sp>
    </p:spTree>
    <p:extLst>
      <p:ext uri="{BB962C8B-B14F-4D97-AF65-F5344CB8AC3E}">
        <p14:creationId xmlns:p14="http://schemas.microsoft.com/office/powerpoint/2010/main" val="1845860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hr-H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40F4D0-2D36-4064-98C6-89397B7AE4C7}" type="datetime1">
              <a:rPr lang="hr-HR" smtClean="0"/>
              <a:pPr/>
              <a:t>4.6.2018.</a:t>
            </a:fld>
            <a:endParaRPr lang="hr-HR"/>
          </a:p>
        </p:txBody>
      </p:sp>
      <p:sp>
        <p:nvSpPr>
          <p:cNvPr id="5" name="Footer Placeholder 4"/>
          <p:cNvSpPr>
            <a:spLocks noGrp="1"/>
          </p:cNvSpPr>
          <p:nvPr>
            <p:ph type="ftr" sz="quarter" idx="11"/>
          </p:nvPr>
        </p:nvSpPr>
        <p:spPr/>
        <p:txBody>
          <a:bodyPr/>
          <a:lstStyle/>
          <a:p>
            <a:r>
              <a:rPr lang="hr-HR" smtClean="0"/>
              <a:t>Zagreb, 26. svibanj 2018.</a:t>
            </a:r>
            <a:endParaRPr lang="hr-HR"/>
          </a:p>
        </p:txBody>
      </p:sp>
      <p:sp>
        <p:nvSpPr>
          <p:cNvPr id="6" name="Slide Number Placeholder 5"/>
          <p:cNvSpPr>
            <a:spLocks noGrp="1"/>
          </p:cNvSpPr>
          <p:nvPr>
            <p:ph type="sldNum" sz="quarter" idx="12"/>
          </p:nvPr>
        </p:nvSpPr>
        <p:spPr/>
        <p:txBody>
          <a:bodyPr/>
          <a:lstStyle/>
          <a:p>
            <a:fld id="{B78AA5DB-579F-4163-A2F0-D1ADBB96E884}" type="slidenum">
              <a:rPr lang="hr-HR" smtClean="0"/>
              <a:pPr/>
              <a:t>‹#›</a:t>
            </a:fld>
            <a:endParaRPr lang="hr-HR"/>
          </a:p>
        </p:txBody>
      </p:sp>
    </p:spTree>
    <p:extLst>
      <p:ext uri="{BB962C8B-B14F-4D97-AF65-F5344CB8AC3E}">
        <p14:creationId xmlns:p14="http://schemas.microsoft.com/office/powerpoint/2010/main" val="3517663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p>
            <a:fld id="{9C07AC44-5679-4E26-A8F8-262B6EC646F4}" type="datetime1">
              <a:rPr lang="hr-HR" smtClean="0"/>
              <a:pPr/>
              <a:t>4.6.2018.</a:t>
            </a:fld>
            <a:endParaRPr lang="hr-HR"/>
          </a:p>
        </p:txBody>
      </p:sp>
      <p:sp>
        <p:nvSpPr>
          <p:cNvPr id="6" name="Footer Placeholder 5"/>
          <p:cNvSpPr>
            <a:spLocks noGrp="1"/>
          </p:cNvSpPr>
          <p:nvPr>
            <p:ph type="ftr" sz="quarter" idx="11"/>
          </p:nvPr>
        </p:nvSpPr>
        <p:spPr/>
        <p:txBody>
          <a:bodyPr/>
          <a:lstStyle/>
          <a:p>
            <a:r>
              <a:rPr lang="hr-HR" smtClean="0"/>
              <a:t>Zagreb, 26. svibanj 2018.</a:t>
            </a:r>
            <a:endParaRPr lang="hr-HR"/>
          </a:p>
        </p:txBody>
      </p:sp>
      <p:sp>
        <p:nvSpPr>
          <p:cNvPr id="7" name="Slide Number Placeholder 6"/>
          <p:cNvSpPr>
            <a:spLocks noGrp="1"/>
          </p:cNvSpPr>
          <p:nvPr>
            <p:ph type="sldNum" sz="quarter" idx="12"/>
          </p:nvPr>
        </p:nvSpPr>
        <p:spPr/>
        <p:txBody>
          <a:bodyPr/>
          <a:lstStyle/>
          <a:p>
            <a:fld id="{B78AA5DB-579F-4163-A2F0-D1ADBB96E884}" type="slidenum">
              <a:rPr lang="hr-HR" smtClean="0"/>
              <a:pPr/>
              <a:t>‹#›</a:t>
            </a:fld>
            <a:endParaRPr lang="hr-HR"/>
          </a:p>
        </p:txBody>
      </p:sp>
    </p:spTree>
    <p:extLst>
      <p:ext uri="{BB962C8B-B14F-4D97-AF65-F5344CB8AC3E}">
        <p14:creationId xmlns:p14="http://schemas.microsoft.com/office/powerpoint/2010/main" val="128870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hr-H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p>
            <a:fld id="{CCAE6434-0695-4B4D-9283-E3248CF211FE}" type="datetime1">
              <a:rPr lang="hr-HR" smtClean="0"/>
              <a:pPr/>
              <a:t>4.6.2018.</a:t>
            </a:fld>
            <a:endParaRPr lang="hr-HR"/>
          </a:p>
        </p:txBody>
      </p:sp>
      <p:sp>
        <p:nvSpPr>
          <p:cNvPr id="8" name="Footer Placeholder 7"/>
          <p:cNvSpPr>
            <a:spLocks noGrp="1"/>
          </p:cNvSpPr>
          <p:nvPr>
            <p:ph type="ftr" sz="quarter" idx="11"/>
          </p:nvPr>
        </p:nvSpPr>
        <p:spPr/>
        <p:txBody>
          <a:bodyPr/>
          <a:lstStyle/>
          <a:p>
            <a:r>
              <a:rPr lang="hr-HR" smtClean="0"/>
              <a:t>Zagreb, 26. svibanj 2018.</a:t>
            </a:r>
            <a:endParaRPr lang="hr-HR"/>
          </a:p>
        </p:txBody>
      </p:sp>
      <p:sp>
        <p:nvSpPr>
          <p:cNvPr id="9" name="Slide Number Placeholder 8"/>
          <p:cNvSpPr>
            <a:spLocks noGrp="1"/>
          </p:cNvSpPr>
          <p:nvPr>
            <p:ph type="sldNum" sz="quarter" idx="12"/>
          </p:nvPr>
        </p:nvSpPr>
        <p:spPr/>
        <p:txBody>
          <a:bodyPr/>
          <a:lstStyle/>
          <a:p>
            <a:fld id="{B78AA5DB-579F-4163-A2F0-D1ADBB96E884}" type="slidenum">
              <a:rPr lang="hr-HR" smtClean="0"/>
              <a:pPr/>
              <a:t>‹#›</a:t>
            </a:fld>
            <a:endParaRPr lang="hr-HR"/>
          </a:p>
        </p:txBody>
      </p:sp>
    </p:spTree>
    <p:extLst>
      <p:ext uri="{BB962C8B-B14F-4D97-AF65-F5344CB8AC3E}">
        <p14:creationId xmlns:p14="http://schemas.microsoft.com/office/powerpoint/2010/main" val="1173772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p>
            <a:fld id="{7F51D01B-3391-4635-9CB6-5E3608962023}" type="datetime1">
              <a:rPr lang="hr-HR" smtClean="0"/>
              <a:pPr/>
              <a:t>4.6.2018.</a:t>
            </a:fld>
            <a:endParaRPr lang="hr-HR"/>
          </a:p>
        </p:txBody>
      </p:sp>
      <p:sp>
        <p:nvSpPr>
          <p:cNvPr id="4" name="Footer Placeholder 3"/>
          <p:cNvSpPr>
            <a:spLocks noGrp="1"/>
          </p:cNvSpPr>
          <p:nvPr>
            <p:ph type="ftr" sz="quarter" idx="11"/>
          </p:nvPr>
        </p:nvSpPr>
        <p:spPr/>
        <p:txBody>
          <a:bodyPr/>
          <a:lstStyle/>
          <a:p>
            <a:r>
              <a:rPr lang="hr-HR" smtClean="0"/>
              <a:t>Zagreb, 26. svibanj 2018.</a:t>
            </a:r>
            <a:endParaRPr lang="hr-HR"/>
          </a:p>
        </p:txBody>
      </p:sp>
      <p:sp>
        <p:nvSpPr>
          <p:cNvPr id="5" name="Slide Number Placeholder 4"/>
          <p:cNvSpPr>
            <a:spLocks noGrp="1"/>
          </p:cNvSpPr>
          <p:nvPr>
            <p:ph type="sldNum" sz="quarter" idx="12"/>
          </p:nvPr>
        </p:nvSpPr>
        <p:spPr/>
        <p:txBody>
          <a:bodyPr/>
          <a:lstStyle/>
          <a:p>
            <a:fld id="{B78AA5DB-579F-4163-A2F0-D1ADBB96E884}" type="slidenum">
              <a:rPr lang="hr-HR" smtClean="0"/>
              <a:pPr/>
              <a:t>‹#›</a:t>
            </a:fld>
            <a:endParaRPr lang="hr-HR"/>
          </a:p>
        </p:txBody>
      </p:sp>
    </p:spTree>
    <p:extLst>
      <p:ext uri="{BB962C8B-B14F-4D97-AF65-F5344CB8AC3E}">
        <p14:creationId xmlns:p14="http://schemas.microsoft.com/office/powerpoint/2010/main" val="371542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58A9A0-5A28-4437-B1FB-D04858E9FD22}" type="datetime1">
              <a:rPr lang="hr-HR" smtClean="0"/>
              <a:pPr/>
              <a:t>4.6.2018.</a:t>
            </a:fld>
            <a:endParaRPr lang="hr-HR"/>
          </a:p>
        </p:txBody>
      </p:sp>
      <p:sp>
        <p:nvSpPr>
          <p:cNvPr id="3" name="Footer Placeholder 2"/>
          <p:cNvSpPr>
            <a:spLocks noGrp="1"/>
          </p:cNvSpPr>
          <p:nvPr>
            <p:ph type="ftr" sz="quarter" idx="11"/>
          </p:nvPr>
        </p:nvSpPr>
        <p:spPr/>
        <p:txBody>
          <a:bodyPr/>
          <a:lstStyle/>
          <a:p>
            <a:r>
              <a:rPr lang="hr-HR" smtClean="0"/>
              <a:t>Zagreb, 26. svibanj 2018.</a:t>
            </a:r>
            <a:endParaRPr lang="hr-HR"/>
          </a:p>
        </p:txBody>
      </p:sp>
      <p:sp>
        <p:nvSpPr>
          <p:cNvPr id="4" name="Slide Number Placeholder 3"/>
          <p:cNvSpPr>
            <a:spLocks noGrp="1"/>
          </p:cNvSpPr>
          <p:nvPr>
            <p:ph type="sldNum" sz="quarter" idx="12"/>
          </p:nvPr>
        </p:nvSpPr>
        <p:spPr/>
        <p:txBody>
          <a:bodyPr/>
          <a:lstStyle/>
          <a:p>
            <a:fld id="{B78AA5DB-579F-4163-A2F0-D1ADBB96E884}" type="slidenum">
              <a:rPr lang="hr-HR" smtClean="0"/>
              <a:pPr/>
              <a:t>‹#›</a:t>
            </a:fld>
            <a:endParaRPr lang="hr-HR"/>
          </a:p>
        </p:txBody>
      </p:sp>
    </p:spTree>
    <p:extLst>
      <p:ext uri="{BB962C8B-B14F-4D97-AF65-F5344CB8AC3E}">
        <p14:creationId xmlns:p14="http://schemas.microsoft.com/office/powerpoint/2010/main" val="3388279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hr-H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28B447-8877-4699-BC74-A9C3133D6D59}" type="datetime1">
              <a:rPr lang="hr-HR" smtClean="0"/>
              <a:pPr/>
              <a:t>4.6.2018.</a:t>
            </a:fld>
            <a:endParaRPr lang="hr-HR"/>
          </a:p>
        </p:txBody>
      </p:sp>
      <p:sp>
        <p:nvSpPr>
          <p:cNvPr id="6" name="Footer Placeholder 5"/>
          <p:cNvSpPr>
            <a:spLocks noGrp="1"/>
          </p:cNvSpPr>
          <p:nvPr>
            <p:ph type="ftr" sz="quarter" idx="11"/>
          </p:nvPr>
        </p:nvSpPr>
        <p:spPr/>
        <p:txBody>
          <a:bodyPr/>
          <a:lstStyle/>
          <a:p>
            <a:r>
              <a:rPr lang="hr-HR" smtClean="0"/>
              <a:t>Zagreb, 26. svibanj 2018.</a:t>
            </a:r>
            <a:endParaRPr lang="hr-HR"/>
          </a:p>
        </p:txBody>
      </p:sp>
      <p:sp>
        <p:nvSpPr>
          <p:cNvPr id="7" name="Slide Number Placeholder 6"/>
          <p:cNvSpPr>
            <a:spLocks noGrp="1"/>
          </p:cNvSpPr>
          <p:nvPr>
            <p:ph type="sldNum" sz="quarter" idx="12"/>
          </p:nvPr>
        </p:nvSpPr>
        <p:spPr/>
        <p:txBody>
          <a:bodyPr/>
          <a:lstStyle/>
          <a:p>
            <a:fld id="{B78AA5DB-579F-4163-A2F0-D1ADBB96E884}" type="slidenum">
              <a:rPr lang="hr-HR" smtClean="0"/>
              <a:pPr/>
              <a:t>‹#›</a:t>
            </a:fld>
            <a:endParaRPr lang="hr-HR"/>
          </a:p>
        </p:txBody>
      </p:sp>
    </p:spTree>
    <p:extLst>
      <p:ext uri="{BB962C8B-B14F-4D97-AF65-F5344CB8AC3E}">
        <p14:creationId xmlns:p14="http://schemas.microsoft.com/office/powerpoint/2010/main" val="3516287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hr-H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F271ED-5F10-4FA0-988D-83E40D04AD2E}" type="datetime1">
              <a:rPr lang="hr-HR" smtClean="0"/>
              <a:pPr/>
              <a:t>4.6.2018.</a:t>
            </a:fld>
            <a:endParaRPr lang="hr-HR"/>
          </a:p>
        </p:txBody>
      </p:sp>
      <p:sp>
        <p:nvSpPr>
          <p:cNvPr id="6" name="Footer Placeholder 5"/>
          <p:cNvSpPr>
            <a:spLocks noGrp="1"/>
          </p:cNvSpPr>
          <p:nvPr>
            <p:ph type="ftr" sz="quarter" idx="11"/>
          </p:nvPr>
        </p:nvSpPr>
        <p:spPr/>
        <p:txBody>
          <a:bodyPr/>
          <a:lstStyle/>
          <a:p>
            <a:r>
              <a:rPr lang="hr-HR" smtClean="0"/>
              <a:t>Zagreb, 26. svibanj 2018.</a:t>
            </a:r>
            <a:endParaRPr lang="hr-HR"/>
          </a:p>
        </p:txBody>
      </p:sp>
      <p:sp>
        <p:nvSpPr>
          <p:cNvPr id="7" name="Slide Number Placeholder 6"/>
          <p:cNvSpPr>
            <a:spLocks noGrp="1"/>
          </p:cNvSpPr>
          <p:nvPr>
            <p:ph type="sldNum" sz="quarter" idx="12"/>
          </p:nvPr>
        </p:nvSpPr>
        <p:spPr/>
        <p:txBody>
          <a:bodyPr/>
          <a:lstStyle/>
          <a:p>
            <a:fld id="{B78AA5DB-579F-4163-A2F0-D1ADBB96E884}" type="slidenum">
              <a:rPr lang="hr-HR" smtClean="0"/>
              <a:pPr/>
              <a:t>‹#›</a:t>
            </a:fld>
            <a:endParaRPr lang="hr-HR"/>
          </a:p>
        </p:txBody>
      </p:sp>
    </p:spTree>
    <p:extLst>
      <p:ext uri="{BB962C8B-B14F-4D97-AF65-F5344CB8AC3E}">
        <p14:creationId xmlns:p14="http://schemas.microsoft.com/office/powerpoint/2010/main" val="4190755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hr-H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23213D-22BE-4785-AE31-81BAD0ED4F2D}" type="datetime1">
              <a:rPr lang="hr-HR" smtClean="0"/>
              <a:pPr/>
              <a:t>4.6.2018.</a:t>
            </a:fld>
            <a:endParaRPr lang="hr-H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hr-HR" smtClean="0"/>
              <a:t>Zagreb, 26. svibanj 2018.</a:t>
            </a:r>
            <a:endParaRPr lang="hr-H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8AA5DB-579F-4163-A2F0-D1ADBB96E884}" type="slidenum">
              <a:rPr lang="hr-HR" smtClean="0"/>
              <a:pPr/>
              <a:t>‹#›</a:t>
            </a:fld>
            <a:endParaRPr lang="hr-HR"/>
          </a:p>
        </p:txBody>
      </p:sp>
    </p:spTree>
    <p:extLst>
      <p:ext uri="{BB962C8B-B14F-4D97-AF65-F5344CB8AC3E}">
        <p14:creationId xmlns:p14="http://schemas.microsoft.com/office/powerpoint/2010/main" val="2129621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6.emf"/></Relationships>
</file>

<file path=ppt/slides/_rels/slide19.xml.rels><?xml version="1.0" encoding="UTF-8" standalone="yes"?>
<Relationships xmlns="http://schemas.openxmlformats.org/package/2006/relationships"><Relationship Id="rId3" Type="http://schemas.openxmlformats.org/officeDocument/2006/relationships/hyperlink" Target="https://www.cdc.gov/flu/about/disease/2014-15.htm"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hr-HR" b="1" dirty="0" smtClean="0">
                <a:solidFill>
                  <a:srgbClr val="002060"/>
                </a:solidFill>
                <a:latin typeface="+mn-lt"/>
              </a:rPr>
              <a:t>Influenca – </a:t>
            </a:r>
            <a:br>
              <a:rPr lang="hr-HR" b="1" dirty="0" smtClean="0">
                <a:solidFill>
                  <a:srgbClr val="002060"/>
                </a:solidFill>
                <a:latin typeface="+mn-lt"/>
              </a:rPr>
            </a:br>
            <a:r>
              <a:rPr lang="hr-HR" b="1" dirty="0" smtClean="0">
                <a:solidFill>
                  <a:srgbClr val="002060"/>
                </a:solidFill>
                <a:latin typeface="+mn-lt"/>
              </a:rPr>
              <a:t>učinkovitost i sigurnost cjepiva</a:t>
            </a:r>
            <a:endParaRPr lang="hr-HR" b="1" dirty="0">
              <a:solidFill>
                <a:srgbClr val="002060"/>
              </a:solidFill>
              <a:latin typeface="+mn-lt"/>
            </a:endParaRPr>
          </a:p>
        </p:txBody>
      </p:sp>
      <p:sp>
        <p:nvSpPr>
          <p:cNvPr id="3" name="Subtitle 2"/>
          <p:cNvSpPr>
            <a:spLocks noGrp="1"/>
          </p:cNvSpPr>
          <p:nvPr>
            <p:ph type="subTitle" idx="1"/>
          </p:nvPr>
        </p:nvSpPr>
        <p:spPr>
          <a:xfrm>
            <a:off x="1371600" y="4193709"/>
            <a:ext cx="9144000" cy="1655762"/>
          </a:xfrm>
        </p:spPr>
        <p:txBody>
          <a:bodyPr/>
          <a:lstStyle/>
          <a:p>
            <a:r>
              <a:rPr lang="hr-HR" b="1" dirty="0" smtClean="0">
                <a:solidFill>
                  <a:srgbClr val="002060"/>
                </a:solidFill>
              </a:rPr>
              <a:t>Dr. </a:t>
            </a:r>
            <a:r>
              <a:rPr lang="hr-HR" b="1" dirty="0" err="1" smtClean="0">
                <a:solidFill>
                  <a:srgbClr val="002060"/>
                </a:solidFill>
              </a:rPr>
              <a:t>sc</a:t>
            </a:r>
            <a:r>
              <a:rPr lang="hr-HR" b="1" dirty="0" smtClean="0">
                <a:solidFill>
                  <a:srgbClr val="002060"/>
                </a:solidFill>
              </a:rPr>
              <a:t>. Sanja Kurečić Filipović, dr.med.</a:t>
            </a:r>
          </a:p>
          <a:p>
            <a:r>
              <a:rPr lang="hr-HR" b="1" dirty="0" smtClean="0">
                <a:solidFill>
                  <a:srgbClr val="002060"/>
                </a:solidFill>
              </a:rPr>
              <a:t>specijalist epidemiologije, HZJZ</a:t>
            </a:r>
            <a:endParaRPr lang="hr-HR" b="1" dirty="0">
              <a:solidFill>
                <a:srgbClr val="002060"/>
              </a:solidFill>
            </a:endParaRPr>
          </a:p>
        </p:txBody>
      </p:sp>
      <p:sp>
        <p:nvSpPr>
          <p:cNvPr id="4" name="Footer Placeholder 3"/>
          <p:cNvSpPr>
            <a:spLocks noGrp="1"/>
          </p:cNvSpPr>
          <p:nvPr>
            <p:ph type="ftr" sz="quarter" idx="11"/>
          </p:nvPr>
        </p:nvSpPr>
        <p:spPr/>
        <p:txBody>
          <a:bodyPr/>
          <a:lstStyle/>
          <a:p>
            <a:r>
              <a:rPr lang="hr-HR" smtClean="0"/>
              <a:t>Zagreb, 26. svibanj 2018.</a:t>
            </a:r>
            <a:endParaRPr lang="hr-H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306" cy="1207113"/>
          </a:xfrm>
          <a:prstGeom prst="rect">
            <a:avLst/>
          </a:prstGeom>
        </p:spPr>
      </p:pic>
      <p:sp>
        <p:nvSpPr>
          <p:cNvPr id="6" name="TextBox 5"/>
          <p:cNvSpPr txBox="1"/>
          <p:nvPr/>
        </p:nvSpPr>
        <p:spPr>
          <a:xfrm>
            <a:off x="1909011" y="818147"/>
            <a:ext cx="8915899" cy="400110"/>
          </a:xfrm>
          <a:prstGeom prst="rect">
            <a:avLst/>
          </a:prstGeom>
          <a:noFill/>
        </p:spPr>
        <p:txBody>
          <a:bodyPr wrap="square" rtlCol="0">
            <a:spAutoFit/>
          </a:bodyPr>
          <a:lstStyle/>
          <a:p>
            <a:r>
              <a:rPr lang="hr-HR" sz="2000" b="1" dirty="0" smtClean="0"/>
              <a:t>Simpozij “Bolesti koje se sprečavaju cijepljenjem”, 25.-26. svibnja 2018., Zagreb</a:t>
            </a:r>
            <a:endParaRPr lang="hr-HR" sz="2000" b="1" dirty="0"/>
          </a:p>
        </p:txBody>
      </p:sp>
      <p:pic>
        <p:nvPicPr>
          <p:cNvPr id="8" name="Picture 2" descr="http://www.hrt.hr/media/tt_news/temadana12905.jpg.688x388_q85_crop_upscale.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09653" y="3545306"/>
            <a:ext cx="2245895" cy="2662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8093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r-HR" smtClean="0"/>
              <a:t>Zagreb, 26. svibanj 2018.</a:t>
            </a:r>
            <a:endParaRPr lang="hr-H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87132" y="0"/>
            <a:ext cx="9924887" cy="6169745"/>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7881" y="6051511"/>
            <a:ext cx="12192000" cy="974801"/>
          </a:xfrm>
          <a:prstGeom prst="rect">
            <a:avLst/>
          </a:prstGeom>
        </p:spPr>
      </p:pic>
      <p:sp>
        <p:nvSpPr>
          <p:cNvPr id="5" name="Oval 4"/>
          <p:cNvSpPr/>
          <p:nvPr/>
        </p:nvSpPr>
        <p:spPr>
          <a:xfrm>
            <a:off x="5775158" y="0"/>
            <a:ext cx="2133600" cy="529389"/>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21180045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r-HR" smtClean="0"/>
              <a:t>Zagreb, 26. svibanj 2018.</a:t>
            </a:r>
            <a:endParaRPr lang="hr-H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374" y="155274"/>
            <a:ext cx="11762705" cy="470987"/>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374" y="953038"/>
            <a:ext cx="11762705" cy="5964582"/>
          </a:xfrm>
          <a:prstGeom prst="rect">
            <a:avLst/>
          </a:prstGeom>
        </p:spPr>
      </p:pic>
      <p:sp>
        <p:nvSpPr>
          <p:cNvPr id="5" name="Oval 4"/>
          <p:cNvSpPr/>
          <p:nvPr/>
        </p:nvSpPr>
        <p:spPr>
          <a:xfrm>
            <a:off x="5149516" y="1"/>
            <a:ext cx="2422357" cy="9144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9349742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hr-HR" smtClean="0"/>
              <a:t>Zagreb, 26. svibanj 2018.</a:t>
            </a:r>
            <a:endParaRPr lang="hr-HR"/>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1706280936"/>
              </p:ext>
            </p:extLst>
          </p:nvPr>
        </p:nvGraphicFramePr>
        <p:xfrm>
          <a:off x="305584" y="843021"/>
          <a:ext cx="11605963" cy="5720618"/>
        </p:xfrm>
        <a:graphic>
          <a:graphicData uri="http://schemas.openxmlformats.org/drawingml/2006/table">
            <a:tbl>
              <a:tblPr firstRow="1" bandRow="1">
                <a:tableStyleId>{5C22544A-7EE6-4342-B048-85BDC9FD1C3A}</a:tableStyleId>
              </a:tblPr>
              <a:tblGrid>
                <a:gridCol w="1857827"/>
                <a:gridCol w="1930400"/>
                <a:gridCol w="3556000"/>
                <a:gridCol w="1436915"/>
                <a:gridCol w="1276474"/>
                <a:gridCol w="1548347"/>
              </a:tblGrid>
              <a:tr h="570348">
                <a:tc>
                  <a:txBody>
                    <a:bodyPr/>
                    <a:lstStyle/>
                    <a:p>
                      <a:r>
                        <a:rPr lang="hr-HR" b="1" dirty="0" smtClean="0"/>
                        <a:t>Studija</a:t>
                      </a:r>
                      <a:endParaRPr lang="hr-HR" b="1" dirty="0"/>
                    </a:p>
                  </a:txBody>
                  <a:tcPr/>
                </a:tc>
                <a:tc>
                  <a:txBody>
                    <a:bodyPr/>
                    <a:lstStyle/>
                    <a:p>
                      <a:r>
                        <a:rPr lang="hr-HR" b="1" dirty="0" smtClean="0"/>
                        <a:t>Ispitanici</a:t>
                      </a:r>
                      <a:endParaRPr lang="hr-HR" b="1" dirty="0"/>
                    </a:p>
                  </a:txBody>
                  <a:tcPr/>
                </a:tc>
                <a:tc>
                  <a:txBody>
                    <a:bodyPr/>
                    <a:lstStyle/>
                    <a:p>
                      <a:r>
                        <a:rPr lang="hr-HR" b="1" dirty="0" smtClean="0"/>
                        <a:t>Definicija slučaja </a:t>
                      </a:r>
                      <a:endParaRPr lang="hr-HR" b="1" dirty="0"/>
                    </a:p>
                  </a:txBody>
                  <a:tcPr/>
                </a:tc>
                <a:tc>
                  <a:txBody>
                    <a:bodyPr/>
                    <a:lstStyle/>
                    <a:p>
                      <a:r>
                        <a:rPr lang="hr-HR" b="1" dirty="0" smtClean="0"/>
                        <a:t>Cjepni status</a:t>
                      </a:r>
                      <a:endParaRPr lang="hr-HR" b="1" dirty="0"/>
                    </a:p>
                  </a:txBody>
                  <a:tcPr/>
                </a:tc>
                <a:tc>
                  <a:txBody>
                    <a:bodyPr/>
                    <a:lstStyle/>
                    <a:p>
                      <a:r>
                        <a:rPr lang="hr-HR" b="1" dirty="0" smtClean="0"/>
                        <a:t>Dobne skupine</a:t>
                      </a:r>
                      <a:endParaRPr lang="hr-HR" b="1" dirty="0"/>
                    </a:p>
                  </a:txBody>
                  <a:tcPr/>
                </a:tc>
                <a:tc>
                  <a:txBody>
                    <a:bodyPr/>
                    <a:lstStyle/>
                    <a:p>
                      <a:r>
                        <a:rPr lang="hr-HR" b="1" dirty="0" smtClean="0"/>
                        <a:t>Države</a:t>
                      </a:r>
                      <a:endParaRPr lang="hr-HR" b="1" dirty="0"/>
                    </a:p>
                  </a:txBody>
                  <a:tcPr/>
                </a:tc>
              </a:tr>
              <a:tr h="3259132">
                <a:tc>
                  <a:txBody>
                    <a:bodyPr/>
                    <a:lstStyle/>
                    <a:p>
                      <a:r>
                        <a:rPr lang="hr-HR" b="1" dirty="0" smtClean="0"/>
                        <a:t>EU IMOVE+</a:t>
                      </a:r>
                      <a:r>
                        <a:rPr lang="hr-HR" b="1" baseline="0" dirty="0" smtClean="0"/>
                        <a:t> MCCS</a:t>
                      </a:r>
                      <a:endParaRPr lang="hr-HR" b="1" dirty="0"/>
                    </a:p>
                  </a:txBody>
                  <a:tcPr/>
                </a:tc>
                <a:tc>
                  <a:txBody>
                    <a:bodyPr/>
                    <a:lstStyle/>
                    <a:p>
                      <a:r>
                        <a:rPr lang="hr-HR" b="1" dirty="0" smtClean="0"/>
                        <a:t>Vanbolnički </a:t>
                      </a:r>
                    </a:p>
                    <a:p>
                      <a:r>
                        <a:rPr lang="hr-HR" b="1" dirty="0" smtClean="0"/>
                        <a:t>pacijenti</a:t>
                      </a:r>
                      <a:endParaRPr lang="hr-HR" b="1" dirty="0"/>
                    </a:p>
                  </a:txBody>
                  <a:tcPr/>
                </a:tc>
                <a:tc>
                  <a:txBody>
                    <a:bodyPr/>
                    <a:lstStyle/>
                    <a:p>
                      <a:r>
                        <a:rPr lang="hr-HR" b="1" dirty="0" smtClean="0"/>
                        <a:t>ILI: nagli početak simptoma I barem</a:t>
                      </a:r>
                      <a:r>
                        <a:rPr lang="hr-HR" b="1" baseline="0" dirty="0" smtClean="0"/>
                        <a:t> jedan od 4 sistemska simptoma: vrućica, slabost, glavobolja, </a:t>
                      </a:r>
                      <a:r>
                        <a:rPr lang="hr-HR" b="1" baseline="0" dirty="0" err="1" smtClean="0"/>
                        <a:t>mijalgija</a:t>
                      </a:r>
                      <a:r>
                        <a:rPr lang="hr-HR" b="1" baseline="0" dirty="0" smtClean="0"/>
                        <a:t> I barem jedan od 3 respiratorna simptoma: kašalj, grlobolja, kratkoća daha</a:t>
                      </a:r>
                      <a:endParaRPr lang="hr-HR" b="1" dirty="0"/>
                    </a:p>
                  </a:txBody>
                  <a:tcPr/>
                </a:tc>
                <a:tc>
                  <a:txBody>
                    <a:bodyPr/>
                    <a:lstStyle/>
                    <a:p>
                      <a:r>
                        <a:rPr lang="hr-HR" b="1" dirty="0" smtClean="0"/>
                        <a:t>Podatak od LOM.</a:t>
                      </a:r>
                      <a:r>
                        <a:rPr lang="hr-HR" b="1" baseline="0" dirty="0" smtClean="0"/>
                        <a:t> Status: cijepljen ako se cijepio &gt; 14 dana od početka ILI simptoma</a:t>
                      </a:r>
                      <a:endParaRPr lang="hr-HR" b="1" dirty="0"/>
                    </a:p>
                  </a:txBody>
                  <a:tcPr/>
                </a:tc>
                <a:tc>
                  <a:txBody>
                    <a:bodyPr/>
                    <a:lstStyle/>
                    <a:p>
                      <a:r>
                        <a:rPr lang="hr-HR" b="1" dirty="0" smtClean="0"/>
                        <a:t>&lt;18 godina; 18-64 godine;</a:t>
                      </a:r>
                      <a:r>
                        <a:rPr lang="hr-HR" b="1" baseline="0" dirty="0" smtClean="0"/>
                        <a:t> ≥ 65 godina</a:t>
                      </a:r>
                    </a:p>
                    <a:p>
                      <a:endParaRPr lang="hr-HR" b="1" baseline="0" dirty="0" smtClean="0"/>
                    </a:p>
                    <a:p>
                      <a:r>
                        <a:rPr lang="hr-HR" b="1" baseline="0" dirty="0" smtClean="0"/>
                        <a:t>U HR samo ≥ 65 godina</a:t>
                      </a:r>
                      <a:endParaRPr lang="hr-HR" b="1" dirty="0"/>
                    </a:p>
                  </a:txBody>
                  <a:tcPr/>
                </a:tc>
                <a:tc>
                  <a:txBody>
                    <a:bodyPr/>
                    <a:lstStyle/>
                    <a:p>
                      <a:r>
                        <a:rPr lang="hr-HR" b="1" dirty="0" smtClean="0"/>
                        <a:t>12 centara: HR, FR, DE, HU, NL,</a:t>
                      </a:r>
                    </a:p>
                    <a:p>
                      <a:r>
                        <a:rPr lang="hr-HR" b="1" dirty="0" smtClean="0"/>
                        <a:t>IE, IT, PT, PL, RO, ES, SE</a:t>
                      </a:r>
                    </a:p>
                    <a:p>
                      <a:endParaRPr lang="hr-HR" b="1" dirty="0" smtClean="0"/>
                    </a:p>
                    <a:p>
                      <a:r>
                        <a:rPr lang="hr-HR" b="1" dirty="0" smtClean="0"/>
                        <a:t>9 sudjeluje u pilot </a:t>
                      </a:r>
                      <a:r>
                        <a:rPr lang="hr-HR" b="1" dirty="0" err="1" smtClean="0"/>
                        <a:t>lab</a:t>
                      </a:r>
                      <a:r>
                        <a:rPr lang="hr-HR" b="1" dirty="0" smtClean="0"/>
                        <a:t>. ispit. </a:t>
                      </a:r>
                    </a:p>
                    <a:p>
                      <a:r>
                        <a:rPr lang="hr-HR" b="1" dirty="0" smtClean="0"/>
                        <a:t>sekvenciranje od 2015/16</a:t>
                      </a:r>
                    </a:p>
                    <a:p>
                      <a:endParaRPr lang="hr-HR" b="1" dirty="0"/>
                    </a:p>
                  </a:txBody>
                  <a:tcPr/>
                </a:tc>
              </a:tr>
              <a:tr h="1821406">
                <a:tc>
                  <a:txBody>
                    <a:bodyPr/>
                    <a:lstStyle/>
                    <a:p>
                      <a:r>
                        <a:rPr lang="hr-HR" b="1" dirty="0" smtClean="0"/>
                        <a:t>IMOVE+ </a:t>
                      </a:r>
                      <a:r>
                        <a:rPr lang="hr-HR" b="1" dirty="0" err="1" smtClean="0"/>
                        <a:t>Hospital</a:t>
                      </a:r>
                      <a:endParaRPr lang="hr-HR" b="1" dirty="0"/>
                    </a:p>
                  </a:txBody>
                  <a:tcPr/>
                </a:tc>
                <a:tc>
                  <a:txBody>
                    <a:bodyPr/>
                    <a:lstStyle/>
                    <a:p>
                      <a:r>
                        <a:rPr lang="hr-HR" b="1" dirty="0" smtClean="0"/>
                        <a:t>Bolnički</a:t>
                      </a:r>
                      <a:r>
                        <a:rPr lang="hr-HR" b="1" baseline="0" dirty="0" smtClean="0"/>
                        <a:t> pacijenti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b="1" baseline="0" dirty="0" smtClean="0"/>
                        <a:t>SARI (barem jedan sistemski i barem jedan respiratorni simptom) u osoba ≥ 65 godina</a:t>
                      </a:r>
                      <a:endParaRPr lang="hr-HR" b="1" dirty="0" smtClean="0"/>
                    </a:p>
                    <a:p>
                      <a:endParaRPr lang="hr-HR" b="1" dirty="0"/>
                    </a:p>
                  </a:txBody>
                  <a:tcPr/>
                </a:tc>
                <a:tc>
                  <a:txBody>
                    <a:bodyPr/>
                    <a:lstStyle/>
                    <a:p>
                      <a:r>
                        <a:rPr lang="hr-HR" b="1" dirty="0" smtClean="0"/>
                        <a:t>Podatak</a:t>
                      </a:r>
                      <a:r>
                        <a:rPr lang="hr-HR" b="1" baseline="0" dirty="0" smtClean="0"/>
                        <a:t> od LOM. Registri cijepljenja</a:t>
                      </a:r>
                      <a:endParaRPr lang="hr-HR" b="1" dirty="0"/>
                    </a:p>
                  </a:txBody>
                  <a:tcPr/>
                </a:tc>
                <a:tc>
                  <a:txBody>
                    <a:bodyPr/>
                    <a:lstStyle/>
                    <a:p>
                      <a:r>
                        <a:rPr lang="hr-HR" b="1" baseline="0" dirty="0" smtClean="0"/>
                        <a:t>≥ 65 godina</a:t>
                      </a:r>
                      <a:endParaRPr lang="hr-HR" b="1" dirty="0"/>
                    </a:p>
                  </a:txBody>
                  <a:tcPr/>
                </a:tc>
                <a:tc>
                  <a:txBody>
                    <a:bodyPr/>
                    <a:lstStyle/>
                    <a:p>
                      <a:r>
                        <a:rPr lang="hr-HR" b="1" baseline="0" dirty="0" smtClean="0"/>
                        <a:t>27 bolnica u 11 europskih zemalja: HR; FI, FR, HU, IT; LI, NL, PL, RO, PT, ES </a:t>
                      </a:r>
                      <a:endParaRPr lang="hr-HR" b="1" dirty="0"/>
                    </a:p>
                  </a:txBody>
                  <a:tcPr/>
                </a:tc>
              </a:tr>
            </a:tbl>
          </a:graphicData>
        </a:graphic>
      </p:graphicFrame>
      <p:sp>
        <p:nvSpPr>
          <p:cNvPr id="2" name="Rectangle 1"/>
          <p:cNvSpPr/>
          <p:nvPr/>
        </p:nvSpPr>
        <p:spPr>
          <a:xfrm>
            <a:off x="193289" y="122712"/>
            <a:ext cx="10292576" cy="584775"/>
          </a:xfrm>
          <a:prstGeom prst="rect">
            <a:avLst/>
          </a:prstGeom>
        </p:spPr>
        <p:txBody>
          <a:bodyPr wrap="square">
            <a:spAutoFit/>
          </a:bodyPr>
          <a:lstStyle/>
          <a:p>
            <a:r>
              <a:rPr lang="hr-HR" sz="3200" dirty="0">
                <a:solidFill>
                  <a:srgbClr val="C00000"/>
                </a:solidFill>
              </a:rPr>
              <a:t>I-MOVE+ </a:t>
            </a:r>
            <a:r>
              <a:rPr lang="hr-HR" sz="3200" dirty="0" smtClean="0">
                <a:solidFill>
                  <a:srgbClr val="C00000"/>
                </a:solidFill>
              </a:rPr>
              <a:t> </a:t>
            </a:r>
            <a:r>
              <a:rPr lang="hr-HR" sz="3200" i="1" dirty="0" err="1" smtClean="0">
                <a:solidFill>
                  <a:srgbClr val="C00000"/>
                </a:solidFill>
              </a:rPr>
              <a:t>Integrated</a:t>
            </a:r>
            <a:r>
              <a:rPr lang="hr-HR" sz="3200" i="1" dirty="0" smtClean="0">
                <a:solidFill>
                  <a:srgbClr val="C00000"/>
                </a:solidFill>
              </a:rPr>
              <a:t> Monitoring </a:t>
            </a:r>
            <a:r>
              <a:rPr lang="hr-HR" sz="3200" i="1" dirty="0" err="1" smtClean="0">
                <a:solidFill>
                  <a:srgbClr val="C00000"/>
                </a:solidFill>
              </a:rPr>
              <a:t>of</a:t>
            </a:r>
            <a:r>
              <a:rPr lang="hr-HR" sz="3200" i="1" dirty="0" smtClean="0">
                <a:solidFill>
                  <a:srgbClr val="C00000"/>
                </a:solidFill>
              </a:rPr>
              <a:t> </a:t>
            </a:r>
            <a:r>
              <a:rPr lang="hr-HR" sz="3200" i="1" dirty="0" err="1" smtClean="0">
                <a:solidFill>
                  <a:srgbClr val="C00000"/>
                </a:solidFill>
              </a:rPr>
              <a:t>Vaccine</a:t>
            </a:r>
            <a:r>
              <a:rPr lang="hr-HR" sz="3200" i="1" dirty="0" smtClean="0">
                <a:solidFill>
                  <a:srgbClr val="C00000"/>
                </a:solidFill>
              </a:rPr>
              <a:t> </a:t>
            </a:r>
            <a:r>
              <a:rPr lang="hr-HR" sz="3200" i="1" dirty="0" err="1" smtClean="0">
                <a:solidFill>
                  <a:srgbClr val="C00000"/>
                </a:solidFill>
              </a:rPr>
              <a:t>Effectiveness</a:t>
            </a:r>
            <a:endParaRPr lang="hr-HR" sz="3200" i="1" dirty="0">
              <a:solidFill>
                <a:srgbClr val="C00000"/>
              </a:solidFill>
            </a:endParaRPr>
          </a:p>
        </p:txBody>
      </p:sp>
    </p:spTree>
    <p:extLst>
      <p:ext uri="{BB962C8B-B14F-4D97-AF65-F5344CB8AC3E}">
        <p14:creationId xmlns:p14="http://schemas.microsoft.com/office/powerpoint/2010/main" val="29732063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r-HR" smtClean="0"/>
              <a:t>Zagreb, 26. svibanj 2018.</a:t>
            </a:r>
            <a:endParaRPr lang="hr-HR"/>
          </a:p>
        </p:txBody>
      </p:sp>
      <p:pic>
        <p:nvPicPr>
          <p:cNvPr id="3" name="Picture 2"/>
          <p:cNvPicPr>
            <a:picLocks noChangeAspect="1"/>
          </p:cNvPicPr>
          <p:nvPr/>
        </p:nvPicPr>
        <p:blipFill>
          <a:blip r:embed="rId3" cstate="print"/>
          <a:stretch>
            <a:fillRect/>
          </a:stretch>
        </p:blipFill>
        <p:spPr>
          <a:xfrm>
            <a:off x="249500" y="-17440"/>
            <a:ext cx="11839726" cy="3115567"/>
          </a:xfrm>
          <a:prstGeom prst="rect">
            <a:avLst/>
          </a:prstGeom>
        </p:spPr>
      </p:pic>
      <p:pic>
        <p:nvPicPr>
          <p:cNvPr id="5" name="Picture 4"/>
          <p:cNvPicPr>
            <a:picLocks noChangeAspect="1"/>
          </p:cNvPicPr>
          <p:nvPr/>
        </p:nvPicPr>
        <p:blipFill>
          <a:blip r:embed="rId4" cstate="print"/>
          <a:stretch>
            <a:fillRect/>
          </a:stretch>
        </p:blipFill>
        <p:spPr>
          <a:xfrm>
            <a:off x="467349" y="3156918"/>
            <a:ext cx="9651526" cy="3476934"/>
          </a:xfrm>
          <a:prstGeom prst="rect">
            <a:avLst/>
          </a:prstGeom>
          <a:noFill/>
        </p:spPr>
      </p:pic>
      <p:sp>
        <p:nvSpPr>
          <p:cNvPr id="6" name="TextBox 5"/>
          <p:cNvSpPr txBox="1"/>
          <p:nvPr/>
        </p:nvSpPr>
        <p:spPr>
          <a:xfrm>
            <a:off x="9873548" y="4137102"/>
            <a:ext cx="1993303" cy="646331"/>
          </a:xfrm>
          <a:prstGeom prst="rect">
            <a:avLst/>
          </a:prstGeom>
          <a:noFill/>
        </p:spPr>
        <p:txBody>
          <a:bodyPr wrap="none" rtlCol="0">
            <a:spAutoFit/>
          </a:bodyPr>
          <a:lstStyle/>
          <a:p>
            <a:r>
              <a:rPr lang="hr-HR" b="1" dirty="0" smtClean="0">
                <a:solidFill>
                  <a:srgbClr val="C00000"/>
                </a:solidFill>
              </a:rPr>
              <a:t>H1N1 dominantan,</a:t>
            </a:r>
          </a:p>
          <a:p>
            <a:r>
              <a:rPr lang="hr-HR" b="1" dirty="0">
                <a:solidFill>
                  <a:srgbClr val="C00000"/>
                </a:solidFill>
              </a:rPr>
              <a:t>a</a:t>
            </a:r>
            <a:r>
              <a:rPr lang="hr-HR" b="1" dirty="0" smtClean="0">
                <a:solidFill>
                  <a:srgbClr val="C00000"/>
                </a:solidFill>
              </a:rPr>
              <a:t>li 6B.1 </a:t>
            </a:r>
            <a:endParaRPr lang="hr-HR" b="1" dirty="0">
              <a:solidFill>
                <a:srgbClr val="C00000"/>
              </a:solidFill>
            </a:endParaRPr>
          </a:p>
        </p:txBody>
      </p:sp>
      <p:sp>
        <p:nvSpPr>
          <p:cNvPr id="8" name="TextBox 7"/>
          <p:cNvSpPr txBox="1"/>
          <p:nvPr/>
        </p:nvSpPr>
        <p:spPr>
          <a:xfrm>
            <a:off x="9739106" y="5492314"/>
            <a:ext cx="2350120" cy="1200329"/>
          </a:xfrm>
          <a:prstGeom prst="rect">
            <a:avLst/>
          </a:prstGeom>
          <a:noFill/>
        </p:spPr>
        <p:txBody>
          <a:bodyPr wrap="square" rtlCol="0">
            <a:spAutoFit/>
          </a:bodyPr>
          <a:lstStyle/>
          <a:p>
            <a:r>
              <a:rPr lang="hr-HR" b="1" dirty="0" smtClean="0">
                <a:solidFill>
                  <a:srgbClr val="C00000"/>
                </a:solidFill>
              </a:rPr>
              <a:t>B također u cirkulaciji</a:t>
            </a:r>
          </a:p>
          <a:p>
            <a:r>
              <a:rPr lang="hr-HR" b="1" dirty="0" smtClean="0">
                <a:solidFill>
                  <a:srgbClr val="C00000"/>
                </a:solidFill>
              </a:rPr>
              <a:t>Victoria linija, u cjepivu </a:t>
            </a:r>
            <a:r>
              <a:rPr lang="hr-HR" b="1" dirty="0" err="1" smtClean="0">
                <a:solidFill>
                  <a:srgbClr val="C00000"/>
                </a:solidFill>
              </a:rPr>
              <a:t>Phuket-like</a:t>
            </a:r>
            <a:r>
              <a:rPr lang="hr-HR" b="1" dirty="0">
                <a:solidFill>
                  <a:srgbClr val="C00000"/>
                </a:solidFill>
              </a:rPr>
              <a:t> </a:t>
            </a:r>
            <a:r>
              <a:rPr lang="hr-HR" b="1" dirty="0" smtClean="0">
                <a:solidFill>
                  <a:srgbClr val="C00000"/>
                </a:solidFill>
              </a:rPr>
              <a:t>=</a:t>
            </a:r>
          </a:p>
          <a:p>
            <a:r>
              <a:rPr lang="hr-HR" b="1" dirty="0" err="1" smtClean="0">
                <a:solidFill>
                  <a:srgbClr val="C00000"/>
                </a:solidFill>
              </a:rPr>
              <a:t>Yamagata</a:t>
            </a:r>
            <a:endParaRPr lang="hr-HR" b="1" dirty="0">
              <a:solidFill>
                <a:srgbClr val="C00000"/>
              </a:solidFill>
            </a:endParaRPr>
          </a:p>
        </p:txBody>
      </p:sp>
      <p:sp>
        <p:nvSpPr>
          <p:cNvPr id="9" name="Oval 8"/>
          <p:cNvSpPr/>
          <p:nvPr/>
        </p:nvSpPr>
        <p:spPr>
          <a:xfrm>
            <a:off x="2430966" y="4895385"/>
            <a:ext cx="713678" cy="379142"/>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 name="Oval 9"/>
          <p:cNvSpPr/>
          <p:nvPr/>
        </p:nvSpPr>
        <p:spPr>
          <a:xfrm>
            <a:off x="467349" y="6000699"/>
            <a:ext cx="1707139" cy="36189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42781859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r-HR" smtClean="0"/>
              <a:t>Zagreb, 26. svibanj 2018.</a:t>
            </a:r>
            <a:endParaRPr lang="hr-H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059" y="393223"/>
            <a:ext cx="12192000" cy="2575737"/>
          </a:xfrm>
          <a:prstGeom prst="rect">
            <a:avLst/>
          </a:prstGeom>
        </p:spPr>
      </p:pic>
      <p:sp>
        <p:nvSpPr>
          <p:cNvPr id="4" name="Oval 3"/>
          <p:cNvSpPr/>
          <p:nvPr/>
        </p:nvSpPr>
        <p:spPr>
          <a:xfrm>
            <a:off x="9640229" y="1901283"/>
            <a:ext cx="970155" cy="25647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 name="Oval 4"/>
          <p:cNvSpPr/>
          <p:nvPr/>
        </p:nvSpPr>
        <p:spPr>
          <a:xfrm>
            <a:off x="9668107" y="2180063"/>
            <a:ext cx="914400" cy="34011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Oval 5"/>
          <p:cNvSpPr/>
          <p:nvPr/>
        </p:nvSpPr>
        <p:spPr>
          <a:xfrm>
            <a:off x="9668107" y="2308302"/>
            <a:ext cx="914400" cy="37356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Oval 6"/>
          <p:cNvSpPr/>
          <p:nvPr/>
        </p:nvSpPr>
        <p:spPr>
          <a:xfrm>
            <a:off x="5151864" y="1137424"/>
            <a:ext cx="702526" cy="2899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094189"/>
            <a:ext cx="12192000" cy="1136931"/>
          </a:xfrm>
          <a:prstGeom prst="rect">
            <a:avLst/>
          </a:prstGeom>
        </p:spPr>
      </p:pic>
    </p:spTree>
    <p:extLst>
      <p:ext uri="{BB962C8B-B14F-4D97-AF65-F5344CB8AC3E}">
        <p14:creationId xmlns:p14="http://schemas.microsoft.com/office/powerpoint/2010/main" val="42233312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r-HR" smtClean="0"/>
              <a:t>Zagreb, 26. svibanj 2018.</a:t>
            </a:r>
            <a:endParaRPr lang="hr-H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722" y="206792"/>
            <a:ext cx="12192000" cy="2407673"/>
          </a:xfrm>
          <a:prstGeom prst="rect">
            <a:avLst/>
          </a:prstGeom>
        </p:spPr>
      </p:pic>
      <p:sp>
        <p:nvSpPr>
          <p:cNvPr id="4" name="Oval 3"/>
          <p:cNvSpPr/>
          <p:nvPr/>
        </p:nvSpPr>
        <p:spPr>
          <a:xfrm>
            <a:off x="2174488" y="1260088"/>
            <a:ext cx="2007220" cy="85864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5" name="Picture 4"/>
          <p:cNvPicPr>
            <a:picLocks noChangeAspect="1"/>
          </p:cNvPicPr>
          <p:nvPr/>
        </p:nvPicPr>
        <p:blipFill>
          <a:blip r:embed="rId4" cstate="print"/>
          <a:stretch>
            <a:fillRect/>
          </a:stretch>
        </p:blipFill>
        <p:spPr>
          <a:xfrm>
            <a:off x="306085" y="2675303"/>
            <a:ext cx="5744025" cy="4020144"/>
          </a:xfrm>
          <a:prstGeom prst="rect">
            <a:avLst/>
          </a:prstGeom>
        </p:spPr>
      </p:pic>
      <p:sp>
        <p:nvSpPr>
          <p:cNvPr id="6" name="TextBox 5"/>
          <p:cNvSpPr txBox="1"/>
          <p:nvPr/>
        </p:nvSpPr>
        <p:spPr>
          <a:xfrm>
            <a:off x="6204451" y="3254214"/>
            <a:ext cx="4497257" cy="2862322"/>
          </a:xfrm>
          <a:prstGeom prst="rect">
            <a:avLst/>
          </a:prstGeom>
          <a:noFill/>
        </p:spPr>
        <p:txBody>
          <a:bodyPr wrap="none" rtlCol="0">
            <a:spAutoFit/>
          </a:bodyPr>
          <a:lstStyle/>
          <a:p>
            <a:r>
              <a:rPr lang="hr-HR" dirty="0" smtClean="0"/>
              <a:t>42% (H1N1)pdm09 (355 slučaja; 976 kontrola)</a:t>
            </a:r>
          </a:p>
          <a:p>
            <a:r>
              <a:rPr lang="hr-HR" dirty="0"/>
              <a:t>	</a:t>
            </a:r>
            <a:r>
              <a:rPr lang="hr-HR" dirty="0" smtClean="0"/>
              <a:t>- dijabetes: 59%</a:t>
            </a:r>
          </a:p>
          <a:p>
            <a:r>
              <a:rPr lang="hr-HR" dirty="0"/>
              <a:t>	</a:t>
            </a:r>
            <a:r>
              <a:rPr lang="hr-HR" dirty="0" smtClean="0"/>
              <a:t>- karcinom: 48%</a:t>
            </a:r>
          </a:p>
          <a:p>
            <a:r>
              <a:rPr lang="hr-HR" dirty="0"/>
              <a:t>	</a:t>
            </a:r>
            <a:r>
              <a:rPr lang="hr-HR" dirty="0" smtClean="0"/>
              <a:t>- plućni: 43%</a:t>
            </a:r>
          </a:p>
          <a:p>
            <a:r>
              <a:rPr lang="hr-HR" dirty="0"/>
              <a:t>	</a:t>
            </a:r>
            <a:r>
              <a:rPr lang="hr-HR" dirty="0" smtClean="0"/>
              <a:t>- srčani: 39%</a:t>
            </a:r>
          </a:p>
          <a:p>
            <a:r>
              <a:rPr lang="hr-HR" dirty="0" smtClean="0"/>
              <a:t>52% (B) (110 slučaja; 1015 kontrola)</a:t>
            </a:r>
          </a:p>
          <a:p>
            <a:r>
              <a:rPr lang="hr-HR" dirty="0" smtClean="0"/>
              <a:t>	- </a:t>
            </a:r>
            <a:r>
              <a:rPr lang="hr-HR" dirty="0"/>
              <a:t>dijabetes: </a:t>
            </a:r>
            <a:r>
              <a:rPr lang="hr-HR" dirty="0" smtClean="0"/>
              <a:t>62%</a:t>
            </a:r>
            <a:endParaRPr lang="hr-HR" dirty="0"/>
          </a:p>
          <a:p>
            <a:r>
              <a:rPr lang="hr-HR" dirty="0"/>
              <a:t>	</a:t>
            </a:r>
            <a:r>
              <a:rPr lang="hr-HR" dirty="0" smtClean="0"/>
              <a:t>- </a:t>
            </a:r>
            <a:r>
              <a:rPr lang="hr-HR" dirty="0"/>
              <a:t>plućni: </a:t>
            </a:r>
            <a:r>
              <a:rPr lang="hr-HR" dirty="0" smtClean="0"/>
              <a:t>60%</a:t>
            </a:r>
            <a:endParaRPr lang="hr-HR" dirty="0"/>
          </a:p>
          <a:p>
            <a:r>
              <a:rPr lang="hr-HR" dirty="0"/>
              <a:t>	- srčani: </a:t>
            </a:r>
            <a:r>
              <a:rPr lang="hr-HR" dirty="0" smtClean="0"/>
              <a:t>36%</a:t>
            </a:r>
            <a:endParaRPr lang="hr-HR" dirty="0"/>
          </a:p>
          <a:p>
            <a:endParaRPr lang="hr-HR" dirty="0" smtClean="0"/>
          </a:p>
        </p:txBody>
      </p:sp>
    </p:spTree>
    <p:extLst>
      <p:ext uri="{BB962C8B-B14F-4D97-AF65-F5344CB8AC3E}">
        <p14:creationId xmlns:p14="http://schemas.microsoft.com/office/powerpoint/2010/main" val="13246439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r-HR" smtClean="0"/>
              <a:t>Zagreb, 26. svibanj 2018.</a:t>
            </a:r>
            <a:endParaRPr lang="hr-H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6383" y="1832441"/>
            <a:ext cx="6017810" cy="3385018"/>
          </a:xfrm>
          <a:prstGeom prst="rect">
            <a:avLst/>
          </a:prstGeom>
        </p:spPr>
      </p:pic>
      <p:sp>
        <p:nvSpPr>
          <p:cNvPr id="4" name="TextBox 3"/>
          <p:cNvSpPr txBox="1"/>
          <p:nvPr/>
        </p:nvSpPr>
        <p:spPr>
          <a:xfrm>
            <a:off x="324645" y="166482"/>
            <a:ext cx="5699637" cy="1754326"/>
          </a:xfrm>
          <a:prstGeom prst="rect">
            <a:avLst/>
          </a:prstGeom>
          <a:noFill/>
        </p:spPr>
        <p:txBody>
          <a:bodyPr wrap="none" rtlCol="0">
            <a:spAutoFit/>
          </a:bodyPr>
          <a:lstStyle/>
          <a:p>
            <a:r>
              <a:rPr lang="hr-HR" b="1" dirty="0" smtClean="0">
                <a:solidFill>
                  <a:srgbClr val="C00000"/>
                </a:solidFill>
              </a:rPr>
              <a:t>Sezona 2016/17: rani početak</a:t>
            </a:r>
          </a:p>
          <a:p>
            <a:r>
              <a:rPr lang="hr-HR" dirty="0" smtClean="0">
                <a:solidFill>
                  <a:srgbClr val="C00000"/>
                </a:solidFill>
              </a:rPr>
              <a:t>dominantan A(H3N2)</a:t>
            </a:r>
          </a:p>
          <a:p>
            <a:r>
              <a:rPr lang="hr-HR" dirty="0"/>
              <a:t>	</a:t>
            </a:r>
            <a:r>
              <a:rPr lang="hr-HR" dirty="0" smtClean="0"/>
              <a:t>- </a:t>
            </a:r>
            <a:r>
              <a:rPr lang="hr-HR" dirty="0" err="1" smtClean="0"/>
              <a:t>subclade</a:t>
            </a:r>
            <a:r>
              <a:rPr lang="hr-HR" dirty="0" smtClean="0"/>
              <a:t> 3C.2a1/</a:t>
            </a:r>
            <a:r>
              <a:rPr lang="hr-HR" dirty="0" err="1" smtClean="0"/>
              <a:t>Bolzano</a:t>
            </a:r>
            <a:r>
              <a:rPr lang="hr-HR" dirty="0" smtClean="0"/>
              <a:t> (</a:t>
            </a:r>
            <a:r>
              <a:rPr lang="hr-HR" dirty="0"/>
              <a:t>s</a:t>
            </a:r>
            <a:r>
              <a:rPr lang="hr-HR" dirty="0" smtClean="0"/>
              <a:t>ličan </a:t>
            </a:r>
            <a:r>
              <a:rPr lang="hr-HR" dirty="0" err="1" smtClean="0"/>
              <a:t>cjepnom</a:t>
            </a:r>
            <a:r>
              <a:rPr lang="hr-HR" dirty="0" smtClean="0"/>
              <a:t> 3C2a)</a:t>
            </a:r>
          </a:p>
          <a:p>
            <a:r>
              <a:rPr lang="hr-HR" dirty="0" smtClean="0"/>
              <a:t>2/3 pacijenata na ICU su stariji od 65 godina</a:t>
            </a:r>
          </a:p>
          <a:p>
            <a:r>
              <a:rPr lang="hr-HR" dirty="0" smtClean="0"/>
              <a:t>Višak smrtnosti u starijih od 65 godina</a:t>
            </a:r>
          </a:p>
          <a:p>
            <a:endParaRPr lang="hr-HR" dirty="0"/>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24282" y="152400"/>
            <a:ext cx="6167717" cy="3469341"/>
          </a:xfrm>
          <a:prstGeom prst="rect">
            <a:avLst/>
          </a:prstGeom>
        </p:spPr>
      </p:pic>
      <p:sp>
        <p:nvSpPr>
          <p:cNvPr id="6" name="Rectangle 5"/>
          <p:cNvSpPr/>
          <p:nvPr/>
        </p:nvSpPr>
        <p:spPr>
          <a:xfrm>
            <a:off x="708212" y="5256959"/>
            <a:ext cx="6096000" cy="1477328"/>
          </a:xfrm>
          <a:prstGeom prst="rect">
            <a:avLst/>
          </a:prstGeom>
        </p:spPr>
        <p:txBody>
          <a:bodyPr>
            <a:spAutoFit/>
          </a:bodyPr>
          <a:lstStyle/>
          <a:p>
            <a:r>
              <a:rPr lang="en-US" dirty="0"/>
              <a:t>Preliminary estimates of influenza vaccine effectiveness for the 2016–2017 season show </a:t>
            </a:r>
            <a:r>
              <a:rPr lang="en-US" b="1" dirty="0">
                <a:solidFill>
                  <a:srgbClr val="C00000"/>
                </a:solidFill>
              </a:rPr>
              <a:t>moderate effectiveness (38%) against A(H3N2) for all age groups, but suboptimal effectiveness (23.4%) for those over 65 years, </a:t>
            </a:r>
            <a:r>
              <a:rPr lang="en-US" dirty="0"/>
              <a:t>although this is similar to other A(H3N2)-dominated seasons.</a:t>
            </a:r>
            <a:endParaRPr lang="hr-HR" dirty="0"/>
          </a:p>
        </p:txBody>
      </p:sp>
      <p:sp>
        <p:nvSpPr>
          <p:cNvPr id="7" name="TextBox 6"/>
          <p:cNvSpPr txBox="1"/>
          <p:nvPr/>
        </p:nvSpPr>
        <p:spPr>
          <a:xfrm>
            <a:off x="7064189" y="4721132"/>
            <a:ext cx="4583819" cy="646331"/>
          </a:xfrm>
          <a:prstGeom prst="rect">
            <a:avLst/>
          </a:prstGeom>
          <a:noFill/>
        </p:spPr>
        <p:txBody>
          <a:bodyPr wrap="none" rtlCol="0">
            <a:spAutoFit/>
          </a:bodyPr>
          <a:lstStyle/>
          <a:p>
            <a:r>
              <a:rPr lang="hr-HR" dirty="0" smtClean="0"/>
              <a:t>Primarna:2250 slučaja A(H3N2); 2 773 kontrola</a:t>
            </a:r>
          </a:p>
          <a:p>
            <a:r>
              <a:rPr lang="hr-HR" dirty="0" smtClean="0"/>
              <a:t>Bolnice: 267 slučaja A(H3N2); 368 kontrola</a:t>
            </a:r>
            <a:endParaRPr lang="hr-HR" dirty="0"/>
          </a:p>
        </p:txBody>
      </p:sp>
    </p:spTree>
    <p:extLst>
      <p:ext uri="{BB962C8B-B14F-4D97-AF65-F5344CB8AC3E}">
        <p14:creationId xmlns:p14="http://schemas.microsoft.com/office/powerpoint/2010/main" val="10528551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r-HR" dirty="0" smtClean="0"/>
              <a:t>Zagreb, 26. svibanj 2018.</a:t>
            </a:r>
            <a:endParaRPr lang="hr-HR"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6494" y="609601"/>
            <a:ext cx="6311153" cy="3550024"/>
          </a:xfrm>
          <a:prstGeom prst="rect">
            <a:avLst/>
          </a:prstGeom>
        </p:spPr>
      </p:pic>
      <p:sp>
        <p:nvSpPr>
          <p:cNvPr id="4" name="TextBox 3"/>
          <p:cNvSpPr txBox="1"/>
          <p:nvPr/>
        </p:nvSpPr>
        <p:spPr>
          <a:xfrm>
            <a:off x="797859" y="4509247"/>
            <a:ext cx="3609193" cy="646331"/>
          </a:xfrm>
          <a:prstGeom prst="rect">
            <a:avLst/>
          </a:prstGeom>
          <a:noFill/>
        </p:spPr>
        <p:txBody>
          <a:bodyPr wrap="none" rtlCol="0">
            <a:spAutoFit/>
          </a:bodyPr>
          <a:lstStyle/>
          <a:p>
            <a:r>
              <a:rPr lang="hr-HR" dirty="0" smtClean="0"/>
              <a:t>1073 A(H3N2) slučaja; 1541 kontrola</a:t>
            </a:r>
          </a:p>
          <a:p>
            <a:r>
              <a:rPr lang="hr-HR" dirty="0" smtClean="0"/>
              <a:t>Medijan dobi 81 (65-102 godine)</a:t>
            </a:r>
            <a:endParaRPr lang="hr-HR" dirty="0"/>
          </a:p>
        </p:txBody>
      </p:sp>
      <p:sp>
        <p:nvSpPr>
          <p:cNvPr id="6" name="TextBox 5"/>
          <p:cNvSpPr txBox="1"/>
          <p:nvPr/>
        </p:nvSpPr>
        <p:spPr>
          <a:xfrm>
            <a:off x="7530353" y="1174376"/>
            <a:ext cx="4654800" cy="2585323"/>
          </a:xfrm>
          <a:prstGeom prst="rect">
            <a:avLst/>
          </a:prstGeom>
          <a:noFill/>
        </p:spPr>
        <p:txBody>
          <a:bodyPr wrap="none" rtlCol="0">
            <a:spAutoFit/>
          </a:bodyPr>
          <a:lstStyle/>
          <a:p>
            <a:r>
              <a:rPr lang="hr-HR" b="1" dirty="0" smtClean="0"/>
              <a:t>VE = 17% (u ≥ 65 godina), odnosno 10% u </a:t>
            </a:r>
          </a:p>
          <a:p>
            <a:r>
              <a:rPr lang="hr-HR" b="1" dirty="0" smtClean="0"/>
              <a:t>≥ 80 godina</a:t>
            </a:r>
          </a:p>
          <a:p>
            <a:endParaRPr lang="hr-HR" b="1" dirty="0"/>
          </a:p>
          <a:p>
            <a:r>
              <a:rPr lang="hr-HR" b="1" dirty="0" smtClean="0"/>
              <a:t>SZO preporučuje istu komponentu A(H3N2)</a:t>
            </a:r>
          </a:p>
          <a:p>
            <a:r>
              <a:rPr lang="hr-HR" b="1" dirty="0" smtClean="0"/>
              <a:t>Hong Kong/4801/2014 za sezonu 2017/18 u </a:t>
            </a:r>
          </a:p>
          <a:p>
            <a:r>
              <a:rPr lang="hr-HR" b="1" dirty="0" smtClean="0"/>
              <a:t>veljači, no u rujnu 2017. mijenja u A/Singapore</a:t>
            </a:r>
          </a:p>
          <a:p>
            <a:r>
              <a:rPr lang="hr-HR" b="1" dirty="0" smtClean="0"/>
              <a:t>/INFIMH-16-0019/2016 (</a:t>
            </a:r>
            <a:r>
              <a:rPr lang="hr-HR" b="1" dirty="0" err="1" smtClean="0"/>
              <a:t>subclade</a:t>
            </a:r>
            <a:r>
              <a:rPr lang="hr-HR" b="1" dirty="0" smtClean="0"/>
              <a:t> 3C.2a1) </a:t>
            </a:r>
          </a:p>
          <a:p>
            <a:r>
              <a:rPr lang="hr-HR" b="1" dirty="0" smtClean="0"/>
              <a:t>za sezonsko cjepivo za južnu hemisferu 2018</a:t>
            </a:r>
          </a:p>
          <a:p>
            <a:endParaRPr lang="hr-HR" b="1" dirty="0"/>
          </a:p>
        </p:txBody>
      </p:sp>
      <p:sp>
        <p:nvSpPr>
          <p:cNvPr id="5" name="Oval 4"/>
          <p:cNvSpPr/>
          <p:nvPr/>
        </p:nvSpPr>
        <p:spPr>
          <a:xfrm>
            <a:off x="7359805" y="970155"/>
            <a:ext cx="2865863" cy="780585"/>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25993796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r-HR" smtClean="0"/>
              <a:t>Zagreb, 26. svibanj 2018.</a:t>
            </a:r>
            <a:endParaRPr lang="hr-H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1588055"/>
          </a:xfrm>
          <a:prstGeom prst="rect">
            <a:avLst/>
          </a:prstGeom>
        </p:spPr>
      </p:pic>
      <p:sp>
        <p:nvSpPr>
          <p:cNvPr id="4" name="Oval 3"/>
          <p:cNvSpPr/>
          <p:nvPr/>
        </p:nvSpPr>
        <p:spPr>
          <a:xfrm>
            <a:off x="1739590" y="111512"/>
            <a:ext cx="1884556" cy="68251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5" name="Picture 4"/>
          <p:cNvPicPr>
            <a:picLocks noChangeAspect="1"/>
          </p:cNvPicPr>
          <p:nvPr/>
        </p:nvPicPr>
        <p:blipFill>
          <a:blip r:embed="rId4" cstate="print"/>
          <a:stretch>
            <a:fillRect/>
          </a:stretch>
        </p:blipFill>
        <p:spPr>
          <a:xfrm>
            <a:off x="170768" y="1445637"/>
            <a:ext cx="6720901" cy="4033634"/>
          </a:xfrm>
          <a:prstGeom prst="rect">
            <a:avLst/>
          </a:prstGeom>
        </p:spPr>
      </p:pic>
      <p:sp>
        <p:nvSpPr>
          <p:cNvPr id="6" name="Oval 5"/>
          <p:cNvSpPr/>
          <p:nvPr/>
        </p:nvSpPr>
        <p:spPr>
          <a:xfrm>
            <a:off x="0" y="2206210"/>
            <a:ext cx="5363737" cy="37914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Rectangle 6"/>
          <p:cNvSpPr/>
          <p:nvPr/>
        </p:nvSpPr>
        <p:spPr>
          <a:xfrm>
            <a:off x="6805961" y="1608626"/>
            <a:ext cx="6096000" cy="1754326"/>
          </a:xfrm>
          <a:prstGeom prst="rect">
            <a:avLst/>
          </a:prstGeom>
        </p:spPr>
        <p:txBody>
          <a:bodyPr>
            <a:spAutoFit/>
          </a:bodyPr>
          <a:lstStyle/>
          <a:p>
            <a:r>
              <a:rPr lang="hr-HR" dirty="0"/>
              <a:t>Cjepivo:</a:t>
            </a:r>
          </a:p>
          <a:p>
            <a:r>
              <a:rPr lang="hr-HR" dirty="0"/>
              <a:t>A/Michigan/45/2015 (H1N1)pdm09-like virus</a:t>
            </a:r>
          </a:p>
          <a:p>
            <a:r>
              <a:rPr lang="hr-HR" dirty="0"/>
              <a:t>A/Hong Kong/4801/2014 (H3N2)-</a:t>
            </a:r>
            <a:r>
              <a:rPr lang="hr-HR" dirty="0" err="1"/>
              <a:t>like</a:t>
            </a:r>
            <a:r>
              <a:rPr lang="hr-HR" dirty="0"/>
              <a:t> virus</a:t>
            </a:r>
          </a:p>
          <a:p>
            <a:r>
              <a:rPr lang="hr-HR" dirty="0"/>
              <a:t>B/</a:t>
            </a:r>
            <a:r>
              <a:rPr lang="hr-HR" dirty="0" err="1"/>
              <a:t>Brisbane</a:t>
            </a:r>
            <a:r>
              <a:rPr lang="hr-HR" dirty="0"/>
              <a:t>/60/2008-like virus (B/Victoria </a:t>
            </a:r>
            <a:r>
              <a:rPr lang="hr-HR" dirty="0" err="1"/>
              <a:t>lineage</a:t>
            </a:r>
            <a:r>
              <a:rPr lang="hr-HR" dirty="0"/>
              <a:t>)</a:t>
            </a:r>
          </a:p>
          <a:p>
            <a:endParaRPr lang="hr-HR" dirty="0"/>
          </a:p>
          <a:p>
            <a:r>
              <a:rPr lang="hr-HR" dirty="0"/>
              <a:t>QV: B/</a:t>
            </a:r>
            <a:r>
              <a:rPr lang="hr-HR" dirty="0" err="1"/>
              <a:t>Phuket</a:t>
            </a:r>
            <a:r>
              <a:rPr lang="hr-HR" dirty="0"/>
              <a:t>/3073/2013-like virus (B/</a:t>
            </a:r>
            <a:r>
              <a:rPr lang="hr-HR" dirty="0" err="1"/>
              <a:t>Yamagata</a:t>
            </a:r>
            <a:r>
              <a:rPr lang="hr-HR" dirty="0"/>
              <a:t> </a:t>
            </a:r>
            <a:r>
              <a:rPr lang="hr-HR" dirty="0" err="1"/>
              <a:t>lineage</a:t>
            </a:r>
            <a:r>
              <a:rPr lang="hr-HR" dirty="0"/>
              <a:t>)</a:t>
            </a:r>
          </a:p>
        </p:txBody>
      </p:sp>
      <p:cxnSp>
        <p:nvCxnSpPr>
          <p:cNvPr id="9" name="Straight Arrow Connector 8"/>
          <p:cNvCxnSpPr/>
          <p:nvPr/>
        </p:nvCxnSpPr>
        <p:spPr>
          <a:xfrm>
            <a:off x="1237785" y="4181707"/>
            <a:ext cx="0" cy="129756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93335" y="5548478"/>
            <a:ext cx="3430811" cy="369332"/>
          </a:xfrm>
          <a:prstGeom prst="rect">
            <a:avLst/>
          </a:prstGeom>
          <a:noFill/>
        </p:spPr>
        <p:txBody>
          <a:bodyPr wrap="none" rtlCol="0">
            <a:spAutoFit/>
          </a:bodyPr>
          <a:lstStyle/>
          <a:p>
            <a:r>
              <a:rPr lang="hr-HR" dirty="0" smtClean="0"/>
              <a:t>Cjepivo djelotvorno protiv A/H1N1</a:t>
            </a:r>
            <a:endParaRPr lang="hr-HR" dirty="0"/>
          </a:p>
        </p:txBody>
      </p:sp>
      <p:cxnSp>
        <p:nvCxnSpPr>
          <p:cNvPr id="12" name="Straight Arrow Connector 11"/>
          <p:cNvCxnSpPr/>
          <p:nvPr/>
        </p:nvCxnSpPr>
        <p:spPr>
          <a:xfrm>
            <a:off x="6563984" y="4220331"/>
            <a:ext cx="1769795" cy="70528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193335" y="3724508"/>
            <a:ext cx="2025758" cy="72483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5" name="TextBox 14"/>
          <p:cNvSpPr txBox="1"/>
          <p:nvPr/>
        </p:nvSpPr>
        <p:spPr>
          <a:xfrm>
            <a:off x="6690732" y="4784541"/>
            <a:ext cx="5421446" cy="923330"/>
          </a:xfrm>
          <a:prstGeom prst="rect">
            <a:avLst/>
          </a:prstGeom>
          <a:noFill/>
        </p:spPr>
        <p:txBody>
          <a:bodyPr wrap="square" rtlCol="0">
            <a:spAutoFit/>
          </a:bodyPr>
          <a:lstStyle/>
          <a:p>
            <a:r>
              <a:rPr lang="hr-HR" b="1" dirty="0" smtClean="0">
                <a:solidFill>
                  <a:srgbClr val="C00000"/>
                </a:solidFill>
              </a:rPr>
              <a:t>Slabo djelotvorno </a:t>
            </a:r>
            <a:r>
              <a:rPr lang="hr-HR" dirty="0" smtClean="0"/>
              <a:t>protiv A/H3N2 (</a:t>
            </a:r>
            <a:r>
              <a:rPr lang="hr-HR" dirty="0"/>
              <a:t>63% </a:t>
            </a:r>
            <a:r>
              <a:rPr lang="hr-HR" dirty="0" err="1" smtClean="0"/>
              <a:t>sekv.virusa</a:t>
            </a:r>
            <a:r>
              <a:rPr lang="hr-HR" dirty="0" smtClean="0"/>
              <a:t> </a:t>
            </a:r>
          </a:p>
          <a:p>
            <a:r>
              <a:rPr lang="hr-HR" dirty="0" smtClean="0"/>
              <a:t>A/H3N2 </a:t>
            </a:r>
            <a:r>
              <a:rPr lang="hr-HR" dirty="0"/>
              <a:t>su Hong Kong, a </a:t>
            </a:r>
            <a:r>
              <a:rPr lang="hr-HR" dirty="0" smtClean="0"/>
              <a:t>35</a:t>
            </a:r>
            <a:r>
              <a:rPr lang="hr-HR" dirty="0"/>
              <a:t>% </a:t>
            </a:r>
            <a:r>
              <a:rPr lang="hr-HR" dirty="0" smtClean="0"/>
              <a:t>Singapore/2016 </a:t>
            </a:r>
            <a:r>
              <a:rPr lang="hr-HR" dirty="0" err="1"/>
              <a:t>clade</a:t>
            </a:r>
            <a:r>
              <a:rPr lang="hr-HR" dirty="0"/>
              <a:t> </a:t>
            </a:r>
          </a:p>
          <a:p>
            <a:endParaRPr lang="hr-HR" dirty="0"/>
          </a:p>
        </p:txBody>
      </p:sp>
      <p:sp>
        <p:nvSpPr>
          <p:cNvPr id="18" name="Oval 17"/>
          <p:cNvSpPr/>
          <p:nvPr/>
        </p:nvSpPr>
        <p:spPr>
          <a:xfrm>
            <a:off x="5508702" y="3757154"/>
            <a:ext cx="1538869" cy="51684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9" name="Oval 18"/>
          <p:cNvSpPr/>
          <p:nvPr/>
        </p:nvSpPr>
        <p:spPr>
          <a:xfrm>
            <a:off x="3021980" y="3816802"/>
            <a:ext cx="1505415" cy="91440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cxnSp>
        <p:nvCxnSpPr>
          <p:cNvPr id="21" name="Straight Arrow Connector 20"/>
          <p:cNvCxnSpPr/>
          <p:nvPr/>
        </p:nvCxnSpPr>
        <p:spPr>
          <a:xfrm>
            <a:off x="4204010" y="4731202"/>
            <a:ext cx="1304692" cy="105628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523673" y="5548478"/>
            <a:ext cx="5471050" cy="1200329"/>
          </a:xfrm>
          <a:prstGeom prst="rect">
            <a:avLst/>
          </a:prstGeom>
          <a:noFill/>
        </p:spPr>
        <p:txBody>
          <a:bodyPr wrap="none" rtlCol="0">
            <a:spAutoFit/>
          </a:bodyPr>
          <a:lstStyle/>
          <a:p>
            <a:r>
              <a:rPr lang="hr-HR" dirty="0" smtClean="0"/>
              <a:t>Srednje dobro djelotvorno protiv B gripe </a:t>
            </a:r>
          </a:p>
          <a:p>
            <a:r>
              <a:rPr lang="hr-HR" dirty="0" smtClean="0"/>
              <a:t>(</a:t>
            </a:r>
            <a:r>
              <a:rPr lang="hr-HR" dirty="0"/>
              <a:t>VE je 77% i 49% u </a:t>
            </a:r>
            <a:r>
              <a:rPr lang="hr-HR" dirty="0" smtClean="0"/>
              <a:t>sprečavanju </a:t>
            </a:r>
            <a:r>
              <a:rPr lang="hr-HR" dirty="0"/>
              <a:t>B/</a:t>
            </a:r>
            <a:r>
              <a:rPr lang="hr-HR" dirty="0" err="1"/>
              <a:t>Yamagata</a:t>
            </a:r>
            <a:r>
              <a:rPr lang="hr-HR" dirty="0"/>
              <a:t> u ES i EU-PC </a:t>
            </a:r>
            <a:endParaRPr lang="hr-HR" dirty="0" smtClean="0"/>
          </a:p>
          <a:p>
            <a:r>
              <a:rPr lang="hr-HR" dirty="0" smtClean="0"/>
              <a:t>što </a:t>
            </a:r>
            <a:r>
              <a:rPr lang="hr-HR" dirty="0"/>
              <a:t>govori </a:t>
            </a:r>
            <a:r>
              <a:rPr lang="hr-HR" dirty="0" smtClean="0"/>
              <a:t>u prilog </a:t>
            </a:r>
            <a:r>
              <a:rPr lang="hr-HR" dirty="0"/>
              <a:t>značajnoj križnoj </a:t>
            </a:r>
            <a:r>
              <a:rPr lang="hr-HR" dirty="0" smtClean="0"/>
              <a:t>zaštiti)</a:t>
            </a:r>
            <a:endParaRPr lang="hr-HR" dirty="0"/>
          </a:p>
          <a:p>
            <a:endParaRPr lang="hr-HR" dirty="0"/>
          </a:p>
        </p:txBody>
      </p:sp>
    </p:spTree>
    <p:extLst>
      <p:ext uri="{BB962C8B-B14F-4D97-AF65-F5344CB8AC3E}">
        <p14:creationId xmlns:p14="http://schemas.microsoft.com/office/powerpoint/2010/main" val="22602639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r-HR" smtClean="0"/>
              <a:t>Zagreb, 26. svibanj 2018.</a:t>
            </a:r>
            <a:endParaRPr lang="hr-HR"/>
          </a:p>
        </p:txBody>
      </p:sp>
      <p:sp>
        <p:nvSpPr>
          <p:cNvPr id="3" name="Rectangle 2"/>
          <p:cNvSpPr/>
          <p:nvPr/>
        </p:nvSpPr>
        <p:spPr>
          <a:xfrm>
            <a:off x="609600" y="1446431"/>
            <a:ext cx="11363092" cy="923330"/>
          </a:xfrm>
          <a:prstGeom prst="rect">
            <a:avLst/>
          </a:prstGeom>
          <a:ln>
            <a:solidFill>
              <a:srgbClr val="C00000"/>
            </a:solidFill>
          </a:ln>
        </p:spPr>
        <p:txBody>
          <a:bodyPr wrap="square">
            <a:spAutoFit/>
          </a:bodyPr>
          <a:lstStyle/>
          <a:p>
            <a:r>
              <a:rPr lang="en-US" b="1" dirty="0"/>
              <a:t>The interim estimate of 25% VE against A(H3N2) viruses this season </a:t>
            </a:r>
            <a:r>
              <a:rPr lang="en-US" b="1" dirty="0" smtClean="0"/>
              <a:t>indicates </a:t>
            </a:r>
            <a:r>
              <a:rPr lang="en-US" b="1" dirty="0"/>
              <a:t>that vaccination provided some protection, in contrast to recently reported, nonsignificant interim estimates of 17% from Canada </a:t>
            </a:r>
            <a:r>
              <a:rPr lang="en-US" b="1" dirty="0" smtClean="0"/>
              <a:t>and 10% from Australia (</a:t>
            </a:r>
            <a:r>
              <a:rPr lang="en-US" b="1" i="1" dirty="0"/>
              <a:t>4</a:t>
            </a:r>
            <a:r>
              <a:rPr lang="en-US" b="1" dirty="0"/>
              <a:t>,</a:t>
            </a:r>
            <a:r>
              <a:rPr lang="en-US" b="1" i="1" dirty="0"/>
              <a:t>5</a:t>
            </a:r>
            <a:r>
              <a:rPr lang="en-US" b="1" dirty="0"/>
              <a:t>) and is similar to final (32%) VE estimates in the United States against A(H3N2) viruses during 2016–17</a:t>
            </a:r>
            <a:r>
              <a:rPr lang="en-US" b="1" baseline="30000" dirty="0"/>
              <a:t>§</a:t>
            </a:r>
            <a:endParaRPr lang="hr-HR" b="1" dirty="0"/>
          </a:p>
        </p:txBody>
      </p:sp>
      <p:sp>
        <p:nvSpPr>
          <p:cNvPr id="5" name="Rectangle 4"/>
          <p:cNvSpPr/>
          <p:nvPr/>
        </p:nvSpPr>
        <p:spPr>
          <a:xfrm>
            <a:off x="609600" y="289768"/>
            <a:ext cx="10961648" cy="707886"/>
          </a:xfrm>
          <a:prstGeom prst="rect">
            <a:avLst/>
          </a:prstGeom>
        </p:spPr>
        <p:txBody>
          <a:bodyPr wrap="square">
            <a:spAutoFit/>
          </a:bodyPr>
          <a:lstStyle/>
          <a:p>
            <a:r>
              <a:rPr lang="en-US" sz="2000" b="1" dirty="0"/>
              <a:t>Interim Estimates of 2017–18 Seasonal Influenza Vaccine Effectiveness — United States, February </a:t>
            </a:r>
            <a:r>
              <a:rPr lang="en-US" sz="2000" b="1" dirty="0" smtClean="0"/>
              <a:t>2018</a:t>
            </a:r>
            <a:r>
              <a:rPr lang="hr-HR" sz="2000" b="1" dirty="0" smtClean="0"/>
              <a:t> </a:t>
            </a:r>
            <a:r>
              <a:rPr lang="en-US" sz="2000" i="1" dirty="0" smtClean="0"/>
              <a:t>Weekly</a:t>
            </a:r>
            <a:r>
              <a:rPr lang="en-US" sz="2000" dirty="0" smtClean="0"/>
              <a:t> </a:t>
            </a:r>
            <a:r>
              <a:rPr lang="en-US" sz="2000" dirty="0"/>
              <a:t>/ February 16, 2018 / 67(6);180–185 </a:t>
            </a:r>
          </a:p>
        </p:txBody>
      </p:sp>
      <p:sp>
        <p:nvSpPr>
          <p:cNvPr id="6" name="Rectangle 5"/>
          <p:cNvSpPr/>
          <p:nvPr/>
        </p:nvSpPr>
        <p:spPr>
          <a:xfrm>
            <a:off x="609600" y="3363210"/>
            <a:ext cx="10972800" cy="2308324"/>
          </a:xfrm>
          <a:prstGeom prst="rect">
            <a:avLst/>
          </a:prstGeom>
        </p:spPr>
        <p:txBody>
          <a:bodyPr wrap="square">
            <a:spAutoFit/>
          </a:bodyPr>
          <a:lstStyle/>
          <a:p>
            <a:r>
              <a:rPr lang="en-US" dirty="0"/>
              <a:t>Annual monitoring of VE supports ongoing efforts to improve influenza vaccines. Although more effective vaccines are needed, vaccination prevents a substantial burden of influenza-related illness annually. </a:t>
            </a:r>
            <a:r>
              <a:rPr lang="en-US" b="1" dirty="0">
                <a:solidFill>
                  <a:srgbClr val="C00000"/>
                </a:solidFill>
              </a:rPr>
              <a:t>During the 2014–15 season, when VE against medically attended illness caused by any influenza virus was less than 20%, vaccination was estimated to prevent 11,000–144,000 influenza-associated hospitalizations and 300–4,000 influenza-associated deaths </a:t>
            </a:r>
            <a:r>
              <a:rPr lang="en-US" dirty="0"/>
              <a:t>(</a:t>
            </a:r>
            <a:r>
              <a:rPr lang="en-US" dirty="0">
                <a:hlinkClick r:id="rId3"/>
              </a:rPr>
              <a:t>https://www.cdc.gov/flu/about/disease/2014-15.htm</a:t>
            </a:r>
            <a:r>
              <a:rPr lang="en-US" dirty="0"/>
              <a:t>). Small increases in VE can substantially affect the number of hospitalizations prevented during a severe season (</a:t>
            </a:r>
            <a:r>
              <a:rPr lang="en-US" i="1" dirty="0"/>
              <a:t>10</a:t>
            </a:r>
            <a:r>
              <a:rPr lang="en-US" dirty="0"/>
              <a:t>). Although interim estimates suggest that vaccination has prevented some influenza-related illness this season, influenza vaccines with improved effectiveness are needed to substantially reduce the incidence of disease.</a:t>
            </a:r>
            <a:endParaRPr lang="hr-HR" dirty="0"/>
          </a:p>
        </p:txBody>
      </p:sp>
      <p:sp>
        <p:nvSpPr>
          <p:cNvPr id="7" name="Oval 6"/>
          <p:cNvSpPr/>
          <p:nvPr/>
        </p:nvSpPr>
        <p:spPr>
          <a:xfrm>
            <a:off x="2862146" y="1263288"/>
            <a:ext cx="2352907" cy="66372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Oval 7"/>
          <p:cNvSpPr/>
          <p:nvPr/>
        </p:nvSpPr>
        <p:spPr>
          <a:xfrm>
            <a:off x="8153400" y="1548955"/>
            <a:ext cx="2785946" cy="61331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Oval 8"/>
          <p:cNvSpPr/>
          <p:nvPr/>
        </p:nvSpPr>
        <p:spPr>
          <a:xfrm>
            <a:off x="453483" y="1855614"/>
            <a:ext cx="1505414" cy="5704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24904864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    </a:t>
            </a:r>
            <a:r>
              <a:rPr lang="hr-HR" b="1" dirty="0" smtClean="0">
                <a:solidFill>
                  <a:srgbClr val="C00000"/>
                </a:solidFill>
                <a:latin typeface="+mn-lt"/>
              </a:rPr>
              <a:t>Procjena zaštite cjepivom (3 metode)</a:t>
            </a:r>
            <a:endParaRPr lang="hr-HR" b="1" dirty="0">
              <a:solidFill>
                <a:srgbClr val="C00000"/>
              </a:solidFill>
              <a:latin typeface="+mn-lt"/>
            </a:endParaRPr>
          </a:p>
        </p:txBody>
      </p:sp>
      <p:sp>
        <p:nvSpPr>
          <p:cNvPr id="3" name="Content Placeholder 2"/>
          <p:cNvSpPr>
            <a:spLocks noGrp="1"/>
          </p:cNvSpPr>
          <p:nvPr>
            <p:ph idx="1"/>
          </p:nvPr>
        </p:nvSpPr>
        <p:spPr/>
        <p:txBody>
          <a:bodyPr/>
          <a:lstStyle/>
          <a:p>
            <a:r>
              <a:rPr lang="hr-HR" b="1" dirty="0" smtClean="0">
                <a:solidFill>
                  <a:srgbClr val="002060"/>
                </a:solidFill>
              </a:rPr>
              <a:t>Randomizirane kliničke studije, RCTs (učinkovitost = </a:t>
            </a:r>
            <a:r>
              <a:rPr lang="hr-HR" b="1" i="1" dirty="0" smtClean="0">
                <a:solidFill>
                  <a:srgbClr val="002060"/>
                </a:solidFill>
              </a:rPr>
              <a:t>efficacy</a:t>
            </a:r>
            <a:r>
              <a:rPr lang="hr-HR" b="1" dirty="0" smtClean="0">
                <a:solidFill>
                  <a:srgbClr val="002060"/>
                </a:solidFill>
              </a:rPr>
              <a:t>) </a:t>
            </a:r>
          </a:p>
          <a:p>
            <a:pPr lvl="1"/>
            <a:r>
              <a:rPr lang="hr-HR" b="1" dirty="0" smtClean="0">
                <a:solidFill>
                  <a:srgbClr val="002060"/>
                </a:solidFill>
              </a:rPr>
              <a:t>Učinkovitost prevencije RT-PCR </a:t>
            </a:r>
            <a:r>
              <a:rPr lang="hr-HR" b="1" dirty="0" err="1" smtClean="0">
                <a:solidFill>
                  <a:srgbClr val="002060"/>
                </a:solidFill>
              </a:rPr>
              <a:t>lab</a:t>
            </a:r>
            <a:r>
              <a:rPr lang="hr-HR" b="1" dirty="0" smtClean="0">
                <a:solidFill>
                  <a:srgbClr val="002060"/>
                </a:solidFill>
              </a:rPr>
              <a:t>. potvrđene gripe </a:t>
            </a:r>
            <a:r>
              <a:rPr lang="hr-HR" b="1" dirty="0">
                <a:solidFill>
                  <a:srgbClr val="002060"/>
                </a:solidFill>
              </a:rPr>
              <a:t>: 59% (95%CI </a:t>
            </a:r>
            <a:r>
              <a:rPr lang="hr-HR" b="1" dirty="0" smtClean="0">
                <a:solidFill>
                  <a:srgbClr val="002060"/>
                </a:solidFill>
              </a:rPr>
              <a:t>51-67)</a:t>
            </a:r>
            <a:r>
              <a:rPr lang="hr-HR" b="1" baseline="30000" dirty="0" smtClean="0">
                <a:solidFill>
                  <a:srgbClr val="002060"/>
                </a:solidFill>
              </a:rPr>
              <a:t>1</a:t>
            </a:r>
          </a:p>
          <a:p>
            <a:r>
              <a:rPr lang="hr-HR" b="1" dirty="0" smtClean="0">
                <a:solidFill>
                  <a:srgbClr val="002060"/>
                </a:solidFill>
              </a:rPr>
              <a:t>Opservacijske kohortne studije (djelotvornost = </a:t>
            </a:r>
            <a:r>
              <a:rPr lang="hr-HR" b="1" i="1" dirty="0" smtClean="0">
                <a:solidFill>
                  <a:srgbClr val="002060"/>
                </a:solidFill>
              </a:rPr>
              <a:t>effectiveness</a:t>
            </a:r>
            <a:r>
              <a:rPr lang="hr-HR" b="1" dirty="0" smtClean="0">
                <a:solidFill>
                  <a:srgbClr val="002060"/>
                </a:solidFill>
              </a:rPr>
              <a:t>)</a:t>
            </a:r>
          </a:p>
          <a:p>
            <a:pPr lvl="1"/>
            <a:r>
              <a:rPr lang="hr-HR" b="1" dirty="0" smtClean="0">
                <a:solidFill>
                  <a:srgbClr val="002060"/>
                </a:solidFill>
              </a:rPr>
              <a:t>Nekoliko je ukazalo na značajno smanjenje rizika razvoja KV događaja i sveukupne smrtnosti u cijepljenih</a:t>
            </a:r>
          </a:p>
          <a:p>
            <a:r>
              <a:rPr lang="hr-HR" b="1" dirty="0" smtClean="0">
                <a:solidFill>
                  <a:srgbClr val="002060"/>
                </a:solidFill>
              </a:rPr>
              <a:t>Test-negativne slučaj-kontrola studije (djelotvornost = </a:t>
            </a:r>
            <a:r>
              <a:rPr lang="hr-HR" b="1" i="1" dirty="0" smtClean="0">
                <a:solidFill>
                  <a:srgbClr val="002060"/>
                </a:solidFill>
              </a:rPr>
              <a:t>effectiveness</a:t>
            </a:r>
            <a:r>
              <a:rPr lang="hr-HR" b="1" dirty="0" smtClean="0">
                <a:solidFill>
                  <a:srgbClr val="002060"/>
                </a:solidFill>
              </a:rPr>
              <a:t>)</a:t>
            </a:r>
          </a:p>
          <a:p>
            <a:pPr lvl="1"/>
            <a:r>
              <a:rPr lang="hr-HR" b="1" dirty="0" smtClean="0">
                <a:solidFill>
                  <a:srgbClr val="002060"/>
                </a:solidFill>
              </a:rPr>
              <a:t>Procjene djelotvornosti u tim studijama kreću se od 10% do 60% s nižim procjenama u starijih i u sezonama slabije podudarnosti cirkulirajućih i </a:t>
            </a:r>
            <a:r>
              <a:rPr lang="hr-HR" b="1" dirty="0" err="1" smtClean="0">
                <a:solidFill>
                  <a:srgbClr val="002060"/>
                </a:solidFill>
              </a:rPr>
              <a:t>cjepnih</a:t>
            </a:r>
            <a:r>
              <a:rPr lang="hr-HR" b="1" dirty="0" smtClean="0">
                <a:solidFill>
                  <a:srgbClr val="002060"/>
                </a:solidFill>
              </a:rPr>
              <a:t> virusa</a:t>
            </a:r>
            <a:r>
              <a:rPr lang="hr-HR" b="1" baseline="30000" dirty="0" smtClean="0">
                <a:solidFill>
                  <a:srgbClr val="002060"/>
                </a:solidFill>
              </a:rPr>
              <a:t>2</a:t>
            </a:r>
          </a:p>
          <a:p>
            <a:pPr lvl="1"/>
            <a:endParaRPr lang="hr-HR" dirty="0" smtClean="0"/>
          </a:p>
          <a:p>
            <a:pPr marL="457200" lvl="1" indent="0">
              <a:buNone/>
            </a:pPr>
            <a:endParaRPr lang="hr-HR" dirty="0"/>
          </a:p>
        </p:txBody>
      </p:sp>
      <p:sp>
        <p:nvSpPr>
          <p:cNvPr id="4" name="Footer Placeholder 3"/>
          <p:cNvSpPr>
            <a:spLocks noGrp="1"/>
          </p:cNvSpPr>
          <p:nvPr>
            <p:ph type="ftr" sz="quarter" idx="11"/>
          </p:nvPr>
        </p:nvSpPr>
        <p:spPr/>
        <p:txBody>
          <a:bodyPr/>
          <a:lstStyle/>
          <a:p>
            <a:r>
              <a:rPr lang="hr-HR" smtClean="0"/>
              <a:t>Zagreb, 26. svibanj 2018.</a:t>
            </a:r>
            <a:endParaRPr lang="hr-HR"/>
          </a:p>
        </p:txBody>
      </p:sp>
      <p:sp>
        <p:nvSpPr>
          <p:cNvPr id="5" name="TextBox 4"/>
          <p:cNvSpPr txBox="1"/>
          <p:nvPr/>
        </p:nvSpPr>
        <p:spPr>
          <a:xfrm>
            <a:off x="609653" y="5710019"/>
            <a:ext cx="10788851" cy="369332"/>
          </a:xfrm>
          <a:prstGeom prst="rect">
            <a:avLst/>
          </a:prstGeom>
          <a:noFill/>
        </p:spPr>
        <p:txBody>
          <a:bodyPr wrap="none" rtlCol="0">
            <a:spAutoFit/>
          </a:bodyPr>
          <a:lstStyle/>
          <a:p>
            <a:r>
              <a:rPr lang="hr-HR" baseline="30000" dirty="0" smtClean="0"/>
              <a:t>1</a:t>
            </a:r>
            <a:r>
              <a:rPr lang="hr-HR" dirty="0" smtClean="0"/>
              <a:t>Osterholm, meta-analiza 2012. mladi, odrasli; </a:t>
            </a:r>
            <a:r>
              <a:rPr lang="hr-HR" baseline="30000" dirty="0" smtClean="0"/>
              <a:t>2 </a:t>
            </a:r>
            <a:r>
              <a:rPr lang="hr-HR" dirty="0" smtClean="0"/>
              <a:t>Seasonal influenza vaccine effectiveness, 2005-2016, Atlanta CDC</a:t>
            </a:r>
            <a:endParaRPr lang="hr-HR" baseline="300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306" cy="1207113"/>
          </a:xfrm>
          <a:prstGeom prst="rect">
            <a:avLst/>
          </a:prstGeom>
        </p:spPr>
      </p:pic>
    </p:spTree>
    <p:extLst>
      <p:ext uri="{BB962C8B-B14F-4D97-AF65-F5344CB8AC3E}">
        <p14:creationId xmlns:p14="http://schemas.microsoft.com/office/powerpoint/2010/main" val="3123440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r-HR" smtClean="0"/>
              <a:t>Zagreb, 26. svibanj 2018.</a:t>
            </a:r>
            <a:endParaRPr lang="hr-HR"/>
          </a:p>
        </p:txBody>
      </p:sp>
      <p:sp>
        <p:nvSpPr>
          <p:cNvPr id="3" name="Rectangle 2"/>
          <p:cNvSpPr/>
          <p:nvPr/>
        </p:nvSpPr>
        <p:spPr>
          <a:xfrm>
            <a:off x="717396" y="396088"/>
            <a:ext cx="10523034" cy="923330"/>
          </a:xfrm>
          <a:prstGeom prst="rect">
            <a:avLst/>
          </a:prstGeom>
        </p:spPr>
        <p:txBody>
          <a:bodyPr wrap="square">
            <a:spAutoFit/>
          </a:bodyPr>
          <a:lstStyle/>
          <a:p>
            <a:r>
              <a:rPr lang="en-US" b="1" dirty="0"/>
              <a:t>Estimated Influenza Illnesses and Hospitalizations Averted by Vaccination — United States, 2014–15 Influenza </a:t>
            </a:r>
            <a:r>
              <a:rPr lang="en-US" b="1" dirty="0" smtClean="0"/>
              <a:t>Season</a:t>
            </a:r>
            <a:r>
              <a:rPr lang="hr-HR" b="1" dirty="0" smtClean="0"/>
              <a:t>, sezona djelotvornosti cjepiva niže od 20%</a:t>
            </a:r>
          </a:p>
          <a:p>
            <a:endParaRPr lang="en-US" b="1" dirty="0"/>
          </a:p>
        </p:txBody>
      </p:sp>
      <p:sp>
        <p:nvSpPr>
          <p:cNvPr id="4" name="Rectangle 3"/>
          <p:cNvSpPr/>
          <p:nvPr/>
        </p:nvSpPr>
        <p:spPr>
          <a:xfrm>
            <a:off x="717396" y="1720840"/>
            <a:ext cx="10523034" cy="2031325"/>
          </a:xfrm>
          <a:prstGeom prst="rect">
            <a:avLst/>
          </a:prstGeom>
        </p:spPr>
        <p:txBody>
          <a:bodyPr wrap="square">
            <a:spAutoFit/>
          </a:bodyPr>
          <a:lstStyle/>
          <a:p>
            <a:r>
              <a:rPr lang="en-US" dirty="0"/>
              <a:t>For the 2014–15 influenza season, CDC used updated estimates of influenza vaccination coverage (33.4% to 69.9%, depending on age group), vaccine effectiveness (10% to 74%, depending on age group and time of season), and influenza hospitalizations rates (ranging from 35.2 per 100,000 to 1,639 per 100,000, depending on age group).  Based on these methods, CDC estimates that </a:t>
            </a:r>
            <a:r>
              <a:rPr lang="en-US" b="1" dirty="0">
                <a:solidFill>
                  <a:srgbClr val="C00000"/>
                </a:solidFill>
              </a:rPr>
              <a:t>influenza vaccination prevented approximately 67,000 influenza-associated hospitalizations, or 6.5% of potential influenza-associated hospitalizations</a:t>
            </a:r>
            <a:r>
              <a:rPr lang="en-US" b="1" dirty="0" smtClean="0">
                <a:solidFill>
                  <a:srgbClr val="C00000"/>
                </a:solidFill>
              </a:rPr>
              <a:t>.</a:t>
            </a:r>
            <a:r>
              <a:rPr lang="hr-HR" b="1" dirty="0" smtClean="0">
                <a:solidFill>
                  <a:srgbClr val="C00000"/>
                </a:solidFill>
              </a:rPr>
              <a:t>*</a:t>
            </a:r>
            <a:r>
              <a:rPr lang="en-US" b="1" dirty="0" smtClean="0">
                <a:solidFill>
                  <a:srgbClr val="C00000"/>
                </a:solidFill>
              </a:rPr>
              <a:t> </a:t>
            </a:r>
            <a:r>
              <a:rPr lang="en-US" b="1" dirty="0">
                <a:solidFill>
                  <a:srgbClr val="C00000"/>
                </a:solidFill>
              </a:rPr>
              <a:t>In </a:t>
            </a:r>
            <a:r>
              <a:rPr lang="en-US" dirty="0"/>
              <a:t>addition, influenza vaccination prevented an estimated 1.9 million illnesses and 966,000 medical visits associated with influenza </a:t>
            </a:r>
            <a:endParaRPr lang="hr-HR" dirty="0"/>
          </a:p>
        </p:txBody>
      </p:sp>
      <p:sp>
        <p:nvSpPr>
          <p:cNvPr id="5" name="TextBox 4"/>
          <p:cNvSpPr txBox="1"/>
          <p:nvPr/>
        </p:nvSpPr>
        <p:spPr>
          <a:xfrm>
            <a:off x="717396" y="4337824"/>
            <a:ext cx="10523034" cy="1754326"/>
          </a:xfrm>
          <a:prstGeom prst="rect">
            <a:avLst/>
          </a:prstGeom>
          <a:noFill/>
        </p:spPr>
        <p:txBody>
          <a:bodyPr wrap="square" rtlCol="0">
            <a:spAutoFit/>
          </a:bodyPr>
          <a:lstStyle/>
          <a:p>
            <a:endParaRPr lang="hr-HR" dirty="0" smtClean="0"/>
          </a:p>
          <a:p>
            <a:endParaRPr lang="hr-HR" dirty="0"/>
          </a:p>
          <a:p>
            <a:endParaRPr lang="hr-HR" dirty="0" smtClean="0"/>
          </a:p>
          <a:p>
            <a:endParaRPr lang="hr-HR" dirty="0"/>
          </a:p>
          <a:p>
            <a:r>
              <a:rPr lang="hr-HR" b="1" dirty="0" smtClean="0">
                <a:solidFill>
                  <a:srgbClr val="C00000"/>
                </a:solidFill>
              </a:rPr>
              <a:t>*Procjena CDC-a:  postotak hospitalizacija radi gripe koje se sprečavaju cijepljenjem u drugim sezonama iznosi 9-22% </a:t>
            </a:r>
            <a:endParaRPr lang="hr-HR" b="1" dirty="0">
              <a:solidFill>
                <a:srgbClr val="C00000"/>
              </a:solidFill>
            </a:endParaRPr>
          </a:p>
        </p:txBody>
      </p:sp>
      <p:sp>
        <p:nvSpPr>
          <p:cNvPr id="6" name="Rectangle 5"/>
          <p:cNvSpPr/>
          <p:nvPr/>
        </p:nvSpPr>
        <p:spPr>
          <a:xfrm>
            <a:off x="717396" y="3646604"/>
            <a:ext cx="10370634" cy="1754326"/>
          </a:xfrm>
          <a:prstGeom prst="rect">
            <a:avLst/>
          </a:prstGeom>
        </p:spPr>
        <p:txBody>
          <a:bodyPr wrap="square">
            <a:spAutoFit/>
          </a:bodyPr>
          <a:lstStyle/>
          <a:p>
            <a:r>
              <a:rPr lang="en-US" dirty="0"/>
              <a:t>Approximately three quarters of the 2014–15 estimated hospitalizations </a:t>
            </a:r>
            <a:r>
              <a:rPr lang="en-US" dirty="0" smtClean="0"/>
              <a:t>occurred </a:t>
            </a:r>
            <a:r>
              <a:rPr lang="en-US" dirty="0"/>
              <a:t>among adults aged ≥65 years. In many years &gt;90% of influenza deaths also occur among persons ≥65 years of </a:t>
            </a:r>
            <a:r>
              <a:rPr lang="en-US" dirty="0" smtClean="0"/>
              <a:t>age</a:t>
            </a:r>
            <a:r>
              <a:rPr lang="hr-HR" dirty="0" smtClean="0"/>
              <a:t>. </a:t>
            </a:r>
            <a:r>
              <a:rPr lang="en-US" dirty="0" smtClean="0"/>
              <a:t>Influenza </a:t>
            </a:r>
            <a:r>
              <a:rPr lang="en-US" dirty="0"/>
              <a:t>vaccine coverage is relatively high in this vulnerable population (66% during the 2014-15 season). Therefore, further gains in preventing severe outcomes in this age group will largely require vaccines with better effectiveness. Nonetheless, persons aged ≥65 years accounted for 87% of all estimated hospitalizations prevented during 2014-2015.</a:t>
            </a:r>
            <a:endParaRPr lang="hr-HR" dirty="0"/>
          </a:p>
        </p:txBody>
      </p:sp>
    </p:spTree>
    <p:extLst>
      <p:ext uri="{BB962C8B-B14F-4D97-AF65-F5344CB8AC3E}">
        <p14:creationId xmlns:p14="http://schemas.microsoft.com/office/powerpoint/2010/main" val="12840675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r-HR" smtClean="0"/>
              <a:t>Zagreb, 26. svibanj 2018.</a:t>
            </a:r>
            <a:endParaRPr lang="hr-HR"/>
          </a:p>
        </p:txBody>
      </p:sp>
      <p:sp>
        <p:nvSpPr>
          <p:cNvPr id="3" name="Rectangle 2"/>
          <p:cNvSpPr/>
          <p:nvPr/>
        </p:nvSpPr>
        <p:spPr>
          <a:xfrm>
            <a:off x="1323278" y="412327"/>
            <a:ext cx="10868722" cy="1200329"/>
          </a:xfrm>
          <a:prstGeom prst="rect">
            <a:avLst/>
          </a:prstGeom>
        </p:spPr>
        <p:txBody>
          <a:bodyPr wrap="square">
            <a:spAutoFit/>
          </a:bodyPr>
          <a:lstStyle/>
          <a:p>
            <a:r>
              <a:rPr lang="en-US" sz="2400" b="1" dirty="0" err="1"/>
              <a:t>Belongia</a:t>
            </a:r>
            <a:r>
              <a:rPr lang="en-US" sz="2400" b="1" dirty="0"/>
              <a:t> EA, Simpson MD, King JP, et al. Variable influenza vaccine effectiveness by subtype: a systematic review and meta-analysis of test-negative design studies. Lancet Infect Dis 2016;16:942–51</a:t>
            </a:r>
            <a:endParaRPr lang="hr-HR" sz="2400" b="1" dirty="0"/>
          </a:p>
        </p:txBody>
      </p:sp>
      <p:sp>
        <p:nvSpPr>
          <p:cNvPr id="6" name="TextBox 5"/>
          <p:cNvSpPr txBox="1"/>
          <p:nvPr/>
        </p:nvSpPr>
        <p:spPr>
          <a:xfrm>
            <a:off x="1373362" y="1684696"/>
            <a:ext cx="10519316" cy="1200329"/>
          </a:xfrm>
          <a:prstGeom prst="rect">
            <a:avLst/>
          </a:prstGeom>
          <a:noFill/>
        </p:spPr>
        <p:txBody>
          <a:bodyPr wrap="square" rtlCol="0">
            <a:spAutoFit/>
          </a:bodyPr>
          <a:lstStyle/>
          <a:p>
            <a:r>
              <a:rPr lang="hr-HR" b="1" dirty="0"/>
              <a:t>m</a:t>
            </a:r>
            <a:r>
              <a:rPr lang="hr-HR" b="1" dirty="0" smtClean="0"/>
              <a:t>eta-analiza, </a:t>
            </a:r>
            <a:r>
              <a:rPr lang="hr-HR" b="1" dirty="0" err="1" smtClean="0"/>
              <a:t>PubMed</a:t>
            </a:r>
            <a:r>
              <a:rPr lang="hr-HR" b="1" dirty="0" smtClean="0"/>
              <a:t>, </a:t>
            </a:r>
            <a:r>
              <a:rPr lang="hr-HR" b="1" dirty="0" err="1" smtClean="0"/>
              <a:t>Embase</a:t>
            </a:r>
            <a:r>
              <a:rPr lang="hr-HR" b="1" dirty="0" smtClean="0"/>
              <a:t> Jan 1 2004 – </a:t>
            </a:r>
            <a:r>
              <a:rPr lang="hr-HR" b="1" dirty="0" err="1" smtClean="0"/>
              <a:t>March</a:t>
            </a:r>
            <a:r>
              <a:rPr lang="hr-HR" b="1" dirty="0" smtClean="0"/>
              <a:t> 31 2015, uključeno 56 test-negativnih studija</a:t>
            </a:r>
          </a:p>
          <a:p>
            <a:endParaRPr lang="hr-HR" dirty="0"/>
          </a:p>
          <a:p>
            <a:r>
              <a:rPr lang="hr-HR" dirty="0" smtClean="0"/>
              <a:t>	</a:t>
            </a:r>
            <a:endParaRPr lang="hr-HR" dirty="0"/>
          </a:p>
          <a:p>
            <a:endParaRPr lang="hr-HR" dirty="0"/>
          </a:p>
        </p:txBody>
      </p:sp>
      <p:graphicFrame>
        <p:nvGraphicFramePr>
          <p:cNvPr id="7" name="Table 6"/>
          <p:cNvGraphicFramePr>
            <a:graphicFrameLocks noGrp="1"/>
          </p:cNvGraphicFramePr>
          <p:nvPr>
            <p:extLst>
              <p:ext uri="{D42A27DB-BD31-4B8C-83A1-F6EECF244321}">
                <p14:modId xmlns:p14="http://schemas.microsoft.com/office/powerpoint/2010/main" val="2517778931"/>
              </p:ext>
            </p:extLst>
          </p:nvPr>
        </p:nvGraphicFramePr>
        <p:xfrm>
          <a:off x="1630556" y="2477366"/>
          <a:ext cx="8127999" cy="3492230"/>
        </p:xfrm>
        <a:graphic>
          <a:graphicData uri="http://schemas.openxmlformats.org/drawingml/2006/table">
            <a:tbl>
              <a:tblPr firstRow="1" bandRow="1">
                <a:tableStyleId>{5C22544A-7EE6-4342-B048-85BDC9FD1C3A}</a:tableStyleId>
              </a:tblPr>
              <a:tblGrid>
                <a:gridCol w="2709333"/>
                <a:gridCol w="2709333"/>
                <a:gridCol w="2709333"/>
              </a:tblGrid>
              <a:tr h="926830">
                <a:tc>
                  <a:txBody>
                    <a:bodyPr/>
                    <a:lstStyle/>
                    <a:p>
                      <a:r>
                        <a:rPr lang="hr-HR" b="1" dirty="0" smtClean="0"/>
                        <a:t>Virus</a:t>
                      </a:r>
                      <a:r>
                        <a:rPr lang="hr-HR" b="1" baseline="0" dirty="0" smtClean="0"/>
                        <a:t> influence</a:t>
                      </a:r>
                      <a:endParaRPr lang="hr-HR" b="1" dirty="0"/>
                    </a:p>
                  </a:txBody>
                  <a:tcPr/>
                </a:tc>
                <a:tc>
                  <a:txBody>
                    <a:bodyPr/>
                    <a:lstStyle/>
                    <a:p>
                      <a:r>
                        <a:rPr lang="hr-HR" b="1" dirty="0" smtClean="0"/>
                        <a:t>VE (%)</a:t>
                      </a:r>
                      <a:endParaRPr lang="hr-HR" b="1" dirty="0"/>
                    </a:p>
                  </a:txBody>
                  <a:tcPr/>
                </a:tc>
                <a:tc>
                  <a:txBody>
                    <a:bodyPr/>
                    <a:lstStyle/>
                    <a:p>
                      <a:r>
                        <a:rPr lang="hr-HR" b="1" dirty="0" smtClean="0"/>
                        <a:t>95%CI</a:t>
                      </a:r>
                      <a:endParaRPr lang="hr-HR" b="1" dirty="0"/>
                    </a:p>
                  </a:txBody>
                  <a:tcPr/>
                </a:tc>
              </a:tr>
              <a:tr h="370840">
                <a:tc>
                  <a:txBody>
                    <a:bodyPr/>
                    <a:lstStyle/>
                    <a:p>
                      <a:r>
                        <a:rPr lang="hr-HR" b="1" dirty="0" smtClean="0"/>
                        <a:t>H3N2</a:t>
                      </a:r>
                    </a:p>
                    <a:p>
                      <a:r>
                        <a:rPr lang="hr-HR" b="1" dirty="0" smtClean="0"/>
                        <a:t>       - </a:t>
                      </a:r>
                      <a:r>
                        <a:rPr lang="hr-HR" b="1" i="1" dirty="0" err="1" smtClean="0"/>
                        <a:t>match</a:t>
                      </a:r>
                      <a:endParaRPr lang="hr-HR" b="1" i="1" dirty="0" smtClean="0"/>
                    </a:p>
                    <a:p>
                      <a:r>
                        <a:rPr lang="hr-HR" b="1" i="1" dirty="0" smtClean="0"/>
                        <a:t>       - </a:t>
                      </a:r>
                      <a:r>
                        <a:rPr lang="hr-HR" b="1" i="1" dirty="0" err="1" smtClean="0"/>
                        <a:t>variant</a:t>
                      </a:r>
                      <a:endParaRPr lang="hr-HR" b="1" dirty="0"/>
                    </a:p>
                  </a:txBody>
                  <a:tcPr/>
                </a:tc>
                <a:tc>
                  <a:txBody>
                    <a:bodyPr/>
                    <a:lstStyle/>
                    <a:p>
                      <a:r>
                        <a:rPr lang="hr-HR" b="1" dirty="0" smtClean="0"/>
                        <a:t>33</a:t>
                      </a:r>
                    </a:p>
                    <a:p>
                      <a:r>
                        <a:rPr lang="hr-HR" b="1" dirty="0" smtClean="0"/>
                        <a:t>33</a:t>
                      </a:r>
                    </a:p>
                    <a:p>
                      <a:r>
                        <a:rPr lang="hr-HR" b="1" dirty="0" smtClean="0"/>
                        <a:t>23</a:t>
                      </a:r>
                      <a:endParaRPr lang="hr-HR" b="1" dirty="0"/>
                    </a:p>
                  </a:txBody>
                  <a:tcPr/>
                </a:tc>
                <a:tc>
                  <a:txBody>
                    <a:bodyPr/>
                    <a:lstStyle/>
                    <a:p>
                      <a:r>
                        <a:rPr lang="hr-HR" b="1" dirty="0" smtClean="0"/>
                        <a:t>26;39</a:t>
                      </a:r>
                    </a:p>
                    <a:p>
                      <a:r>
                        <a:rPr lang="hr-HR" b="1" dirty="0" smtClean="0"/>
                        <a:t>22;43</a:t>
                      </a:r>
                    </a:p>
                    <a:p>
                      <a:r>
                        <a:rPr lang="hr-HR" b="1" dirty="0" smtClean="0"/>
                        <a:t>2;40</a:t>
                      </a:r>
                      <a:endParaRPr lang="hr-HR" b="1" dirty="0"/>
                    </a:p>
                  </a:txBody>
                  <a:tcPr/>
                </a:tc>
              </a:tr>
              <a:tr h="370840">
                <a:tc>
                  <a:txBody>
                    <a:bodyPr/>
                    <a:lstStyle/>
                    <a:p>
                      <a:r>
                        <a:rPr lang="hr-HR" b="1" dirty="0" smtClean="0"/>
                        <a:t>B</a:t>
                      </a:r>
                      <a:endParaRPr lang="hr-HR" b="1" dirty="0"/>
                    </a:p>
                  </a:txBody>
                  <a:tcPr/>
                </a:tc>
                <a:tc>
                  <a:txBody>
                    <a:bodyPr/>
                    <a:lstStyle/>
                    <a:p>
                      <a:r>
                        <a:rPr lang="hr-HR" b="1" dirty="0" smtClean="0"/>
                        <a:t>54</a:t>
                      </a:r>
                      <a:endParaRPr lang="hr-HR" b="1" dirty="0"/>
                    </a:p>
                  </a:txBody>
                  <a:tcPr/>
                </a:tc>
                <a:tc>
                  <a:txBody>
                    <a:bodyPr/>
                    <a:lstStyle/>
                    <a:p>
                      <a:r>
                        <a:rPr lang="hr-HR" b="1" dirty="0" smtClean="0"/>
                        <a:t>46;61</a:t>
                      </a:r>
                      <a:endParaRPr lang="hr-HR" b="1" dirty="0"/>
                    </a:p>
                  </a:txBody>
                  <a:tcPr/>
                </a:tc>
              </a:tr>
              <a:tr h="370840">
                <a:tc>
                  <a:txBody>
                    <a:bodyPr/>
                    <a:lstStyle/>
                    <a:p>
                      <a:r>
                        <a:rPr lang="hr-HR" b="1" dirty="0" smtClean="0"/>
                        <a:t>H1N1pdm09</a:t>
                      </a:r>
                    </a:p>
                    <a:p>
                      <a:r>
                        <a:rPr lang="hr-HR" b="1" dirty="0" smtClean="0"/>
                        <a:t>       - </a:t>
                      </a:r>
                      <a:r>
                        <a:rPr lang="hr-HR" b="1" dirty="0" err="1" smtClean="0"/>
                        <a:t>monoval.pand</a:t>
                      </a:r>
                      <a:r>
                        <a:rPr lang="hr-HR" b="1" dirty="0" smtClean="0"/>
                        <a:t>.</a:t>
                      </a:r>
                    </a:p>
                    <a:p>
                      <a:endParaRPr lang="hr-HR" b="1" dirty="0"/>
                    </a:p>
                  </a:txBody>
                  <a:tcPr/>
                </a:tc>
                <a:tc>
                  <a:txBody>
                    <a:bodyPr/>
                    <a:lstStyle/>
                    <a:p>
                      <a:r>
                        <a:rPr lang="hr-HR" b="1" dirty="0" smtClean="0"/>
                        <a:t>61</a:t>
                      </a:r>
                    </a:p>
                    <a:p>
                      <a:r>
                        <a:rPr lang="hr-HR" b="1" dirty="0" smtClean="0"/>
                        <a:t>73</a:t>
                      </a:r>
                      <a:endParaRPr lang="hr-HR" b="1" dirty="0"/>
                    </a:p>
                  </a:txBody>
                  <a:tcPr/>
                </a:tc>
                <a:tc>
                  <a:txBody>
                    <a:bodyPr/>
                    <a:lstStyle/>
                    <a:p>
                      <a:r>
                        <a:rPr lang="hr-HR" b="1" dirty="0" smtClean="0"/>
                        <a:t>57;65</a:t>
                      </a:r>
                    </a:p>
                    <a:p>
                      <a:r>
                        <a:rPr lang="hr-HR" b="1" dirty="0" smtClean="0"/>
                        <a:t>61;81</a:t>
                      </a:r>
                      <a:endParaRPr lang="hr-HR" b="1" dirty="0"/>
                    </a:p>
                  </a:txBody>
                  <a:tcPr/>
                </a:tc>
              </a:tr>
              <a:tr h="185420">
                <a:tc>
                  <a:txBody>
                    <a:bodyPr/>
                    <a:lstStyle/>
                    <a:p>
                      <a:r>
                        <a:rPr lang="hr-HR" b="1" dirty="0" smtClean="0"/>
                        <a:t>H1N1</a:t>
                      </a:r>
                      <a:endParaRPr lang="hr-HR" b="1" dirty="0"/>
                    </a:p>
                  </a:txBody>
                  <a:tcPr/>
                </a:tc>
                <a:tc>
                  <a:txBody>
                    <a:bodyPr/>
                    <a:lstStyle/>
                    <a:p>
                      <a:r>
                        <a:rPr lang="hr-HR" b="1" dirty="0" smtClean="0"/>
                        <a:t>67</a:t>
                      </a:r>
                      <a:endParaRPr lang="hr-HR" b="1" dirty="0"/>
                    </a:p>
                  </a:txBody>
                  <a:tcPr/>
                </a:tc>
                <a:tc>
                  <a:txBody>
                    <a:bodyPr/>
                    <a:lstStyle/>
                    <a:p>
                      <a:r>
                        <a:rPr lang="hr-HR" b="1" dirty="0" smtClean="0"/>
                        <a:t>29;85</a:t>
                      </a:r>
                      <a:endParaRPr lang="hr-HR" b="1" dirty="0"/>
                    </a:p>
                  </a:txBody>
                  <a:tcPr/>
                </a:tc>
              </a:tr>
            </a:tbl>
          </a:graphicData>
        </a:graphic>
      </p:graphicFrame>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306" cy="1207113"/>
          </a:xfrm>
          <a:prstGeom prst="rect">
            <a:avLst/>
          </a:prstGeom>
        </p:spPr>
      </p:pic>
    </p:spTree>
    <p:extLst>
      <p:ext uri="{BB962C8B-B14F-4D97-AF65-F5344CB8AC3E}">
        <p14:creationId xmlns:p14="http://schemas.microsoft.com/office/powerpoint/2010/main" val="7557236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7971" y="264813"/>
            <a:ext cx="10515600" cy="1325563"/>
          </a:xfrm>
        </p:spPr>
        <p:txBody>
          <a:bodyPr>
            <a:noAutofit/>
          </a:bodyPr>
          <a:lstStyle/>
          <a:p>
            <a:r>
              <a:rPr lang="en-US" sz="3600" b="1" dirty="0">
                <a:latin typeface="+mn-lt"/>
              </a:rPr>
              <a:t>Cochrane Database of Systematic Reviews 2018, Issue 2. Art. </a:t>
            </a:r>
            <a:r>
              <a:rPr lang="en-US" sz="3600" b="1" dirty="0" smtClean="0">
                <a:latin typeface="+mn-lt"/>
              </a:rPr>
              <a:t>No</a:t>
            </a:r>
            <a:r>
              <a:rPr lang="hr-HR" sz="3600" b="1" dirty="0" smtClean="0">
                <a:latin typeface="+mn-lt"/>
              </a:rPr>
              <a:t>s</a:t>
            </a:r>
            <a:r>
              <a:rPr lang="en-US" sz="3600" b="1" dirty="0" smtClean="0">
                <a:latin typeface="+mn-lt"/>
              </a:rPr>
              <a:t>.: CD001269</a:t>
            </a:r>
            <a:r>
              <a:rPr lang="hr-HR" sz="3600" b="1" dirty="0" smtClean="0">
                <a:latin typeface="+mn-lt"/>
              </a:rPr>
              <a:t>, CD004876, </a:t>
            </a:r>
            <a:r>
              <a:rPr lang="hr-HR" sz="3600" b="1" dirty="0">
                <a:latin typeface="+mn-lt"/>
              </a:rPr>
              <a:t>CD004879.</a:t>
            </a:r>
            <a:r>
              <a:rPr lang="en-US" sz="3600" b="1" dirty="0">
                <a:latin typeface="+mn-lt"/>
              </a:rPr>
              <a:t/>
            </a:r>
            <a:br>
              <a:rPr lang="en-US" sz="3600" b="1" dirty="0">
                <a:latin typeface="+mn-lt"/>
              </a:rPr>
            </a:br>
            <a:endParaRPr lang="hr-HR" sz="3600" dirty="0">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15694555"/>
              </p:ext>
            </p:extLst>
          </p:nvPr>
        </p:nvGraphicFramePr>
        <p:xfrm>
          <a:off x="838200" y="1825625"/>
          <a:ext cx="10515600" cy="4295476"/>
        </p:xfrm>
        <a:graphic>
          <a:graphicData uri="http://schemas.openxmlformats.org/drawingml/2006/table">
            <a:tbl>
              <a:tblPr firstRow="1" bandRow="1">
                <a:tableStyleId>{5C22544A-7EE6-4342-B048-85BDC9FD1C3A}</a:tableStyleId>
              </a:tblPr>
              <a:tblGrid>
                <a:gridCol w="972671"/>
                <a:gridCol w="2133600"/>
                <a:gridCol w="1685364"/>
                <a:gridCol w="654424"/>
                <a:gridCol w="1712259"/>
                <a:gridCol w="3357282"/>
              </a:tblGrid>
              <a:tr h="370840">
                <a:tc>
                  <a:txBody>
                    <a:bodyPr/>
                    <a:lstStyle/>
                    <a:p>
                      <a:r>
                        <a:rPr lang="hr-HR" dirty="0" smtClean="0"/>
                        <a:t>Skupina</a:t>
                      </a:r>
                      <a:endParaRPr lang="hr-HR" dirty="0"/>
                    </a:p>
                  </a:txBody>
                  <a:tcPr/>
                </a:tc>
                <a:tc>
                  <a:txBody>
                    <a:bodyPr/>
                    <a:lstStyle/>
                    <a:p>
                      <a:r>
                        <a:rPr lang="hr-HR" dirty="0" smtClean="0"/>
                        <a:t>Redukcija pobola (%)</a:t>
                      </a:r>
                      <a:endParaRPr lang="hr-HR" dirty="0"/>
                    </a:p>
                  </a:txBody>
                  <a:tcPr/>
                </a:tc>
                <a:tc>
                  <a:txBody>
                    <a:bodyPr/>
                    <a:lstStyle/>
                    <a:p>
                      <a:r>
                        <a:rPr lang="hr-HR" dirty="0" smtClean="0"/>
                        <a:t>RR (95%CI)</a:t>
                      </a:r>
                      <a:endParaRPr lang="hr-HR" dirty="0"/>
                    </a:p>
                  </a:txBody>
                  <a:tcPr/>
                </a:tc>
                <a:tc>
                  <a:txBody>
                    <a:bodyPr/>
                    <a:lstStyle/>
                    <a:p>
                      <a:r>
                        <a:rPr lang="hr-HR" dirty="0" smtClean="0"/>
                        <a:t>NNV</a:t>
                      </a:r>
                      <a:endParaRPr lang="hr-HR" dirty="0"/>
                    </a:p>
                  </a:txBody>
                  <a:tcPr/>
                </a:tc>
                <a:tc>
                  <a:txBody>
                    <a:bodyPr/>
                    <a:lstStyle/>
                    <a:p>
                      <a:r>
                        <a:rPr lang="hr-HR" dirty="0" smtClean="0"/>
                        <a:t>Nuspojave</a:t>
                      </a:r>
                      <a:endParaRPr lang="hr-HR" dirty="0"/>
                    </a:p>
                  </a:txBody>
                  <a:tcPr/>
                </a:tc>
                <a:tc>
                  <a:txBody>
                    <a:bodyPr/>
                    <a:lstStyle/>
                    <a:p>
                      <a:r>
                        <a:rPr lang="hr-HR" dirty="0" smtClean="0"/>
                        <a:t>Obilježja</a:t>
                      </a:r>
                      <a:endParaRPr lang="hr-HR" dirty="0"/>
                    </a:p>
                  </a:txBody>
                  <a:tcPr/>
                </a:tc>
              </a:tr>
              <a:tr h="370840">
                <a:tc rowSpan="2">
                  <a:txBody>
                    <a:bodyPr/>
                    <a:lstStyle/>
                    <a:p>
                      <a:r>
                        <a:rPr lang="hr-HR" dirty="0" smtClean="0"/>
                        <a:t>Zdravi</a:t>
                      </a:r>
                      <a:r>
                        <a:rPr lang="hr-HR" baseline="0" dirty="0" smtClean="0"/>
                        <a:t> </a:t>
                      </a:r>
                      <a:r>
                        <a:rPr lang="hr-HR" dirty="0" smtClean="0"/>
                        <a:t>odrasli</a:t>
                      </a:r>
                      <a:endParaRPr lang="hr-H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smtClean="0"/>
                        <a:t>Gripa: 2,3 → 0,9</a:t>
                      </a:r>
                      <a:endParaRPr lang="hr-HR" dirty="0"/>
                    </a:p>
                  </a:txBody>
                  <a:tcPr/>
                </a:tc>
                <a:tc>
                  <a:txBody>
                    <a:bodyPr/>
                    <a:lstStyle/>
                    <a:p>
                      <a:r>
                        <a:rPr lang="hr-HR" sz="1800" b="0" dirty="0" smtClean="0"/>
                        <a:t>0,41 (0,36-0,47)</a:t>
                      </a:r>
                      <a:endParaRPr lang="hr-HR" b="0" dirty="0"/>
                    </a:p>
                  </a:txBody>
                  <a:tcPr/>
                </a:tc>
                <a:tc>
                  <a:txBody>
                    <a:bodyPr/>
                    <a:lstStyle/>
                    <a:p>
                      <a:r>
                        <a:rPr lang="hr-HR" dirty="0" smtClean="0"/>
                        <a:t>71</a:t>
                      </a:r>
                      <a:endParaRPr lang="hr-HR" dirty="0"/>
                    </a:p>
                  </a:txBody>
                  <a:tcPr/>
                </a:tc>
                <a:tc rowSpan="2">
                  <a:txBody>
                    <a:bodyPr/>
                    <a:lstStyle/>
                    <a:p>
                      <a:r>
                        <a:rPr lang="hr-HR" dirty="0" smtClean="0"/>
                        <a:t>Povišena TT</a:t>
                      </a:r>
                      <a:r>
                        <a:rPr lang="hr-HR" baseline="0" dirty="0" smtClean="0"/>
                        <a:t> (1,5% vs 2,3%)</a:t>
                      </a:r>
                      <a:endParaRPr lang="hr-HR" dirty="0"/>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800" b="0" dirty="0" smtClean="0"/>
                        <a:t>52 kliničke studije s &gt; 80 000 ispitanika; 16-65 godina; 1969-2009 (SA, JA, EU); izdvojeno 25.</a:t>
                      </a:r>
                    </a:p>
                  </a:txBody>
                  <a:tcPr/>
                </a:tc>
              </a:tr>
              <a:tr h="367441">
                <a:tc vMerge="1">
                  <a:txBody>
                    <a:bodyPr/>
                    <a:lstStyle/>
                    <a:p>
                      <a:endParaRPr lang="hr-HR" b="0" dirty="0"/>
                    </a:p>
                  </a:txBody>
                  <a:tcPr/>
                </a:tc>
                <a:tc>
                  <a:txBody>
                    <a:bodyPr/>
                    <a:lstStyle/>
                    <a:p>
                      <a:r>
                        <a:rPr lang="hr-HR" b="0" dirty="0" smtClean="0"/>
                        <a:t>ILI: </a:t>
                      </a:r>
                      <a:r>
                        <a:rPr lang="hr-HR" sz="1800" b="0" dirty="0" smtClean="0"/>
                        <a:t>21,5</a:t>
                      </a:r>
                      <a:r>
                        <a:rPr lang="hr-HR" sz="1800" b="0" baseline="0" dirty="0" smtClean="0"/>
                        <a:t> </a:t>
                      </a:r>
                      <a:r>
                        <a:rPr lang="hr-HR" b="0" dirty="0" smtClean="0"/>
                        <a:t>→ </a:t>
                      </a:r>
                      <a:r>
                        <a:rPr lang="hr-HR" sz="1800" b="0" dirty="0" smtClean="0"/>
                        <a:t>18,1 </a:t>
                      </a:r>
                      <a:endParaRPr lang="hr-HR" b="0" dirty="0"/>
                    </a:p>
                  </a:txBody>
                  <a:tcPr/>
                </a:tc>
                <a:tc>
                  <a:txBody>
                    <a:bodyPr/>
                    <a:lstStyle/>
                    <a:p>
                      <a:r>
                        <a:rPr lang="hr-HR" sz="1800" b="0" dirty="0" smtClean="0"/>
                        <a:t>0,84</a:t>
                      </a:r>
                      <a:r>
                        <a:rPr lang="hr-HR" sz="1800" b="0" baseline="0" dirty="0" smtClean="0"/>
                        <a:t> (</a:t>
                      </a:r>
                      <a:r>
                        <a:rPr lang="hr-HR" sz="1800" b="0" dirty="0" smtClean="0"/>
                        <a:t>0,75-0,95)</a:t>
                      </a:r>
                      <a:endParaRPr lang="hr-HR" b="0" dirty="0"/>
                    </a:p>
                  </a:txBody>
                  <a:tcPr/>
                </a:tc>
                <a:tc>
                  <a:txBody>
                    <a:bodyPr/>
                    <a:lstStyle/>
                    <a:p>
                      <a:r>
                        <a:rPr lang="hr-HR" dirty="0" smtClean="0"/>
                        <a:t>29</a:t>
                      </a:r>
                      <a:endParaRPr lang="hr-HR" dirty="0"/>
                    </a:p>
                  </a:txBody>
                  <a:tcPr/>
                </a:tc>
                <a:tc vMerge="1">
                  <a:txBody>
                    <a:bodyPr/>
                    <a:lstStyle/>
                    <a:p>
                      <a:endParaRPr lang="hr-HR" dirty="0"/>
                    </a:p>
                  </a:txBody>
                  <a:tcPr/>
                </a:tc>
                <a:tc vMerge="1">
                  <a:txBody>
                    <a:bodyPr/>
                    <a:lstStyle/>
                    <a:p>
                      <a:endParaRPr lang="hr-HR" dirty="0"/>
                    </a:p>
                  </a:txBody>
                  <a:tcPr/>
                </a:tc>
              </a:tr>
              <a:tr h="370840">
                <a:tc rowSpan="2">
                  <a:txBody>
                    <a:bodyPr/>
                    <a:lstStyle/>
                    <a:p>
                      <a:r>
                        <a:rPr lang="hr-HR" b="0" dirty="0" smtClean="0"/>
                        <a:t>Stariji (</a:t>
                      </a:r>
                      <a:r>
                        <a:rPr lang="hr-HR" sz="1800" b="0" dirty="0" smtClean="0"/>
                        <a:t>≥65g)</a:t>
                      </a:r>
                      <a:endParaRPr lang="hr-HR"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smtClean="0"/>
                        <a:t>Gripa:</a:t>
                      </a:r>
                      <a:r>
                        <a:rPr lang="hr-HR" baseline="0" dirty="0" smtClean="0"/>
                        <a:t> </a:t>
                      </a:r>
                      <a:r>
                        <a:rPr lang="hr-HR" dirty="0" smtClean="0"/>
                        <a:t>6 → 2,4</a:t>
                      </a:r>
                      <a:endParaRPr lang="hr-HR" dirty="0"/>
                    </a:p>
                  </a:txBody>
                  <a:tcPr/>
                </a:tc>
                <a:tc>
                  <a:txBody>
                    <a:bodyPr/>
                    <a:lstStyle/>
                    <a:p>
                      <a:r>
                        <a:rPr lang="hr-HR" sz="1800" b="0" dirty="0" smtClean="0"/>
                        <a:t>0,42 (0,27-0,66)</a:t>
                      </a:r>
                      <a:endParaRPr lang="hr-HR" b="0" dirty="0"/>
                    </a:p>
                  </a:txBody>
                  <a:tcPr/>
                </a:tc>
                <a:tc>
                  <a:txBody>
                    <a:bodyPr/>
                    <a:lstStyle/>
                    <a:p>
                      <a:r>
                        <a:rPr lang="hr-HR" dirty="0" smtClean="0"/>
                        <a:t>30</a:t>
                      </a:r>
                      <a:endParaRPr lang="hr-HR" dirty="0"/>
                    </a:p>
                  </a:txBody>
                  <a:tcPr/>
                </a:tc>
                <a:tc rowSpan="2">
                  <a:txBody>
                    <a:bodyPr/>
                    <a:lstStyle/>
                    <a:p>
                      <a:r>
                        <a:rPr lang="hr-HR" dirty="0" smtClean="0"/>
                        <a:t>Povišena TT i mučnina ?</a:t>
                      </a:r>
                      <a:endParaRPr lang="hr-HR" dirty="0"/>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800" b="0" dirty="0" smtClean="0"/>
                        <a:t>8 </a:t>
                      </a:r>
                      <a:r>
                        <a:rPr lang="hr-HR" sz="1800" b="0" dirty="0" err="1" smtClean="0"/>
                        <a:t>RCTs</a:t>
                      </a:r>
                      <a:r>
                        <a:rPr lang="hr-HR" sz="1800" b="0" dirty="0" smtClean="0"/>
                        <a:t> s &gt; 5000 ispitanika; u 4 određivana i sigurnost; 1965-2000 (EU, SAD)</a:t>
                      </a:r>
                      <a:endParaRPr lang="hr-HR" dirty="0"/>
                    </a:p>
                  </a:txBody>
                  <a:tcPr/>
                </a:tc>
              </a:tr>
              <a:tr h="632796">
                <a:tc vMerge="1">
                  <a:txBody>
                    <a:bodyPr/>
                    <a:lstStyle/>
                    <a:p>
                      <a:endParaRPr lang="hr-H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smtClean="0"/>
                        <a:t>ILI: 6 → 3,5%</a:t>
                      </a:r>
                      <a:endParaRPr lang="hr-HR" dirty="0"/>
                    </a:p>
                  </a:txBody>
                  <a:tcPr/>
                </a:tc>
                <a:tc>
                  <a:txBody>
                    <a:bodyPr/>
                    <a:lstStyle/>
                    <a:p>
                      <a:r>
                        <a:rPr lang="hr-HR" sz="1800" b="0" dirty="0" smtClean="0"/>
                        <a:t>0,59</a:t>
                      </a:r>
                      <a:r>
                        <a:rPr lang="hr-HR" sz="1800" b="0" baseline="0" dirty="0" smtClean="0"/>
                        <a:t> (</a:t>
                      </a:r>
                      <a:r>
                        <a:rPr lang="hr-HR" sz="1800" b="0" dirty="0" smtClean="0"/>
                        <a:t>0,47-0,73)</a:t>
                      </a:r>
                      <a:endParaRPr lang="hr-HR" b="0" dirty="0"/>
                    </a:p>
                  </a:txBody>
                  <a:tcPr/>
                </a:tc>
                <a:tc>
                  <a:txBody>
                    <a:bodyPr/>
                    <a:lstStyle/>
                    <a:p>
                      <a:r>
                        <a:rPr lang="hr-HR" dirty="0" smtClean="0"/>
                        <a:t>42</a:t>
                      </a:r>
                      <a:endParaRPr lang="hr-HR" dirty="0"/>
                    </a:p>
                  </a:txBody>
                  <a:tcPr/>
                </a:tc>
                <a:tc vMerge="1">
                  <a:txBody>
                    <a:bodyPr/>
                    <a:lstStyle/>
                    <a:p>
                      <a:endParaRPr lang="hr-HR" dirty="0"/>
                    </a:p>
                  </a:txBody>
                  <a:tcPr/>
                </a:tc>
                <a:tc vMerge="1">
                  <a:txBody>
                    <a:bodyPr/>
                    <a:lstStyle/>
                    <a:p>
                      <a:endParaRPr lang="hr-HR" dirty="0"/>
                    </a:p>
                  </a:txBody>
                  <a:tcPr/>
                </a:tc>
              </a:tr>
              <a:tr h="745307">
                <a:tc rowSpan="2">
                  <a:txBody>
                    <a:bodyPr/>
                    <a:lstStyle/>
                    <a:p>
                      <a:r>
                        <a:rPr lang="hr-HR" dirty="0" smtClean="0"/>
                        <a:t>Djeca</a:t>
                      </a:r>
                    </a:p>
                    <a:p>
                      <a:r>
                        <a:rPr lang="hr-HR" dirty="0" smtClean="0"/>
                        <a:t>(3-16 g)</a:t>
                      </a:r>
                      <a:endParaRPr lang="hr-HR" dirty="0"/>
                    </a:p>
                  </a:txBody>
                  <a:tcPr/>
                </a:tc>
                <a:tc>
                  <a:txBody>
                    <a:bodyPr/>
                    <a:lstStyle/>
                    <a:p>
                      <a:r>
                        <a:rPr lang="hr-HR" dirty="0" smtClean="0"/>
                        <a:t>Gripa: 30 → 11</a:t>
                      </a:r>
                      <a:endParaRPr lang="hr-HR" dirty="0"/>
                    </a:p>
                  </a:txBody>
                  <a:tcPr/>
                </a:tc>
                <a:tc>
                  <a:txBody>
                    <a:bodyPr/>
                    <a:lstStyle/>
                    <a:p>
                      <a:r>
                        <a:rPr lang="hr-HR" sz="1800" b="0" dirty="0" smtClean="0"/>
                        <a:t>0,36 (0,28-0,48)</a:t>
                      </a:r>
                      <a:endParaRPr lang="hr-HR" b="0" dirty="0"/>
                    </a:p>
                  </a:txBody>
                  <a:tcPr/>
                </a:tc>
                <a:tc>
                  <a:txBody>
                    <a:bodyPr/>
                    <a:lstStyle/>
                    <a:p>
                      <a:r>
                        <a:rPr lang="hr-HR" dirty="0" smtClean="0"/>
                        <a:t>5</a:t>
                      </a:r>
                      <a:endParaRPr lang="hr-HR" dirty="0"/>
                    </a:p>
                  </a:txBody>
                  <a:tcPr/>
                </a:tc>
                <a:tc rowSpan="2">
                  <a:txBody>
                    <a:bodyPr/>
                    <a:lstStyle/>
                    <a:p>
                      <a:r>
                        <a:rPr lang="hr-HR" dirty="0" err="1" smtClean="0"/>
                        <a:t>Katapleksija</a:t>
                      </a:r>
                      <a:endParaRPr lang="hr-HR" dirty="0" smtClean="0"/>
                    </a:p>
                    <a:p>
                      <a:r>
                        <a:rPr lang="hr-HR" dirty="0" err="1" smtClean="0"/>
                        <a:t>Narkolepsija</a:t>
                      </a:r>
                      <a:r>
                        <a:rPr lang="hr-HR" dirty="0" smtClean="0"/>
                        <a:t> (</a:t>
                      </a:r>
                      <a:r>
                        <a:rPr lang="hr-HR" dirty="0" err="1" smtClean="0"/>
                        <a:t>monovalentno</a:t>
                      </a:r>
                      <a:r>
                        <a:rPr lang="hr-HR" baseline="0" dirty="0" smtClean="0"/>
                        <a:t> </a:t>
                      </a:r>
                      <a:r>
                        <a:rPr lang="hr-HR" baseline="0" dirty="0" err="1" smtClean="0"/>
                        <a:t>pand.cjepivo</a:t>
                      </a:r>
                      <a:r>
                        <a:rPr lang="hr-HR" baseline="0" dirty="0" smtClean="0"/>
                        <a:t> jednog proizvođača)</a:t>
                      </a:r>
                      <a:endParaRPr lang="hr-HR" dirty="0"/>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800" b="0" dirty="0" smtClean="0"/>
                        <a:t>41 klinička studija &gt; 200 000 djece (starije od 2 godine u većini studija); 1984 – 2013 (Zapadna Europa, SAD, Rusija, Bangladeš)</a:t>
                      </a:r>
                    </a:p>
                    <a:p>
                      <a:endParaRPr lang="hr-HR" b="0" dirty="0"/>
                    </a:p>
                  </a:txBody>
                  <a:tcPr/>
                </a:tc>
              </a:tr>
              <a:tr h="370840">
                <a:tc vMerge="1">
                  <a:txBody>
                    <a:bodyPr/>
                    <a:lstStyle/>
                    <a:p>
                      <a:endParaRPr lang="hr-H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smtClean="0"/>
                        <a:t>ILI: 28 → 20</a:t>
                      </a:r>
                    </a:p>
                    <a:p>
                      <a:endParaRPr lang="hr-H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800" b="0" dirty="0" smtClean="0"/>
                        <a:t>0,72 (0,65-0,79)</a:t>
                      </a:r>
                    </a:p>
                    <a:p>
                      <a:endParaRPr lang="hr-HR" dirty="0"/>
                    </a:p>
                  </a:txBody>
                  <a:tcPr/>
                </a:tc>
                <a:tc>
                  <a:txBody>
                    <a:bodyPr/>
                    <a:lstStyle/>
                    <a:p>
                      <a:r>
                        <a:rPr lang="hr-HR" dirty="0" smtClean="0"/>
                        <a:t>12</a:t>
                      </a:r>
                      <a:endParaRPr lang="hr-HR" dirty="0"/>
                    </a:p>
                  </a:txBody>
                  <a:tcPr/>
                </a:tc>
                <a:tc vMerge="1">
                  <a:txBody>
                    <a:bodyPr/>
                    <a:lstStyle/>
                    <a:p>
                      <a:endParaRPr lang="hr-HR" dirty="0"/>
                    </a:p>
                  </a:txBody>
                  <a:tcPr/>
                </a:tc>
                <a:tc vMerge="1">
                  <a:txBody>
                    <a:bodyPr/>
                    <a:lstStyle/>
                    <a:p>
                      <a:endParaRPr lang="hr-HR" dirty="0"/>
                    </a:p>
                  </a:txBody>
                  <a:tcPr/>
                </a:tc>
              </a:tr>
            </a:tbl>
          </a:graphicData>
        </a:graphic>
      </p:graphicFrame>
      <p:sp>
        <p:nvSpPr>
          <p:cNvPr id="4" name="Footer Placeholder 3"/>
          <p:cNvSpPr>
            <a:spLocks noGrp="1"/>
          </p:cNvSpPr>
          <p:nvPr>
            <p:ph type="ftr" sz="quarter" idx="11"/>
          </p:nvPr>
        </p:nvSpPr>
        <p:spPr/>
        <p:txBody>
          <a:bodyPr/>
          <a:lstStyle/>
          <a:p>
            <a:r>
              <a:rPr lang="hr-HR" smtClean="0"/>
              <a:t>Zagreb, 26. svibanj 2018.</a:t>
            </a:r>
            <a:endParaRPr lang="hr-HR"/>
          </a:p>
        </p:txBody>
      </p:sp>
      <p:sp>
        <p:nvSpPr>
          <p:cNvPr id="8" name="Oval Callout 7"/>
          <p:cNvSpPr/>
          <p:nvPr/>
        </p:nvSpPr>
        <p:spPr>
          <a:xfrm>
            <a:off x="10757647" y="2427240"/>
            <a:ext cx="1192306" cy="612648"/>
          </a:xfrm>
          <a:prstGeom prst="wedgeEllipse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200" dirty="0">
                <a:solidFill>
                  <a:srgbClr val="002060"/>
                </a:solidFill>
              </a:rPr>
              <a:t>v</a:t>
            </a:r>
            <a:r>
              <a:rPr lang="hr-HR" sz="1200" dirty="0" smtClean="0">
                <a:solidFill>
                  <a:srgbClr val="002060"/>
                </a:solidFill>
              </a:rPr>
              <a:t>jerojatno</a:t>
            </a:r>
            <a:endParaRPr lang="hr-HR" sz="1200" dirty="0">
              <a:solidFill>
                <a:srgbClr val="002060"/>
              </a:solidFill>
            </a:endParaRPr>
          </a:p>
        </p:txBody>
      </p:sp>
      <p:sp>
        <p:nvSpPr>
          <p:cNvPr id="10" name="Oval Callout 9"/>
          <p:cNvSpPr/>
          <p:nvPr/>
        </p:nvSpPr>
        <p:spPr>
          <a:xfrm>
            <a:off x="11176747" y="3686317"/>
            <a:ext cx="1192306" cy="612648"/>
          </a:xfrm>
          <a:prstGeom prst="wedgeEllipse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200" dirty="0">
                <a:solidFill>
                  <a:srgbClr val="002060"/>
                </a:solidFill>
              </a:rPr>
              <a:t>v</a:t>
            </a:r>
            <a:r>
              <a:rPr lang="hr-HR" sz="1200" dirty="0" smtClean="0">
                <a:solidFill>
                  <a:srgbClr val="002060"/>
                </a:solidFill>
              </a:rPr>
              <a:t>jerojatno</a:t>
            </a:r>
            <a:endParaRPr lang="hr-HR" sz="1200" dirty="0">
              <a:solidFill>
                <a:srgbClr val="002060"/>
              </a:solidFill>
            </a:endParaRPr>
          </a:p>
        </p:txBody>
      </p:sp>
      <p:sp>
        <p:nvSpPr>
          <p:cNvPr id="11" name="Oval Callout 10"/>
          <p:cNvSpPr/>
          <p:nvPr/>
        </p:nvSpPr>
        <p:spPr>
          <a:xfrm>
            <a:off x="10999694" y="3073669"/>
            <a:ext cx="1192306" cy="612648"/>
          </a:xfrm>
          <a:prstGeom prst="wedgeEllipse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200" dirty="0" smtClean="0">
                <a:solidFill>
                  <a:srgbClr val="002060"/>
                </a:solidFill>
              </a:rPr>
              <a:t>moguće</a:t>
            </a:r>
            <a:endParaRPr lang="hr-HR" sz="1200" dirty="0">
              <a:solidFill>
                <a:srgbClr val="002060"/>
              </a:solidFill>
            </a:endParaRPr>
          </a:p>
        </p:txBody>
      </p:sp>
      <p:sp>
        <p:nvSpPr>
          <p:cNvPr id="12" name="Oval Callout 11"/>
          <p:cNvSpPr/>
          <p:nvPr/>
        </p:nvSpPr>
        <p:spPr>
          <a:xfrm>
            <a:off x="2846294" y="5319754"/>
            <a:ext cx="1192306" cy="612648"/>
          </a:xfrm>
          <a:prstGeom prst="wedgeEllipse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200" dirty="0">
                <a:solidFill>
                  <a:srgbClr val="002060"/>
                </a:solidFill>
              </a:rPr>
              <a:t>v</a:t>
            </a:r>
            <a:r>
              <a:rPr lang="hr-HR" sz="1200" dirty="0" smtClean="0">
                <a:solidFill>
                  <a:srgbClr val="002060"/>
                </a:solidFill>
              </a:rPr>
              <a:t>jerojatno</a:t>
            </a:r>
            <a:endParaRPr lang="hr-HR" sz="1200" dirty="0">
              <a:solidFill>
                <a:srgbClr val="002060"/>
              </a:solidFill>
            </a:endParaRPr>
          </a:p>
        </p:txBody>
      </p:sp>
      <p:sp>
        <p:nvSpPr>
          <p:cNvPr id="13" name="Oval Callout 12"/>
          <p:cNvSpPr/>
          <p:nvPr/>
        </p:nvSpPr>
        <p:spPr>
          <a:xfrm>
            <a:off x="3108433" y="3992641"/>
            <a:ext cx="1192306" cy="612648"/>
          </a:xfrm>
          <a:prstGeom prst="wedgeEllipse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200" dirty="0" smtClean="0">
                <a:solidFill>
                  <a:srgbClr val="002060"/>
                </a:solidFill>
              </a:rPr>
              <a:t>smanjuju</a:t>
            </a:r>
            <a:endParaRPr lang="hr-HR" sz="1200" dirty="0">
              <a:solidFill>
                <a:srgbClr val="002060"/>
              </a:solidFill>
            </a:endParaRPr>
          </a:p>
        </p:txBody>
      </p:sp>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306" cy="1207113"/>
          </a:xfrm>
          <a:prstGeom prst="rect">
            <a:avLst/>
          </a:prstGeom>
        </p:spPr>
      </p:pic>
    </p:spTree>
    <p:extLst>
      <p:ext uri="{BB962C8B-B14F-4D97-AF65-F5344CB8AC3E}">
        <p14:creationId xmlns:p14="http://schemas.microsoft.com/office/powerpoint/2010/main" val="20278913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r-HR" b="1" dirty="0" smtClean="0">
                <a:solidFill>
                  <a:srgbClr val="002060"/>
                </a:solidFill>
                <a:latin typeface="+mn-lt"/>
              </a:rPr>
              <a:t>Sigurnost cjepiva protiv gripe</a:t>
            </a:r>
            <a:endParaRPr lang="hr-HR" b="1" dirty="0">
              <a:solidFill>
                <a:srgbClr val="002060"/>
              </a:solidFill>
              <a:latin typeface="+mn-lt"/>
            </a:endParaRPr>
          </a:p>
        </p:txBody>
      </p:sp>
      <p:sp>
        <p:nvSpPr>
          <p:cNvPr id="2" name="Footer Placeholder 1"/>
          <p:cNvSpPr>
            <a:spLocks noGrp="1"/>
          </p:cNvSpPr>
          <p:nvPr>
            <p:ph type="ftr" sz="quarter" idx="11"/>
          </p:nvPr>
        </p:nvSpPr>
        <p:spPr/>
        <p:txBody>
          <a:bodyPr/>
          <a:lstStyle/>
          <a:p>
            <a:r>
              <a:rPr lang="hr-HR" smtClean="0"/>
              <a:t>Zagreb, 26. svibanj 2018.</a:t>
            </a:r>
            <a:endParaRPr lang="hr-H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306" cy="1207113"/>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hr-HR" smtClean="0"/>
              <a:t>Zagreb, 26. svibanj 2018.</a:t>
            </a:r>
            <a:endParaRPr lang="hr-H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1547" y="0"/>
            <a:ext cx="8548906" cy="6858000"/>
          </a:xfrm>
          <a:prstGeom prst="rect">
            <a:avLst/>
          </a:prstGeom>
        </p:spPr>
      </p:pic>
      <p:sp>
        <p:nvSpPr>
          <p:cNvPr id="5" name="TextBox 4"/>
          <p:cNvSpPr txBox="1"/>
          <p:nvPr/>
        </p:nvSpPr>
        <p:spPr>
          <a:xfrm>
            <a:off x="10459453" y="6400800"/>
            <a:ext cx="683713" cy="369332"/>
          </a:xfrm>
          <a:prstGeom prst="rect">
            <a:avLst/>
          </a:prstGeom>
          <a:noFill/>
        </p:spPr>
        <p:txBody>
          <a:bodyPr wrap="none" rtlCol="0">
            <a:spAutoFit/>
          </a:bodyPr>
          <a:lstStyle/>
          <a:p>
            <a:r>
              <a:rPr lang="hr-HR" dirty="0" smtClean="0"/>
              <a:t>ECDC</a:t>
            </a:r>
            <a:endParaRPr lang="hr-HR" dirty="0"/>
          </a:p>
        </p:txBody>
      </p:sp>
    </p:spTree>
    <p:extLst>
      <p:ext uri="{BB962C8B-B14F-4D97-AF65-F5344CB8AC3E}">
        <p14:creationId xmlns:p14="http://schemas.microsoft.com/office/powerpoint/2010/main" val="36117880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4000" b="1" dirty="0" smtClean="0">
                <a:solidFill>
                  <a:srgbClr val="C00000"/>
                </a:solidFill>
                <a:latin typeface="+mn-lt"/>
              </a:rPr>
              <a:t>	Štetni događaji (AEs) nakon primjene cjepiva</a:t>
            </a:r>
            <a:endParaRPr lang="hr-HR" sz="4000" b="1" dirty="0">
              <a:solidFill>
                <a:srgbClr val="C00000"/>
              </a:solidFill>
              <a:latin typeface="+mn-lt"/>
            </a:endParaRPr>
          </a:p>
        </p:txBody>
      </p:sp>
      <p:graphicFrame>
        <p:nvGraphicFramePr>
          <p:cNvPr id="5" name="Content Placeholder 4"/>
          <p:cNvGraphicFramePr>
            <a:graphicFrameLocks noGrp="1"/>
          </p:cNvGraphicFramePr>
          <p:nvPr>
            <p:ph idx="1"/>
          </p:nvPr>
        </p:nvGraphicFramePr>
        <p:xfrm>
          <a:off x="649515" y="1462769"/>
          <a:ext cx="10787742" cy="4673600"/>
        </p:xfrm>
        <a:graphic>
          <a:graphicData uri="http://schemas.openxmlformats.org/drawingml/2006/table">
            <a:tbl>
              <a:tblPr firstRow="1" bandRow="1">
                <a:tableStyleId>{5C22544A-7EE6-4342-B048-85BDC9FD1C3A}</a:tableStyleId>
              </a:tblPr>
              <a:tblGrid>
                <a:gridCol w="2953786"/>
                <a:gridCol w="7833956"/>
              </a:tblGrid>
              <a:tr h="370840">
                <a:tc>
                  <a:txBody>
                    <a:bodyPr/>
                    <a:lstStyle/>
                    <a:p>
                      <a:endParaRPr lang="hr-HR" dirty="0"/>
                    </a:p>
                  </a:txBody>
                  <a:tcPr/>
                </a:tc>
                <a:tc>
                  <a:txBody>
                    <a:bodyPr/>
                    <a:lstStyle/>
                    <a:p>
                      <a:endParaRPr lang="hr-HR"/>
                    </a:p>
                  </a:txBody>
                  <a:tcPr/>
                </a:tc>
              </a:tr>
              <a:tr h="370840">
                <a:tc>
                  <a:txBody>
                    <a:bodyPr/>
                    <a:lstStyle/>
                    <a:p>
                      <a:r>
                        <a:rPr lang="hr-HR" b="1" dirty="0" smtClean="0"/>
                        <a:t>Inaktivirana</a:t>
                      </a:r>
                      <a:endParaRPr lang="hr-HR" b="1" dirty="0"/>
                    </a:p>
                  </a:txBody>
                  <a:tcPr/>
                </a:tc>
                <a:tc>
                  <a:txBody>
                    <a:bodyPr/>
                    <a:lstStyle/>
                    <a:p>
                      <a:r>
                        <a:rPr lang="hr-HR" b="1" dirty="0" smtClean="0"/>
                        <a:t>Bol</a:t>
                      </a:r>
                      <a:r>
                        <a:rPr lang="hr-HR" b="1" baseline="0" dirty="0" smtClean="0"/>
                        <a:t> i crvenilo na mjestu primjene (10 % – 64%)</a:t>
                      </a:r>
                    </a:p>
                    <a:p>
                      <a:r>
                        <a:rPr lang="hr-HR" b="1" baseline="0" dirty="0" smtClean="0"/>
                        <a:t>Odrasli, RCT: nema povezanosti s vrućicom, umorom, mijalgijama i glavoboljama</a:t>
                      </a:r>
                    </a:p>
                    <a:p>
                      <a:r>
                        <a:rPr lang="hr-HR" b="1" dirty="0" smtClean="0"/>
                        <a:t>Odrasli, VAERS:</a:t>
                      </a:r>
                      <a:r>
                        <a:rPr lang="hr-HR" b="1" baseline="0" dirty="0" smtClean="0"/>
                        <a:t>  bol, vrućica, mijalgija, glavobolja</a:t>
                      </a:r>
                    </a:p>
                    <a:p>
                      <a:r>
                        <a:rPr lang="hr-HR" b="1" baseline="0" dirty="0" smtClean="0"/>
                        <a:t>Djeca: bol i crvenilo, sistemske reakcije rijetke (vrućica, mijalgije, artralgije, glavobolja)</a:t>
                      </a:r>
                      <a:endParaRPr lang="hr-HR" b="1" dirty="0"/>
                    </a:p>
                  </a:txBody>
                  <a:tcPr/>
                </a:tc>
              </a:tr>
              <a:tr h="370840">
                <a:tc>
                  <a:txBody>
                    <a:bodyPr/>
                    <a:lstStyle/>
                    <a:p>
                      <a:r>
                        <a:rPr lang="hr-HR" b="1" dirty="0" smtClean="0"/>
                        <a:t>4-valentna</a:t>
                      </a:r>
                      <a:endParaRPr lang="hr-HR" b="1" dirty="0"/>
                    </a:p>
                  </a:txBody>
                  <a:tcPr/>
                </a:tc>
                <a:tc>
                  <a:txBody>
                    <a:bodyPr/>
                    <a:lstStyle/>
                    <a:p>
                      <a:r>
                        <a:rPr lang="hr-HR" b="1" dirty="0" smtClean="0"/>
                        <a:t>Nema značajnog porasta</a:t>
                      </a:r>
                      <a:r>
                        <a:rPr lang="hr-HR" b="1" baseline="0" dirty="0" smtClean="0"/>
                        <a:t> lokalnih i sistemskih reakcija u odnosu na 3-valentno</a:t>
                      </a:r>
                      <a:endParaRPr lang="hr-HR" b="1" dirty="0"/>
                    </a:p>
                  </a:txBody>
                  <a:tcPr/>
                </a:tc>
              </a:tr>
              <a:tr h="370840">
                <a:tc>
                  <a:txBody>
                    <a:bodyPr/>
                    <a:lstStyle/>
                    <a:p>
                      <a:r>
                        <a:rPr lang="hr-HR" b="1" dirty="0" smtClean="0"/>
                        <a:t>Visokodozna</a:t>
                      </a:r>
                      <a:r>
                        <a:rPr lang="hr-HR" b="1" baseline="0" dirty="0" smtClean="0"/>
                        <a:t> cjepiva</a:t>
                      </a:r>
                      <a:endParaRPr lang="hr-HR" b="1" dirty="0"/>
                    </a:p>
                  </a:txBody>
                  <a:tcPr/>
                </a:tc>
                <a:tc>
                  <a:txBody>
                    <a:bodyPr/>
                    <a:lstStyle/>
                    <a:p>
                      <a:r>
                        <a:rPr lang="hr-HR" b="1" dirty="0" smtClean="0"/>
                        <a:t>Češće reakcije</a:t>
                      </a:r>
                      <a:r>
                        <a:rPr lang="hr-HR" b="1" baseline="0" dirty="0" smtClean="0"/>
                        <a:t> na mjestu primjene i vrućica</a:t>
                      </a:r>
                    </a:p>
                    <a:p>
                      <a:r>
                        <a:rPr lang="hr-HR" b="1" baseline="0" dirty="0" smtClean="0"/>
                        <a:t>Stope ozbiljnih reakcija jednake kao kod standardnih cjepiva</a:t>
                      </a:r>
                      <a:endParaRPr lang="hr-HR" b="1" dirty="0"/>
                    </a:p>
                  </a:txBody>
                  <a:tcPr/>
                </a:tc>
              </a:tr>
              <a:tr h="185420">
                <a:tc>
                  <a:txBody>
                    <a:bodyPr/>
                    <a:lstStyle/>
                    <a:p>
                      <a:r>
                        <a:rPr lang="hr-HR" b="1" dirty="0" smtClean="0"/>
                        <a:t>Intradermalna cjepiva</a:t>
                      </a:r>
                      <a:endParaRPr lang="hr-HR" b="1" dirty="0"/>
                    </a:p>
                  </a:txBody>
                  <a:tcPr/>
                </a:tc>
                <a:tc>
                  <a:txBody>
                    <a:bodyPr/>
                    <a:lstStyle/>
                    <a:p>
                      <a:r>
                        <a:rPr lang="hr-HR" b="1" dirty="0" smtClean="0"/>
                        <a:t>Češće</a:t>
                      </a:r>
                      <a:r>
                        <a:rPr lang="hr-HR" b="1" baseline="0" dirty="0" smtClean="0"/>
                        <a:t> crvenilo, induracija, otekline, svrbež</a:t>
                      </a:r>
                    </a:p>
                    <a:p>
                      <a:r>
                        <a:rPr lang="hr-HR" b="1" baseline="0" dirty="0" smtClean="0"/>
                        <a:t>Bol i sistemske reakcije podjednake </a:t>
                      </a:r>
                      <a:endParaRPr lang="hr-HR" b="1" dirty="0"/>
                    </a:p>
                  </a:txBody>
                  <a:tcPr/>
                </a:tc>
              </a:tr>
              <a:tr h="185420">
                <a:tc>
                  <a:txBody>
                    <a:bodyPr/>
                    <a:lstStyle/>
                    <a:p>
                      <a:r>
                        <a:rPr lang="hr-HR" b="1" dirty="0" smtClean="0"/>
                        <a:t>Adjuvantirana</a:t>
                      </a:r>
                      <a:endParaRPr lang="hr-HR" b="1" dirty="0"/>
                    </a:p>
                  </a:txBody>
                  <a:tcPr/>
                </a:tc>
                <a:tc>
                  <a:txBody>
                    <a:bodyPr/>
                    <a:lstStyle/>
                    <a:p>
                      <a:r>
                        <a:rPr lang="hr-HR" b="1" dirty="0" smtClean="0"/>
                        <a:t>Češće lokalne reakcije (6x češća nelagoda, 2x češće</a:t>
                      </a:r>
                      <a:r>
                        <a:rPr lang="hr-HR" b="1" baseline="0" dirty="0" smtClean="0"/>
                        <a:t> crvenilo)</a:t>
                      </a:r>
                    </a:p>
                    <a:p>
                      <a:r>
                        <a:rPr lang="hr-HR" b="1" baseline="0" dirty="0" smtClean="0"/>
                        <a:t>Češći umor i mijalgije</a:t>
                      </a:r>
                    </a:p>
                    <a:p>
                      <a:endParaRPr lang="hr-HR" b="1" baseline="0" dirty="0" smtClean="0"/>
                    </a:p>
                    <a:p>
                      <a:endParaRPr lang="hr-HR" b="1" dirty="0"/>
                    </a:p>
                  </a:txBody>
                  <a:tcPr/>
                </a:tc>
              </a:tr>
            </a:tbl>
          </a:graphicData>
        </a:graphic>
      </p:graphicFrame>
      <p:sp>
        <p:nvSpPr>
          <p:cNvPr id="4" name="Footer Placeholder 3"/>
          <p:cNvSpPr>
            <a:spLocks noGrp="1"/>
          </p:cNvSpPr>
          <p:nvPr>
            <p:ph type="ftr" sz="quarter" idx="11"/>
          </p:nvPr>
        </p:nvSpPr>
        <p:spPr/>
        <p:txBody>
          <a:bodyPr/>
          <a:lstStyle/>
          <a:p>
            <a:r>
              <a:rPr lang="hr-HR" smtClean="0"/>
              <a:t>Zagreb, 26. svibanj 2018.</a:t>
            </a:r>
            <a:endParaRPr lang="hr-H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306" cy="1207113"/>
          </a:xfrm>
          <a:prstGeom prst="rect">
            <a:avLst/>
          </a:prstGeom>
        </p:spPr>
      </p:pic>
      <p:sp>
        <p:nvSpPr>
          <p:cNvPr id="7" name="TextBox 6"/>
          <p:cNvSpPr txBox="1"/>
          <p:nvPr/>
        </p:nvSpPr>
        <p:spPr>
          <a:xfrm>
            <a:off x="9160042" y="6288505"/>
            <a:ext cx="2342148" cy="369332"/>
          </a:xfrm>
          <a:prstGeom prst="rect">
            <a:avLst/>
          </a:prstGeom>
          <a:noFill/>
        </p:spPr>
        <p:txBody>
          <a:bodyPr wrap="square" rtlCol="0">
            <a:spAutoFit/>
          </a:bodyPr>
          <a:lstStyle/>
          <a:p>
            <a:r>
              <a:rPr lang="hr-HR" dirty="0" smtClean="0"/>
              <a:t>Plotkin: Vaccines</a:t>
            </a:r>
            <a:endParaRPr lang="hr-H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9286" y="408668"/>
            <a:ext cx="10515600" cy="1325563"/>
          </a:xfrm>
        </p:spPr>
        <p:txBody>
          <a:bodyPr/>
          <a:lstStyle/>
          <a:p>
            <a:r>
              <a:rPr lang="hr-HR" b="1" dirty="0" smtClean="0">
                <a:solidFill>
                  <a:srgbClr val="C00000"/>
                </a:solidFill>
                <a:latin typeface="+mn-lt"/>
              </a:rPr>
              <a:t>Ozbiljni štetni događaji</a:t>
            </a:r>
            <a:endParaRPr lang="hr-HR" b="1" dirty="0">
              <a:solidFill>
                <a:srgbClr val="C00000"/>
              </a:solidFill>
              <a:latin typeface="+mn-lt"/>
            </a:endParaRPr>
          </a:p>
        </p:txBody>
      </p:sp>
      <p:sp>
        <p:nvSpPr>
          <p:cNvPr id="3" name="Content Placeholder 2"/>
          <p:cNvSpPr>
            <a:spLocks noGrp="1"/>
          </p:cNvSpPr>
          <p:nvPr>
            <p:ph idx="1"/>
          </p:nvPr>
        </p:nvSpPr>
        <p:spPr/>
        <p:txBody>
          <a:bodyPr>
            <a:normAutofit lnSpcReduction="10000"/>
          </a:bodyPr>
          <a:lstStyle/>
          <a:p>
            <a:r>
              <a:rPr lang="hr-HR" b="1" dirty="0" smtClean="0"/>
              <a:t>Guillain-Barré sindrom </a:t>
            </a:r>
          </a:p>
          <a:p>
            <a:pPr lvl="1"/>
            <a:r>
              <a:rPr lang="hr-HR" dirty="0" smtClean="0"/>
              <a:t> </a:t>
            </a:r>
            <a:r>
              <a:rPr lang="hr-HR" b="1" dirty="0" smtClean="0"/>
              <a:t>rizik iznosi otprilike 1 dodatni slučaj GBS na 1 milijun cijepljenih osoba</a:t>
            </a:r>
          </a:p>
          <a:p>
            <a:pPr lvl="1"/>
            <a:r>
              <a:rPr lang="hr-HR" b="1" dirty="0" smtClean="0"/>
              <a:t>2012</a:t>
            </a:r>
            <a:r>
              <a:rPr lang="hr-HR" b="1" dirty="0"/>
              <a:t>. </a:t>
            </a:r>
            <a:r>
              <a:rPr lang="hr-HR" b="1" dirty="0" smtClean="0"/>
              <a:t>Baxter </a:t>
            </a:r>
            <a:r>
              <a:rPr lang="hr-HR" b="1" dirty="0"/>
              <a:t>i suradnici u 11-godišnjoj studiji nisu zabilježili niti jedan slučaj GBS u 107 cijepljenih koji su ranije imali GBS, uključujući 2 slučaja u kojih se GBS povezao s cijepljenjem</a:t>
            </a:r>
          </a:p>
          <a:p>
            <a:r>
              <a:rPr lang="hr-HR" b="1" dirty="0" smtClean="0"/>
              <a:t>Febrilne konvulzije: </a:t>
            </a:r>
          </a:p>
          <a:p>
            <a:pPr lvl="1"/>
            <a:r>
              <a:rPr lang="hr-HR" b="1" dirty="0" smtClean="0"/>
              <a:t>Rizik je manji od 1 slučaj na 1 000 cijepljene djece </a:t>
            </a:r>
          </a:p>
          <a:p>
            <a:pPr lvl="1"/>
            <a:r>
              <a:rPr lang="hr-HR" b="1" dirty="0" smtClean="0"/>
              <a:t>Australija (inaktivirano cjepivo, 2010.): 9 slučaja na 100 cijepljene djece </a:t>
            </a:r>
          </a:p>
          <a:p>
            <a:pPr lvl="1"/>
            <a:r>
              <a:rPr lang="hr-HR" b="1" dirty="0" smtClean="0"/>
              <a:t>SAD (inaktivirano, 2010/11 i 2011/12):  rizik povećan u djece 6 mjeseci – 4 godine; rizik je veći u djece koja su istovremeno primila konjugirano pneumokokno cjepivo. U sezoni 2012/13 povećan rizik nije zabilježen. ACIP ne mijenja preporuku.</a:t>
            </a:r>
          </a:p>
        </p:txBody>
      </p:sp>
      <p:sp>
        <p:nvSpPr>
          <p:cNvPr id="4" name="Footer Placeholder 3"/>
          <p:cNvSpPr>
            <a:spLocks noGrp="1"/>
          </p:cNvSpPr>
          <p:nvPr>
            <p:ph type="ftr" sz="quarter" idx="11"/>
          </p:nvPr>
        </p:nvSpPr>
        <p:spPr/>
        <p:txBody>
          <a:bodyPr/>
          <a:lstStyle/>
          <a:p>
            <a:r>
              <a:rPr lang="hr-HR" smtClean="0"/>
              <a:t>Zagreb, 26. svibanj 2018.</a:t>
            </a:r>
            <a:endParaRPr lang="hr-H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306" cy="1207113"/>
          </a:xfrm>
          <a:prstGeom prst="rect">
            <a:avLst/>
          </a:prstGeom>
        </p:spPr>
      </p:pic>
      <p:sp>
        <p:nvSpPr>
          <p:cNvPr id="6" name="TextBox 5"/>
          <p:cNvSpPr txBox="1"/>
          <p:nvPr/>
        </p:nvSpPr>
        <p:spPr>
          <a:xfrm>
            <a:off x="9160042" y="6288505"/>
            <a:ext cx="2342148" cy="369332"/>
          </a:xfrm>
          <a:prstGeom prst="rect">
            <a:avLst/>
          </a:prstGeom>
          <a:noFill/>
        </p:spPr>
        <p:txBody>
          <a:bodyPr wrap="square" rtlCol="0">
            <a:spAutoFit/>
          </a:bodyPr>
          <a:lstStyle/>
          <a:p>
            <a:r>
              <a:rPr lang="hr-HR" dirty="0" smtClean="0"/>
              <a:t>Plotkin: Vaccines</a:t>
            </a:r>
            <a:endParaRPr lang="hr-HR" dirty="0"/>
          </a:p>
        </p:txBody>
      </p:sp>
    </p:spTree>
    <p:extLst>
      <p:ext uri="{BB962C8B-B14F-4D97-AF65-F5344CB8AC3E}">
        <p14:creationId xmlns:p14="http://schemas.microsoft.com/office/powerpoint/2010/main" val="7400706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0819" y="0"/>
            <a:ext cx="7211181" cy="982133"/>
          </a:xfrm>
        </p:spPr>
        <p:txBody>
          <a:bodyPr/>
          <a:lstStyle/>
          <a:p>
            <a:r>
              <a:rPr lang="hr-HR" b="1" dirty="0">
                <a:solidFill>
                  <a:srgbClr val="C00000"/>
                </a:solidFill>
                <a:latin typeface="+mn-lt"/>
              </a:rPr>
              <a:t>Ozbiljni štetni događaji</a:t>
            </a:r>
          </a:p>
        </p:txBody>
      </p:sp>
      <p:sp>
        <p:nvSpPr>
          <p:cNvPr id="3" name="Content Placeholder 2"/>
          <p:cNvSpPr>
            <a:spLocks noGrp="1"/>
          </p:cNvSpPr>
          <p:nvPr>
            <p:ph idx="1"/>
          </p:nvPr>
        </p:nvSpPr>
        <p:spPr>
          <a:xfrm>
            <a:off x="729343" y="938592"/>
            <a:ext cx="10515600" cy="5417758"/>
          </a:xfrm>
        </p:spPr>
        <p:txBody>
          <a:bodyPr>
            <a:noAutofit/>
          </a:bodyPr>
          <a:lstStyle/>
          <a:p>
            <a:r>
              <a:rPr lang="hr-HR" b="1" dirty="0" smtClean="0"/>
              <a:t>Narkolepsija</a:t>
            </a:r>
            <a:r>
              <a:rPr lang="hr-HR" b="1" dirty="0"/>
              <a:t> </a:t>
            </a:r>
            <a:endParaRPr lang="hr-HR" b="1" dirty="0" smtClean="0"/>
          </a:p>
          <a:p>
            <a:pPr lvl="1"/>
            <a:r>
              <a:rPr lang="hr-HR" b="1" dirty="0"/>
              <a:t>Pripisivi </a:t>
            </a:r>
            <a:r>
              <a:rPr lang="hr-HR" b="1" dirty="0" smtClean="0"/>
              <a:t>rizik:  	UK:  1 narkolepsija/57 </a:t>
            </a:r>
            <a:r>
              <a:rPr lang="hr-HR" b="1" dirty="0"/>
              <a:t>500 cijepljenih </a:t>
            </a:r>
            <a:r>
              <a:rPr lang="hr-HR" b="1" dirty="0" smtClean="0"/>
              <a:t> do  1/52 </a:t>
            </a:r>
            <a:r>
              <a:rPr lang="hr-HR" b="1" dirty="0"/>
              <a:t>000 </a:t>
            </a:r>
            <a:r>
              <a:rPr lang="hr-HR" b="1" dirty="0" smtClean="0"/>
              <a:t>cijep. </a:t>
            </a:r>
          </a:p>
          <a:p>
            <a:pPr lvl="4">
              <a:buNone/>
            </a:pPr>
            <a:r>
              <a:rPr lang="hr-HR" sz="2400" b="1" dirty="0" smtClean="0"/>
              <a:t>   		Finska: 1 u 16 000 cijepljenih</a:t>
            </a:r>
          </a:p>
          <a:p>
            <a:pPr lvl="4">
              <a:buNone/>
            </a:pPr>
            <a:r>
              <a:rPr lang="hr-HR" sz="2400" b="1" dirty="0" smtClean="0"/>
              <a:t>		Kanada: 1 slučaj /1 </a:t>
            </a:r>
            <a:r>
              <a:rPr lang="hr-HR" sz="2400" b="1" dirty="0" err="1" smtClean="0"/>
              <a:t>mil</a:t>
            </a:r>
            <a:r>
              <a:rPr lang="hr-HR" sz="2400" b="1" dirty="0" smtClean="0"/>
              <a:t>. cijepljenih (povezanost nije do 	kraja razjašnjena)</a:t>
            </a:r>
          </a:p>
          <a:p>
            <a:r>
              <a:rPr lang="hr-HR" b="1" dirty="0" smtClean="0"/>
              <a:t>Okulorespiratorni sindrom (ORS) </a:t>
            </a:r>
          </a:p>
          <a:p>
            <a:pPr lvl="1"/>
            <a:r>
              <a:rPr lang="hr-HR" b="1" dirty="0"/>
              <a:t>Kanada 2000/01: crvenilo očiju, kašalj, zviždanje u prsima, pritisak u prsima, poteškoće disanja, grlobolja, otekline lica (reakcije nisu posredovane </a:t>
            </a:r>
            <a:r>
              <a:rPr lang="hr-HR" b="1" dirty="0" err="1"/>
              <a:t>IgE</a:t>
            </a:r>
            <a:r>
              <a:rPr lang="hr-HR" b="1" dirty="0"/>
              <a:t>, nisu reakcije rane preosjetljivosti) – počinju 2-24 sata nakon primjene, prestaju za 48 sati – povezano s određenim cjepivom, nakon promjene u proizvodnji učestalost pada </a:t>
            </a:r>
          </a:p>
          <a:p>
            <a:r>
              <a:rPr lang="hr-HR" b="1" dirty="0" smtClean="0"/>
              <a:t>Bolesti </a:t>
            </a:r>
            <a:r>
              <a:rPr lang="hr-HR" b="1" dirty="0"/>
              <a:t>u kojih uzročno-posljedična povezanost nije utvrđena (neurološke bolesti): optički </a:t>
            </a:r>
            <a:r>
              <a:rPr lang="hr-HR" b="1" dirty="0" err="1"/>
              <a:t>neuritis</a:t>
            </a:r>
            <a:r>
              <a:rPr lang="hr-HR" b="1" dirty="0"/>
              <a:t>, transverzalni </a:t>
            </a:r>
            <a:r>
              <a:rPr lang="hr-HR" b="1" dirty="0" err="1"/>
              <a:t>mijelitis</a:t>
            </a:r>
            <a:r>
              <a:rPr lang="hr-HR" b="1" dirty="0"/>
              <a:t>, </a:t>
            </a:r>
            <a:r>
              <a:rPr lang="hr-HR" b="1" dirty="0" err="1"/>
              <a:t>Bellova</a:t>
            </a:r>
            <a:r>
              <a:rPr lang="hr-HR" b="1" dirty="0"/>
              <a:t> paraliza, </a:t>
            </a:r>
            <a:r>
              <a:rPr lang="hr-HR" b="1" dirty="0" err="1"/>
              <a:t>multipla</a:t>
            </a:r>
            <a:r>
              <a:rPr lang="hr-HR" b="1" dirty="0"/>
              <a:t> skleroza i tikovi</a:t>
            </a:r>
          </a:p>
          <a:p>
            <a:endParaRPr lang="hr-HR" b="1" dirty="0" smtClean="0"/>
          </a:p>
          <a:p>
            <a:endParaRPr lang="hr-HR" dirty="0" smtClean="0"/>
          </a:p>
          <a:p>
            <a:pPr marL="457200" lvl="1" indent="0">
              <a:buNone/>
            </a:pPr>
            <a:endParaRPr lang="hr-HR" sz="2800" dirty="0" smtClean="0"/>
          </a:p>
        </p:txBody>
      </p:sp>
      <p:sp>
        <p:nvSpPr>
          <p:cNvPr id="4" name="Footer Placeholder 3"/>
          <p:cNvSpPr>
            <a:spLocks noGrp="1"/>
          </p:cNvSpPr>
          <p:nvPr>
            <p:ph type="ftr" sz="quarter" idx="11"/>
          </p:nvPr>
        </p:nvSpPr>
        <p:spPr/>
        <p:txBody>
          <a:bodyPr/>
          <a:lstStyle/>
          <a:p>
            <a:r>
              <a:rPr lang="hr-HR" smtClean="0"/>
              <a:t>Zagreb, 26. svibanj 2018.</a:t>
            </a:r>
            <a:endParaRPr lang="hr-H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948267" cy="938784"/>
          </a:xfrm>
          <a:prstGeom prst="rect">
            <a:avLst/>
          </a:prstGeom>
        </p:spPr>
      </p:pic>
      <p:sp>
        <p:nvSpPr>
          <p:cNvPr id="6" name="TextBox 5"/>
          <p:cNvSpPr txBox="1"/>
          <p:nvPr/>
        </p:nvSpPr>
        <p:spPr>
          <a:xfrm>
            <a:off x="9160042" y="6288505"/>
            <a:ext cx="2342148" cy="369332"/>
          </a:xfrm>
          <a:prstGeom prst="rect">
            <a:avLst/>
          </a:prstGeom>
          <a:noFill/>
        </p:spPr>
        <p:txBody>
          <a:bodyPr wrap="square" rtlCol="0">
            <a:spAutoFit/>
          </a:bodyPr>
          <a:lstStyle/>
          <a:p>
            <a:r>
              <a:rPr lang="hr-HR" dirty="0" smtClean="0"/>
              <a:t>Plotkin: Vaccines</a:t>
            </a:r>
            <a:endParaRPr lang="hr-HR" dirty="0"/>
          </a:p>
        </p:txBody>
      </p:sp>
    </p:spTree>
    <p:extLst>
      <p:ext uri="{BB962C8B-B14F-4D97-AF65-F5344CB8AC3E}">
        <p14:creationId xmlns:p14="http://schemas.microsoft.com/office/powerpoint/2010/main" val="33484302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dirty="0" smtClean="0">
                <a:solidFill>
                  <a:srgbClr val="C00000"/>
                </a:solidFill>
                <a:latin typeface="+mn-lt"/>
              </a:rPr>
              <a:t>	Trudnice i imunokompromitirani</a:t>
            </a:r>
            <a:endParaRPr lang="hr-HR" b="1" dirty="0">
              <a:solidFill>
                <a:srgbClr val="C00000"/>
              </a:solidFill>
              <a:latin typeface="+mn-lt"/>
            </a:endParaRPr>
          </a:p>
        </p:txBody>
      </p:sp>
      <p:sp>
        <p:nvSpPr>
          <p:cNvPr id="3" name="Content Placeholder 2"/>
          <p:cNvSpPr>
            <a:spLocks noGrp="1"/>
          </p:cNvSpPr>
          <p:nvPr>
            <p:ph idx="1"/>
          </p:nvPr>
        </p:nvSpPr>
        <p:spPr>
          <a:xfrm>
            <a:off x="838200" y="1444625"/>
            <a:ext cx="10515600" cy="4517118"/>
          </a:xfrm>
        </p:spPr>
        <p:txBody>
          <a:bodyPr>
            <a:normAutofit fontScale="92500" lnSpcReduction="20000"/>
          </a:bodyPr>
          <a:lstStyle/>
          <a:p>
            <a:r>
              <a:rPr lang="hr-HR" b="1" dirty="0" smtClean="0"/>
              <a:t>Trudnice</a:t>
            </a:r>
          </a:p>
          <a:p>
            <a:pPr lvl="1"/>
            <a:r>
              <a:rPr lang="hr-HR" sz="2600" b="1" dirty="0" smtClean="0"/>
              <a:t>Cjepivo je sigurno, ponešto su ograničena saznanja o sigurnosti cjepiva protiv gripe za fetus kad se cjepivo primijeni u prvom trimestru</a:t>
            </a:r>
          </a:p>
          <a:p>
            <a:pPr lvl="1"/>
            <a:r>
              <a:rPr lang="hr-HR" sz="2600" b="1" dirty="0" smtClean="0"/>
              <a:t>VAERS 2000-2003, IIC (2 mil. cijepljenih trudnica): 20 štetnih događaja: 9 reakcija na mjestu primjene, 8 sistemskih reakcija (vrućica, glavobolja, mijalgija) i 3 pobačaja</a:t>
            </a:r>
          </a:p>
          <a:p>
            <a:r>
              <a:rPr lang="hr-HR" b="1" dirty="0" smtClean="0"/>
              <a:t>HIV zaražene osobe </a:t>
            </a:r>
          </a:p>
          <a:p>
            <a:pPr lvl="1"/>
            <a:r>
              <a:rPr lang="hr-HR" sz="2600" b="1" dirty="0" smtClean="0"/>
              <a:t>nema dokaza o klinički značajnom utjecaju na infekciju HIV-om ili imunosupresiju (novije studije ukazuju da nema povećanja u replikaciji virusa ili pogoršanju HIV bolesti)</a:t>
            </a:r>
          </a:p>
          <a:p>
            <a:r>
              <a:rPr lang="hr-HR" b="1" dirty="0" smtClean="0"/>
              <a:t>Druga stanja imunosupresije</a:t>
            </a:r>
          </a:p>
          <a:p>
            <a:pPr lvl="1"/>
            <a:r>
              <a:rPr lang="hr-HR" b="1" dirty="0" smtClean="0"/>
              <a:t>podaci o IIC su ograničeni (nije bilo reakcija odbacivanja nakon transplantacije bubrega, srca, jetre; izvještaji o odbacivanju transplantata rožnice postoje, ali uzročno-posljedična veza nije jasno utvrđena)</a:t>
            </a:r>
            <a:endParaRPr lang="hr-HR" b="1" dirty="0"/>
          </a:p>
        </p:txBody>
      </p:sp>
      <p:sp>
        <p:nvSpPr>
          <p:cNvPr id="4" name="Footer Placeholder 3"/>
          <p:cNvSpPr>
            <a:spLocks noGrp="1"/>
          </p:cNvSpPr>
          <p:nvPr>
            <p:ph type="ftr" sz="quarter" idx="11"/>
          </p:nvPr>
        </p:nvSpPr>
        <p:spPr/>
        <p:txBody>
          <a:bodyPr/>
          <a:lstStyle/>
          <a:p>
            <a:r>
              <a:rPr lang="hr-HR" smtClean="0"/>
              <a:t>Zagreb, 26. svibanj 2018.</a:t>
            </a:r>
            <a:endParaRPr lang="hr-H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306" cy="1207113"/>
          </a:xfrm>
          <a:prstGeom prst="rect">
            <a:avLst/>
          </a:prstGeom>
        </p:spPr>
      </p:pic>
      <p:sp>
        <p:nvSpPr>
          <p:cNvPr id="6" name="TextBox 5"/>
          <p:cNvSpPr txBox="1"/>
          <p:nvPr/>
        </p:nvSpPr>
        <p:spPr>
          <a:xfrm>
            <a:off x="7988968" y="5935579"/>
            <a:ext cx="2342148" cy="369332"/>
          </a:xfrm>
          <a:prstGeom prst="rect">
            <a:avLst/>
          </a:prstGeom>
          <a:noFill/>
        </p:spPr>
        <p:txBody>
          <a:bodyPr wrap="square" rtlCol="0">
            <a:spAutoFit/>
          </a:bodyPr>
          <a:lstStyle/>
          <a:p>
            <a:r>
              <a:rPr lang="hr-HR" dirty="0" smtClean="0"/>
              <a:t>Plotkin: Vaccines</a:t>
            </a:r>
            <a:endParaRPr lang="hr-HR" dirty="0"/>
          </a:p>
        </p:txBody>
      </p:sp>
    </p:spTree>
    <p:extLst>
      <p:ext uri="{BB962C8B-B14F-4D97-AF65-F5344CB8AC3E}">
        <p14:creationId xmlns:p14="http://schemas.microsoft.com/office/powerpoint/2010/main" val="14034073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286" y="336097"/>
            <a:ext cx="10515600" cy="1325563"/>
          </a:xfrm>
        </p:spPr>
        <p:txBody>
          <a:bodyPr/>
          <a:lstStyle/>
          <a:p>
            <a:r>
              <a:rPr lang="hr-HR" b="1" dirty="0" smtClean="0">
                <a:solidFill>
                  <a:srgbClr val="C00000"/>
                </a:solidFill>
                <a:latin typeface="+mn-lt"/>
              </a:rPr>
              <a:t>Registar nuspojava HZJZ, 2010. - 2017.</a:t>
            </a:r>
            <a:endParaRPr lang="hr-HR" b="1" dirty="0">
              <a:solidFill>
                <a:srgbClr val="C00000"/>
              </a:solidFill>
              <a:latin typeface="+mn-lt"/>
            </a:endParaRPr>
          </a:p>
        </p:txBody>
      </p:sp>
      <p:graphicFrame>
        <p:nvGraphicFramePr>
          <p:cNvPr id="5" name="Content Placeholder 4"/>
          <p:cNvGraphicFramePr>
            <a:graphicFrameLocks noGrp="1"/>
          </p:cNvGraphicFramePr>
          <p:nvPr>
            <p:ph idx="1"/>
          </p:nvPr>
        </p:nvGraphicFramePr>
        <p:xfrm>
          <a:off x="838200" y="1825625"/>
          <a:ext cx="10515600" cy="4023632"/>
        </p:xfrm>
        <a:graphic>
          <a:graphicData uri="http://schemas.openxmlformats.org/drawingml/2006/table">
            <a:tbl>
              <a:tblPr firstRow="1" bandRow="1">
                <a:tableStyleId>{5C22544A-7EE6-4342-B048-85BDC9FD1C3A}</a:tableStyleId>
              </a:tblPr>
              <a:tblGrid>
                <a:gridCol w="2079171"/>
                <a:gridCol w="2017486"/>
                <a:gridCol w="6418943"/>
              </a:tblGrid>
              <a:tr h="428171">
                <a:tc>
                  <a:txBody>
                    <a:bodyPr/>
                    <a:lstStyle/>
                    <a:p>
                      <a:r>
                        <a:rPr lang="hr-HR" b="1" dirty="0" smtClean="0"/>
                        <a:t>Cjepivo</a:t>
                      </a:r>
                      <a:endParaRPr lang="hr-HR" b="1" dirty="0"/>
                    </a:p>
                  </a:txBody>
                  <a:tcPr/>
                </a:tc>
                <a:tc>
                  <a:txBody>
                    <a:bodyPr/>
                    <a:lstStyle/>
                    <a:p>
                      <a:r>
                        <a:rPr lang="hr-HR" b="1" dirty="0" smtClean="0"/>
                        <a:t>Lokalne reakcije</a:t>
                      </a:r>
                      <a:endParaRPr lang="hr-HR" b="1" dirty="0"/>
                    </a:p>
                  </a:txBody>
                  <a:tcPr/>
                </a:tc>
                <a:tc>
                  <a:txBody>
                    <a:bodyPr/>
                    <a:lstStyle/>
                    <a:p>
                      <a:r>
                        <a:rPr lang="hr-HR" b="1" dirty="0" smtClean="0"/>
                        <a:t>Sistemske reakcije:</a:t>
                      </a:r>
                      <a:endParaRPr lang="hr-HR" b="1" dirty="0"/>
                    </a:p>
                  </a:txBody>
                  <a:tcPr/>
                </a:tc>
              </a:tr>
              <a:tr h="1372493">
                <a:tc>
                  <a:txBody>
                    <a:bodyPr/>
                    <a:lstStyle/>
                    <a:p>
                      <a:r>
                        <a:rPr lang="hr-HR" b="1" dirty="0" smtClean="0"/>
                        <a:t>Influvac</a:t>
                      </a:r>
                      <a:endParaRPr lang="hr-HR" b="1" dirty="0"/>
                    </a:p>
                  </a:txBody>
                  <a:tcPr/>
                </a:tc>
                <a:tc>
                  <a:txBody>
                    <a:bodyPr/>
                    <a:lstStyle/>
                    <a:p>
                      <a:r>
                        <a:rPr lang="hr-HR" b="1" dirty="0" smtClean="0"/>
                        <a:t>Opsežne: 4</a:t>
                      </a:r>
                    </a:p>
                    <a:p>
                      <a:r>
                        <a:rPr lang="hr-HR" b="1" dirty="0" smtClean="0"/>
                        <a:t>Blage: 2</a:t>
                      </a:r>
                      <a:endParaRPr lang="hr-HR" b="1" dirty="0"/>
                    </a:p>
                  </a:txBody>
                  <a:tcPr/>
                </a:tc>
                <a:tc>
                  <a:txBody>
                    <a:bodyPr/>
                    <a:lstStyle/>
                    <a:p>
                      <a:r>
                        <a:rPr lang="hr-HR" b="1" dirty="0" smtClean="0"/>
                        <a:t>10 prijava; bolovi u prsima</a:t>
                      </a:r>
                      <a:r>
                        <a:rPr lang="hr-HR" b="1" baseline="0" dirty="0" smtClean="0"/>
                        <a:t> (1), mijalgija i pireksija (2), slabost i umor (1), ILI (1), smetnje vida i hoda (1), glavobolja (1), vrtoglavica (1), </a:t>
                      </a:r>
                      <a:r>
                        <a:rPr lang="hr-HR" b="1" i="1" baseline="0" dirty="0" smtClean="0"/>
                        <a:t>sumnja na CNS vaskulitis (1), sumnja na intracerebrano krvarenje (1)</a:t>
                      </a:r>
                      <a:endParaRPr lang="hr-HR" b="1" i="1" dirty="0"/>
                    </a:p>
                  </a:txBody>
                  <a:tcPr/>
                </a:tc>
              </a:tr>
              <a:tr h="1055763">
                <a:tc>
                  <a:txBody>
                    <a:bodyPr/>
                    <a:lstStyle/>
                    <a:p>
                      <a:r>
                        <a:rPr lang="hr-HR" b="1" dirty="0" smtClean="0"/>
                        <a:t>Agrippal</a:t>
                      </a:r>
                      <a:endParaRPr lang="hr-HR" b="1" dirty="0"/>
                    </a:p>
                  </a:txBody>
                  <a:tcPr/>
                </a:tc>
                <a:tc>
                  <a:txBody>
                    <a:bodyPr/>
                    <a:lstStyle/>
                    <a:p>
                      <a:endParaRPr lang="hr-HR" b="1" dirty="0"/>
                    </a:p>
                  </a:txBody>
                  <a:tcPr/>
                </a:tc>
                <a:tc>
                  <a:txBody>
                    <a:bodyPr/>
                    <a:lstStyle/>
                    <a:p>
                      <a:r>
                        <a:rPr lang="hr-HR" b="1" dirty="0" smtClean="0"/>
                        <a:t>3 prijave: vrtoglavica, bol u nogama, limfadenopatija / vrtoglavica,</a:t>
                      </a:r>
                      <a:r>
                        <a:rPr lang="hr-HR" b="1" baseline="0" dirty="0" smtClean="0"/>
                        <a:t> šum u ušima, artralgije / vrtoglavica, glavobolja, mijagija, limfadenopatija</a:t>
                      </a:r>
                      <a:endParaRPr lang="hr-HR" b="1" dirty="0"/>
                    </a:p>
                  </a:txBody>
                  <a:tcPr/>
                </a:tc>
              </a:tr>
              <a:tr h="428171">
                <a:tc>
                  <a:txBody>
                    <a:bodyPr/>
                    <a:lstStyle/>
                    <a:p>
                      <a:r>
                        <a:rPr lang="hr-HR" b="1" dirty="0" smtClean="0"/>
                        <a:t>Fluimun</a:t>
                      </a:r>
                      <a:endParaRPr lang="hr-HR" b="1" dirty="0"/>
                    </a:p>
                  </a:txBody>
                  <a:tcPr/>
                </a:tc>
                <a:tc>
                  <a:txBody>
                    <a:bodyPr/>
                    <a:lstStyle/>
                    <a:p>
                      <a:r>
                        <a:rPr lang="hr-HR" b="1" dirty="0" smtClean="0"/>
                        <a:t>Blage: 6</a:t>
                      </a:r>
                      <a:endParaRPr lang="hr-HR" b="1" dirty="0"/>
                    </a:p>
                  </a:txBody>
                  <a:tcPr/>
                </a:tc>
                <a:tc>
                  <a:txBody>
                    <a:bodyPr/>
                    <a:lstStyle/>
                    <a:p>
                      <a:r>
                        <a:rPr lang="hr-HR" b="1" dirty="0" smtClean="0"/>
                        <a:t>Pireksija (1), bolovi u mišićima (1), neuspjeh</a:t>
                      </a:r>
                      <a:r>
                        <a:rPr lang="hr-HR" b="1" baseline="0" dirty="0" smtClean="0"/>
                        <a:t> cijepljenja (5), ILI (3)</a:t>
                      </a:r>
                      <a:endParaRPr lang="hr-HR" b="1" dirty="0"/>
                    </a:p>
                  </a:txBody>
                  <a:tcPr/>
                </a:tc>
              </a:tr>
              <a:tr h="739034">
                <a:tc>
                  <a:txBody>
                    <a:bodyPr/>
                    <a:lstStyle/>
                    <a:p>
                      <a:r>
                        <a:rPr lang="hr-HR" b="1" dirty="0" smtClean="0"/>
                        <a:t>Vaxigrip</a:t>
                      </a:r>
                      <a:endParaRPr lang="hr-HR" b="1" dirty="0"/>
                    </a:p>
                  </a:txBody>
                  <a:tcPr/>
                </a:tc>
                <a:tc>
                  <a:txBody>
                    <a:bodyPr/>
                    <a:lstStyle/>
                    <a:p>
                      <a:r>
                        <a:rPr lang="hr-HR" b="1" dirty="0" smtClean="0"/>
                        <a:t>Opsežne: 2</a:t>
                      </a:r>
                      <a:endParaRPr lang="hr-HR" b="1" dirty="0"/>
                    </a:p>
                  </a:txBody>
                  <a:tcPr/>
                </a:tc>
                <a:tc>
                  <a:txBody>
                    <a:bodyPr/>
                    <a:lstStyle/>
                    <a:p>
                      <a:r>
                        <a:rPr lang="hr-HR" b="1" dirty="0" smtClean="0"/>
                        <a:t>Povišena</a:t>
                      </a:r>
                      <a:r>
                        <a:rPr lang="hr-HR" b="1" baseline="0" dirty="0" smtClean="0"/>
                        <a:t> temperatura (1), glavobolja (1), alergijska reakcija(1), neuspjeh cijepljenja (2)</a:t>
                      </a:r>
                      <a:endParaRPr lang="hr-HR" b="1" dirty="0"/>
                    </a:p>
                  </a:txBody>
                  <a:tcPr/>
                </a:tc>
              </a:tr>
            </a:tbl>
          </a:graphicData>
        </a:graphic>
      </p:graphicFrame>
      <p:sp>
        <p:nvSpPr>
          <p:cNvPr id="4" name="Footer Placeholder 3"/>
          <p:cNvSpPr>
            <a:spLocks noGrp="1"/>
          </p:cNvSpPr>
          <p:nvPr>
            <p:ph type="ftr" sz="quarter" idx="11"/>
          </p:nvPr>
        </p:nvSpPr>
        <p:spPr/>
        <p:txBody>
          <a:bodyPr/>
          <a:lstStyle/>
          <a:p>
            <a:r>
              <a:rPr lang="hr-HR" smtClean="0"/>
              <a:t>Zagreb, 26. svibanj 2018.</a:t>
            </a:r>
            <a:endParaRPr lang="hr-H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306" cy="120711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hr-HR" smtClean="0"/>
              <a:t>Zagreb, 26. svibanj 2018.</a:t>
            </a:r>
            <a:endParaRPr lang="hr-HR"/>
          </a:p>
        </p:txBody>
      </p:sp>
      <p:pic>
        <p:nvPicPr>
          <p:cNvPr id="5" name="Picture 4"/>
          <p:cNvPicPr>
            <a:picLocks noChangeAspect="1"/>
          </p:cNvPicPr>
          <p:nvPr/>
        </p:nvPicPr>
        <p:blipFill>
          <a:blip r:embed="rId3" cstate="print"/>
          <a:stretch>
            <a:fillRect/>
          </a:stretch>
        </p:blipFill>
        <p:spPr>
          <a:xfrm>
            <a:off x="1262130" y="225532"/>
            <a:ext cx="9955369" cy="6632467"/>
          </a:xfrm>
          <a:prstGeom prst="rect">
            <a:avLst/>
          </a:prstGeom>
        </p:spPr>
      </p:pic>
    </p:spTree>
    <p:extLst>
      <p:ext uri="{BB962C8B-B14F-4D97-AF65-F5344CB8AC3E}">
        <p14:creationId xmlns:p14="http://schemas.microsoft.com/office/powerpoint/2010/main" val="22163998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3974"/>
            <a:ext cx="10515600" cy="1325563"/>
          </a:xfrm>
        </p:spPr>
        <p:txBody>
          <a:bodyPr/>
          <a:lstStyle/>
          <a:p>
            <a:r>
              <a:rPr lang="hr-HR" b="1" dirty="0" smtClean="0">
                <a:solidFill>
                  <a:srgbClr val="C00000"/>
                </a:solidFill>
                <a:latin typeface="+mn-lt"/>
              </a:rPr>
              <a:t>Sažetak</a:t>
            </a:r>
            <a:endParaRPr lang="en-US" b="1" dirty="0">
              <a:solidFill>
                <a:srgbClr val="C00000"/>
              </a:solidFill>
              <a:latin typeface="+mn-lt"/>
            </a:endParaRPr>
          </a:p>
        </p:txBody>
      </p:sp>
      <p:sp>
        <p:nvSpPr>
          <p:cNvPr id="3" name="Content Placeholder 2"/>
          <p:cNvSpPr>
            <a:spLocks noGrp="1"/>
          </p:cNvSpPr>
          <p:nvPr>
            <p:ph idx="1"/>
          </p:nvPr>
        </p:nvSpPr>
        <p:spPr>
          <a:xfrm>
            <a:off x="838200" y="1471961"/>
            <a:ext cx="10515600" cy="4705002"/>
          </a:xfrm>
        </p:spPr>
        <p:txBody>
          <a:bodyPr>
            <a:noAutofit/>
          </a:bodyPr>
          <a:lstStyle/>
          <a:p>
            <a:endParaRPr lang="hr-HR" sz="2400" b="1" dirty="0" smtClean="0">
              <a:solidFill>
                <a:srgbClr val="002060"/>
              </a:solidFill>
            </a:endParaRPr>
          </a:p>
          <a:p>
            <a:r>
              <a:rPr lang="hr-HR" sz="2400" b="1" dirty="0" smtClean="0">
                <a:solidFill>
                  <a:srgbClr val="002060"/>
                </a:solidFill>
              </a:rPr>
              <a:t>Inaktivirana cjepiva protiv gripe sigurna su i umjereno učinkovita</a:t>
            </a:r>
          </a:p>
          <a:p>
            <a:endParaRPr lang="hr-HR" sz="2400" b="1" dirty="0" smtClean="0">
              <a:solidFill>
                <a:srgbClr val="002060"/>
              </a:solidFill>
            </a:endParaRPr>
          </a:p>
          <a:p>
            <a:r>
              <a:rPr lang="hr-HR" sz="2400" b="1" dirty="0" smtClean="0">
                <a:solidFill>
                  <a:srgbClr val="002060"/>
                </a:solidFill>
              </a:rPr>
              <a:t>Učinkovitost/djelotvornost </a:t>
            </a:r>
            <a:r>
              <a:rPr lang="hr-HR" sz="2400" b="1" dirty="0">
                <a:solidFill>
                  <a:srgbClr val="002060"/>
                </a:solidFill>
              </a:rPr>
              <a:t>cjepiva protiv gripe ovisi </a:t>
            </a:r>
            <a:r>
              <a:rPr lang="hr-HR" sz="2400" b="1" u="sng" dirty="0">
                <a:solidFill>
                  <a:srgbClr val="002060"/>
                </a:solidFill>
              </a:rPr>
              <a:t>o </a:t>
            </a:r>
            <a:r>
              <a:rPr lang="hr-HR" sz="2400" b="1" u="sng" dirty="0" smtClean="0">
                <a:solidFill>
                  <a:srgbClr val="002060"/>
                </a:solidFill>
              </a:rPr>
              <a:t>virusu i sezoni, domaćinu </a:t>
            </a:r>
            <a:r>
              <a:rPr lang="hr-HR" sz="2400" b="1" dirty="0" smtClean="0">
                <a:solidFill>
                  <a:srgbClr val="002060"/>
                </a:solidFill>
              </a:rPr>
              <a:t>(dob, kronične bolesti, imunost stečena infekcijom ili ranijim cijepljenjima) </a:t>
            </a:r>
            <a:r>
              <a:rPr lang="hr-HR" sz="2400" b="1" u="sng" dirty="0" smtClean="0">
                <a:solidFill>
                  <a:srgbClr val="002060"/>
                </a:solidFill>
              </a:rPr>
              <a:t>i metodologiji istraživanja</a:t>
            </a:r>
          </a:p>
          <a:p>
            <a:endParaRPr lang="hr-HR" sz="2400" b="1" dirty="0">
              <a:solidFill>
                <a:srgbClr val="002060"/>
              </a:solidFill>
            </a:endParaRPr>
          </a:p>
          <a:p>
            <a:r>
              <a:rPr lang="hr-HR" sz="2400" b="1" dirty="0" smtClean="0">
                <a:solidFill>
                  <a:srgbClr val="002060"/>
                </a:solidFill>
              </a:rPr>
              <a:t>U sezonama </a:t>
            </a:r>
            <a:r>
              <a:rPr lang="hr-HR" sz="2400" b="1" i="1" dirty="0" smtClean="0">
                <a:solidFill>
                  <a:srgbClr val="002060"/>
                </a:solidFill>
              </a:rPr>
              <a:t>drifta </a:t>
            </a:r>
            <a:r>
              <a:rPr lang="hr-HR" sz="2400" b="1" dirty="0" smtClean="0">
                <a:solidFill>
                  <a:srgbClr val="002060"/>
                </a:solidFill>
              </a:rPr>
              <a:t>virusa (2014/15) djelotvornost je niža no </a:t>
            </a:r>
            <a:r>
              <a:rPr lang="hr-HR" sz="2400" b="1" dirty="0">
                <a:solidFill>
                  <a:srgbClr val="002060"/>
                </a:solidFill>
              </a:rPr>
              <a:t>i to varira ovisno o stupnju </a:t>
            </a:r>
            <a:r>
              <a:rPr lang="hr-HR" sz="2400" b="1" i="1" dirty="0">
                <a:solidFill>
                  <a:srgbClr val="002060"/>
                </a:solidFill>
              </a:rPr>
              <a:t>drifta</a:t>
            </a:r>
            <a:r>
              <a:rPr lang="hr-HR" sz="2400" b="1" dirty="0">
                <a:solidFill>
                  <a:srgbClr val="002060"/>
                </a:solidFill>
              </a:rPr>
              <a:t> i udjelu </a:t>
            </a:r>
            <a:r>
              <a:rPr lang="hr-HR" sz="2400" b="1" i="1" dirty="0">
                <a:solidFill>
                  <a:srgbClr val="002060"/>
                </a:solidFill>
              </a:rPr>
              <a:t>driftanih </a:t>
            </a:r>
            <a:r>
              <a:rPr lang="hr-HR" sz="2400" b="1" dirty="0">
                <a:solidFill>
                  <a:srgbClr val="002060"/>
                </a:solidFill>
              </a:rPr>
              <a:t>virusa u cirkulaciji</a:t>
            </a:r>
          </a:p>
          <a:p>
            <a:pPr lvl="1">
              <a:buNone/>
            </a:pPr>
            <a:endParaRPr lang="hr-HR" b="1" dirty="0">
              <a:solidFill>
                <a:srgbClr val="002060"/>
              </a:solidFill>
            </a:endParaRPr>
          </a:p>
          <a:p>
            <a:endParaRPr lang="en-US" sz="1200" b="1" dirty="0">
              <a:solidFill>
                <a:srgbClr val="002060"/>
              </a:solidFill>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306" cy="1207113"/>
          </a:xfrm>
          <a:prstGeom prst="rect">
            <a:avLst/>
          </a:prstGeom>
        </p:spPr>
      </p:pic>
    </p:spTree>
    <p:extLst>
      <p:ext uri="{BB962C8B-B14F-4D97-AF65-F5344CB8AC3E}">
        <p14:creationId xmlns:p14="http://schemas.microsoft.com/office/powerpoint/2010/main" val="2024226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56394"/>
            <a:ext cx="10515600" cy="950719"/>
          </a:xfrm>
        </p:spPr>
        <p:txBody>
          <a:bodyPr/>
          <a:lstStyle/>
          <a:p>
            <a:r>
              <a:rPr lang="hr-HR" b="1" dirty="0" smtClean="0">
                <a:solidFill>
                  <a:srgbClr val="C00000"/>
                </a:solidFill>
                <a:latin typeface="+mn-lt"/>
              </a:rPr>
              <a:t>Sažetak</a:t>
            </a:r>
            <a:endParaRPr lang="hr-HR" b="1" dirty="0">
              <a:solidFill>
                <a:srgbClr val="C00000"/>
              </a:solidFill>
              <a:latin typeface="+mn-lt"/>
            </a:endParaRPr>
          </a:p>
        </p:txBody>
      </p:sp>
      <p:sp>
        <p:nvSpPr>
          <p:cNvPr id="3" name="Content Placeholder 2"/>
          <p:cNvSpPr>
            <a:spLocks noGrp="1"/>
          </p:cNvSpPr>
          <p:nvPr>
            <p:ph idx="1"/>
          </p:nvPr>
        </p:nvSpPr>
        <p:spPr>
          <a:xfrm>
            <a:off x="737839" y="1315844"/>
            <a:ext cx="10515600" cy="5040506"/>
          </a:xfrm>
        </p:spPr>
        <p:txBody>
          <a:bodyPr>
            <a:noAutofit/>
          </a:bodyPr>
          <a:lstStyle/>
          <a:p>
            <a:endParaRPr lang="hr-HR" sz="2400" b="1" dirty="0" smtClean="0">
              <a:solidFill>
                <a:srgbClr val="002060"/>
              </a:solidFill>
            </a:endParaRPr>
          </a:p>
          <a:p>
            <a:r>
              <a:rPr lang="hr-HR" sz="2400" b="1" dirty="0" smtClean="0">
                <a:solidFill>
                  <a:srgbClr val="002060"/>
                </a:solidFill>
              </a:rPr>
              <a:t>RCTs</a:t>
            </a:r>
            <a:r>
              <a:rPr lang="hr-HR" sz="2400" b="1" dirty="0">
                <a:solidFill>
                  <a:srgbClr val="002060"/>
                </a:solidFill>
              </a:rPr>
              <a:t>: </a:t>
            </a:r>
            <a:r>
              <a:rPr lang="hr-HR" sz="2400" b="1" dirty="0" smtClean="0">
                <a:solidFill>
                  <a:srgbClr val="002060"/>
                </a:solidFill>
              </a:rPr>
              <a:t>učinkovitost u odraslih od 16% do 75%, u djece dobra učinkovitost, malo RCTs u starijih osoba;</a:t>
            </a:r>
          </a:p>
          <a:p>
            <a:endParaRPr lang="hr-HR" sz="2400" b="1" dirty="0">
              <a:solidFill>
                <a:srgbClr val="002060"/>
              </a:solidFill>
            </a:endParaRPr>
          </a:p>
          <a:p>
            <a:r>
              <a:rPr lang="hr-HR" sz="2400" b="1" dirty="0" smtClean="0">
                <a:solidFill>
                  <a:srgbClr val="002060"/>
                </a:solidFill>
              </a:rPr>
              <a:t>Test-negativne slučaj kontrola: djelotvornost </a:t>
            </a:r>
            <a:r>
              <a:rPr lang="hr-HR" sz="2400" b="1" dirty="0">
                <a:solidFill>
                  <a:srgbClr val="002060"/>
                </a:solidFill>
              </a:rPr>
              <a:t>cjepiva protiv A/H1N1 gripe je u većini sezona dobra, oko 40% do 70-tak</a:t>
            </a:r>
            <a:r>
              <a:rPr lang="hr-HR" sz="2400" b="1" dirty="0" smtClean="0">
                <a:solidFill>
                  <a:srgbClr val="002060"/>
                </a:solidFill>
              </a:rPr>
              <a:t>%, niska protiv A/H3N2, od 0% do 40-tak% i umjerena protiv B gripe, oko 50-tak %;</a:t>
            </a:r>
          </a:p>
          <a:p>
            <a:endParaRPr lang="hr-HR" sz="2400" b="1" dirty="0">
              <a:solidFill>
                <a:srgbClr val="002060"/>
              </a:solidFill>
            </a:endParaRPr>
          </a:p>
          <a:p>
            <a:r>
              <a:rPr lang="hr-HR" sz="2400" b="1" dirty="0" smtClean="0">
                <a:solidFill>
                  <a:srgbClr val="002060"/>
                </a:solidFill>
              </a:rPr>
              <a:t>Cochrane 2018: utjecaj </a:t>
            </a:r>
            <a:r>
              <a:rPr lang="hr-HR" sz="2400" b="1" dirty="0">
                <a:solidFill>
                  <a:srgbClr val="002060"/>
                </a:solidFill>
              </a:rPr>
              <a:t>(</a:t>
            </a:r>
            <a:r>
              <a:rPr lang="hr-HR" sz="2400" b="1" i="1" dirty="0">
                <a:solidFill>
                  <a:srgbClr val="002060"/>
                </a:solidFill>
              </a:rPr>
              <a:t>impact</a:t>
            </a:r>
            <a:r>
              <a:rPr lang="hr-HR" sz="2400" b="1" dirty="0">
                <a:solidFill>
                  <a:srgbClr val="002060"/>
                </a:solidFill>
              </a:rPr>
              <a:t>) inaktiviranih cjepiva protiv gripe u zdravih odraslih </a:t>
            </a:r>
            <a:r>
              <a:rPr lang="hr-HR" sz="2400" b="1" dirty="0" smtClean="0">
                <a:solidFill>
                  <a:srgbClr val="002060"/>
                </a:solidFill>
              </a:rPr>
              <a:t>i starijih osoba </a:t>
            </a:r>
            <a:r>
              <a:rPr lang="hr-HR" sz="2400" b="1" dirty="0">
                <a:solidFill>
                  <a:srgbClr val="002060"/>
                </a:solidFill>
              </a:rPr>
              <a:t>je </a:t>
            </a:r>
            <a:r>
              <a:rPr lang="hr-HR" sz="2400" b="1" dirty="0" smtClean="0">
                <a:solidFill>
                  <a:srgbClr val="002060"/>
                </a:solidFill>
              </a:rPr>
              <a:t>skroman; inaktivirana cjepiva reduciraju pobol od gripe i bolesti slične gripe u djece;</a:t>
            </a:r>
            <a:endParaRPr lang="hr-HR" sz="2400" b="1" dirty="0">
              <a:solidFill>
                <a:srgbClr val="002060"/>
              </a:solidFill>
            </a:endParaRPr>
          </a:p>
          <a:p>
            <a:endParaRPr lang="hr-HR" sz="1800" dirty="0">
              <a:solidFill>
                <a:srgbClr val="002060"/>
              </a:solidFill>
            </a:endParaRPr>
          </a:p>
        </p:txBody>
      </p:sp>
      <p:sp>
        <p:nvSpPr>
          <p:cNvPr id="4" name="Footer Placeholder 3"/>
          <p:cNvSpPr>
            <a:spLocks noGrp="1"/>
          </p:cNvSpPr>
          <p:nvPr>
            <p:ph type="ftr" sz="quarter" idx="11"/>
          </p:nvPr>
        </p:nvSpPr>
        <p:spPr/>
        <p:txBody>
          <a:bodyPr/>
          <a:lstStyle/>
          <a:p>
            <a:r>
              <a:rPr lang="hr-HR" smtClean="0"/>
              <a:t>Zagreb, 26. svibanj 2018.</a:t>
            </a:r>
            <a:endParaRPr lang="hr-H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306" cy="1207113"/>
          </a:xfrm>
          <a:prstGeom prst="rect">
            <a:avLst/>
          </a:prstGeom>
        </p:spPr>
      </p:pic>
    </p:spTree>
    <p:extLst>
      <p:ext uri="{BB962C8B-B14F-4D97-AF65-F5344CB8AC3E}">
        <p14:creationId xmlns:p14="http://schemas.microsoft.com/office/powerpoint/2010/main" val="672231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4624" y="175554"/>
            <a:ext cx="9650892" cy="1325563"/>
          </a:xfrm>
        </p:spPr>
        <p:txBody>
          <a:bodyPr/>
          <a:lstStyle/>
          <a:p>
            <a:r>
              <a:rPr lang="hr-HR" b="1" dirty="0" smtClean="0">
                <a:solidFill>
                  <a:srgbClr val="C00000"/>
                </a:solidFill>
                <a:latin typeface="+mn-lt"/>
              </a:rPr>
              <a:t>Sažetak</a:t>
            </a:r>
            <a:endParaRPr lang="hr-HR" b="1" dirty="0">
              <a:solidFill>
                <a:srgbClr val="C00000"/>
              </a:solidFill>
              <a:latin typeface="+mn-lt"/>
            </a:endParaRPr>
          </a:p>
        </p:txBody>
      </p:sp>
      <p:sp>
        <p:nvSpPr>
          <p:cNvPr id="3" name="Content Placeholder 2"/>
          <p:cNvSpPr>
            <a:spLocks noGrp="1"/>
          </p:cNvSpPr>
          <p:nvPr>
            <p:ph idx="1"/>
          </p:nvPr>
        </p:nvSpPr>
        <p:spPr>
          <a:xfrm>
            <a:off x="838200" y="1182030"/>
            <a:ext cx="10515600" cy="5174320"/>
          </a:xfrm>
        </p:spPr>
        <p:txBody>
          <a:bodyPr>
            <a:normAutofit fontScale="25000" lnSpcReduction="20000"/>
          </a:bodyPr>
          <a:lstStyle/>
          <a:p>
            <a:endParaRPr lang="hr-HR" dirty="0"/>
          </a:p>
          <a:p>
            <a:endParaRPr lang="hr-HR" sz="6000" b="1" dirty="0">
              <a:solidFill>
                <a:srgbClr val="002060"/>
              </a:solidFill>
            </a:endParaRPr>
          </a:p>
          <a:p>
            <a:r>
              <a:rPr lang="hr-HR" sz="9600" b="1" dirty="0">
                <a:solidFill>
                  <a:srgbClr val="002060"/>
                </a:solidFill>
              </a:rPr>
              <a:t>Rizik nuspojava nakon cijepljenja protiv gripe mnogo je manji od rizika komplikacija same bolesti. Štetni događaji su uglavnom lokalizirani i blagi. Korist cijepljenja evidentno nadmašuje </a:t>
            </a:r>
            <a:r>
              <a:rPr lang="hr-HR" sz="9600" b="1" dirty="0" smtClean="0">
                <a:solidFill>
                  <a:srgbClr val="002060"/>
                </a:solidFill>
              </a:rPr>
              <a:t>rizik;</a:t>
            </a:r>
            <a:endParaRPr lang="hr-HR" sz="9600" b="1" dirty="0">
              <a:solidFill>
                <a:srgbClr val="002060"/>
              </a:solidFill>
            </a:endParaRPr>
          </a:p>
          <a:p>
            <a:endParaRPr lang="hr-HR" sz="9600" dirty="0">
              <a:solidFill>
                <a:srgbClr val="002060"/>
              </a:solidFill>
            </a:endParaRPr>
          </a:p>
          <a:p>
            <a:r>
              <a:rPr lang="hr-HR" sz="9600" b="1" dirty="0">
                <a:solidFill>
                  <a:srgbClr val="002060"/>
                </a:solidFill>
              </a:rPr>
              <a:t>Procjena</a:t>
            </a:r>
            <a:r>
              <a:rPr lang="hr-HR" sz="9600" b="1" i="1" dirty="0">
                <a:solidFill>
                  <a:srgbClr val="002060"/>
                </a:solidFill>
              </a:rPr>
              <a:t> </a:t>
            </a:r>
            <a:r>
              <a:rPr lang="hr-HR" sz="9600" b="1" i="1" dirty="0" smtClean="0">
                <a:solidFill>
                  <a:srgbClr val="002060"/>
                </a:solidFill>
              </a:rPr>
              <a:t>impacta </a:t>
            </a:r>
            <a:r>
              <a:rPr lang="hr-HR" sz="9600" b="1" dirty="0" smtClean="0">
                <a:solidFill>
                  <a:srgbClr val="002060"/>
                </a:solidFill>
              </a:rPr>
              <a:t>CDC-a</a:t>
            </a:r>
            <a:r>
              <a:rPr lang="hr-HR" sz="9600" b="1" dirty="0">
                <a:solidFill>
                  <a:srgbClr val="002060"/>
                </a:solidFill>
              </a:rPr>
              <a:t>:  </a:t>
            </a:r>
            <a:r>
              <a:rPr lang="hr-HR" sz="9600" b="1" dirty="0" smtClean="0">
                <a:solidFill>
                  <a:srgbClr val="002060"/>
                </a:solidFill>
              </a:rPr>
              <a:t>% spriječenih hospitalizacija zbog </a:t>
            </a:r>
            <a:r>
              <a:rPr lang="hr-HR" sz="9600" b="1" dirty="0">
                <a:solidFill>
                  <a:srgbClr val="002060"/>
                </a:solidFill>
              </a:rPr>
              <a:t>gripe </a:t>
            </a:r>
            <a:r>
              <a:rPr lang="hr-HR" sz="9600" b="1" dirty="0" smtClean="0">
                <a:solidFill>
                  <a:srgbClr val="002060"/>
                </a:solidFill>
              </a:rPr>
              <a:t>cijepljenjem kreće se od 9% do 22</a:t>
            </a:r>
            <a:r>
              <a:rPr lang="hr-HR" sz="9600" b="1" dirty="0">
                <a:solidFill>
                  <a:srgbClr val="002060"/>
                </a:solidFill>
              </a:rPr>
              <a:t>% </a:t>
            </a:r>
            <a:r>
              <a:rPr lang="hr-HR" sz="9600" b="1" dirty="0" smtClean="0">
                <a:solidFill>
                  <a:srgbClr val="002060"/>
                </a:solidFill>
              </a:rPr>
              <a:t>(i niži postotak može biti značajan ako se radi o teškoj gripi, posebno u osoba ≥ 65 godina; &gt; 90% smrti povezanih s gripom u toj je dobnoj skupini); </a:t>
            </a:r>
          </a:p>
          <a:p>
            <a:endParaRPr lang="hr-HR" sz="9600" b="1" dirty="0" smtClean="0">
              <a:solidFill>
                <a:srgbClr val="002060"/>
              </a:solidFill>
            </a:endParaRPr>
          </a:p>
          <a:p>
            <a:r>
              <a:rPr lang="hr-HR" sz="9600" b="1" dirty="0" smtClean="0">
                <a:solidFill>
                  <a:srgbClr val="002060"/>
                </a:solidFill>
              </a:rPr>
              <a:t>Učinak postignut cijepljenjem povećao bi se “boljim” cjepivima i povećanjem cjepnih obuhvata.</a:t>
            </a:r>
            <a:endParaRPr lang="hr-HR" sz="9600" b="1" dirty="0">
              <a:solidFill>
                <a:srgbClr val="002060"/>
              </a:solidFill>
            </a:endParaRPr>
          </a:p>
          <a:p>
            <a:pPr marL="0" indent="0">
              <a:buNone/>
            </a:pPr>
            <a:endParaRPr lang="hr-HR" sz="5100" dirty="0">
              <a:solidFill>
                <a:srgbClr val="002060"/>
              </a:solidFill>
            </a:endParaRPr>
          </a:p>
          <a:p>
            <a:endParaRPr lang="hr-HR" dirty="0"/>
          </a:p>
        </p:txBody>
      </p:sp>
      <p:sp>
        <p:nvSpPr>
          <p:cNvPr id="4" name="Footer Placeholder 3"/>
          <p:cNvSpPr>
            <a:spLocks noGrp="1"/>
          </p:cNvSpPr>
          <p:nvPr>
            <p:ph type="ftr" sz="quarter" idx="11"/>
          </p:nvPr>
        </p:nvSpPr>
        <p:spPr/>
        <p:txBody>
          <a:bodyPr/>
          <a:lstStyle/>
          <a:p>
            <a:r>
              <a:rPr lang="hr-HR" dirty="0" smtClean="0"/>
              <a:t>Zagreb, 26. svibanj 2018.</a:t>
            </a:r>
            <a:endParaRPr lang="hr-HR"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306" cy="1207113"/>
          </a:xfrm>
          <a:prstGeom prst="rect">
            <a:avLst/>
          </a:prstGeom>
        </p:spPr>
      </p:pic>
    </p:spTree>
    <p:extLst>
      <p:ext uri="{BB962C8B-B14F-4D97-AF65-F5344CB8AC3E}">
        <p14:creationId xmlns:p14="http://schemas.microsoft.com/office/powerpoint/2010/main" val="24204131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hr-HR" dirty="0" smtClean="0"/>
              <a:t>..</a:t>
            </a:r>
            <a:r>
              <a:rPr lang="hr-HR" b="1" dirty="0" smtClean="0">
                <a:solidFill>
                  <a:srgbClr val="002060"/>
                </a:solidFill>
                <a:latin typeface="+mn-lt"/>
              </a:rPr>
              <a:t>no to je već tema za jedno novo izlaganje</a:t>
            </a:r>
            <a:endParaRPr lang="hr-HR" b="1" dirty="0">
              <a:solidFill>
                <a:srgbClr val="002060"/>
              </a:solidFill>
              <a:latin typeface="+mn-lt"/>
            </a:endParaRPr>
          </a:p>
        </p:txBody>
      </p:sp>
      <p:sp>
        <p:nvSpPr>
          <p:cNvPr id="6" name="Text Placeholder 5"/>
          <p:cNvSpPr>
            <a:spLocks noGrp="1"/>
          </p:cNvSpPr>
          <p:nvPr>
            <p:ph type="body" idx="1"/>
          </p:nvPr>
        </p:nvSpPr>
        <p:spPr>
          <a:xfrm>
            <a:off x="831850" y="5006558"/>
            <a:ext cx="10515600" cy="1500187"/>
          </a:xfrm>
        </p:spPr>
        <p:txBody>
          <a:bodyPr>
            <a:normAutofit/>
          </a:bodyPr>
          <a:lstStyle/>
          <a:p>
            <a:pPr algn="ctr"/>
            <a:r>
              <a:rPr lang="hr-HR" sz="3600" b="1" dirty="0" smtClean="0">
                <a:solidFill>
                  <a:srgbClr val="002060"/>
                </a:solidFill>
              </a:rPr>
              <a:t>Hvala na pažnji</a:t>
            </a:r>
            <a:endParaRPr lang="hr-HR" sz="3600" b="1" dirty="0">
              <a:solidFill>
                <a:srgbClr val="002060"/>
              </a:solidFill>
            </a:endParaRPr>
          </a:p>
        </p:txBody>
      </p:sp>
      <p:sp>
        <p:nvSpPr>
          <p:cNvPr id="4" name="Footer Placeholder 3"/>
          <p:cNvSpPr>
            <a:spLocks noGrp="1"/>
          </p:cNvSpPr>
          <p:nvPr>
            <p:ph type="ftr" sz="quarter" idx="11"/>
          </p:nvPr>
        </p:nvSpPr>
        <p:spPr/>
        <p:txBody>
          <a:bodyPr/>
          <a:lstStyle/>
          <a:p>
            <a:r>
              <a:rPr lang="hr-HR" smtClean="0"/>
              <a:t>Zagreb, 26. svibanj 2018.</a:t>
            </a:r>
            <a:endParaRPr lang="hr-H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306" cy="1207113"/>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r-HR" dirty="0" smtClean="0"/>
              <a:t>Zagreb, 26. svibanj 2018.</a:t>
            </a:r>
            <a:endParaRPr lang="hr-HR" dirty="0"/>
          </a:p>
        </p:txBody>
      </p:sp>
      <p:pic>
        <p:nvPicPr>
          <p:cNvPr id="3" name="Picture 2"/>
          <p:cNvPicPr>
            <a:picLocks noChangeAspect="1"/>
          </p:cNvPicPr>
          <p:nvPr/>
        </p:nvPicPr>
        <p:blipFill>
          <a:blip r:embed="rId3" cstate="print"/>
          <a:stretch>
            <a:fillRect/>
          </a:stretch>
        </p:blipFill>
        <p:spPr>
          <a:xfrm>
            <a:off x="642663" y="1560330"/>
            <a:ext cx="10745626" cy="4053167"/>
          </a:xfrm>
          <a:prstGeom prst="rect">
            <a:avLst/>
          </a:prstGeom>
        </p:spPr>
      </p:pic>
      <p:sp>
        <p:nvSpPr>
          <p:cNvPr id="4" name="TextBox 3"/>
          <p:cNvSpPr txBox="1"/>
          <p:nvPr/>
        </p:nvSpPr>
        <p:spPr>
          <a:xfrm>
            <a:off x="1556085" y="433136"/>
            <a:ext cx="9201452" cy="769441"/>
          </a:xfrm>
          <a:prstGeom prst="rect">
            <a:avLst/>
          </a:prstGeom>
          <a:noFill/>
        </p:spPr>
        <p:txBody>
          <a:bodyPr wrap="square" rtlCol="0">
            <a:spAutoFit/>
          </a:bodyPr>
          <a:lstStyle/>
          <a:p>
            <a:r>
              <a:rPr lang="hr-HR" sz="4400" b="1" i="1" dirty="0" smtClean="0">
                <a:solidFill>
                  <a:srgbClr val="C00000"/>
                </a:solidFill>
              </a:rPr>
              <a:t>RCTs</a:t>
            </a:r>
            <a:r>
              <a:rPr lang="hr-HR" sz="4400" b="1" dirty="0" smtClean="0">
                <a:solidFill>
                  <a:srgbClr val="C00000"/>
                </a:solidFill>
              </a:rPr>
              <a:t> : stariji, odrasli, djeca i trudnice</a:t>
            </a:r>
            <a:endParaRPr lang="hr-HR" sz="4400" b="1" dirty="0">
              <a:solidFill>
                <a:srgbClr val="C00000"/>
              </a:solidFill>
            </a:endParaRPr>
          </a:p>
        </p:txBody>
      </p:sp>
      <p:sp>
        <p:nvSpPr>
          <p:cNvPr id="5" name="Oval 4"/>
          <p:cNvSpPr/>
          <p:nvPr/>
        </p:nvSpPr>
        <p:spPr>
          <a:xfrm>
            <a:off x="482242" y="2722646"/>
            <a:ext cx="1463365" cy="52387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219306" cy="1207113"/>
          </a:xfrm>
          <a:prstGeom prst="rect">
            <a:avLst/>
          </a:prstGeom>
        </p:spPr>
      </p:pic>
    </p:spTree>
    <p:extLst>
      <p:ext uri="{BB962C8B-B14F-4D97-AF65-F5344CB8AC3E}">
        <p14:creationId xmlns:p14="http://schemas.microsoft.com/office/powerpoint/2010/main" val="40709202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r-HR" smtClean="0"/>
              <a:t>Zagreb, 26. svibanj 2018.</a:t>
            </a:r>
            <a:endParaRPr lang="hr-H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45509" y="0"/>
            <a:ext cx="9700982" cy="6858000"/>
          </a:xfrm>
          <a:prstGeom prst="rect">
            <a:avLst/>
          </a:prstGeom>
        </p:spPr>
      </p:pic>
      <p:sp>
        <p:nvSpPr>
          <p:cNvPr id="4" name="Oval 3"/>
          <p:cNvSpPr/>
          <p:nvPr/>
        </p:nvSpPr>
        <p:spPr>
          <a:xfrm>
            <a:off x="7861611" y="-100361"/>
            <a:ext cx="960863" cy="73598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 name="Oval 4"/>
          <p:cNvSpPr/>
          <p:nvPr/>
        </p:nvSpPr>
        <p:spPr>
          <a:xfrm>
            <a:off x="7761249" y="735980"/>
            <a:ext cx="1182029" cy="713679"/>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Oval 5"/>
          <p:cNvSpPr/>
          <p:nvPr/>
        </p:nvSpPr>
        <p:spPr>
          <a:xfrm>
            <a:off x="9240355" y="5832088"/>
            <a:ext cx="1706136" cy="524262"/>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Oval 6"/>
          <p:cNvSpPr/>
          <p:nvPr/>
        </p:nvSpPr>
        <p:spPr>
          <a:xfrm>
            <a:off x="7337502" y="3378820"/>
            <a:ext cx="1438509" cy="1260087"/>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Oval 7"/>
          <p:cNvSpPr/>
          <p:nvPr/>
        </p:nvSpPr>
        <p:spPr>
          <a:xfrm>
            <a:off x="8943278" y="3551663"/>
            <a:ext cx="1895707" cy="91440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Oval 8"/>
          <p:cNvSpPr/>
          <p:nvPr/>
        </p:nvSpPr>
        <p:spPr>
          <a:xfrm>
            <a:off x="619125" y="0"/>
            <a:ext cx="1933575" cy="9144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3529878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r-HR" smtClean="0"/>
              <a:t>Zagreb, 26. svibanj 2018.</a:t>
            </a:r>
            <a:endParaRPr lang="hr-H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67594" y="0"/>
            <a:ext cx="6656811" cy="6858000"/>
          </a:xfrm>
          <a:prstGeom prst="rect">
            <a:avLst/>
          </a:prstGeom>
        </p:spPr>
      </p:pic>
      <p:sp>
        <p:nvSpPr>
          <p:cNvPr id="4" name="Oval 3"/>
          <p:cNvSpPr/>
          <p:nvPr/>
        </p:nvSpPr>
        <p:spPr>
          <a:xfrm>
            <a:off x="2657475" y="1247775"/>
            <a:ext cx="914400" cy="9144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 name="Oval 4"/>
          <p:cNvSpPr/>
          <p:nvPr/>
        </p:nvSpPr>
        <p:spPr>
          <a:xfrm>
            <a:off x="2476500" y="5791200"/>
            <a:ext cx="1562100" cy="9144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Oval 5"/>
          <p:cNvSpPr/>
          <p:nvPr/>
        </p:nvSpPr>
        <p:spPr>
          <a:xfrm>
            <a:off x="6257926" y="1362075"/>
            <a:ext cx="2305050" cy="112395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Oval 6"/>
          <p:cNvSpPr/>
          <p:nvPr/>
        </p:nvSpPr>
        <p:spPr>
          <a:xfrm>
            <a:off x="8077201" y="2162175"/>
            <a:ext cx="1347204" cy="91440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Oval 7"/>
          <p:cNvSpPr/>
          <p:nvPr/>
        </p:nvSpPr>
        <p:spPr>
          <a:xfrm>
            <a:off x="7410451" y="2444750"/>
            <a:ext cx="914400" cy="466725"/>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33741191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15716" y="203300"/>
            <a:ext cx="10515600" cy="662782"/>
          </a:xfrm>
        </p:spPr>
        <p:txBody>
          <a:bodyPr>
            <a:normAutofit fontScale="90000"/>
          </a:bodyPr>
          <a:lstStyle/>
          <a:p>
            <a:r>
              <a:rPr lang="hr-HR" b="1" dirty="0" smtClean="0">
                <a:solidFill>
                  <a:srgbClr val="C00000"/>
                </a:solidFill>
                <a:latin typeface="+mn-lt"/>
              </a:rPr>
              <a:t>GIVE (</a:t>
            </a:r>
            <a:r>
              <a:rPr lang="hr-HR" b="1" i="1" dirty="0" smtClean="0">
                <a:solidFill>
                  <a:srgbClr val="C00000"/>
                </a:solidFill>
                <a:latin typeface="+mn-lt"/>
              </a:rPr>
              <a:t>Global </a:t>
            </a:r>
            <a:r>
              <a:rPr lang="hr-HR" b="1" i="1" dirty="0" err="1" smtClean="0">
                <a:solidFill>
                  <a:srgbClr val="C00000"/>
                </a:solidFill>
                <a:latin typeface="+mn-lt"/>
              </a:rPr>
              <a:t>Influenza</a:t>
            </a:r>
            <a:r>
              <a:rPr lang="hr-HR" b="1" i="1" dirty="0" smtClean="0">
                <a:solidFill>
                  <a:srgbClr val="C00000"/>
                </a:solidFill>
                <a:latin typeface="+mn-lt"/>
              </a:rPr>
              <a:t> </a:t>
            </a:r>
            <a:r>
              <a:rPr lang="hr-HR" b="1" i="1" dirty="0" err="1" smtClean="0">
                <a:solidFill>
                  <a:srgbClr val="C00000"/>
                </a:solidFill>
                <a:latin typeface="+mn-lt"/>
              </a:rPr>
              <a:t>Vaccine</a:t>
            </a:r>
            <a:r>
              <a:rPr lang="hr-HR" b="1" i="1" dirty="0" smtClean="0">
                <a:solidFill>
                  <a:srgbClr val="C00000"/>
                </a:solidFill>
                <a:latin typeface="+mn-lt"/>
              </a:rPr>
              <a:t> </a:t>
            </a:r>
            <a:r>
              <a:rPr lang="hr-HR" b="1" i="1" dirty="0" err="1" smtClean="0">
                <a:solidFill>
                  <a:srgbClr val="C00000"/>
                </a:solidFill>
                <a:latin typeface="+mn-lt"/>
              </a:rPr>
              <a:t>Effectiveness</a:t>
            </a:r>
            <a:r>
              <a:rPr lang="hr-HR" b="1" dirty="0" smtClean="0">
                <a:solidFill>
                  <a:srgbClr val="C00000"/>
                </a:solidFill>
                <a:latin typeface="+mn-lt"/>
              </a:rPr>
              <a:t>)</a:t>
            </a:r>
            <a:endParaRPr lang="hr-HR" b="1" dirty="0">
              <a:solidFill>
                <a:srgbClr val="C00000"/>
              </a:solidFill>
              <a:latin typeface="+mn-lt"/>
            </a:endParaRPr>
          </a:p>
        </p:txBody>
      </p:sp>
      <p:sp>
        <p:nvSpPr>
          <p:cNvPr id="2" name="Footer Placeholder 1"/>
          <p:cNvSpPr>
            <a:spLocks noGrp="1"/>
          </p:cNvSpPr>
          <p:nvPr>
            <p:ph type="ftr" sz="quarter" idx="11"/>
          </p:nvPr>
        </p:nvSpPr>
        <p:spPr/>
        <p:txBody>
          <a:bodyPr/>
          <a:lstStyle/>
          <a:p>
            <a:r>
              <a:rPr lang="hr-HR" smtClean="0"/>
              <a:t>Zagreb, 26. svibanj 2018.</a:t>
            </a:r>
            <a:endParaRPr lang="hr-H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962333"/>
            <a:ext cx="12192000" cy="6432253"/>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219306" cy="1207113"/>
          </a:xfrm>
          <a:prstGeom prst="rect">
            <a:avLst/>
          </a:prstGeom>
        </p:spPr>
      </p:pic>
    </p:spTree>
    <p:extLst>
      <p:ext uri="{BB962C8B-B14F-4D97-AF65-F5344CB8AC3E}">
        <p14:creationId xmlns:p14="http://schemas.microsoft.com/office/powerpoint/2010/main" val="21691055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r-HR" smtClean="0"/>
              <a:t>Zagreb, 26. svibanj 2018.</a:t>
            </a:r>
            <a:endParaRPr lang="hr-H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6818" y="415499"/>
            <a:ext cx="10778364" cy="5940851"/>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084482"/>
            <a:ext cx="12192000" cy="908859"/>
          </a:xfrm>
          <a:prstGeom prst="rect">
            <a:avLst/>
          </a:prstGeom>
        </p:spPr>
      </p:pic>
      <p:sp>
        <p:nvSpPr>
          <p:cNvPr id="5" name="Oval 4"/>
          <p:cNvSpPr/>
          <p:nvPr/>
        </p:nvSpPr>
        <p:spPr>
          <a:xfrm>
            <a:off x="5390147" y="240632"/>
            <a:ext cx="2037348" cy="112294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27044760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r-HR" smtClean="0"/>
              <a:t>Zagreb, 26. svibanj 2018.</a:t>
            </a:r>
            <a:endParaRPr lang="hr-H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96980" y="784048"/>
            <a:ext cx="10257753" cy="6176983"/>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93194" y="337436"/>
            <a:ext cx="9961539" cy="507987"/>
          </a:xfrm>
          <a:prstGeom prst="rect">
            <a:avLst/>
          </a:prstGeom>
        </p:spPr>
      </p:pic>
      <p:sp>
        <p:nvSpPr>
          <p:cNvPr id="5" name="Oval 4"/>
          <p:cNvSpPr/>
          <p:nvPr/>
        </p:nvSpPr>
        <p:spPr>
          <a:xfrm>
            <a:off x="6079957" y="208546"/>
            <a:ext cx="2374231" cy="67376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41192070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3945</TotalTime>
  <Words>2315</Words>
  <Application>Microsoft Office PowerPoint</Application>
  <PresentationFormat>Custom</PresentationFormat>
  <Paragraphs>313</Paragraphs>
  <Slides>33</Slides>
  <Notes>29</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Influenca –  učinkovitost i sigurnost cjepiva</vt:lpstr>
      <vt:lpstr>    Procjena zaštite cjepivom (3 metode)</vt:lpstr>
      <vt:lpstr>PowerPoint Presentation</vt:lpstr>
      <vt:lpstr>PowerPoint Presentation</vt:lpstr>
      <vt:lpstr>PowerPoint Presentation</vt:lpstr>
      <vt:lpstr>PowerPoint Presentation</vt:lpstr>
      <vt:lpstr>GIVE (Global Influenza Vaccine Effectiveness)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Cochrane Database of Systematic Reviews 2018, Issue 2. Art. Nos.: CD001269, CD004876, CD004879. </vt:lpstr>
      <vt:lpstr>Sigurnost cjepiva protiv gripe</vt:lpstr>
      <vt:lpstr>PowerPoint Presentation</vt:lpstr>
      <vt:lpstr> Štetni događaji (AEs) nakon primjene cjepiva</vt:lpstr>
      <vt:lpstr>Ozbiljni štetni događaji</vt:lpstr>
      <vt:lpstr>Ozbiljni štetni događaji</vt:lpstr>
      <vt:lpstr> Trudnice i imunokompromitirani</vt:lpstr>
      <vt:lpstr>Registar nuspojava HZJZ, 2010. - 2017.</vt:lpstr>
      <vt:lpstr>Sažetak</vt:lpstr>
      <vt:lpstr>Sažetak</vt:lpstr>
      <vt:lpstr>Sažetak</vt:lpstr>
      <vt:lpstr>..no to je već tema za jedno novo izlaganje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Influenca - učinkovitost i sigurnost cjepiva</dc:title>
  <dc:creator>Sanja Kurečić Filipović</dc:creator>
  <cp:lastModifiedBy>Doktori</cp:lastModifiedBy>
  <cp:revision>454</cp:revision>
  <dcterms:created xsi:type="dcterms:W3CDTF">2018-04-17T08:36:43Z</dcterms:created>
  <dcterms:modified xsi:type="dcterms:W3CDTF">2018-06-04T21:30:01Z</dcterms:modified>
</cp:coreProperties>
</file>