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68" r:id="rId15"/>
    <p:sldId id="272" r:id="rId16"/>
    <p:sldId id="273" r:id="rId17"/>
    <p:sldId id="275" r:id="rId18"/>
    <p:sldId id="277" r:id="rId19"/>
    <p:sldId id="263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8AB1F-2489-44FA-B0F2-ECBCC7D92D14}" type="datetimeFigureOut">
              <a:rPr lang="hr-HR" smtClean="0"/>
              <a:pPr/>
              <a:t>17.5.2018.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B3EA9-16F6-49DF-B120-56E4146EBFB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Clinical case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r-HR" dirty="0" smtClean="0"/>
              <a:t>Božana Miklaušić</a:t>
            </a:r>
          </a:p>
          <a:p>
            <a:r>
              <a:rPr lang="hr-HR" dirty="0" smtClean="0"/>
              <a:t>Klaudija Višković</a:t>
            </a:r>
          </a:p>
          <a:p>
            <a:r>
              <a:rPr lang="hr-HR" dirty="0" smtClean="0"/>
              <a:t>Denis Marušić</a:t>
            </a:r>
          </a:p>
          <a:p>
            <a:r>
              <a:rPr lang="hr-HR" dirty="0" smtClean="0"/>
              <a:t>Saša Andrašević</a:t>
            </a:r>
          </a:p>
          <a:p>
            <a:endParaRPr lang="hr-HR" dirty="0" smtClean="0"/>
          </a:p>
          <a:p>
            <a:r>
              <a:rPr lang="hr-HR" dirty="0" smtClean="0"/>
              <a:t>University Hospital for Infectious Diseses Zagreb </a:t>
            </a:r>
            <a:endParaRPr lang="hr-HR" dirty="0"/>
          </a:p>
        </p:txBody>
      </p:sp>
      <p:pic>
        <p:nvPicPr>
          <p:cNvPr id="24582" name="Picture 6" descr="CJI-logo-wht-head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692697"/>
            <a:ext cx="3456384" cy="1106044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Current illness (15.03.2018.)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000" dirty="0" smtClean="0"/>
              <a:t>Two days after discharge - many waterproof stolls again, with mucos (20x daily); nausea, no vomiting</a:t>
            </a:r>
          </a:p>
          <a:p>
            <a:pPr>
              <a:buNone/>
            </a:pPr>
            <a:endParaRPr lang="hr-HR" sz="3000" dirty="0" smtClean="0"/>
          </a:p>
          <a:p>
            <a:r>
              <a:rPr lang="hr-HR" sz="3000" dirty="0" smtClean="0"/>
              <a:t>Currently patient has intense pain in the upper abdomen that spreads toward the belly</a:t>
            </a:r>
            <a:endParaRPr lang="hr-HR" sz="3000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Physical examination (15.03.2018.)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000" dirty="0" smtClean="0"/>
              <a:t>Tax 36.8 °C, BP 110/80 mmHg, pulse 111/min, RR 16/ min, satO2 97%, GCS 15</a:t>
            </a:r>
          </a:p>
          <a:p>
            <a:r>
              <a:rPr lang="hr-HR" sz="3000" dirty="0" smtClean="0"/>
              <a:t>Alert, oriented, malaised, hypotensive, pale, fuzzy, difficult general condition </a:t>
            </a:r>
          </a:p>
          <a:p>
            <a:r>
              <a:rPr lang="hr-HR" sz="3000" dirty="0" smtClean="0"/>
              <a:t>A</a:t>
            </a:r>
            <a:r>
              <a:rPr lang="en-US" sz="3000" dirty="0" err="1" smtClean="0"/>
              <a:t>bdomen</a:t>
            </a:r>
            <a:r>
              <a:rPr lang="en-US" sz="3000" dirty="0" smtClean="0"/>
              <a:t> was distended, tense, and tender with marked guarding and rigidity</a:t>
            </a:r>
            <a:r>
              <a:rPr lang="hr-HR" sz="3000" dirty="0" smtClean="0"/>
              <a:t> in the area above the belly</a:t>
            </a:r>
            <a:r>
              <a:rPr lang="en-US" sz="3000" dirty="0" smtClean="0"/>
              <a:t>. No other obvious lump</a:t>
            </a:r>
            <a:r>
              <a:rPr lang="hr-HR" sz="3000" dirty="0" smtClean="0"/>
              <a:t>s</a:t>
            </a:r>
            <a:r>
              <a:rPr lang="en-US" sz="3000" dirty="0" smtClean="0"/>
              <a:t> or </a:t>
            </a:r>
            <a:r>
              <a:rPr lang="en-US" sz="3000" dirty="0" err="1" smtClean="0"/>
              <a:t>organomegaly</a:t>
            </a:r>
            <a:r>
              <a:rPr lang="en-US" sz="3000" dirty="0" smtClean="0"/>
              <a:t> was detected. </a:t>
            </a:r>
            <a:r>
              <a:rPr lang="hr-HR" sz="3000" dirty="0" smtClean="0"/>
              <a:t>No intestinal peristalsis was heard </a:t>
            </a:r>
          </a:p>
          <a:p>
            <a:pPr>
              <a:buNone/>
            </a:pP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Laboratory results (15.03.2018.)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000" dirty="0" smtClean="0"/>
              <a:t>CRP 7.6</a:t>
            </a:r>
          </a:p>
          <a:p>
            <a:r>
              <a:rPr lang="hr-HR" sz="3000" dirty="0" smtClean="0"/>
              <a:t>WBC 7.6 (seg 63, ly 32, mo 5)%, Er 4.7, Hb 137, Hct 0.4, Tr 289</a:t>
            </a:r>
          </a:p>
          <a:p>
            <a:r>
              <a:rPr lang="hr-HR" sz="3000" dirty="0" smtClean="0"/>
              <a:t>glucose 6.2, urea 2.4, creatinine 74,  Na 139, K 3.7, Cl 103,  bilirubin 7, </a:t>
            </a:r>
            <a:r>
              <a:rPr lang="hr-HR" sz="3000" b="1" dirty="0" smtClean="0"/>
              <a:t>AST 45, ALT 66, GGT 71, </a:t>
            </a:r>
            <a:r>
              <a:rPr lang="hr-HR" sz="3000" dirty="0" smtClean="0"/>
              <a:t>AF 73, LDH 205 </a:t>
            </a:r>
          </a:p>
          <a:p>
            <a:r>
              <a:rPr lang="hr-HR" sz="3000" dirty="0" smtClean="0"/>
              <a:t>TP 64, alb 36.9</a:t>
            </a:r>
          </a:p>
          <a:p>
            <a:r>
              <a:rPr lang="hr-HR" sz="3000" dirty="0" smtClean="0"/>
              <a:t>PV 0.93, D - dimer 0.63, fibrinogen 4.4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Plain abdominal X-rays performed on March 16 2018</a:t>
            </a:r>
            <a:endParaRPr lang="hr-H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extended large bowel with air-fluid levels</a:t>
            </a:r>
            <a:endParaRPr lang="hr-HR" dirty="0"/>
          </a:p>
        </p:txBody>
      </p:sp>
      <p:pic>
        <p:nvPicPr>
          <p:cNvPr id="4" name="Picture 2" descr="C:\Users\korisnik\Documents\Teratom ovarija\rtg abdomena 15.03.2018.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59264" y="2174875"/>
            <a:ext cx="3436060" cy="3951288"/>
          </a:xfrm>
          <a:prstGeom prst="rect">
            <a:avLst/>
          </a:prstGeom>
          <a:noFill/>
        </p:spPr>
      </p:pic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Picture 3" descr="C:\Users\korisnik\Documents\Teratom ovarija\rtg abdomena 15.03.2018.1.jpg"/>
          <p:cNvPicPr>
            <a:picLocks noChangeAspect="1" noChangeArrowheads="1"/>
          </p:cNvPicPr>
          <p:nvPr/>
        </p:nvPicPr>
        <p:blipFill>
          <a:blip r:embed="rId3" cstate="print"/>
          <a:srcRect t="5405"/>
          <a:stretch>
            <a:fillRect/>
          </a:stretch>
        </p:blipFill>
        <p:spPr bwMode="auto">
          <a:xfrm>
            <a:off x="4860032" y="2204864"/>
            <a:ext cx="3509841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 </a:t>
            </a:r>
            <a:r>
              <a:rPr lang="hr-HR" dirty="0" smtClean="0"/>
              <a:t>Abdominal computer tomography, performed on March 16, 2018</a:t>
            </a:r>
            <a:endParaRPr lang="hr-H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885775"/>
          </a:xfrm>
        </p:spPr>
        <p:txBody>
          <a:bodyPr>
            <a:normAutofit fontScale="70000" lnSpcReduction="20000"/>
          </a:bodyPr>
          <a:lstStyle/>
          <a:p>
            <a:r>
              <a:rPr lang="hr-HR" dirty="0" smtClean="0"/>
              <a:t>Sharply demarcated mass containing fat, soft tissue and calcification was seen in pelvis, consistent with ovarian teratoma</a:t>
            </a:r>
            <a:endParaRPr lang="hr-HR" dirty="0"/>
          </a:p>
        </p:txBody>
      </p:sp>
      <p:pic>
        <p:nvPicPr>
          <p:cNvPr id="4" name="Picture 2" descr="C:\Users\korisnik\Documents\Teratom ovarija\CT abdomena 16.03.2018.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01650" y="2420888"/>
            <a:ext cx="3951288" cy="4032447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700808"/>
            <a:ext cx="4041775" cy="720079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Large bowel distension and air-fluid levels</a:t>
            </a:r>
            <a:endParaRPr lang="hr-H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5" name="Picture 4" descr="C:\Users\korisnik\Documents\Teratom ovarija\CT abdomena 16.03.2018.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420888"/>
            <a:ext cx="3995936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Abdominal ultrasound performed on March 16, 2018</a:t>
            </a:r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2" descr="C:\Users\korisnik\Documents\Teratom ovarija\UZV 16.03.2018.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t="9554"/>
          <a:stretch>
            <a:fillRect/>
          </a:stretch>
        </p:blipFill>
        <p:spPr bwMode="auto">
          <a:xfrm>
            <a:off x="457200" y="2924944"/>
            <a:ext cx="4040188" cy="2740645"/>
          </a:xfrm>
          <a:prstGeom prst="rect">
            <a:avLst/>
          </a:prstGeom>
          <a:noFill/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996952"/>
            <a:ext cx="4041775" cy="2736304"/>
          </a:xfrm>
        </p:spPr>
        <p:txBody>
          <a:bodyPr>
            <a:normAutofit/>
          </a:bodyPr>
          <a:lstStyle/>
          <a:p>
            <a:r>
              <a:rPr lang="hr-HR" dirty="0" smtClean="0"/>
              <a:t>Abdominal ultrasound revealed a large heterogeonus pelvic mass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Thoracic chest X-rays performed on March 16,2018-unremarcable</a:t>
            </a:r>
            <a:endParaRPr lang="hr-HR" dirty="0"/>
          </a:p>
        </p:txBody>
      </p:sp>
      <p:pic>
        <p:nvPicPr>
          <p:cNvPr id="4" name="Picture 2" descr="C:\Users\korisnik\Documents\Teratom ovarija\RTG pluća 16.03.2018.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822" t="5372" r="8811" b="26874"/>
          <a:stretch>
            <a:fillRect/>
          </a:stretch>
        </p:blipFill>
        <p:spPr bwMode="auto">
          <a:xfrm>
            <a:off x="395536" y="1556792"/>
            <a:ext cx="4320480" cy="4752528"/>
          </a:xfrm>
          <a:prstGeom prst="rect">
            <a:avLst/>
          </a:prstGeom>
          <a:noFill/>
        </p:spPr>
      </p:pic>
      <p:pic>
        <p:nvPicPr>
          <p:cNvPr id="5" name="Picture 3" descr="C:\Users\korisnik\Documents\Teratom ovarija\RTG pluća 16.03.2018.1.jpg"/>
          <p:cNvPicPr>
            <a:picLocks noChangeAspect="1" noChangeArrowheads="1"/>
          </p:cNvPicPr>
          <p:nvPr/>
        </p:nvPicPr>
        <p:blipFill>
          <a:blip r:embed="rId3" cstate="print"/>
          <a:srcRect l="15943" t="10721" r="3822"/>
          <a:stretch>
            <a:fillRect/>
          </a:stretch>
        </p:blipFill>
        <p:spPr bwMode="auto">
          <a:xfrm>
            <a:off x="4860032" y="1628800"/>
            <a:ext cx="3888432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Radiological criteria for </a:t>
            </a:r>
            <a:r>
              <a:rPr lang="hr-HR" sz="2800" dirty="0" smtClean="0"/>
              <a:t>bowel </a:t>
            </a:r>
            <a:r>
              <a:rPr lang="en-US" sz="2800" dirty="0" smtClean="0"/>
              <a:t>mechanical obstruction </a:t>
            </a:r>
            <a:br>
              <a:rPr lang="en-US" sz="2800" dirty="0" smtClean="0"/>
            </a:br>
            <a:r>
              <a:rPr lang="hr-HR" sz="2800" dirty="0" smtClean="0"/>
              <a:t>(</a:t>
            </a:r>
            <a:r>
              <a:rPr lang="hr-HR" sz="1600" dirty="0" smtClean="0"/>
              <a:t>Plavšić B. Radiologija probavnog kanala, Školska knjiga Zagreb, 1989.)</a:t>
            </a:r>
            <a:endParaRPr lang="hr-HR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The </a:t>
            </a:r>
            <a:r>
              <a:rPr lang="hr-HR" sz="2600" dirty="0" smtClean="0"/>
              <a:t>most confident</a:t>
            </a:r>
            <a:r>
              <a:rPr lang="en-US" sz="2600" dirty="0" smtClean="0"/>
              <a:t> sign of mechanical </a:t>
            </a:r>
            <a:r>
              <a:rPr lang="en-US" sz="2600" dirty="0" err="1" smtClean="0"/>
              <a:t>ileus</a:t>
            </a:r>
            <a:r>
              <a:rPr lang="en-US" sz="2600" dirty="0" smtClean="0"/>
              <a:t>: </a:t>
            </a:r>
            <a:endParaRPr lang="hr-HR" sz="2600" dirty="0" smtClean="0"/>
          </a:p>
          <a:p>
            <a:pPr lvl="1">
              <a:buNone/>
            </a:pPr>
            <a:r>
              <a:rPr lang="hr-HR" sz="2200" dirty="0" smtClean="0"/>
              <a:t>      - </a:t>
            </a:r>
            <a:r>
              <a:rPr lang="en-US" sz="2200" dirty="0" smtClean="0"/>
              <a:t>The </a:t>
            </a:r>
            <a:r>
              <a:rPr lang="hr-HR" sz="2200" dirty="0" smtClean="0"/>
              <a:t>bowel distension </a:t>
            </a:r>
            <a:r>
              <a:rPr lang="en-US" sz="2200" dirty="0" smtClean="0"/>
              <a:t>is oral from obstruction </a:t>
            </a:r>
            <a:endParaRPr lang="hr-HR" sz="2200" dirty="0" smtClean="0"/>
          </a:p>
          <a:p>
            <a:pPr lvl="1">
              <a:buNone/>
            </a:pPr>
            <a:r>
              <a:rPr lang="hr-HR" sz="2200" dirty="0" smtClean="0"/>
              <a:t>      - </a:t>
            </a:r>
            <a:r>
              <a:rPr lang="en-US" sz="2200" dirty="0" smtClean="0"/>
              <a:t>The sudden transition to the collapsed </a:t>
            </a:r>
            <a:r>
              <a:rPr lang="hr-HR" sz="2200" dirty="0" smtClean="0"/>
              <a:t>bowel loops</a:t>
            </a:r>
            <a:r>
              <a:rPr lang="en-US" sz="2200" dirty="0" smtClean="0"/>
              <a:t> is </a:t>
            </a:r>
            <a:r>
              <a:rPr lang="hr-HR" sz="2200" dirty="0" smtClean="0"/>
              <a:t> </a:t>
            </a:r>
          </a:p>
          <a:p>
            <a:pPr lvl="1">
              <a:buNone/>
            </a:pPr>
            <a:r>
              <a:rPr lang="hr-HR" sz="2200" dirty="0" smtClean="0"/>
              <a:t>         </a:t>
            </a:r>
            <a:r>
              <a:rPr lang="en-US" sz="2200" dirty="0" err="1" smtClean="0"/>
              <a:t>abo</a:t>
            </a:r>
            <a:r>
              <a:rPr lang="hr-HR" sz="2200" dirty="0" smtClean="0"/>
              <a:t>ve the site of obstructin</a:t>
            </a:r>
          </a:p>
          <a:p>
            <a:pPr lvl="1">
              <a:buNone/>
            </a:pPr>
            <a:r>
              <a:rPr lang="hr-HR" sz="2200" dirty="0" smtClean="0"/>
              <a:t>      - </a:t>
            </a:r>
            <a:r>
              <a:rPr lang="en-US" sz="2200" dirty="0" smtClean="0"/>
              <a:t>Liquid and gas </a:t>
            </a:r>
            <a:r>
              <a:rPr lang="hr-HR" sz="2200" dirty="0" smtClean="0"/>
              <a:t>bowel levels</a:t>
            </a:r>
            <a:r>
              <a:rPr lang="en-US" sz="2200" dirty="0" smtClean="0"/>
              <a:t> immediately appears above </a:t>
            </a:r>
            <a:r>
              <a:rPr lang="hr-HR" sz="2200" dirty="0" smtClean="0"/>
              <a:t>   </a:t>
            </a:r>
            <a:r>
              <a:rPr lang="en-US" sz="2200" dirty="0" smtClean="0"/>
              <a:t>the site of obstruction</a:t>
            </a:r>
            <a:endParaRPr lang="hr-HR" sz="2200" dirty="0" smtClean="0"/>
          </a:p>
          <a:p>
            <a:r>
              <a:rPr lang="hr-HR" sz="2600" dirty="0" smtClean="0"/>
              <a:t>Thin bowel extension&gt; 3cm</a:t>
            </a:r>
          </a:p>
          <a:p>
            <a:r>
              <a:rPr lang="en-US" sz="2600" dirty="0" smtClean="0"/>
              <a:t>Growth of the colon&gt; 5cm</a:t>
            </a:r>
            <a:endParaRPr lang="hr-HR" sz="2600" dirty="0" smtClean="0"/>
          </a:p>
          <a:p>
            <a:r>
              <a:rPr lang="en-US" sz="2600" dirty="0" smtClean="0"/>
              <a:t>If a patient can not stand: An x-ray chart on the left side with the horizontal central beam air</a:t>
            </a:r>
          </a:p>
          <a:p>
            <a:endParaRPr lang="hr-HR" sz="3000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i="1" dirty="0"/>
              <a:t>Radiology: Volume 275: Number 3—June 2015 n radiology.rsna.org</a:t>
            </a:r>
            <a:endParaRPr lang="hr-HR" sz="36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988840"/>
            <a:ext cx="345638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1916832"/>
            <a:ext cx="360040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smtClean="0"/>
              <a:t>Ginecology (KBC Zagreb)</a:t>
            </a:r>
            <a:endParaRPr lang="hr-H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patient underwent exploratory </a:t>
            </a:r>
            <a:r>
              <a:rPr lang="en-US" dirty="0" err="1" smtClean="0"/>
              <a:t>laparotomy</a:t>
            </a:r>
            <a:r>
              <a:rPr lang="en-US" dirty="0" smtClean="0"/>
              <a:t> with the diagnosis of peritonitis </a:t>
            </a:r>
            <a:endParaRPr lang="hr-HR" dirty="0" smtClean="0"/>
          </a:p>
          <a:p>
            <a:r>
              <a:rPr lang="en-US" dirty="0" smtClean="0"/>
              <a:t>On exploration, a large </a:t>
            </a:r>
            <a:r>
              <a:rPr lang="hr-HR" dirty="0" smtClean="0"/>
              <a:t>cca</a:t>
            </a:r>
            <a:r>
              <a:rPr lang="en-US" dirty="0" smtClean="0"/>
              <a:t> 8 cm </a:t>
            </a:r>
            <a:r>
              <a:rPr lang="en-US" dirty="0" err="1" smtClean="0"/>
              <a:t>teratoma</a:t>
            </a:r>
            <a:r>
              <a:rPr lang="en-US" dirty="0" smtClean="0"/>
              <a:t> arising from the left ovary</a:t>
            </a:r>
            <a:r>
              <a:rPr lang="hr-HR" dirty="0" smtClean="0"/>
              <a:t>. </a:t>
            </a:r>
            <a:r>
              <a:rPr lang="en-US" dirty="0" smtClean="0"/>
              <a:t>The </a:t>
            </a:r>
            <a:r>
              <a:rPr lang="en-US" dirty="0" err="1" smtClean="0"/>
              <a:t>teratoma</a:t>
            </a:r>
            <a:r>
              <a:rPr lang="en-US" dirty="0" smtClean="0"/>
              <a:t> consisted of hair and cartilage along with foul-smelling fluid. Left-sided </a:t>
            </a:r>
            <a:r>
              <a:rPr lang="en-US" dirty="0" err="1" smtClean="0"/>
              <a:t>oophorectomy</a:t>
            </a:r>
            <a:r>
              <a:rPr lang="en-US" dirty="0" smtClean="0"/>
              <a:t> with excision of </a:t>
            </a:r>
            <a:r>
              <a:rPr lang="en-US" dirty="0" err="1" smtClean="0"/>
              <a:t>teratoma</a:t>
            </a:r>
            <a:r>
              <a:rPr lang="en-US" dirty="0" smtClean="0"/>
              <a:t> was done </a:t>
            </a:r>
            <a:endParaRPr lang="hr-HR" dirty="0" smtClean="0"/>
          </a:p>
          <a:p>
            <a:r>
              <a:rPr lang="en-US" dirty="0" smtClean="0"/>
              <a:t>Histopathology revealed mature </a:t>
            </a:r>
            <a:r>
              <a:rPr lang="en-US" dirty="0" err="1" smtClean="0"/>
              <a:t>dermoid</a:t>
            </a:r>
            <a:r>
              <a:rPr lang="en-US" dirty="0" smtClean="0"/>
              <a:t> with inflammatory reaction</a:t>
            </a:r>
            <a:r>
              <a:rPr lang="hr-HR" dirty="0" smtClean="0"/>
              <a:t>.</a:t>
            </a:r>
            <a:r>
              <a:rPr lang="en-US" dirty="0" smtClean="0"/>
              <a:t> There was no evidence of any malignancy. Postoperatively serum alpha-fetoprotein was 7.</a:t>
            </a:r>
            <a:r>
              <a:rPr lang="hr-HR" dirty="0" smtClean="0"/>
              <a:t>4</a:t>
            </a:r>
            <a:r>
              <a:rPr lang="en-US" dirty="0" smtClean="0"/>
              <a:t> </a:t>
            </a:r>
            <a:r>
              <a:rPr lang="en-US" dirty="0" err="1" smtClean="0"/>
              <a:t>ng</a:t>
            </a:r>
            <a:r>
              <a:rPr lang="en-US" dirty="0" smtClean="0"/>
              <a:t>/</a:t>
            </a:r>
            <a:r>
              <a:rPr lang="en-US" dirty="0" err="1" smtClean="0"/>
              <a:t>mL</a:t>
            </a:r>
            <a:endParaRPr lang="hr-HR" dirty="0" smtClean="0"/>
          </a:p>
          <a:p>
            <a:r>
              <a:rPr lang="en-US" dirty="0" smtClean="0"/>
              <a:t>Postoperative course was uneventful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Current illness (13.03.2018.)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Female, 33 years, lives in Zagreb</a:t>
            </a:r>
          </a:p>
          <a:p>
            <a:r>
              <a:rPr lang="hr-HR" dirty="0" smtClean="0"/>
              <a:t>3 days nausea and vomiting (5x daily), many waterproof stolls with mucos (10x daily)</a:t>
            </a:r>
          </a:p>
          <a:p>
            <a:r>
              <a:rPr lang="hr-HR" dirty="0" smtClean="0"/>
              <a:t>3 days fever 38ᵒC with chills, malaise, weakness</a:t>
            </a:r>
          </a:p>
          <a:p>
            <a:r>
              <a:rPr lang="hr-HR" dirty="0" smtClean="0"/>
              <a:t>intermittent dull pain in the upper abdomen, loss of appetite</a:t>
            </a:r>
          </a:p>
          <a:p>
            <a:r>
              <a:rPr lang="hr-HR" dirty="0" smtClean="0"/>
              <a:t>Neat urination. No rash</a:t>
            </a:r>
          </a:p>
          <a:p>
            <a:r>
              <a:rPr lang="hr-HR" dirty="0" smtClean="0"/>
              <a:t>Last period was 2 weeks ago </a:t>
            </a:r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Conclusion 1: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 smtClean="0"/>
              <a:t>Acute gastroenterocolitis is NOT always an infectious etiology</a:t>
            </a:r>
          </a:p>
          <a:p>
            <a:endParaRPr lang="hr-HR" dirty="0"/>
          </a:p>
        </p:txBody>
      </p:sp>
      <p:pic>
        <p:nvPicPr>
          <p:cNvPr id="4" name="Picture 2" descr="Povezana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060848"/>
            <a:ext cx="6480720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Conclusion 2:</a:t>
            </a:r>
            <a:br>
              <a:rPr lang="hr-HR" b="1" dirty="0" smtClean="0"/>
            </a:br>
            <a:r>
              <a:rPr lang="hr-HR" dirty="0" smtClean="0"/>
              <a:t>TERATOMA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word “</a:t>
            </a:r>
            <a:r>
              <a:rPr lang="en-US" dirty="0" err="1" smtClean="0"/>
              <a:t>teratoma</a:t>
            </a:r>
            <a:r>
              <a:rPr lang="en-US" dirty="0" smtClean="0"/>
              <a:t>” is derived from Greek work “</a:t>
            </a:r>
            <a:r>
              <a:rPr lang="en-US" dirty="0" err="1" smtClean="0"/>
              <a:t>teraton</a:t>
            </a:r>
            <a:r>
              <a:rPr lang="en-US" dirty="0" smtClean="0"/>
              <a:t>” meaning monster</a:t>
            </a:r>
            <a:endParaRPr lang="hr-HR" dirty="0" smtClean="0"/>
          </a:p>
          <a:p>
            <a:r>
              <a:rPr lang="en-US" dirty="0" smtClean="0"/>
              <a:t>Tumor growing from embryonic cells </a:t>
            </a:r>
            <a:endParaRPr lang="hr-HR" dirty="0" smtClean="0"/>
          </a:p>
          <a:p>
            <a:r>
              <a:rPr lang="en-US" dirty="0" smtClean="0"/>
              <a:t>In generative women, the most common are benign forms, &lt;1% malignant</a:t>
            </a:r>
            <a:endParaRPr lang="hr-HR" dirty="0" smtClean="0"/>
          </a:p>
          <a:p>
            <a:r>
              <a:rPr lang="en-US" dirty="0" smtClean="0"/>
              <a:t>It is most commonly reported due to menstrual cycle disorders, </a:t>
            </a:r>
            <a:r>
              <a:rPr lang="en-US" dirty="0" err="1" smtClean="0"/>
              <a:t>metorrhagia</a:t>
            </a:r>
            <a:r>
              <a:rPr lang="en-US" dirty="0" smtClean="0"/>
              <a:t>, or accidental</a:t>
            </a:r>
            <a:endParaRPr lang="hr-HR" dirty="0" smtClean="0"/>
          </a:p>
          <a:p>
            <a:r>
              <a:rPr lang="en-US" dirty="0" smtClean="0"/>
              <a:t>Complications of ovarian </a:t>
            </a:r>
            <a:r>
              <a:rPr lang="en-US" dirty="0" err="1" smtClean="0"/>
              <a:t>teratoma</a:t>
            </a:r>
            <a:r>
              <a:rPr lang="en-US" dirty="0" smtClean="0"/>
              <a:t> include torsion, rupture, infection, and malignant change</a:t>
            </a:r>
            <a:endParaRPr lang="hr-H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smtClean="0"/>
              <a:t>Anti NMDAR encephalitis</a:t>
            </a:r>
            <a:endParaRPr lang="hr-H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1997. the first described cases, and 2007. confirmed autoimmune paraneoplastic disorder associated with IgG antibodies directed to the NR1 subunit of N-methyl-D-aspartate receptor</a:t>
            </a:r>
          </a:p>
          <a:p>
            <a:r>
              <a:rPr lang="hr-HR" dirty="0" smtClean="0"/>
              <a:t>This disease primarily affects young women and is primarily associated with ovarian teratoma</a:t>
            </a:r>
          </a:p>
          <a:p>
            <a:r>
              <a:rPr lang="hr-HR" dirty="0" smtClean="0"/>
              <a:t>In 70% of patients the disease begins with a prodromal stage (weakness, headache ...) and 77% of patients initially have some psychiatric disorders (psychosis, hallucinations, dyskinesia, tachycardia, arrhythmias, hypersalvation ...)</a:t>
            </a:r>
            <a:endParaRPr lang="hr-H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Anti NMDAR encephalitis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Symptoms last intermittently from several weeks to several years, often </a:t>
            </a:r>
            <a:r>
              <a:rPr lang="hr-HR" dirty="0" smtClean="0"/>
              <a:t>has </a:t>
            </a:r>
            <a:r>
              <a:rPr lang="en-US" dirty="0" smtClean="0"/>
              <a:t>a fast start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T</a:t>
            </a:r>
            <a:r>
              <a:rPr lang="en-US" dirty="0" smtClean="0"/>
              <a:t>he most important </a:t>
            </a:r>
            <a:r>
              <a:rPr lang="hr-HR" dirty="0" smtClean="0"/>
              <a:t>for diagnosis is to find </a:t>
            </a:r>
            <a:r>
              <a:rPr lang="en-US" dirty="0" smtClean="0"/>
              <a:t>anti-NMDAR antibodies in the blood or liquor</a:t>
            </a:r>
            <a:endParaRPr lang="hr-H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Anti NMDAR encephalitis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4 - 6% of patients with isolated psychiatric episodes have anti-NMDAR encephalitis</a:t>
            </a:r>
            <a:endParaRPr lang="hr-HR" dirty="0" smtClean="0"/>
          </a:p>
          <a:p>
            <a:endParaRPr lang="hr-HR" dirty="0" smtClean="0"/>
          </a:p>
          <a:p>
            <a:r>
              <a:rPr lang="en-US" dirty="0" smtClean="0"/>
              <a:t> It is IMPORTANT to seek organic cause in all patients with acute or chronic psychosis in apparently primary </a:t>
            </a:r>
            <a:r>
              <a:rPr lang="en-US" smtClean="0"/>
              <a:t>psychiatric disorders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000" dirty="0" smtClean="0"/>
              <a:t>Before this disease, the patient was taking an antibiotic to treat tooth infection (amoxicillin- clavulanic acid 2g/ daily / 7 days)</a:t>
            </a:r>
            <a:endParaRPr lang="hr-HR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History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sz="3000" dirty="0" smtClean="0"/>
              <a:t>From the age of 18 years:</a:t>
            </a:r>
          </a:p>
          <a:p>
            <a:r>
              <a:rPr lang="hr-HR" sz="3000" dirty="0" smtClean="0"/>
              <a:t>Dysmenorrhoea, polycystic ovaries</a:t>
            </a:r>
          </a:p>
          <a:p>
            <a:r>
              <a:rPr lang="hr-HR" sz="3000" dirty="0" smtClean="0"/>
              <a:t>Obesitas, irregular hyperglicemia, hyrsutism</a:t>
            </a:r>
          </a:p>
          <a:p>
            <a:r>
              <a:rPr lang="hr-HR" sz="3000" dirty="0" smtClean="0"/>
              <a:t>Chronic gastritis, anemia</a:t>
            </a:r>
          </a:p>
          <a:p>
            <a:r>
              <a:rPr lang="hr-HR" sz="3000" dirty="0" smtClean="0"/>
              <a:t>Arterial hypertension, supraventricular tachycardia</a:t>
            </a:r>
          </a:p>
          <a:p>
            <a:r>
              <a:rPr lang="hr-HR" sz="3000" dirty="0" smtClean="0"/>
              <a:t>Psyhosis</a:t>
            </a:r>
          </a:p>
          <a:p>
            <a:r>
              <a:rPr lang="hr-HR" sz="3000" dirty="0" smtClean="0"/>
              <a:t>Cholecystectomy and apendectomy</a:t>
            </a:r>
            <a:endParaRPr lang="hr-HR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000" b="1" dirty="0" smtClean="0"/>
              <a:t>Medications: </a:t>
            </a:r>
            <a:r>
              <a:rPr lang="hr-HR" sz="3000" dirty="0" smtClean="0"/>
              <a:t>torasemid, ramipril, bisoprololum,metforminum dextriferronum, pantoprazolum, quetiapinum, acidum valproicum, promazinum, biperiden</a:t>
            </a:r>
          </a:p>
          <a:p>
            <a:r>
              <a:rPr lang="hr-HR" sz="3000" b="1" dirty="0" smtClean="0"/>
              <a:t>No allergies</a:t>
            </a:r>
          </a:p>
          <a:p>
            <a:r>
              <a:rPr lang="hr-HR" sz="3000" b="1" dirty="0" smtClean="0"/>
              <a:t>Epidemiologic history</a:t>
            </a:r>
            <a:r>
              <a:rPr lang="hr-HR" sz="3000" dirty="0" smtClean="0"/>
              <a:t>: lives in town (Zagreb), in flat with parents, no sick contacts, no animal contact, no travel</a:t>
            </a:r>
            <a:endParaRPr lang="hr-HR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Physical examination (13.03.2018.)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sz="3500" dirty="0" smtClean="0"/>
              <a:t>BP 105/90 mmHg, pulse 118/min, Tax 37.9°C, RR 16/min, satO2 97%</a:t>
            </a:r>
          </a:p>
          <a:p>
            <a:pPr>
              <a:buNone/>
            </a:pPr>
            <a:endParaRPr lang="hr-HR" sz="3500" dirty="0" smtClean="0"/>
          </a:p>
          <a:p>
            <a:r>
              <a:rPr lang="hr-HR" sz="3500" dirty="0" smtClean="0"/>
              <a:t>Alert, oriented, febrile, malaised. Meningeal signs negative. Skin: no rash or bleeding. Throat: no exudate. Lungs, heart, extremities- unremarkable</a:t>
            </a:r>
          </a:p>
          <a:p>
            <a:pPr>
              <a:buNone/>
            </a:pPr>
            <a:endParaRPr lang="hr-HR" sz="3500" dirty="0" smtClean="0"/>
          </a:p>
          <a:p>
            <a:r>
              <a:rPr lang="hr-HR" sz="3500" dirty="0" smtClean="0"/>
              <a:t>Abdomen: soft, non tender to palpation, peristalsis is heard, without organomegaly</a:t>
            </a:r>
          </a:p>
          <a:p>
            <a:endParaRPr lang="hr-HR" dirty="0" smtClean="0"/>
          </a:p>
          <a:p>
            <a:pPr>
              <a:buNone/>
            </a:pPr>
            <a:r>
              <a:rPr lang="hr-HR" dirty="0" smtClean="0"/>
              <a:t>     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Differential diagnosis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Infectious etiology?</a:t>
            </a:r>
          </a:p>
          <a:p>
            <a:pPr>
              <a:buNone/>
            </a:pP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Non- infectious etiology?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Laboratory results (13.03.2018.)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CRP 16.5</a:t>
            </a:r>
          </a:p>
          <a:p>
            <a:r>
              <a:rPr lang="hr-HR" dirty="0" smtClean="0"/>
              <a:t>WBC 8.2 (seg 67, ly 22, mo 10, ba 1)% Er 5.22, Hb 151, Hct 0.439, MCV 84.1, Tr 251 </a:t>
            </a:r>
          </a:p>
          <a:p>
            <a:r>
              <a:rPr lang="hr-HR" dirty="0" smtClean="0"/>
              <a:t>glucose 5.9, urea 3.4, creatinine 84, bilirubin 12,  </a:t>
            </a:r>
            <a:r>
              <a:rPr lang="hr-HR" b="1" dirty="0" smtClean="0"/>
              <a:t>AST 50, ALT 47, GGT 58, AF 64</a:t>
            </a:r>
            <a:r>
              <a:rPr lang="hr-HR" dirty="0" smtClean="0"/>
              <a:t>, LDH 193, Na 137, K 4.1, Cl 100</a:t>
            </a:r>
          </a:p>
          <a:p>
            <a:r>
              <a:rPr lang="hr-HR" dirty="0" smtClean="0"/>
              <a:t>Urine: prot 1, glucose 3, sediment: </a:t>
            </a:r>
            <a:r>
              <a:rPr lang="hr-HR" b="1" dirty="0" smtClean="0"/>
              <a:t>20-30 L</a:t>
            </a:r>
            <a:r>
              <a:rPr lang="hr-HR" dirty="0" smtClean="0"/>
              <a:t>, 3-5 Er</a:t>
            </a:r>
          </a:p>
          <a:p>
            <a:r>
              <a:rPr lang="hr-HR" dirty="0" smtClean="0"/>
              <a:t>Blood culture- sterile. Urine culture- sterile. </a:t>
            </a:r>
          </a:p>
          <a:p>
            <a:r>
              <a:rPr lang="hr-HR" dirty="0" smtClean="0"/>
              <a:t>Stool-  bact. negative. Stool- toxin Clostridium difficile negative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Therapy (13.03.2018.)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Parenteral rehydration, acetamynophen, ibuprofen, metoclopramide</a:t>
            </a:r>
          </a:p>
          <a:p>
            <a:endParaRPr lang="hr-HR" dirty="0" smtClean="0"/>
          </a:p>
          <a:p>
            <a:r>
              <a:rPr lang="hr-HR" dirty="0" smtClean="0"/>
              <a:t>During emergency observation, patient was subfebrile to 37.5ᵒC, did not vomit, no nausea, no stool, no abdominal pain</a:t>
            </a:r>
          </a:p>
          <a:p>
            <a:pPr>
              <a:buNone/>
            </a:pPr>
            <a:r>
              <a:rPr lang="hr-HR" dirty="0" smtClean="0"/>
              <a:t> </a:t>
            </a:r>
          </a:p>
          <a:p>
            <a:r>
              <a:rPr lang="hr-HR" dirty="0" smtClean="0"/>
              <a:t>Patient was released home</a:t>
            </a:r>
            <a:endParaRPr lang="hr-H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1019</Words>
  <Application>Microsoft Office PowerPoint</Application>
  <PresentationFormat>On-screen Show (4:3)</PresentationFormat>
  <Paragraphs>111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Clinical case </vt:lpstr>
      <vt:lpstr>Current illness (13.03.2018.)</vt:lpstr>
      <vt:lpstr>Slide 3</vt:lpstr>
      <vt:lpstr>History</vt:lpstr>
      <vt:lpstr>Slide 5</vt:lpstr>
      <vt:lpstr>Physical examination (13.03.2018.)</vt:lpstr>
      <vt:lpstr>Differential diagnosis</vt:lpstr>
      <vt:lpstr>Laboratory results (13.03.2018.)</vt:lpstr>
      <vt:lpstr>Therapy (13.03.2018.)</vt:lpstr>
      <vt:lpstr>Current illness (15.03.2018.)</vt:lpstr>
      <vt:lpstr>Physical examination (15.03.2018.)</vt:lpstr>
      <vt:lpstr>Laboratory results (15.03.2018.)</vt:lpstr>
      <vt:lpstr>Plain abdominal X-rays performed on March 16 2018</vt:lpstr>
      <vt:lpstr> Abdominal computer tomography, performed on March 16, 2018</vt:lpstr>
      <vt:lpstr>Abdominal ultrasound performed on March 16, 2018</vt:lpstr>
      <vt:lpstr>Thoracic chest X-rays performed on March 16,2018-unremarcable</vt:lpstr>
      <vt:lpstr>Radiological criteria for bowel mechanical obstruction  (Plavšić B. Radiologija probavnog kanala, Školska knjiga Zagreb, 1989.)</vt:lpstr>
      <vt:lpstr>Radiology: Volume 275: Number 3—June 2015 n radiology.rsna.org</vt:lpstr>
      <vt:lpstr>Ginecology (KBC Zagreb)</vt:lpstr>
      <vt:lpstr>Conclusion 1:</vt:lpstr>
      <vt:lpstr>Conclusion 2: TERATOMA</vt:lpstr>
      <vt:lpstr>Anti NMDAR encephalitis</vt:lpstr>
      <vt:lpstr>Anti NMDAR encephalitis</vt:lpstr>
      <vt:lpstr>Anti NMDAR encephalitis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report</dc:title>
  <dc:creator>comp</dc:creator>
  <cp:lastModifiedBy>doktori6c</cp:lastModifiedBy>
  <cp:revision>46</cp:revision>
  <dcterms:created xsi:type="dcterms:W3CDTF">2018-04-21T21:43:56Z</dcterms:created>
  <dcterms:modified xsi:type="dcterms:W3CDTF">2018-05-17T06:56:53Z</dcterms:modified>
</cp:coreProperties>
</file>