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67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69" r:id="rId23"/>
    <p:sldId id="315" r:id="rId24"/>
    <p:sldId id="270" r:id="rId25"/>
    <p:sldId id="316" r:id="rId26"/>
    <p:sldId id="364" r:id="rId27"/>
    <p:sldId id="321" r:id="rId28"/>
    <p:sldId id="391" r:id="rId29"/>
    <p:sldId id="418" r:id="rId30"/>
    <p:sldId id="409" r:id="rId31"/>
    <p:sldId id="327" r:id="rId32"/>
    <p:sldId id="328" r:id="rId33"/>
    <p:sldId id="329" r:id="rId34"/>
    <p:sldId id="330" r:id="rId35"/>
    <p:sldId id="331" r:id="rId36"/>
    <p:sldId id="325" r:id="rId37"/>
    <p:sldId id="388" r:id="rId38"/>
    <p:sldId id="428" r:id="rId39"/>
    <p:sldId id="424" r:id="rId40"/>
    <p:sldId id="425" r:id="rId41"/>
    <p:sldId id="426" r:id="rId42"/>
    <p:sldId id="427" r:id="rId43"/>
    <p:sldId id="429" r:id="rId44"/>
    <p:sldId id="430" r:id="rId45"/>
    <p:sldId id="431" r:id="rId46"/>
    <p:sldId id="432" r:id="rId47"/>
    <p:sldId id="433" r:id="rId48"/>
    <p:sldId id="434" r:id="rId49"/>
    <p:sldId id="320" r:id="rId50"/>
    <p:sldId id="442" r:id="rId51"/>
    <p:sldId id="435" r:id="rId52"/>
    <p:sldId id="363" r:id="rId53"/>
    <p:sldId id="352" r:id="rId54"/>
    <p:sldId id="445" r:id="rId55"/>
  </p:sldIdLst>
  <p:sldSz cx="12192000" cy="6858000"/>
  <p:notesSz cx="6794500" cy="9906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viewProps" Target="view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0678\Documents\cjepniobuhvatiplusmmmmm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07836840575945"/>
          <c:y val="0.12347896841822152"/>
          <c:w val="0.8199470418865783"/>
          <c:h val="0.5957775096382134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tetanus!$C$2</c:f>
              <c:strCache>
                <c:ptCount val="1"/>
                <c:pt idx="0">
                  <c:v>umrli</c:v>
                </c:pt>
              </c:strCache>
            </c:strRef>
          </c:tx>
          <c:spPr>
            <a:solidFill>
              <a:srgbClr val="ED7D31"/>
            </a:solidFill>
            <a:ln w="25394">
              <a:noFill/>
            </a:ln>
          </c:spPr>
          <c:invertIfNegative val="0"/>
          <c:cat>
            <c:numRef>
              <c:f>tetanus!$A$3:$A$75</c:f>
              <c:numCache>
                <c:formatCode>General</c:formatCode>
                <c:ptCount val="73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  <c:pt idx="69">
                  <c:v>2014</c:v>
                </c:pt>
                <c:pt idx="70">
                  <c:v>2015</c:v>
                </c:pt>
                <c:pt idx="71">
                  <c:v>2016</c:v>
                </c:pt>
                <c:pt idx="72">
                  <c:v>2017</c:v>
                </c:pt>
              </c:numCache>
            </c:numRef>
          </c:cat>
          <c:val>
            <c:numRef>
              <c:f>tetanus!$C$3:$C$75</c:f>
              <c:numCache>
                <c:formatCode>General</c:formatCode>
                <c:ptCount val="73"/>
                <c:pt idx="0">
                  <c:v>27</c:v>
                </c:pt>
                <c:pt idx="1">
                  <c:v>81</c:v>
                </c:pt>
                <c:pt idx="2">
                  <c:v>51</c:v>
                </c:pt>
                <c:pt idx="3">
                  <c:v>61</c:v>
                </c:pt>
                <c:pt idx="4">
                  <c:v>59</c:v>
                </c:pt>
                <c:pt idx="5">
                  <c:v>82</c:v>
                </c:pt>
                <c:pt idx="6">
                  <c:v>53</c:v>
                </c:pt>
                <c:pt idx="7">
                  <c:v>65</c:v>
                </c:pt>
                <c:pt idx="8">
                  <c:v>53</c:v>
                </c:pt>
                <c:pt idx="9">
                  <c:v>48</c:v>
                </c:pt>
                <c:pt idx="10">
                  <c:v>37</c:v>
                </c:pt>
                <c:pt idx="11">
                  <c:v>46</c:v>
                </c:pt>
                <c:pt idx="12">
                  <c:v>17</c:v>
                </c:pt>
                <c:pt idx="13">
                  <c:v>25</c:v>
                </c:pt>
                <c:pt idx="14">
                  <c:v>45</c:v>
                </c:pt>
                <c:pt idx="15">
                  <c:v>29</c:v>
                </c:pt>
                <c:pt idx="16">
                  <c:v>26</c:v>
                </c:pt>
                <c:pt idx="17">
                  <c:v>26</c:v>
                </c:pt>
                <c:pt idx="18">
                  <c:v>34</c:v>
                </c:pt>
                <c:pt idx="19">
                  <c:v>34</c:v>
                </c:pt>
                <c:pt idx="20">
                  <c:v>29</c:v>
                </c:pt>
                <c:pt idx="21">
                  <c:v>26</c:v>
                </c:pt>
                <c:pt idx="22">
                  <c:v>27</c:v>
                </c:pt>
                <c:pt idx="23">
                  <c:v>35</c:v>
                </c:pt>
                <c:pt idx="24">
                  <c:v>19</c:v>
                </c:pt>
                <c:pt idx="25">
                  <c:v>13</c:v>
                </c:pt>
                <c:pt idx="26">
                  <c:v>10</c:v>
                </c:pt>
                <c:pt idx="27">
                  <c:v>10</c:v>
                </c:pt>
                <c:pt idx="28">
                  <c:v>8</c:v>
                </c:pt>
                <c:pt idx="29">
                  <c:v>8</c:v>
                </c:pt>
                <c:pt idx="30">
                  <c:v>1</c:v>
                </c:pt>
                <c:pt idx="31">
                  <c:v>5</c:v>
                </c:pt>
                <c:pt idx="32">
                  <c:v>6</c:v>
                </c:pt>
                <c:pt idx="33">
                  <c:v>2</c:v>
                </c:pt>
                <c:pt idx="34">
                  <c:v>8</c:v>
                </c:pt>
                <c:pt idx="35">
                  <c:v>2</c:v>
                </c:pt>
                <c:pt idx="36">
                  <c:v>1</c:v>
                </c:pt>
                <c:pt idx="37">
                  <c:v>3</c:v>
                </c:pt>
                <c:pt idx="38">
                  <c:v>1</c:v>
                </c:pt>
                <c:pt idx="39">
                  <c:v>2</c:v>
                </c:pt>
                <c:pt idx="40">
                  <c:v>2</c:v>
                </c:pt>
                <c:pt idx="41">
                  <c:v>1</c:v>
                </c:pt>
                <c:pt idx="42">
                  <c:v>1</c:v>
                </c:pt>
                <c:pt idx="43">
                  <c:v>2</c:v>
                </c:pt>
                <c:pt idx="44">
                  <c:v>2</c:v>
                </c:pt>
                <c:pt idx="45">
                  <c:v>4</c:v>
                </c:pt>
                <c:pt idx="46">
                  <c:v>5</c:v>
                </c:pt>
                <c:pt idx="47">
                  <c:v>1</c:v>
                </c:pt>
                <c:pt idx="49">
                  <c:v>6</c:v>
                </c:pt>
                <c:pt idx="51">
                  <c:v>2</c:v>
                </c:pt>
                <c:pt idx="52">
                  <c:v>1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7">
                  <c:v>3</c:v>
                </c:pt>
                <c:pt idx="58">
                  <c:v>2</c:v>
                </c:pt>
                <c:pt idx="59">
                  <c:v>2</c:v>
                </c:pt>
                <c:pt idx="63">
                  <c:v>1</c:v>
                </c:pt>
                <c:pt idx="65">
                  <c:v>1</c:v>
                </c:pt>
                <c:pt idx="6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BB-42DA-8729-9722555DD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791520"/>
        <c:axId val="189783360"/>
      </c:barChart>
      <c:lineChart>
        <c:grouping val="standard"/>
        <c:varyColors val="0"/>
        <c:ser>
          <c:idx val="0"/>
          <c:order val="0"/>
          <c:tx>
            <c:strRef>
              <c:f>tetanus!$B$2</c:f>
              <c:strCache>
                <c:ptCount val="1"/>
                <c:pt idx="0">
                  <c:v>oboljeli</c:v>
                </c:pt>
              </c:strCache>
            </c:strRef>
          </c:tx>
          <c:spPr>
            <a:ln w="28569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tetanus!$A$3:$A$75</c:f>
              <c:numCache>
                <c:formatCode>General</c:formatCode>
                <c:ptCount val="73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  <c:pt idx="69">
                  <c:v>2014</c:v>
                </c:pt>
                <c:pt idx="70">
                  <c:v>2015</c:v>
                </c:pt>
                <c:pt idx="71">
                  <c:v>2016</c:v>
                </c:pt>
                <c:pt idx="72">
                  <c:v>2017</c:v>
                </c:pt>
              </c:numCache>
            </c:numRef>
          </c:cat>
          <c:val>
            <c:numRef>
              <c:f>tetanus!$B$3:$B$75</c:f>
              <c:numCache>
                <c:formatCode>General</c:formatCode>
                <c:ptCount val="73"/>
                <c:pt idx="0">
                  <c:v>70</c:v>
                </c:pt>
                <c:pt idx="1">
                  <c:v>206</c:v>
                </c:pt>
                <c:pt idx="2">
                  <c:v>174</c:v>
                </c:pt>
                <c:pt idx="3">
                  <c:v>199</c:v>
                </c:pt>
                <c:pt idx="4">
                  <c:v>230</c:v>
                </c:pt>
                <c:pt idx="5">
                  <c:v>209</c:v>
                </c:pt>
                <c:pt idx="6">
                  <c:v>186</c:v>
                </c:pt>
                <c:pt idx="7">
                  <c:v>187</c:v>
                </c:pt>
                <c:pt idx="8">
                  <c:v>168</c:v>
                </c:pt>
                <c:pt idx="9">
                  <c:v>181</c:v>
                </c:pt>
                <c:pt idx="10">
                  <c:v>186</c:v>
                </c:pt>
                <c:pt idx="11">
                  <c:v>135</c:v>
                </c:pt>
                <c:pt idx="12">
                  <c:v>123</c:v>
                </c:pt>
                <c:pt idx="13">
                  <c:v>120</c:v>
                </c:pt>
                <c:pt idx="14">
                  <c:v>152</c:v>
                </c:pt>
                <c:pt idx="15">
                  <c:v>107</c:v>
                </c:pt>
                <c:pt idx="16">
                  <c:v>110</c:v>
                </c:pt>
                <c:pt idx="17">
                  <c:v>73</c:v>
                </c:pt>
                <c:pt idx="18">
                  <c:v>76</c:v>
                </c:pt>
                <c:pt idx="19">
                  <c:v>96</c:v>
                </c:pt>
                <c:pt idx="20">
                  <c:v>85</c:v>
                </c:pt>
                <c:pt idx="21">
                  <c:v>99</c:v>
                </c:pt>
                <c:pt idx="22">
                  <c:v>96</c:v>
                </c:pt>
                <c:pt idx="23">
                  <c:v>89</c:v>
                </c:pt>
                <c:pt idx="24">
                  <c:v>67</c:v>
                </c:pt>
                <c:pt idx="25">
                  <c:v>71</c:v>
                </c:pt>
                <c:pt idx="26">
                  <c:v>75</c:v>
                </c:pt>
                <c:pt idx="27">
                  <c:v>63</c:v>
                </c:pt>
                <c:pt idx="28">
                  <c:v>62</c:v>
                </c:pt>
                <c:pt idx="29">
                  <c:v>51</c:v>
                </c:pt>
                <c:pt idx="30">
                  <c:v>49</c:v>
                </c:pt>
                <c:pt idx="31">
                  <c:v>43</c:v>
                </c:pt>
                <c:pt idx="32">
                  <c:v>44</c:v>
                </c:pt>
                <c:pt idx="33">
                  <c:v>32</c:v>
                </c:pt>
                <c:pt idx="34">
                  <c:v>48</c:v>
                </c:pt>
                <c:pt idx="35">
                  <c:v>19</c:v>
                </c:pt>
                <c:pt idx="36">
                  <c:v>31</c:v>
                </c:pt>
                <c:pt idx="37">
                  <c:v>32</c:v>
                </c:pt>
                <c:pt idx="38">
                  <c:v>26</c:v>
                </c:pt>
                <c:pt idx="39">
                  <c:v>27</c:v>
                </c:pt>
                <c:pt idx="40">
                  <c:v>20</c:v>
                </c:pt>
                <c:pt idx="41">
                  <c:v>27</c:v>
                </c:pt>
                <c:pt idx="42">
                  <c:v>23</c:v>
                </c:pt>
                <c:pt idx="43">
                  <c:v>24</c:v>
                </c:pt>
                <c:pt idx="44">
                  <c:v>13</c:v>
                </c:pt>
                <c:pt idx="45">
                  <c:v>22</c:v>
                </c:pt>
                <c:pt idx="46">
                  <c:v>17</c:v>
                </c:pt>
                <c:pt idx="47">
                  <c:v>8</c:v>
                </c:pt>
                <c:pt idx="48">
                  <c:v>11</c:v>
                </c:pt>
                <c:pt idx="49">
                  <c:v>19</c:v>
                </c:pt>
                <c:pt idx="50">
                  <c:v>17</c:v>
                </c:pt>
                <c:pt idx="51">
                  <c:v>11</c:v>
                </c:pt>
                <c:pt idx="52">
                  <c:v>10</c:v>
                </c:pt>
                <c:pt idx="53">
                  <c:v>8</c:v>
                </c:pt>
                <c:pt idx="54">
                  <c:v>13</c:v>
                </c:pt>
                <c:pt idx="55">
                  <c:v>18</c:v>
                </c:pt>
                <c:pt idx="56">
                  <c:v>14</c:v>
                </c:pt>
                <c:pt idx="57">
                  <c:v>8</c:v>
                </c:pt>
                <c:pt idx="58">
                  <c:v>12</c:v>
                </c:pt>
                <c:pt idx="59">
                  <c:v>8</c:v>
                </c:pt>
                <c:pt idx="60">
                  <c:v>3</c:v>
                </c:pt>
                <c:pt idx="61">
                  <c:v>4</c:v>
                </c:pt>
                <c:pt idx="62">
                  <c:v>5</c:v>
                </c:pt>
                <c:pt idx="63">
                  <c:v>1</c:v>
                </c:pt>
                <c:pt idx="64">
                  <c:v>9</c:v>
                </c:pt>
                <c:pt idx="65">
                  <c:v>4</c:v>
                </c:pt>
                <c:pt idx="66">
                  <c:v>2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3</c:v>
                </c:pt>
                <c:pt idx="72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BB-42DA-8729-9722555DD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791520"/>
        <c:axId val="189783360"/>
      </c:lineChart>
      <c:catAx>
        <c:axId val="1897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189783360"/>
        <c:crosses val="autoZero"/>
        <c:auto val="1"/>
        <c:lblAlgn val="ctr"/>
        <c:lblOffset val="100"/>
        <c:noMultiLvlLbl val="0"/>
      </c:catAx>
      <c:valAx>
        <c:axId val="189783360"/>
        <c:scaling>
          <c:orientation val="minMax"/>
        </c:scaling>
        <c:delete val="0"/>
        <c:axPos val="l"/>
        <c:majorGridlines>
          <c:spPr>
            <a:ln w="952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9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189791520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/>
      <c:overlay val="0"/>
      <c:spPr>
        <a:noFill/>
        <a:ln w="25394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sr-Latn-RS"/>
        </a:p>
      </c:txPr>
    </c:legend>
    <c:plotVisOnly val="1"/>
    <c:dispBlanksAs val="gap"/>
    <c:showDLblsOverMax val="0"/>
  </c:chart>
  <c:spPr>
    <a:solidFill>
      <a:schemeClr val="bg1"/>
    </a:solidFill>
    <a:ln w="9523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R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Cijepljenje BCG u novorođenačkoj dobi u RH 1991-2017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spPr>
            <a:ln w="50800"/>
          </c:spPr>
          <c:marker>
            <c:symbol val="none"/>
          </c:marker>
          <c:cat>
            <c:strRef>
              <c:f>Sheet1!$A$30:$A$56</c:f>
              <c:strCach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2017.</c:v>
                </c:pt>
              </c:strCache>
            </c:strRef>
          </c:cat>
          <c:val>
            <c:numRef>
              <c:f>Sheet1!$E$30:$E$56</c:f>
              <c:numCache>
                <c:formatCode>General</c:formatCode>
                <c:ptCount val="27"/>
                <c:pt idx="0">
                  <c:v>96.6</c:v>
                </c:pt>
                <c:pt idx="1">
                  <c:v>92.1</c:v>
                </c:pt>
                <c:pt idx="2">
                  <c:v>98.1</c:v>
                </c:pt>
                <c:pt idx="3">
                  <c:v>97.7</c:v>
                </c:pt>
                <c:pt idx="4">
                  <c:v>98.6</c:v>
                </c:pt>
                <c:pt idx="5">
                  <c:v>98.9</c:v>
                </c:pt>
                <c:pt idx="6">
                  <c:v>98.2</c:v>
                </c:pt>
                <c:pt idx="7">
                  <c:v>97.1</c:v>
                </c:pt>
                <c:pt idx="8">
                  <c:v>95.8</c:v>
                </c:pt>
                <c:pt idx="9">
                  <c:v>98.2</c:v>
                </c:pt>
                <c:pt idx="10">
                  <c:v>97.3</c:v>
                </c:pt>
                <c:pt idx="11">
                  <c:v>98.9</c:v>
                </c:pt>
                <c:pt idx="12">
                  <c:v>98.3</c:v>
                </c:pt>
                <c:pt idx="13">
                  <c:v>97.8</c:v>
                </c:pt>
                <c:pt idx="14">
                  <c:v>98.3</c:v>
                </c:pt>
                <c:pt idx="15">
                  <c:v>99.1</c:v>
                </c:pt>
                <c:pt idx="16">
                  <c:v>99.1</c:v>
                </c:pt>
                <c:pt idx="17">
                  <c:v>99.1</c:v>
                </c:pt>
                <c:pt idx="18">
                  <c:v>99</c:v>
                </c:pt>
                <c:pt idx="19">
                  <c:v>98.7</c:v>
                </c:pt>
                <c:pt idx="20">
                  <c:v>98.8</c:v>
                </c:pt>
                <c:pt idx="21">
                  <c:v>99.3</c:v>
                </c:pt>
                <c:pt idx="22">
                  <c:v>98.9</c:v>
                </c:pt>
                <c:pt idx="23">
                  <c:v>98.1</c:v>
                </c:pt>
                <c:pt idx="24">
                  <c:v>98.5</c:v>
                </c:pt>
                <c:pt idx="25">
                  <c:v>98.7</c:v>
                </c:pt>
                <c:pt idx="26">
                  <c:v>98.3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39-42B5-A1B8-3AD036632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795328"/>
        <c:axId val="189784992"/>
      </c:lineChart>
      <c:catAx>
        <c:axId val="18979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Godina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sr-Latn-RS"/>
          </a:p>
        </c:txPr>
        <c:crossAx val="189784992"/>
        <c:crosses val="autoZero"/>
        <c:auto val="1"/>
        <c:lblAlgn val="ctr"/>
        <c:lblOffset val="100"/>
        <c:noMultiLvlLbl val="0"/>
      </c:catAx>
      <c:valAx>
        <c:axId val="189784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Obuhvat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sr-Latn-RS"/>
          </a:p>
        </c:txPr>
        <c:crossAx val="1897953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Cijepljenje protiv difterije,</a:t>
            </a:r>
            <a:r>
              <a:rPr lang="en-US" baseline="0"/>
              <a:t> tetanusa i hripavca</a:t>
            </a:r>
            <a:r>
              <a:rPr lang="en-US"/>
              <a:t> u RH 1991-2017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Primarno cijepljenje</c:v>
          </c:tx>
          <c:spPr>
            <a:ln w="50800"/>
          </c:spPr>
          <c:marker>
            <c:symbol val="none"/>
          </c:marker>
          <c:cat>
            <c:strRef>
              <c:f>Sheet1!$A$30:$A$56</c:f>
              <c:strCach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2017.</c:v>
                </c:pt>
              </c:strCache>
            </c:strRef>
          </c:cat>
          <c:val>
            <c:numRef>
              <c:f>Sheet1!$C$30:$C$56</c:f>
              <c:numCache>
                <c:formatCode>General</c:formatCode>
                <c:ptCount val="27"/>
                <c:pt idx="0">
                  <c:v>85</c:v>
                </c:pt>
                <c:pt idx="1">
                  <c:v>82.9</c:v>
                </c:pt>
                <c:pt idx="2">
                  <c:v>84.8</c:v>
                </c:pt>
                <c:pt idx="3">
                  <c:v>87.3</c:v>
                </c:pt>
                <c:pt idx="4">
                  <c:v>90</c:v>
                </c:pt>
                <c:pt idx="5">
                  <c:v>90.9</c:v>
                </c:pt>
                <c:pt idx="6">
                  <c:v>91.9</c:v>
                </c:pt>
                <c:pt idx="7">
                  <c:v>92.7</c:v>
                </c:pt>
                <c:pt idx="8">
                  <c:v>92.9</c:v>
                </c:pt>
                <c:pt idx="9">
                  <c:v>93.3</c:v>
                </c:pt>
                <c:pt idx="10">
                  <c:v>94.4</c:v>
                </c:pt>
                <c:pt idx="11">
                  <c:v>94.8</c:v>
                </c:pt>
                <c:pt idx="12">
                  <c:v>94.4</c:v>
                </c:pt>
                <c:pt idx="13">
                  <c:v>95.6</c:v>
                </c:pt>
                <c:pt idx="14">
                  <c:v>95.9</c:v>
                </c:pt>
                <c:pt idx="15">
                  <c:v>95.9</c:v>
                </c:pt>
                <c:pt idx="16">
                  <c:v>96.2</c:v>
                </c:pt>
                <c:pt idx="17">
                  <c:v>96.1</c:v>
                </c:pt>
                <c:pt idx="18">
                  <c:v>96.3</c:v>
                </c:pt>
                <c:pt idx="19">
                  <c:v>96.5</c:v>
                </c:pt>
                <c:pt idx="20">
                  <c:v>96.2</c:v>
                </c:pt>
                <c:pt idx="21">
                  <c:v>95.8</c:v>
                </c:pt>
                <c:pt idx="22">
                  <c:v>95.6</c:v>
                </c:pt>
                <c:pt idx="23">
                  <c:v>95</c:v>
                </c:pt>
                <c:pt idx="24">
                  <c:v>94.1</c:v>
                </c:pt>
                <c:pt idx="25">
                  <c:v>92.8</c:v>
                </c:pt>
                <c:pt idx="26">
                  <c:v>91.9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1C-4258-BB4E-3C70D43B8016}"/>
            </c:ext>
          </c:extLst>
        </c:ser>
        <c:ser>
          <c:idx val="2"/>
          <c:order val="1"/>
          <c:tx>
            <c:v>Docjepljivanje</c:v>
          </c:tx>
          <c:spPr>
            <a:ln w="50800"/>
          </c:spPr>
          <c:marker>
            <c:symbol val="none"/>
          </c:marker>
          <c:cat>
            <c:strRef>
              <c:f>Sheet1!$A$30:$A$56</c:f>
              <c:strCach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2017.</c:v>
                </c:pt>
              </c:strCache>
            </c:strRef>
          </c:cat>
          <c:val>
            <c:numRef>
              <c:f>Sheet1!$K$30:$K$56</c:f>
              <c:numCache>
                <c:formatCode>General</c:formatCode>
                <c:ptCount val="27"/>
                <c:pt idx="0">
                  <c:v>87.4</c:v>
                </c:pt>
                <c:pt idx="1">
                  <c:v>86.8</c:v>
                </c:pt>
                <c:pt idx="2">
                  <c:v>88.7</c:v>
                </c:pt>
                <c:pt idx="3">
                  <c:v>87.3</c:v>
                </c:pt>
                <c:pt idx="4">
                  <c:v>89.4</c:v>
                </c:pt>
                <c:pt idx="5">
                  <c:v>86.3</c:v>
                </c:pt>
                <c:pt idx="6">
                  <c:v>88.7</c:v>
                </c:pt>
                <c:pt idx="7">
                  <c:v>87.9</c:v>
                </c:pt>
                <c:pt idx="8">
                  <c:v>89.5</c:v>
                </c:pt>
                <c:pt idx="9">
                  <c:v>90.3</c:v>
                </c:pt>
                <c:pt idx="10">
                  <c:v>91.4</c:v>
                </c:pt>
                <c:pt idx="11">
                  <c:v>91.5</c:v>
                </c:pt>
                <c:pt idx="12">
                  <c:v>91.9</c:v>
                </c:pt>
                <c:pt idx="13">
                  <c:v>92.9</c:v>
                </c:pt>
                <c:pt idx="14">
                  <c:v>93.5</c:v>
                </c:pt>
                <c:pt idx="15">
                  <c:v>93.7</c:v>
                </c:pt>
                <c:pt idx="16">
                  <c:v>92.6</c:v>
                </c:pt>
                <c:pt idx="17">
                  <c:v>94.1</c:v>
                </c:pt>
                <c:pt idx="18">
                  <c:v>94.1</c:v>
                </c:pt>
                <c:pt idx="19">
                  <c:v>94.6</c:v>
                </c:pt>
                <c:pt idx="20">
                  <c:v>93.9</c:v>
                </c:pt>
                <c:pt idx="21">
                  <c:v>93.7</c:v>
                </c:pt>
                <c:pt idx="22">
                  <c:v>93.1</c:v>
                </c:pt>
                <c:pt idx="23">
                  <c:v>91.2</c:v>
                </c:pt>
                <c:pt idx="24">
                  <c:v>90.2</c:v>
                </c:pt>
                <c:pt idx="25">
                  <c:v>87.4</c:v>
                </c:pt>
                <c:pt idx="26">
                  <c:v>86.1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1C-4258-BB4E-3C70D43B8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785536"/>
        <c:axId val="189794240"/>
      </c:lineChart>
      <c:catAx>
        <c:axId val="189785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Godina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sr-Latn-RS"/>
          </a:p>
        </c:txPr>
        <c:crossAx val="189794240"/>
        <c:crosses val="autoZero"/>
        <c:auto val="1"/>
        <c:lblAlgn val="ctr"/>
        <c:lblOffset val="100"/>
        <c:noMultiLvlLbl val="0"/>
      </c:catAx>
      <c:valAx>
        <c:axId val="189794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Obuhvat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sr-Latn-RS"/>
          </a:p>
        </c:txPr>
        <c:crossAx val="18978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742992907722611"/>
          <c:y val="0.5319578916304557"/>
          <c:w val="0.29990195065692604"/>
          <c:h val="0.15081360385496859"/>
        </c:manualLayout>
      </c:layout>
      <c:overlay val="1"/>
      <c:txPr>
        <a:bodyPr/>
        <a:lstStyle/>
        <a:p>
          <a:pPr>
            <a:defRPr sz="1400" b="1" i="0" baseline="0"/>
          </a:pPr>
          <a:endParaRPr lang="sr-Latn-R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Cijepljenje protiv ospica, rubele i mumpsa u RH 1994-2017</a:t>
            </a:r>
          </a:p>
        </c:rich>
      </c:tx>
      <c:layout>
        <c:manualLayout>
          <c:xMode val="edge"/>
          <c:yMode val="edge"/>
          <c:x val="0.18153125331398604"/>
          <c:y val="2.24422465572356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prva doza</c:v>
          </c:tx>
          <c:spPr>
            <a:ln w="50800"/>
          </c:spPr>
          <c:marker>
            <c:symbol val="none"/>
          </c:marker>
          <c:cat>
            <c:strRef>
              <c:f>Sheet1!$A$33:$A$56</c:f>
              <c:strCach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2017.</c:v>
                </c:pt>
              </c:strCache>
            </c:strRef>
          </c:cat>
          <c:val>
            <c:numRef>
              <c:f>Sheet1!$B$33:$B$56</c:f>
              <c:numCache>
                <c:formatCode>General</c:formatCode>
                <c:ptCount val="24"/>
                <c:pt idx="0">
                  <c:v>89.9</c:v>
                </c:pt>
                <c:pt idx="1">
                  <c:v>92.1</c:v>
                </c:pt>
                <c:pt idx="2">
                  <c:v>91.6</c:v>
                </c:pt>
                <c:pt idx="3">
                  <c:v>91.3</c:v>
                </c:pt>
                <c:pt idx="4">
                  <c:v>90.9</c:v>
                </c:pt>
                <c:pt idx="5">
                  <c:v>92.4</c:v>
                </c:pt>
                <c:pt idx="6">
                  <c:v>93.2</c:v>
                </c:pt>
                <c:pt idx="7">
                  <c:v>93.6</c:v>
                </c:pt>
                <c:pt idx="8">
                  <c:v>94.7</c:v>
                </c:pt>
                <c:pt idx="9">
                  <c:v>94.5</c:v>
                </c:pt>
                <c:pt idx="10">
                  <c:v>95.7</c:v>
                </c:pt>
                <c:pt idx="11">
                  <c:v>95.5</c:v>
                </c:pt>
                <c:pt idx="12">
                  <c:v>95.4</c:v>
                </c:pt>
                <c:pt idx="13">
                  <c:v>96.1</c:v>
                </c:pt>
                <c:pt idx="14">
                  <c:v>95.5</c:v>
                </c:pt>
                <c:pt idx="15">
                  <c:v>95</c:v>
                </c:pt>
                <c:pt idx="16">
                  <c:v>96</c:v>
                </c:pt>
                <c:pt idx="17">
                  <c:v>95.8</c:v>
                </c:pt>
                <c:pt idx="18">
                  <c:v>94.8</c:v>
                </c:pt>
                <c:pt idx="19">
                  <c:v>93.9</c:v>
                </c:pt>
                <c:pt idx="20">
                  <c:v>93.7</c:v>
                </c:pt>
                <c:pt idx="21">
                  <c:v>92.9</c:v>
                </c:pt>
                <c:pt idx="22">
                  <c:v>89.6</c:v>
                </c:pt>
                <c:pt idx="23">
                  <c:v>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BA-448B-B9BB-DC578A322E04}"/>
            </c:ext>
          </c:extLst>
        </c:ser>
        <c:ser>
          <c:idx val="1"/>
          <c:order val="1"/>
          <c:tx>
            <c:v>druga doza</c:v>
          </c:tx>
          <c:spPr>
            <a:ln w="50800"/>
          </c:spPr>
          <c:marker>
            <c:symbol val="none"/>
          </c:marker>
          <c:val>
            <c:numRef>
              <c:f>Sheet1!$M$33:$M$56</c:f>
              <c:numCache>
                <c:formatCode>General</c:formatCode>
                <c:ptCount val="24"/>
                <c:pt idx="0">
                  <c:v>96.5</c:v>
                </c:pt>
                <c:pt idx="1">
                  <c:v>93.7</c:v>
                </c:pt>
                <c:pt idx="2">
                  <c:v>95.6</c:v>
                </c:pt>
                <c:pt idx="3">
                  <c:v>93.1</c:v>
                </c:pt>
                <c:pt idx="4">
                  <c:v>97.2</c:v>
                </c:pt>
                <c:pt idx="7">
                  <c:v>97.5</c:v>
                </c:pt>
                <c:pt idx="8">
                  <c:v>98.4</c:v>
                </c:pt>
                <c:pt idx="9">
                  <c:v>98.2</c:v>
                </c:pt>
                <c:pt idx="10">
                  <c:v>98.2</c:v>
                </c:pt>
                <c:pt idx="11">
                  <c:v>97.8</c:v>
                </c:pt>
                <c:pt idx="12">
                  <c:v>98.2</c:v>
                </c:pt>
                <c:pt idx="13">
                  <c:v>98.1</c:v>
                </c:pt>
                <c:pt idx="14">
                  <c:v>97.9</c:v>
                </c:pt>
                <c:pt idx="15">
                  <c:v>98</c:v>
                </c:pt>
                <c:pt idx="16">
                  <c:v>97.8</c:v>
                </c:pt>
                <c:pt idx="17">
                  <c:v>97.9</c:v>
                </c:pt>
                <c:pt idx="18">
                  <c:v>97</c:v>
                </c:pt>
                <c:pt idx="19">
                  <c:v>97.1</c:v>
                </c:pt>
                <c:pt idx="20">
                  <c:v>96.8</c:v>
                </c:pt>
                <c:pt idx="21">
                  <c:v>95.9</c:v>
                </c:pt>
                <c:pt idx="22">
                  <c:v>96</c:v>
                </c:pt>
                <c:pt idx="23">
                  <c:v>95.1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6BA-448B-B9BB-DC578A322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787168"/>
        <c:axId val="189786080"/>
      </c:lineChart>
      <c:catAx>
        <c:axId val="189787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Godina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sr-Latn-RS"/>
          </a:p>
        </c:txPr>
        <c:crossAx val="189786080"/>
        <c:crosses val="autoZero"/>
        <c:auto val="1"/>
        <c:lblAlgn val="ctr"/>
        <c:lblOffset val="100"/>
        <c:noMultiLvlLbl val="0"/>
      </c:catAx>
      <c:valAx>
        <c:axId val="189786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Obuhvat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sr-Latn-RS"/>
          </a:p>
        </c:txPr>
        <c:crossAx val="18978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75522021755441"/>
          <c:y val="0.51546456782901617"/>
          <c:w val="0.12249239683869959"/>
          <c:h val="9.6620965630809921E-2"/>
        </c:manualLayout>
      </c:layout>
      <c:overlay val="1"/>
      <c:txPr>
        <a:bodyPr/>
        <a:lstStyle/>
        <a:p>
          <a:pPr>
            <a:defRPr sz="1200" b="1" i="0" baseline="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/>
              <a:t>Cijepljenje protiv hepatitisa B u RH, 2000-2017.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668725277853575E-2"/>
          <c:y val="0.10200254120178441"/>
          <c:w val="0.86618808187421859"/>
          <c:h val="0.77451860920211824"/>
        </c:manualLayout>
      </c:layout>
      <c:lineChart>
        <c:grouping val="standard"/>
        <c:varyColors val="0"/>
        <c:ser>
          <c:idx val="0"/>
          <c:order val="0"/>
          <c:tx>
            <c:v>Školska dob</c:v>
          </c:tx>
          <c:spPr>
            <a:ln w="50800"/>
          </c:spPr>
          <c:marker>
            <c:symbol val="none"/>
          </c:marker>
          <c:cat>
            <c:strRef>
              <c:f>[cjepniobuhvatiplusmmmmm.xls]Sheet1!$A$39:$A$56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2017.</c:v>
                </c:pt>
              </c:strCache>
            </c:strRef>
          </c:cat>
          <c:val>
            <c:numRef>
              <c:f>[cjepniobuhvatiplusmmmmm.xls]Sheet1!$N$39:$N$56</c:f>
              <c:numCache>
                <c:formatCode>General</c:formatCode>
                <c:ptCount val="18"/>
                <c:pt idx="0">
                  <c:v>97.7</c:v>
                </c:pt>
                <c:pt idx="1">
                  <c:v>97.9</c:v>
                </c:pt>
                <c:pt idx="2">
                  <c:v>98</c:v>
                </c:pt>
                <c:pt idx="3">
                  <c:v>97.9</c:v>
                </c:pt>
                <c:pt idx="4">
                  <c:v>98.4</c:v>
                </c:pt>
                <c:pt idx="5">
                  <c:v>98.9</c:v>
                </c:pt>
                <c:pt idx="6">
                  <c:v>98.6</c:v>
                </c:pt>
                <c:pt idx="8">
                  <c:v>98.4</c:v>
                </c:pt>
                <c:pt idx="9">
                  <c:v>98.1</c:v>
                </c:pt>
                <c:pt idx="10">
                  <c:v>98.6</c:v>
                </c:pt>
                <c:pt idx="11">
                  <c:v>98.2</c:v>
                </c:pt>
                <c:pt idx="12">
                  <c:v>97.9</c:v>
                </c:pt>
                <c:pt idx="13">
                  <c:v>97.8</c:v>
                </c:pt>
                <c:pt idx="14">
                  <c:v>97.4</c:v>
                </c:pt>
                <c:pt idx="15">
                  <c:v>97</c:v>
                </c:pt>
                <c:pt idx="16">
                  <c:v>96</c:v>
                </c:pt>
                <c:pt idx="17">
                  <c:v>96.3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F2-49DB-923C-5A15326AD2C7}"/>
            </c:ext>
          </c:extLst>
        </c:ser>
        <c:ser>
          <c:idx val="1"/>
          <c:order val="1"/>
          <c:tx>
            <c:v>Dojenačka dob</c:v>
          </c:tx>
          <c:spPr>
            <a:ln w="50800"/>
          </c:spPr>
          <c:marker>
            <c:symbol val="none"/>
          </c:marker>
          <c:val>
            <c:numRef>
              <c:f>[cjepniobuhvatiplusmmmmm.xls]Sheet1!$P$39:$P$56</c:f>
              <c:numCache>
                <c:formatCode>General</c:formatCode>
                <c:ptCount val="18"/>
                <c:pt idx="7">
                  <c:v>94.4</c:v>
                </c:pt>
                <c:pt idx="8">
                  <c:v>96.9</c:v>
                </c:pt>
                <c:pt idx="9">
                  <c:v>97.1</c:v>
                </c:pt>
                <c:pt idx="10">
                  <c:v>97</c:v>
                </c:pt>
                <c:pt idx="11">
                  <c:v>96.1</c:v>
                </c:pt>
                <c:pt idx="12">
                  <c:v>96.2</c:v>
                </c:pt>
                <c:pt idx="13">
                  <c:v>95.8</c:v>
                </c:pt>
                <c:pt idx="14">
                  <c:v>95.2</c:v>
                </c:pt>
                <c:pt idx="15">
                  <c:v>94.2</c:v>
                </c:pt>
                <c:pt idx="16">
                  <c:v>92</c:v>
                </c:pt>
                <c:pt idx="17">
                  <c:v>91.9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F2-49DB-923C-5A15326AD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793696"/>
        <c:axId val="189792608"/>
      </c:lineChart>
      <c:catAx>
        <c:axId val="18979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Godina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sr-Latn-RS"/>
          </a:p>
        </c:txPr>
        <c:crossAx val="189792608"/>
        <c:crosses val="autoZero"/>
        <c:auto val="1"/>
        <c:lblAlgn val="ctr"/>
        <c:lblOffset val="100"/>
        <c:noMultiLvlLbl val="0"/>
      </c:catAx>
      <c:valAx>
        <c:axId val="189792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Obuhvat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sr-Latn-RS"/>
          </a:p>
        </c:txPr>
        <c:crossAx val="189793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008335834068442"/>
          <c:y val="0.49859733081068047"/>
          <c:w val="0.16783079285844449"/>
          <c:h val="0.10798104300566669"/>
        </c:manualLayout>
      </c:layout>
      <c:overlay val="0"/>
      <c:txPr>
        <a:bodyPr/>
        <a:lstStyle/>
        <a:p>
          <a:pPr>
            <a:defRPr sz="1400" b="1" i="0" baseline="0"/>
          </a:pPr>
          <a:endParaRPr lang="sr-Latn-R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/>
              <a:t>Obuhvati</a:t>
            </a:r>
            <a:r>
              <a:rPr lang="en-US" sz="1800" b="1" dirty="0"/>
              <a:t> </a:t>
            </a:r>
            <a:r>
              <a:rPr lang="hr-HR" sz="1800" b="1" dirty="0"/>
              <a:t>MPR1 </a:t>
            </a:r>
            <a:r>
              <a:rPr lang="en-US" sz="1800" b="1" dirty="0"/>
              <a:t>u KKŽ, SDŽ, PGŽ, SDŽ i RH, 2000-2017.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9.585086284504292E-2"/>
          <c:y val="0.18178252829179223"/>
          <c:w val="0.88643577161550458"/>
          <c:h val="0.67193710091999204"/>
        </c:manualLayout>
      </c:layout>
      <c:lineChart>
        <c:grouping val="standard"/>
        <c:varyColors val="0"/>
        <c:ser>
          <c:idx val="0"/>
          <c:order val="0"/>
          <c:tx>
            <c:strRef>
              <c:f>'MPR primo'!$A$10</c:f>
              <c:strCache>
                <c:ptCount val="1"/>
                <c:pt idx="0">
                  <c:v>Koprivničko-križevačka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'MPR primo'!$B$3:$S$3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'MPR primo'!$B$10:$S$10</c:f>
              <c:numCache>
                <c:formatCode>General</c:formatCode>
                <c:ptCount val="18"/>
                <c:pt idx="0">
                  <c:v>95.7</c:v>
                </c:pt>
                <c:pt idx="1">
                  <c:v>97.7</c:v>
                </c:pt>
                <c:pt idx="2">
                  <c:v>94.01</c:v>
                </c:pt>
                <c:pt idx="3">
                  <c:v>98.25</c:v>
                </c:pt>
                <c:pt idx="4">
                  <c:v>97.8</c:v>
                </c:pt>
                <c:pt idx="5">
                  <c:v>96.17</c:v>
                </c:pt>
                <c:pt idx="6">
                  <c:v>98.28</c:v>
                </c:pt>
                <c:pt idx="7">
                  <c:v>99.15</c:v>
                </c:pt>
                <c:pt idx="8">
                  <c:v>99.15</c:v>
                </c:pt>
                <c:pt idx="9">
                  <c:v>99.01</c:v>
                </c:pt>
                <c:pt idx="10">
                  <c:v>99.3</c:v>
                </c:pt>
                <c:pt idx="11">
                  <c:v>98.76</c:v>
                </c:pt>
                <c:pt idx="12">
                  <c:v>98.17</c:v>
                </c:pt>
                <c:pt idx="13">
                  <c:v>98.19</c:v>
                </c:pt>
                <c:pt idx="14">
                  <c:v>98.46</c:v>
                </c:pt>
                <c:pt idx="15">
                  <c:v>98.83</c:v>
                </c:pt>
                <c:pt idx="16">
                  <c:v>98.1</c:v>
                </c:pt>
                <c:pt idx="17">
                  <c:v>98.8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934-4DA5-BB0E-4FA568B1D32D}"/>
            </c:ext>
          </c:extLst>
        </c:ser>
        <c:ser>
          <c:idx val="1"/>
          <c:order val="1"/>
          <c:tx>
            <c:strRef>
              <c:f>'MPR primo'!$A$19</c:f>
              <c:strCache>
                <c:ptCount val="1"/>
                <c:pt idx="0">
                  <c:v>Primorsko-goranska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'MPR primo'!$B$3:$S$3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'MPR primo'!$B$19:$S$19</c:f>
              <c:numCache>
                <c:formatCode>General</c:formatCode>
                <c:ptCount val="18"/>
                <c:pt idx="0">
                  <c:v>91.8</c:v>
                </c:pt>
                <c:pt idx="1">
                  <c:v>93.1</c:v>
                </c:pt>
                <c:pt idx="2">
                  <c:v>95.44</c:v>
                </c:pt>
                <c:pt idx="3">
                  <c:v>95.27</c:v>
                </c:pt>
                <c:pt idx="4">
                  <c:v>96.88</c:v>
                </c:pt>
                <c:pt idx="5">
                  <c:v>95.41</c:v>
                </c:pt>
                <c:pt idx="6">
                  <c:v>93.24</c:v>
                </c:pt>
                <c:pt idx="7">
                  <c:v>94.29</c:v>
                </c:pt>
                <c:pt idx="8">
                  <c:v>94.29</c:v>
                </c:pt>
                <c:pt idx="9">
                  <c:v>90.55</c:v>
                </c:pt>
                <c:pt idx="10">
                  <c:v>93.76</c:v>
                </c:pt>
                <c:pt idx="11">
                  <c:v>94.02</c:v>
                </c:pt>
                <c:pt idx="12">
                  <c:v>95.48</c:v>
                </c:pt>
                <c:pt idx="13">
                  <c:v>90.18</c:v>
                </c:pt>
                <c:pt idx="14">
                  <c:v>88.73</c:v>
                </c:pt>
                <c:pt idx="15">
                  <c:v>92</c:v>
                </c:pt>
                <c:pt idx="16">
                  <c:v>84.3</c:v>
                </c:pt>
                <c:pt idx="17">
                  <c:v>80.099999999999994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934-4DA5-BB0E-4FA568B1D32D}"/>
            </c:ext>
          </c:extLst>
        </c:ser>
        <c:ser>
          <c:idx val="2"/>
          <c:order val="2"/>
          <c:tx>
            <c:strRef>
              <c:f>'MPR primo'!$A$22</c:f>
              <c:strCache>
                <c:ptCount val="1"/>
                <c:pt idx="0">
                  <c:v>Splitsko-dalmatinska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'MPR primo'!$B$3:$S$3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'MPR primo'!$B$22:$S$22</c:f>
              <c:numCache>
                <c:formatCode>General</c:formatCode>
                <c:ptCount val="18"/>
                <c:pt idx="0">
                  <c:v>87.8</c:v>
                </c:pt>
                <c:pt idx="1">
                  <c:v>92.1</c:v>
                </c:pt>
                <c:pt idx="2">
                  <c:v>93.31</c:v>
                </c:pt>
                <c:pt idx="3">
                  <c:v>91.59</c:v>
                </c:pt>
                <c:pt idx="4">
                  <c:v>94.62</c:v>
                </c:pt>
                <c:pt idx="5">
                  <c:v>100.15</c:v>
                </c:pt>
                <c:pt idx="6">
                  <c:v>95.24</c:v>
                </c:pt>
                <c:pt idx="7">
                  <c:v>92.69</c:v>
                </c:pt>
                <c:pt idx="8">
                  <c:v>92.69</c:v>
                </c:pt>
                <c:pt idx="9">
                  <c:v>93.03</c:v>
                </c:pt>
                <c:pt idx="10">
                  <c:v>94.78</c:v>
                </c:pt>
                <c:pt idx="11">
                  <c:v>93.15</c:v>
                </c:pt>
                <c:pt idx="12">
                  <c:v>87.7</c:v>
                </c:pt>
                <c:pt idx="13">
                  <c:v>84.59</c:v>
                </c:pt>
                <c:pt idx="14">
                  <c:v>87.36</c:v>
                </c:pt>
                <c:pt idx="15">
                  <c:v>80.709999999999994</c:v>
                </c:pt>
                <c:pt idx="16">
                  <c:v>70</c:v>
                </c:pt>
                <c:pt idx="17">
                  <c:v>78.5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934-4DA5-BB0E-4FA568B1D32D}"/>
            </c:ext>
          </c:extLst>
        </c:ser>
        <c:ser>
          <c:idx val="3"/>
          <c:order val="3"/>
          <c:tx>
            <c:strRef>
              <c:f>'MPR primo'!$A$23</c:f>
              <c:strCache>
                <c:ptCount val="1"/>
                <c:pt idx="0">
                  <c:v>Dubrovačko-neretvanska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'MPR primo'!$B$3:$S$3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'MPR primo'!$B$23:$S$23</c:f>
              <c:numCache>
                <c:formatCode>General</c:formatCode>
                <c:ptCount val="18"/>
                <c:pt idx="0">
                  <c:v>94.7</c:v>
                </c:pt>
                <c:pt idx="1">
                  <c:v>70.099999999999994</c:v>
                </c:pt>
                <c:pt idx="2">
                  <c:v>95.85</c:v>
                </c:pt>
                <c:pt idx="3">
                  <c:v>82.57</c:v>
                </c:pt>
                <c:pt idx="4">
                  <c:v>90.52</c:v>
                </c:pt>
                <c:pt idx="5">
                  <c:v>92.31</c:v>
                </c:pt>
                <c:pt idx="6">
                  <c:v>96.82</c:v>
                </c:pt>
                <c:pt idx="7">
                  <c:v>89.24</c:v>
                </c:pt>
                <c:pt idx="8">
                  <c:v>89.24</c:v>
                </c:pt>
                <c:pt idx="9">
                  <c:v>91.52</c:v>
                </c:pt>
                <c:pt idx="10">
                  <c:v>95.65</c:v>
                </c:pt>
                <c:pt idx="11">
                  <c:v>91.51</c:v>
                </c:pt>
                <c:pt idx="12">
                  <c:v>85.08</c:v>
                </c:pt>
                <c:pt idx="13">
                  <c:v>90.49</c:v>
                </c:pt>
                <c:pt idx="14">
                  <c:v>79.87</c:v>
                </c:pt>
                <c:pt idx="15">
                  <c:v>78.16</c:v>
                </c:pt>
                <c:pt idx="16">
                  <c:v>64.400000000000006</c:v>
                </c:pt>
                <c:pt idx="17">
                  <c:v>55.8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934-4DA5-BB0E-4FA568B1D32D}"/>
            </c:ext>
          </c:extLst>
        </c:ser>
        <c:ser>
          <c:idx val="4"/>
          <c:order val="4"/>
          <c:tx>
            <c:strRef>
              <c:f>'MPR primo'!$A$31</c:f>
              <c:strCache>
                <c:ptCount val="1"/>
                <c:pt idx="0">
                  <c:v>Republ. Hrvatska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'MPR primo'!$B$3:$S$3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'MPR primo'!$B$31:$S$31</c:f>
              <c:numCache>
                <c:formatCode>General</c:formatCode>
                <c:ptCount val="18"/>
                <c:pt idx="0">
                  <c:v>93.2</c:v>
                </c:pt>
                <c:pt idx="1">
                  <c:v>93.6</c:v>
                </c:pt>
                <c:pt idx="2">
                  <c:v>94.7</c:v>
                </c:pt>
                <c:pt idx="3">
                  <c:v>94.48</c:v>
                </c:pt>
                <c:pt idx="4">
                  <c:v>95.72</c:v>
                </c:pt>
                <c:pt idx="5">
                  <c:v>95.54</c:v>
                </c:pt>
                <c:pt idx="6">
                  <c:v>95.39</c:v>
                </c:pt>
                <c:pt idx="7">
                  <c:v>95.54</c:v>
                </c:pt>
                <c:pt idx="8">
                  <c:v>95.54</c:v>
                </c:pt>
                <c:pt idx="9">
                  <c:v>95.04</c:v>
                </c:pt>
                <c:pt idx="10">
                  <c:v>95.96</c:v>
                </c:pt>
                <c:pt idx="11">
                  <c:v>95.81</c:v>
                </c:pt>
                <c:pt idx="12">
                  <c:v>94.81</c:v>
                </c:pt>
                <c:pt idx="13">
                  <c:v>93.85</c:v>
                </c:pt>
                <c:pt idx="14">
                  <c:v>93.68</c:v>
                </c:pt>
                <c:pt idx="15">
                  <c:v>92.87</c:v>
                </c:pt>
                <c:pt idx="16">
                  <c:v>89.6</c:v>
                </c:pt>
                <c:pt idx="17">
                  <c:v>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934-4DA5-BB0E-4FA568B1D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794784"/>
        <c:axId val="189783904"/>
      </c:lineChart>
      <c:catAx>
        <c:axId val="1897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9783904"/>
        <c:crosses val="autoZero"/>
        <c:auto val="1"/>
        <c:lblAlgn val="ctr"/>
        <c:lblOffset val="100"/>
        <c:noMultiLvlLbl val="0"/>
      </c:catAx>
      <c:valAx>
        <c:axId val="189783904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/>
                  <a:t>Obuhvat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979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45811302572686"/>
          <c:y val="0.59722878067124929"/>
          <c:w val="0.64153131220916226"/>
          <c:h val="0.15855654675366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</cdr:x>
      <cdr:y>0.82272</cdr:y>
    </cdr:from>
    <cdr:to>
      <cdr:x>0.5629</cdr:x>
      <cdr:y>0.88015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4564" y="3138488"/>
          <a:ext cx="7048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100"/>
            <a:t>Godina</a:t>
          </a:r>
        </a:p>
      </cdr:txBody>
    </cdr:sp>
  </cdr:relSizeAnchor>
  <cdr:relSizeAnchor xmlns:cdr="http://schemas.openxmlformats.org/drawingml/2006/chartDrawing">
    <cdr:from>
      <cdr:x>0.02847</cdr:x>
      <cdr:y>0.32584</cdr:y>
    </cdr:from>
    <cdr:to>
      <cdr:x>0.06152</cdr:x>
      <cdr:y>0.54557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7639" y="1243014"/>
          <a:ext cx="17145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0"/>
        <a:lstStyle xmlns:a="http://schemas.openxmlformats.org/drawingml/2006/main"/>
        <a:p xmlns:a="http://schemas.openxmlformats.org/drawingml/2006/main">
          <a:r>
            <a:rPr lang="hr-HR" sz="1100"/>
            <a:t>Broj prijava</a:t>
          </a:r>
        </a:p>
      </cdr:txBody>
    </cdr:sp>
  </cdr:relSizeAnchor>
  <cdr:relSizeAnchor xmlns:cdr="http://schemas.openxmlformats.org/drawingml/2006/chartDrawing">
    <cdr:from>
      <cdr:x>0.25069</cdr:x>
      <cdr:y>0.2834</cdr:y>
    </cdr:from>
    <cdr:to>
      <cdr:x>0.38108</cdr:x>
      <cdr:y>0.2834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="" xmlns:a16="http://schemas.microsoft.com/office/drawing/2014/main" id="{E7E45F44-917D-4377-AC88-D702CE2E06D3}"/>
            </a:ext>
          </a:extLst>
        </cdr:cNvPr>
        <cdr:cNvCxnSpPr/>
      </cdr:nvCxnSpPr>
      <cdr:spPr>
        <a:xfrm xmlns:a="http://schemas.openxmlformats.org/drawingml/2006/main" flipH="1">
          <a:off x="1300165" y="1081089"/>
          <a:ext cx="676274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0.39394</cdr:x>
      <cdr:y>0.25593</cdr:y>
    </cdr:from>
    <cdr:to>
      <cdr:x>0.71901</cdr:x>
      <cdr:y>0.36829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43115" y="976314"/>
          <a:ext cx="1685924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000"/>
            <a:t>Cijepljenje uvedeno 1955. godine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59B059-A880-43EF-9A0F-05296D63B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3C62F1-E6B3-4B2A-9E94-2718EC38D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5EBB04-109B-4787-BFAA-3B7A1583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8F1-82DE-439C-850B-BD25EBC9A685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96BE93-605C-4D97-BAA7-50446695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9AF6AC-7B09-4C84-891F-B9E40F90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7688-516C-4FA8-A1FB-EB6F24ADB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60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7B965-CF9B-46AB-ABFC-27D19F07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3A4A46-FF35-47D4-9360-02F8D4FA4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07A37C-EBB8-48DE-B2D2-DE1F9F62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8F1-82DE-439C-850B-BD25EBC9A685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BEDB25-7E51-4070-AF0B-3433EB28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8E3B1F-7420-4FE5-9F29-2A59D830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7688-516C-4FA8-A1FB-EB6F24ADB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22613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87A8A-8410-4B0D-BF41-01FDC4BC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able Placeholder 2">
            <a:extLst>
              <a:ext uri="{FF2B5EF4-FFF2-40B4-BE49-F238E27FC236}">
                <a16:creationId xmlns="" xmlns:a16="http://schemas.microsoft.com/office/drawing/2014/main" id="{E7708C7B-4867-4DAB-8C7A-F591D1E8790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3DD01B-4B81-473A-A900-9364FE56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B3ED49-F577-4059-8879-6904617C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CE0F69-9599-4038-827B-89DAA9FA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A8D52D1-301B-4908-B92B-64F82E38553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0620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9BB77DF-0723-43F7-9EE3-01F69E079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B1B0B6-F08E-467A-BFA1-8EEE4F8D3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2419A6-9673-4785-9FFD-EB5FAB0A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8F1-82DE-439C-850B-BD25EBC9A685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FDE962-3546-459B-A6AA-8D9AC7F8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9C56F6-BFD1-4538-A74C-8541789B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7688-516C-4FA8-A1FB-EB6F24ADB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25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D8D30F-70C8-448C-AC19-450D8123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DCFB-97E0-475C-B3DA-1D3FBCB3E4C2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396F3B-2F5A-48BC-905E-2D3648D5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097C92-A574-4AE8-9951-11F2FCB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90FFA-06C4-4B35-B82F-529D630A6A9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6670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AA0BDC-DF26-4886-BDF0-94FB844E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E19C-6769-4F1E-930A-93D1FF4D3C09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BCE96-9C56-4801-A14C-F5D3E2C0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5A3A61-51D3-4E3D-BB2E-811E2E43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627A-BA9A-4835-BB72-5C01BD41E2B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0085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E3F41-BA9C-49A6-9D74-1617DA64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4EAE-B1CB-4B94-879F-6D6B6E076039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E516CB-5C03-4C26-BF6F-641D20DC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CBCE3A-2E68-4D1F-9C0C-90F75922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530B-A8AF-4D1B-B812-3021E840A5A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48305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9E79B44-A269-4768-8CCF-C114ACAA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8B58-425F-40F4-AD5E-526C17C9AC91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A8CB4F0-91F8-4739-8844-6909D633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4C87A42-717C-42D2-A727-15E378E5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E16D-7559-41F6-B208-FE38358D08C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5029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AFBF36D-4FC5-43EC-BDAB-705D545D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DAEF-EDDB-4831-BFF8-931AA7AE8331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AA8EE92-70BD-4B68-A5E9-FFD9939B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B37D775-FBE3-4C62-B623-C0825712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1D24-40F0-4073-AE8C-354A23D9BC1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39750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E6A150B-03A6-4986-A814-77C1ADA1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843E-318B-4120-B161-D940723AD91A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484897D-ED96-4898-87BF-7D47CF56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02A630B-70AD-4A14-85D0-E9C07F78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B7E1-AFD2-40DD-AB54-8824F616300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35337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D97BAF3F-C138-40BA-9389-FED46AD8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F2FE-7ECE-4316-AC4D-43E1056C47B8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4CFD089-4834-457A-A773-9B8E3C20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9C483E6C-3442-4AE5-85C0-70A32225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D220-9394-4AC5-AC62-4B8D366C924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51694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AF1B311-14A5-490B-B6BD-0596A166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D322-2A8A-4D64-AD43-911C096DEB4C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634117B-9FB0-4228-BB4F-FBD45903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86E6B21-4CFD-4142-9399-0D54BEE0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6C5D-8559-4D35-9ECB-7DDC4AB7699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3377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88665C-1F4A-42E0-9BFA-BECA7EE8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59C2C-EF6D-420D-94F7-93FEA8D20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92A4F7-6A40-4F43-9F5E-0D787A12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8F1-82DE-439C-850B-BD25EBC9A685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D056D4-82C8-4CF9-96A8-06BDEBCF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FCF0CF-CDF2-448C-BA4E-73B87A23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7688-516C-4FA8-A1FB-EB6F24ADB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729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F2E5574-6614-4927-A306-3B70F28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0B8E-56F8-4A5C-B09F-5711451DEFC0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04002AD-0FB0-4E41-A7C4-CCB9EE35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05EDD36-1F41-4E9A-9485-FA5064A3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B10E-10C0-439B-BF14-C368340738F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17876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0D3A8B-CE2F-4B47-854C-C3557800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FA36-D09B-4066-9571-9A3F35F18A4E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679E2-D2F7-4958-B4AF-41C53981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4D5F93-C465-4913-B6D1-196BC137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F2C8A-B1AB-4045-BCFD-78931C0CBE2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96031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2B7042-C589-439F-89D6-A4512676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4031-EECA-406C-83C0-C3E126727D77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974D27-B9A3-404C-A2F2-956D69D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E6C7EC-0049-4463-B10B-37801D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4B18-63F4-41BF-8927-268EE8675CF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2031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B75-CBF4-4DD0-89CB-29B0925B274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C64-5071-4DEA-A6AB-ED25FBCDDF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305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B75-CBF4-4DD0-89CB-29B0925B274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C64-5071-4DEA-A6AB-ED25FBCDDF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697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B75-CBF4-4DD0-89CB-29B0925B274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C64-5071-4DEA-A6AB-ED25FBCDDF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509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B75-CBF4-4DD0-89CB-29B0925B274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C64-5071-4DEA-A6AB-ED25FBCDDF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9858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B75-CBF4-4DD0-89CB-29B0925B274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C64-5071-4DEA-A6AB-ED25FBCDDF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881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B75-CBF4-4DD0-89CB-29B0925B274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C64-5071-4DEA-A6AB-ED25FBCDDF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3643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B75-CBF4-4DD0-89CB-29B0925B274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C64-5071-4DEA-A6AB-ED25FBCDDF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11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59E508-4936-4690-81F2-0C63F4CE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9AC84E-7DAF-4C9B-9B67-57C98BC31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22C743-D9C9-478A-8C9C-64F8F7F4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8F1-82DE-439C-850B-BD25EBC9A685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B2BEBF-3E78-4D4A-8A47-DEF4D3CC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541E13-C044-4BD9-85AE-986821B9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7688-516C-4FA8-A1FB-EB6F24ADB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2799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B75-CBF4-4DD0-89CB-29B0925B274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C64-5071-4DEA-A6AB-ED25FBCDDF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6379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B75-CBF4-4DD0-89CB-29B0925B274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C64-5071-4DEA-A6AB-ED25FBCDDF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988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B75-CBF4-4DD0-89CB-29B0925B274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C64-5071-4DEA-A6AB-ED25FBCDDF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57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B75-CBF4-4DD0-89CB-29B0925B274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1C64-5071-4DEA-A6AB-ED25FBCDDF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792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D0A21A-1105-4D19-BC49-002D1237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8315DB-5AF8-49CF-91F6-6BACBD2ED946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67ED88-1F8C-44DD-B903-75E2FB6C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5E6FF6-869D-48D1-9316-5C5FD3D2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940EF0-2448-4D6E-97A4-CA8D7A571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419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BC7683-1393-4982-8376-4C20CF74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152995-43B9-4857-BAFF-8F918B158FB3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2C6F1F-DABE-47D5-AA85-32DF7463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A0E958-AE2C-45B7-AD38-08F86819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200387-6A48-4391-A0AE-A395DB1DD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810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724AD5-3AE8-497F-ACF5-F23F8B4D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7F96AE-E7D6-480E-BD21-E902ED97B58D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D25464-60E6-4A5B-86EE-44BE8623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13234A-8477-49C2-9576-65578F2E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25F17B-E434-43DA-947C-6DB7DC56C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099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EBF21A-3377-418B-B519-E7384872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D76827-6F32-46BB-B4ED-614ED3C19598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F597021-9141-4A72-A84B-87FC80F9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81FAB01-B6FE-4B4E-AECE-0F14A7A5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5B2A8F-3D3C-4168-B010-10EE191F0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91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EC90A26-F83E-4863-96C0-E4FECF16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56A84E-C021-4888-87B0-FE3A43E35A40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864AE50-AA74-41B6-B4EE-7C97481C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4537000-2793-475F-AF9E-8C4A4574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BB25F6-7ED3-44D1-9F82-5068091A1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545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CAAB18A8-2B94-42A2-9D10-FC155CE1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599BB8-0E57-4CC6-A269-A8BE015F4A26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E1A97A6B-2719-4327-B13D-1290693D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A788AB6-1F98-459F-8DB3-AA5B6F7F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5C9735-9F13-4C03-B4E7-9AA052377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4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CD5A56-6597-4CD5-AC4F-3D7A75D3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04DBE7-75CA-4245-AF54-3FA99B289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D8C6F0-223A-4755-ACF7-DE0829C31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313EB8-E038-47E6-8079-558FAA9A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8F1-82DE-439C-850B-BD25EBC9A685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ACEB49-9CEA-4A54-B49A-28D18EAB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56CA60-FFAB-440F-9195-E3ECEF3F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7688-516C-4FA8-A1FB-EB6F24ADB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738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B1026C5E-3572-4A51-85F0-5313254E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6676E0-F30F-46CA-BB1B-FA669BB24701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81761F6-CC47-4D4D-A303-BFA97927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DE044CB4-65DC-48ED-9C14-7F9E7E11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DF42CF-2624-4C85-9B52-C4F4539C9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041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54453B0-1576-4E94-A2D3-FE27B7C9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F40B5A-C84B-4925-BE0A-43D803AF6090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81D655D-4E14-49AF-8B31-035793F2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A088879-70A5-42D0-A94B-9C1F4A12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DAA273-A344-41C4-ACB3-2F4CB673B2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140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5ABA276-236B-4022-B3EC-A4BF443A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957A4E-6A3B-46F8-AB7A-F0163B9972A4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42D5C9E-0C15-4862-BA8D-8871EFEE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69CC582-3306-40E7-A7DA-8D307142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CF4199-FA5C-4802-BBB6-02CF9C30E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231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6CF5E0-4EB4-41FE-B6A8-E070E799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87461C-F0C4-463A-B4BA-E019210D3E56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E56B55-5575-42BC-B909-5F6206E4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5E14B5-A4B3-431B-B61F-8700AD6D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DC5551-7E9F-48D6-BD30-3F027740A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348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6CD3EA-3DE9-46B7-A74E-6731AD1A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E72279-D7F3-4B79-970D-056580D9372F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6BB965-F96C-423C-9861-021EDF05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B40E7B-FC06-4642-9619-1888A10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88A669-ADC1-4C6D-8075-482698F98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690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2ACE2E-24EA-4337-A21D-7204B9A0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FBF062-F893-4D40-B763-A8DA2B50EF93}" type="datetimeFigureOut">
              <a:rPr lang="hr-HR"/>
              <a:pPr>
                <a:defRPr/>
              </a:pPr>
              <a:t>27.5.2018.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88133F-2F18-4D54-95EB-DBD22415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24EF4D-A96B-4B1D-BAAD-3D0E9048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4BAAFE-925A-4914-91FA-186578522F7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75774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0ABF9B-609D-4C03-A2D6-9D279072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253D51-D420-4F53-ADDE-889218C09F2F}" type="datetimeFigureOut">
              <a:rPr lang="hr-HR"/>
              <a:pPr>
                <a:defRPr/>
              </a:pPr>
              <a:t>27.5.2018.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DFB78E-31BA-44D6-AAED-04CE7637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060A88-FB44-4472-8120-071AC233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B5FAA2-248F-4FD6-BE47-4293B615CAC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28400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5510C0-A917-4C93-A4AD-87617A0B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320B4D-F781-4A1F-BC06-A6D1D5322007}" type="datetimeFigureOut">
              <a:rPr lang="hr-HR"/>
              <a:pPr>
                <a:defRPr/>
              </a:pPr>
              <a:t>27.5.2018.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54B46A-5309-43CA-BE7C-18DABA41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C0E07D-AAC8-4B9E-9FD1-DEF36A88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96AC28-BAFA-40C5-9B5A-12CDAB42022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758238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F91B8B-F227-44EB-B409-4C68E993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E1B717-C03D-4BCC-82B5-4CDF80DF8550}" type="datetimeFigureOut">
              <a:rPr lang="hr-HR"/>
              <a:pPr>
                <a:defRPr/>
              </a:pPr>
              <a:t>27.5.2018.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69335A-7CBB-4095-91DA-B29E60FC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097243-AD11-47B4-B02B-5D52965D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9ACCBF-FEE3-40A0-B90B-D53A76FCA3A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2930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93701AC-D0D1-4D2B-9075-446A9908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F92AC2-A8BB-472B-95DA-30255AB87F8F}" type="datetimeFigureOut">
              <a:rPr lang="hr-HR"/>
              <a:pPr>
                <a:defRPr/>
              </a:pPr>
              <a:t>27.5.2018.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BA54BC9-942C-4C49-985C-72906B13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4667768-C64F-4984-B135-B5F7636B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FAF6A8-AC67-48F0-9EF7-323DCC9DB12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7477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33B473-C56C-4D4D-9B83-60437B09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1DF8E4-729D-4536-B1B9-B8A90F71E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116865-EC0F-44E2-9548-CF644D76B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92B89CC-683F-4BAE-9A07-F96516BBB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60532F2-FCE5-4C7B-BCAC-55E9BB056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A09FFCB-F837-46D1-8511-AC40B9B6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8F1-82DE-439C-850B-BD25EBC9A685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ED2753-66C3-44E4-8C64-E09D756D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C6D519F-DE57-4FB4-B36F-183CE302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7688-516C-4FA8-A1FB-EB6F24ADB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482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B9EFAA6-C8F9-4553-817F-EA8A12EE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73E726-B44C-4F3C-B509-6551E4F1B06D}" type="datetimeFigureOut">
              <a:rPr lang="hr-HR"/>
              <a:pPr>
                <a:defRPr/>
              </a:pPr>
              <a:t>27.5.2018.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5A50244-FB52-465D-977D-7CA65C84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A89606-B169-470B-A89F-31645FA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04DEA1-044E-4A2B-AC94-5C04C96105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04560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4BBDA3A-1BE5-4994-936B-1B8A13E7E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83A434-18C1-4675-B755-7921AC075FA0}" type="datetimeFigureOut">
              <a:rPr lang="hr-HR"/>
              <a:pPr>
                <a:defRPr/>
              </a:pPr>
              <a:t>27.5.2018.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5CB7D6-EB83-41E5-AF2D-DD2A6233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911397-D698-4545-B04C-AEBAF360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0665FB-AF21-4872-9388-E94F11ACA9D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61156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3FE7EF-E2D0-481F-9D21-F9376118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FE9E79-07EF-4CA0-8FAF-C338C657CCE2}" type="datetimeFigureOut">
              <a:rPr lang="hr-HR"/>
              <a:pPr>
                <a:defRPr/>
              </a:pPr>
              <a:t>27.5.2018.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2E6C3F-BCBA-4A20-A820-F5E0871F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FF3BBA-BFD8-446B-92AB-7A0A3FCC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2933D8-C374-4DD8-AC9C-582B6A004D3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88916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6BF4A6-AD30-447D-9168-D048A286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AAC6A2-0F9C-484B-A77D-5579F1F64B13}" type="datetimeFigureOut">
              <a:rPr lang="hr-HR"/>
              <a:pPr>
                <a:defRPr/>
              </a:pPr>
              <a:t>27.5.2018.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B66576-43A3-49A2-9367-76CDF353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DE84F8-5A80-43ED-8E5D-0DE90AED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240777-7736-40C3-99E9-B0B19784328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33583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FF0135-14F8-4E99-9E52-37C758FB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501197-DFB4-40C1-8CBA-AA13C7622FA4}" type="datetimeFigureOut">
              <a:rPr lang="hr-HR"/>
              <a:pPr>
                <a:defRPr/>
              </a:pPr>
              <a:t>27.5.2018.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961B5C-7A1C-49F9-94CA-C4CCD756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9C9DA9-970E-4F56-A998-DF7F7F66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0ECD2E-6CE1-423D-9945-DF0C0FF18F7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44005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E807C0-EEDF-4426-A2A3-255C9AFD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36EAD2-62D5-4129-B7D1-2B7D5BE73195}" type="datetimeFigureOut">
              <a:rPr lang="hr-HR"/>
              <a:pPr>
                <a:defRPr/>
              </a:pPr>
              <a:t>27.5.2018.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70247E-24B4-43D7-9E4B-D0E3F8DC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CE41D8-EA61-4239-BFC8-6301154C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55045F-23AA-42B2-89DE-F0FC4891E67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2848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95DDDE-DA61-4363-90DF-ED8625A8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1C745-3AC6-4B54-A21E-256654E27B11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DF1DE9-4EC4-4288-B5C7-F942ACB3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C027B9-86FA-4AE6-B379-4503FE86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2B35-D13E-4997-9A88-EE77323EF26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717003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079A74-55A6-4BF5-8D96-9996DB74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2A9D-9C23-442A-BC7F-58AD7961B680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D9ADD1-0A5F-4313-80E1-A93978DB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C6615A-35E7-4E26-AD8D-839281B2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72E46-D7A2-465B-98E3-4F7BAC5CC4D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587905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60BEB7-D924-430D-961E-AE3F87FD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CDAF-AC8C-494D-8AA9-6F51D82CDE82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F72650-9A47-43A2-A9D7-BDADE14D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A51CED-9F46-4197-9DD7-8D420564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477F4-25A8-4BEB-9823-80A0CD99DBA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721460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987771E-765F-40BC-B990-13773B8A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E5E6-6F24-4A3A-952D-68473576A2B9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C05E232-E2B0-417F-AF77-2CC50BCE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5CE7AA0-FE2E-4509-A175-57C475A9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EE7CA-A29B-413E-87B1-D9D291B8530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577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6BCA6E-3590-404A-80EB-B2222FF2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33ACEB-B2AA-4ED5-A409-655EA726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8F1-82DE-439C-850B-BD25EBC9A685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98B62A-D7AA-41A2-9D09-F30A6D5A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289965-4B30-4735-AEF2-569FE361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7688-516C-4FA8-A1FB-EB6F24ADB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341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FCA4815-87CD-42F9-93FA-D1EAE885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82FB2-701A-4AD1-9B4A-6347CC797733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3BE86BA-1111-4F67-B84D-4F64A37F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B9350694-DCAE-4B68-8659-B7132640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9DC5-5B26-4819-B748-6DC375D8486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899994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09C5DBE-A03C-4F7D-9384-8A36CDA1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39B6-F425-4305-9A17-3205389E1543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69EF7D5-022C-4129-8973-6F5F4670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E015A0D-D296-4CB9-86E2-9DC50022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185A-D14C-409D-88C5-4255BAE26E7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3216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D038E3F-C773-4155-99BE-1709ACA8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E26B-AC12-41CA-B32F-CD0666B29EC7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49CBCEA-3794-4A5C-BFE4-4F8C73E0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7323F72-A7E3-41CE-8A7F-C1849C95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0C48-28E6-4DDB-B427-57692372DE4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00899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226B829-D021-4540-84C5-EE771633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3E9D9-EF92-4446-8F48-7B5F40303D86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547D01F-D759-4C19-88B4-825E0848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EAE67F5-9FA8-4AB0-993C-67807AA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6CB8-30C1-44F2-B1BC-BA5F689943F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330863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7C8B1BF-616B-4B55-B976-32F2560B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09DE-85CA-4A91-A1BD-53AED69F72D3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5761FBB-B233-4481-84DE-7B8D9338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F3F6A0F-A8D3-43C1-A36E-E3C48755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627E-6F75-4845-8B0A-1F7E1432E4F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17227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CE13A0-368F-4C05-9C8B-370A0009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83F8-9960-4F8E-AD56-7719A6BF944E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0C4E16-EC80-4101-9E08-BBCF8183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6CAA1E-C53A-4B4B-84CC-A4AB71DB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8BB8-E42A-4DC8-9DFD-C7EA7BD9147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83692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B6E92E-E70C-48F0-9548-A25DA467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7C3F-A37D-4CD1-88CD-AFB085CA2B94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6A8813-C4CB-4379-B512-E0A03D9A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66A532-2E7A-465A-819A-F762522A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E55D6-A8CB-4E33-A540-232BF5A80FB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18136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3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6C90549-C642-4BC2-92F5-A54374B5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8F1-82DE-439C-850B-BD25EBC9A685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53B49D-24AB-4A99-AE70-271CBD9F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71B6590-B413-4DB7-85F1-93D6F3A1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7688-516C-4FA8-A1FB-EB6F24ADB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6858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770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10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5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15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442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693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961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45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4C10-78BD-4454-B9F6-FE83AEE25C0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7EB7-00CE-45A5-BE6A-D206D946B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8910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4C10-78BD-4454-B9F6-FE83AEE25C0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7EB7-00CE-45A5-BE6A-D206D946B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71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FC04E-8EC9-4D2F-A119-3CCE5739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F0A48-77D6-48E6-BBDA-442923181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978606-FA1D-43CE-B420-51CEC03B5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E507F2-29C4-4D9F-84FD-839D9FB9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8F1-82DE-439C-850B-BD25EBC9A685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AA1C41-A6B2-47F6-AA4E-BADE3057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ED621B-FA34-41F2-9425-3FE160F2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7688-516C-4FA8-A1FB-EB6F24ADB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21341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4C10-78BD-4454-B9F6-FE83AEE25C0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7EB7-00CE-45A5-BE6A-D206D946B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65081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4C10-78BD-4454-B9F6-FE83AEE25C0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7EB7-00CE-45A5-BE6A-D206D946B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941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4C10-78BD-4454-B9F6-FE83AEE25C0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7EB7-00CE-45A5-BE6A-D206D946B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4312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4C10-78BD-4454-B9F6-FE83AEE25C0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7EB7-00CE-45A5-BE6A-D206D946B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4840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4C10-78BD-4454-B9F6-FE83AEE25C0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7EB7-00CE-45A5-BE6A-D206D946B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262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4C10-78BD-4454-B9F6-FE83AEE25C0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7EB7-00CE-45A5-BE6A-D206D946B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1745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4C10-78BD-4454-B9F6-FE83AEE25C0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7EB7-00CE-45A5-BE6A-D206D946B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61417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4C10-78BD-4454-B9F6-FE83AEE25C0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7EB7-00CE-45A5-BE6A-D206D946B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6147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4C10-78BD-4454-B9F6-FE83AEE25C0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7EB7-00CE-45A5-BE6A-D206D946B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2542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534C8-7659-41AB-90D7-8CA145134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9A2EF3-8686-42B2-AC71-AE7D804E4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CAC115-C115-4B03-BABD-5EACE7E7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536DF5-08F1-4842-BB32-9BA0EF74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D5459E-B12A-4804-B661-84592BD1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6590-D03C-4C5C-9AFF-8F944CA502E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8142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DAE019-E5C1-4103-BB89-4D6F10C1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D33B0C5-C313-44EA-A508-21D00AC38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3D436C-D5DB-44EC-A69E-E66136A2B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EDBFFF-CD54-4912-A471-257FF666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68F1-82DE-439C-850B-BD25EBC9A685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C8BE3F-372F-45F5-9922-1FBB7F61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48B61E-22C3-4552-AF10-06D7A13B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7688-516C-4FA8-A1FB-EB6F24ADB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8359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C8D79C-7591-40D3-BD3F-1B788ED9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D1A8DA-3935-435A-8DA9-DD25B7D95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6F8ADB-37E5-4302-98BD-DB36F2D1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16B47F-CEB8-4073-880E-0135BF09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CD283F-2DF5-4A69-9161-FEF1F450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77747-F8CC-4A4D-A82D-2CCCCB08F50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195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EE616A-005E-4AD5-BA66-12486047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5CF567-9CF4-417F-A36D-BF7682630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DC5C3A-E870-4250-A428-3AC8B240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293B2E-74F7-4199-ADA3-88FDF256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F5DF86-184C-437F-B488-2352B366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6A002-35C0-41DF-AC52-8C58561B9F1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410521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E191FD-611A-488D-9218-90D6172D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5C7133-5D01-409A-9A5B-B9A710175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11E841-7C6F-469C-894F-8F3987CA3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34E060-9EB9-4A66-BBD2-1B6BCFE8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F0520A-0467-4099-B613-2F1CAC8A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A228F8-6286-46FC-B60D-030EB431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12E95-218E-4F1C-B860-BE5A98904BE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617190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A9F1FF-7416-455F-8538-C1A9796D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A1B931-6204-46C0-A1C7-6FBA982E0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8B66D5-0126-4AF9-B9B7-D7EB5F1C9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76622A4-F229-4563-9731-FAB9734D2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0546776-0265-4BEB-892A-636752D59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CF0012-B830-4DC5-BE9C-19FA68B9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99AE8FB-FC28-46BF-B218-52D1FB77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28F23E-7375-4D7A-81C3-B146CA35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14B84-4246-479D-8DC5-2869090F5DE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17963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33614C-F623-4B14-9AC1-AAE87FC4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F309E9-B24A-4982-9FD1-75678870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A80D65-1788-4E83-934F-14ECA6F7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D8D420-CE7D-43C4-973F-5CFC784B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33A38-1CB2-47FF-A951-E4BFB82DB25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075673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37DCF17-4AC4-41D8-BA09-9A1010F9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AA9DDA9-46D0-440E-B36D-E91906C4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9E0B98-FC60-4AD0-9154-B6A31601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9306D-60E0-4448-B631-FCF6AF96508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198514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C1BC4A-EC4C-4B6A-89BC-8801C317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A9FA50-A1C0-4CBC-AC7A-AD05FD0FE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3E7363-1ED5-48E6-9048-3F7EDBCE6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8093C1-1FCC-4EF8-8372-6A7F990D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564E35-253C-45BC-BB1E-29BB4EC8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D55F88-943F-46C4-AD23-87CD29B8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1ADF8-2531-4A17-AB35-6B2D80829F4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466265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D6C086-650D-47EB-BE0F-AAA44A1B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910998-D2AD-40BA-8125-BFBEA5F0C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DEF757-3C13-42CC-90EF-01C422A45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BEA973-4E9D-4D4C-9F51-6AED877C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97C767-70D1-40D8-95F9-4CDA57A9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B2F297-9E41-4C1D-ACE4-5DF02942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E1566-81A1-4C14-B4DA-894446743D5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057738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CA633-2EF0-412C-8FC7-6E384BCA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EAD52BF-14DB-43CB-9F1D-7C34CC084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F52AED-7267-4ABF-A18C-47102A3B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D76D74-8033-4A1B-920D-559A39FD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BB3478-51D5-477C-9EE0-9DC2428B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310FE-0B4D-47D8-BD9D-CE4A5680D76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665748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10C7345-3426-41CD-9905-B087ACA97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36C0AE-6473-48DC-ACDA-ACCCD516D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59132A-2236-48F7-8743-E8F3618B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7647B0-6649-4049-8BD1-72CDE7B4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87E444-811C-4B12-9440-8EEE33B8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026BC-565F-40DB-A2C7-4778FBD5594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1205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27F9B32-A19D-4E0A-A12B-5B95F943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A4AD8B-3FAA-4A80-9312-CE2C88235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745679-B6B3-43F7-AF28-0ED4F3D1C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68F1-82DE-439C-850B-BD25EBC9A685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817A41-2D4F-49ED-890D-1AC03EB9C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57659-6C4B-4035-BE88-E1FEBFCC9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37688-516C-4FA8-A1FB-EB6F24ADB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40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09F9E18E-888C-4C63-B360-BCDC50E65B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6DC8D80A-DBA1-4B74-99CC-DBB43A147D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363432-5A32-4932-B944-99127D5FE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0CC056-97C6-4A66-915B-D1F051C9180B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7A848E-03E6-4B46-860B-46F1E234A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488849-B00C-4C3A-9BD8-FD91CE3F9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6D86FA-EAAA-4BEB-8E64-D82C6380D80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0316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36B75-CBF4-4DD0-89CB-29B0925B274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1C64-5071-4DEA-A6AB-ED25FBCDDF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01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="" xmlns:a16="http://schemas.microsoft.com/office/drawing/2014/main" id="{5FC3EE45-BABD-4167-A168-E228F3AAB0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="" xmlns:a16="http://schemas.microsoft.com/office/drawing/2014/main" id="{C74AD5B2-B193-418D-AD75-C54558DE62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5EC4D4-FC28-42CA-AD6B-AAF2F1C1D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CC79EA-AC3E-4A60-B185-A41A0E7B5BB1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882A24-17CD-4A6B-8E96-FE8484899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776884-1402-4F48-8243-394DBDF37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5CA3D1-B338-4B4A-85E2-C6ED4F3F2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70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="" xmlns:a16="http://schemas.microsoft.com/office/drawing/2014/main" id="{4D70F901-204A-49A6-8463-605C82EB39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hr-HR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="" xmlns:a16="http://schemas.microsoft.com/office/drawing/2014/main" id="{26E5B0A1-8749-44EC-9664-45AFF1F35A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hr-H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54149B-47C5-4EE0-8954-7E6D5657B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9440D3D-5C17-4F6B-B181-E8FCA97FD677}" type="datetimeFigureOut">
              <a:rPr lang="hr-HR"/>
              <a:pPr>
                <a:defRPr/>
              </a:pPr>
              <a:t>27.5.2018.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B845CA-2107-44DF-A392-4B0F298B3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D67DC4-FCEE-423C-9F48-7F0ED7E44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557224-8A20-44C2-B171-6C18B811800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1394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="" xmlns:a16="http://schemas.microsoft.com/office/drawing/2014/main" id="{C612D577-1CE1-4D34-B06B-3650F88C1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="" xmlns:a16="http://schemas.microsoft.com/office/drawing/2014/main" id="{6EDE0433-60E7-4402-BAAB-086DFFD0E5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3F797-6171-4C18-A741-D93367246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983A8E-2BFA-4800-B456-3DFCE14A7B5D}" type="datetimeFigureOut">
              <a:rPr lang="en-US"/>
              <a:pPr>
                <a:defRPr/>
              </a:pPr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37B9CA-3E6D-4469-8E70-20CB4121A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D03815-663D-4815-A4C5-660EC6415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EEE63D-4ADE-4F61-9F61-96669C7BE19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9644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4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4C10-78BD-4454-B9F6-FE83AEE25C01}" type="datetimeFigureOut">
              <a:rPr lang="hr-HR" smtClean="0"/>
              <a:t>27.5.2018.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37EB7-00CE-45A5-BE6A-D206D946B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59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1804E610-C323-4467-BCE6-56658EDA5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ED6A60E8-1851-445F-80D4-907A45831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CD9AE35-99C1-4F83-BA35-DFBD72F5A1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 altLang="sr-Latn-R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A8B6A73-22A9-42FE-A7CF-B166B1551E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 altLang="sr-Latn-R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20793F1-4B3E-4928-B11A-13A2437791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DD5032-BDFB-4DE8-A676-EC7D515D307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4027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2BDFB-FA01-42FF-B4E5-0A4282B396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solidFill>
                  <a:srgbClr val="C00000"/>
                </a:solidFill>
              </a:rPr>
              <a:t>Epidemiologija bolesti obuhvaćenih kalendarom cijepljenja – zašto cijepimo, trenutna procijepljenost u RH, treba li mijenjati kalendar cijepljenja?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079C89-2352-4FD6-A71B-88F839D56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b="1" dirty="0">
                <a:solidFill>
                  <a:srgbClr val="002060"/>
                </a:solidFill>
              </a:rPr>
              <a:t>Bernard Kaić</a:t>
            </a:r>
          </a:p>
          <a:p>
            <a:r>
              <a:rPr lang="hr-HR" b="1" dirty="0">
                <a:solidFill>
                  <a:srgbClr val="002060"/>
                </a:solidFill>
              </a:rPr>
              <a:t>Hrvatski zavod za javno zdravstvo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5127" y="3463714"/>
            <a:ext cx="3632441" cy="27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9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97"/>
    </mc:Choice>
    <mc:Fallback xmlns="">
      <p:transition spd="slow" advTm="626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FCA241-53C3-4211-9D43-0CCC67E8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391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Hepatitis B (akutni) u Hrvatskoj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9465C5-9D3A-4C04-ABCC-22B9846A1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024" y="1166991"/>
            <a:ext cx="7860484" cy="55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10"/>
    </mc:Choice>
    <mc:Fallback xmlns="">
      <p:transition spd="slow" advTm="3621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5AB962-EF24-4032-9E2F-26315614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Hib meningitis u djece &lt;5 godina u Hrvatskoj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7A8AAA-1BB7-4431-B567-479796BEA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8" y="1281799"/>
            <a:ext cx="7952763" cy="54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2"/>
    </mc:Choice>
    <mc:Fallback xmlns="">
      <p:transition spd="slow" advTm="1323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7B2C75-C29E-4D0C-B580-204E0E2C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110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Tuberkuloza u Hrvatskoj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0E8B537-B160-4A99-A360-6220A803AE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191" y="881680"/>
            <a:ext cx="7734649" cy="59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3"/>
    </mc:Choice>
    <mc:Fallback xmlns="">
      <p:transition spd="slow" advTm="2427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F662C1-5DCC-4D40-9568-3E98A4F6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002"/>
          </a:xfrm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Zašto cijepimo - ukratko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12180D-8BEA-498B-9F38-17E1CFA560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195" y="1275128"/>
            <a:ext cx="7038210" cy="514775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DC7C43B1-7CB6-4F22-89E0-A566097359C5}"/>
              </a:ext>
            </a:extLst>
          </p:cNvPr>
          <p:cNvSpPr/>
          <p:nvPr/>
        </p:nvSpPr>
        <p:spPr>
          <a:xfrm>
            <a:off x="3708181" y="3139751"/>
            <a:ext cx="2608976" cy="26194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BCD74981-1774-40C8-9DC1-8DFFAA3FFCEC}"/>
              </a:ext>
            </a:extLst>
          </p:cNvPr>
          <p:cNvSpPr/>
          <p:nvPr/>
        </p:nvSpPr>
        <p:spPr>
          <a:xfrm>
            <a:off x="7511142" y="4301411"/>
            <a:ext cx="1723536" cy="15728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18975392-6DC0-4955-A9AB-AA3532ABAB3D}"/>
              </a:ext>
            </a:extLst>
          </p:cNvPr>
          <p:cNvCxnSpPr/>
          <p:nvPr/>
        </p:nvCxnSpPr>
        <p:spPr>
          <a:xfrm>
            <a:off x="2099388" y="4730620"/>
            <a:ext cx="15208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7B8630-E2E6-44DD-A5A2-94F8056F5A14}"/>
              </a:ext>
            </a:extLst>
          </p:cNvPr>
          <p:cNvSpPr txBox="1"/>
          <p:nvPr/>
        </p:nvSpPr>
        <p:spPr>
          <a:xfrm>
            <a:off x="748579" y="4301411"/>
            <a:ext cx="160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Da ne bude ovako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542ABD07-69F6-4229-83DE-85C479821863}"/>
              </a:ext>
            </a:extLst>
          </p:cNvPr>
          <p:cNvCxnSpPr/>
          <p:nvPr/>
        </p:nvCxnSpPr>
        <p:spPr>
          <a:xfrm flipH="1">
            <a:off x="9234678" y="5197151"/>
            <a:ext cx="7397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CC32256-8975-40D5-81EF-FE3D30632D94}"/>
              </a:ext>
            </a:extLst>
          </p:cNvPr>
          <p:cNvSpPr txBox="1"/>
          <p:nvPr/>
        </p:nvSpPr>
        <p:spPr>
          <a:xfrm>
            <a:off x="10067731" y="4851918"/>
            <a:ext cx="190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Već da bude ovako</a:t>
            </a:r>
          </a:p>
        </p:txBody>
      </p:sp>
    </p:spTree>
    <p:extLst>
      <p:ext uri="{BB962C8B-B14F-4D97-AF65-F5344CB8AC3E}">
        <p14:creationId xmlns:p14="http://schemas.microsoft.com/office/powerpoint/2010/main" val="2529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00"/>
    </mc:Choice>
    <mc:Fallback xmlns="">
      <p:transition spd="slow" advTm="342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F45343-5AAC-44B5-B049-CE5EAFE6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81927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Zašto cijepimo – dulja verzija</a:t>
            </a:r>
          </a:p>
        </p:txBody>
      </p:sp>
    </p:spTree>
    <p:extLst>
      <p:ext uri="{BB962C8B-B14F-4D97-AF65-F5344CB8AC3E}">
        <p14:creationId xmlns:p14="http://schemas.microsoft.com/office/powerpoint/2010/main" val="13675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3"/>
    </mc:Choice>
    <mc:Fallback xmlns="">
      <p:transition spd="slow" advTm="181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2">
            <a:extLst>
              <a:ext uri="{FF2B5EF4-FFF2-40B4-BE49-F238E27FC236}">
                <a16:creationId xmlns="" xmlns:a16="http://schemas.microsoft.com/office/drawing/2014/main" id="{2F25878F-9DF7-4F3C-BAC8-B8E726B3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>
                <a:solidFill>
                  <a:srgbClr val="C00000"/>
                </a:solidFill>
              </a:rPr>
              <a:t>Cijepljenje – interveniranje na razini osjetljivosti domaćina</a:t>
            </a:r>
          </a:p>
        </p:txBody>
      </p:sp>
      <p:sp>
        <p:nvSpPr>
          <p:cNvPr id="92163" name="Content Placeholder 3">
            <a:extLst>
              <a:ext uri="{FF2B5EF4-FFF2-40B4-BE49-F238E27FC236}">
                <a16:creationId xmlns="" xmlns:a16="http://schemas.microsoft.com/office/drawing/2014/main" id="{C30EB901-A233-4451-8E24-E2DF85AF7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09800"/>
            <a:ext cx="8229600" cy="4191000"/>
          </a:xfrm>
        </p:spPr>
        <p:txBody>
          <a:bodyPr/>
          <a:lstStyle/>
          <a:p>
            <a:pPr>
              <a:defRPr/>
            </a:pPr>
            <a:r>
              <a:rPr lang="hr-HR" altLang="en-US" b="1" dirty="0">
                <a:solidFill>
                  <a:srgbClr val="002060"/>
                </a:solidFill>
              </a:rPr>
              <a:t>Individualna zaštita od bolesti</a:t>
            </a:r>
          </a:p>
          <a:p>
            <a:pPr>
              <a:defRPr/>
            </a:pPr>
            <a:endParaRPr lang="hr-HR" altLang="en-US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r-HR" altLang="en-US" b="1" dirty="0">
                <a:solidFill>
                  <a:srgbClr val="002060"/>
                </a:solidFill>
              </a:rPr>
              <a:t>Kolektivna zaštita od bolesti:</a:t>
            </a:r>
          </a:p>
          <a:p>
            <a:pPr lvl="1">
              <a:defRPr/>
            </a:pPr>
            <a:r>
              <a:rPr lang="hr-HR" altLang="en-US" b="1" dirty="0">
                <a:solidFill>
                  <a:srgbClr val="002060"/>
                </a:solidFill>
              </a:rPr>
              <a:t>Zaštita necijepljeniih osoba</a:t>
            </a:r>
            <a:endParaRPr lang="en-US" altLang="en-US" b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hr-HR" altLang="en-US" b="1" dirty="0">
                <a:solidFill>
                  <a:srgbClr val="002060"/>
                </a:solidFill>
              </a:rPr>
              <a:t>Eliminacija bolesti (kolektivni imunitet)</a:t>
            </a:r>
          </a:p>
          <a:p>
            <a:pPr lvl="1">
              <a:defRPr/>
            </a:pPr>
            <a:r>
              <a:rPr lang="hr-HR" altLang="en-US" b="1" dirty="0">
                <a:solidFill>
                  <a:srgbClr val="002060"/>
                </a:solidFill>
              </a:rPr>
              <a:t>Eradikacija bolesti</a:t>
            </a:r>
          </a:p>
          <a:p>
            <a:pPr lvl="1">
              <a:defRPr/>
            </a:pPr>
            <a:r>
              <a:rPr lang="hr-HR" altLang="en-US" b="1" dirty="0">
                <a:solidFill>
                  <a:srgbClr val="002060"/>
                </a:solidFill>
              </a:rPr>
              <a:t>Zaštita najosjetljivijih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endParaRPr lang="hr-HR" altLang="en-US" b="1" dirty="0">
              <a:solidFill>
                <a:srgbClr val="002060"/>
              </a:solidFill>
            </a:endParaRPr>
          </a:p>
          <a:p>
            <a:pPr marL="457200" lvl="1" indent="0">
              <a:buNone/>
              <a:defRPr/>
            </a:pPr>
            <a:endParaRPr lang="hr-HR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35"/>
    </mc:Choice>
    <mc:Fallback xmlns="">
      <p:transition spd="slow" advTm="5763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202864-E503-4C81-9AEA-53203A26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Individualna zaštita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8B052A-7FFF-4EB2-BBF2-E6958AE5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Djelotvornost i trajanje zaštite ovisi o cjepivu</a:t>
            </a:r>
          </a:p>
          <a:p>
            <a:r>
              <a:rPr lang="hr-HR" b="1" dirty="0">
                <a:solidFill>
                  <a:srgbClr val="002060"/>
                </a:solidFill>
              </a:rPr>
              <a:t>Npr….</a:t>
            </a:r>
          </a:p>
          <a:p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Tetanus - </a:t>
            </a:r>
            <a:r>
              <a:rPr lang="hr-HR" altLang="sr-Latn-RS" b="1" dirty="0">
                <a:solidFill>
                  <a:srgbClr val="000066"/>
                </a:solidFill>
              </a:rPr>
              <a:t>80-100%; primo 3-5 godina, nakon boostera 10-20 godina</a:t>
            </a:r>
          </a:p>
          <a:p>
            <a:r>
              <a:rPr lang="hr-HR" b="1" dirty="0">
                <a:solidFill>
                  <a:srgbClr val="002060"/>
                </a:solidFill>
              </a:rPr>
              <a:t>Hripavac - </a:t>
            </a:r>
            <a:r>
              <a:rPr lang="hr-HR" altLang="sr-Latn-RS" b="1" dirty="0">
                <a:solidFill>
                  <a:srgbClr val="000066"/>
                </a:solidFill>
              </a:rPr>
              <a:t>70-97%; nakon 6-12 godina 50% cijepljenih je osjetljivo </a:t>
            </a:r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Polio - </a:t>
            </a:r>
            <a:r>
              <a:rPr lang="hr-HR" altLang="sr-Latn-RS" b="1" dirty="0">
                <a:solidFill>
                  <a:srgbClr val="000066"/>
                </a:solidFill>
              </a:rPr>
              <a:t>80-&gt;90%; najvjerojatnije doživotno</a:t>
            </a:r>
          </a:p>
          <a:p>
            <a:r>
              <a:rPr lang="hr-HR" b="1" dirty="0">
                <a:solidFill>
                  <a:srgbClr val="002060"/>
                </a:solidFill>
              </a:rPr>
              <a:t>Ospice – 1 doza oko 95%, 2 doze oko 99%; </a:t>
            </a:r>
            <a:r>
              <a:rPr lang="hr-HR" altLang="sr-Latn-RS" b="1" dirty="0">
                <a:solidFill>
                  <a:srgbClr val="000066"/>
                </a:solidFill>
              </a:rPr>
              <a:t>doživotno (?)</a:t>
            </a:r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Rubela - </a:t>
            </a:r>
            <a:r>
              <a:rPr lang="hr-HR" altLang="sr-Latn-RS" b="1" dirty="0">
                <a:solidFill>
                  <a:srgbClr val="000066"/>
                </a:solidFill>
              </a:rPr>
              <a:t>95-100%; doživotno (?)</a:t>
            </a:r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Hib - </a:t>
            </a:r>
            <a:r>
              <a:rPr lang="hr-HR" altLang="sr-Latn-RS" b="1" dirty="0">
                <a:solidFill>
                  <a:srgbClr val="000066"/>
                </a:solidFill>
              </a:rPr>
              <a:t>90-100%; trajanje zaštite nepoznato</a:t>
            </a:r>
            <a:endParaRPr lang="hr-H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5"/>
    </mc:Choice>
    <mc:Fallback xmlns="">
      <p:transition spd="slow" advTm="1335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Kolektivni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imunitet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6"/>
    </mc:Choice>
    <mc:Fallback xmlns="">
      <p:transition spd="slow" advTm="623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5">
            <a:extLst>
              <a:ext uri="{FF2B5EF4-FFF2-40B4-BE49-F238E27FC236}">
                <a16:creationId xmlns="" xmlns:a16="http://schemas.microsoft.com/office/drawing/2014/main" id="{56D4CA94-0CE8-4F1E-921B-3A954680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2400" b="1"/>
              <a:t>Kolektivni imunitet, primjer </a:t>
            </a:r>
            <a:r>
              <a:rPr lang="en-US" altLang="en-US" sz="2400" b="1"/>
              <a:t>1. </a:t>
            </a:r>
          </a:p>
        </p:txBody>
      </p:sp>
      <p:sp>
        <p:nvSpPr>
          <p:cNvPr id="103427" name="Content Placeholder 94">
            <a:extLst>
              <a:ext uri="{FF2B5EF4-FFF2-40B4-BE49-F238E27FC236}">
                <a16:creationId xmlns="" xmlns:a16="http://schemas.microsoft.com/office/drawing/2014/main" id="{7058B1EB-E4A5-40BA-B568-FE65CF1AB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6" y="2227263"/>
            <a:ext cx="3197225" cy="3262312"/>
          </a:xfrm>
        </p:spPr>
        <p:txBody>
          <a:bodyPr/>
          <a:lstStyle/>
          <a:p>
            <a:pPr eaLnBrk="1" hangingPunct="1"/>
            <a:r>
              <a:rPr lang="en-US" altLang="en-US" b="1"/>
              <a:t>40% </a:t>
            </a:r>
            <a:r>
              <a:rPr lang="hr-HR" altLang="en-US" b="1"/>
              <a:t>osjetljivih u populaciji </a:t>
            </a:r>
          </a:p>
          <a:p>
            <a:pPr eaLnBrk="1" hangingPunct="1"/>
            <a:r>
              <a:rPr lang="en-US" altLang="en-US" b="1"/>
              <a:t>70% </a:t>
            </a:r>
            <a:r>
              <a:rPr lang="hr-HR" altLang="en-US" b="1"/>
              <a:t>osjetljivih zaraženo</a:t>
            </a:r>
            <a:r>
              <a:rPr lang="en-US" altLang="en-US" b="1"/>
              <a:t> </a:t>
            </a:r>
            <a:r>
              <a:rPr lang="en-US" altLang="en-US"/>
              <a:t>(28% populacije)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2BDC8DA-6BFB-42A7-9C9B-2BDB35A6DCBB}"/>
              </a:ext>
            </a:extLst>
          </p:cNvPr>
          <p:cNvSpPr/>
          <p:nvPr/>
        </p:nvSpPr>
        <p:spPr>
          <a:xfrm>
            <a:off x="2895600" y="2193925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816B7EA-FE78-4181-82C4-E7A4CF11C582}"/>
              </a:ext>
            </a:extLst>
          </p:cNvPr>
          <p:cNvSpPr/>
          <p:nvPr/>
        </p:nvSpPr>
        <p:spPr>
          <a:xfrm>
            <a:off x="3517900" y="22098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B943B8E-EA23-4E60-BA9B-76113D368F65}"/>
              </a:ext>
            </a:extLst>
          </p:cNvPr>
          <p:cNvSpPr/>
          <p:nvPr/>
        </p:nvSpPr>
        <p:spPr>
          <a:xfrm>
            <a:off x="3830638" y="2217739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E138A2EF-6BB6-47D5-A3BF-4C2B0D971AD2}"/>
              </a:ext>
            </a:extLst>
          </p:cNvPr>
          <p:cNvSpPr/>
          <p:nvPr/>
        </p:nvSpPr>
        <p:spPr>
          <a:xfrm>
            <a:off x="4127500" y="2235200"/>
            <a:ext cx="177800" cy="177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CB557D3-CCC9-4B0A-8E14-CF59C85A598E}"/>
              </a:ext>
            </a:extLst>
          </p:cNvPr>
          <p:cNvSpPr/>
          <p:nvPr/>
        </p:nvSpPr>
        <p:spPr>
          <a:xfrm>
            <a:off x="4381500" y="2228850"/>
            <a:ext cx="179388" cy="1793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485C82E-05C5-4FD5-BC94-2AFAD168C207}"/>
              </a:ext>
            </a:extLst>
          </p:cNvPr>
          <p:cNvSpPr/>
          <p:nvPr/>
        </p:nvSpPr>
        <p:spPr>
          <a:xfrm>
            <a:off x="4699000" y="223520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0A1B2327-8C43-4A1F-8A32-CBF35A12682A}"/>
              </a:ext>
            </a:extLst>
          </p:cNvPr>
          <p:cNvSpPr/>
          <p:nvPr/>
        </p:nvSpPr>
        <p:spPr>
          <a:xfrm>
            <a:off x="5267325" y="2217739"/>
            <a:ext cx="179388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E05BE5D-A3CA-4FEE-9636-3341B7D9EE99}"/>
              </a:ext>
            </a:extLst>
          </p:cNvPr>
          <p:cNvSpPr/>
          <p:nvPr/>
        </p:nvSpPr>
        <p:spPr>
          <a:xfrm>
            <a:off x="2895600" y="2520950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0E6E866-4882-43EA-92C9-30D1A05DCDAD}"/>
              </a:ext>
            </a:extLst>
          </p:cNvPr>
          <p:cNvSpPr/>
          <p:nvPr/>
        </p:nvSpPr>
        <p:spPr>
          <a:xfrm>
            <a:off x="3206750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B061275-973C-490B-9150-6CB4F37DA518}"/>
              </a:ext>
            </a:extLst>
          </p:cNvPr>
          <p:cNvSpPr/>
          <p:nvPr/>
        </p:nvSpPr>
        <p:spPr>
          <a:xfrm>
            <a:off x="3829050" y="2520950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7D8AA022-0920-4887-8F56-9F0AA042E721}"/>
              </a:ext>
            </a:extLst>
          </p:cNvPr>
          <p:cNvSpPr/>
          <p:nvPr/>
        </p:nvSpPr>
        <p:spPr>
          <a:xfrm>
            <a:off x="4127500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2B91E6B0-D7DA-4502-B13B-1C111219DF72}"/>
              </a:ext>
            </a:extLst>
          </p:cNvPr>
          <p:cNvSpPr/>
          <p:nvPr/>
        </p:nvSpPr>
        <p:spPr>
          <a:xfrm>
            <a:off x="4381500" y="2520950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4CC10D0-0E0F-4F16-9199-5E6A3059B58F}"/>
              </a:ext>
            </a:extLst>
          </p:cNvPr>
          <p:cNvSpPr/>
          <p:nvPr/>
        </p:nvSpPr>
        <p:spPr>
          <a:xfrm>
            <a:off x="4699000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84CC549-71B3-4563-AD7B-061481DB0E3C}"/>
              </a:ext>
            </a:extLst>
          </p:cNvPr>
          <p:cNvSpPr/>
          <p:nvPr/>
        </p:nvSpPr>
        <p:spPr>
          <a:xfrm>
            <a:off x="4981575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B3D6BE4-58CC-4F8B-AE9C-E78E47E054D3}"/>
              </a:ext>
            </a:extLst>
          </p:cNvPr>
          <p:cNvSpPr/>
          <p:nvPr/>
        </p:nvSpPr>
        <p:spPr>
          <a:xfrm>
            <a:off x="2903539" y="2916238"/>
            <a:ext cx="179387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4AB307DF-2174-4EF3-BA62-1B65BDB77AA0}"/>
              </a:ext>
            </a:extLst>
          </p:cNvPr>
          <p:cNvSpPr/>
          <p:nvPr/>
        </p:nvSpPr>
        <p:spPr>
          <a:xfrm>
            <a:off x="3532188" y="2909889"/>
            <a:ext cx="176212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83E32303-07C5-4CA4-9047-1DF0B4A12601}"/>
              </a:ext>
            </a:extLst>
          </p:cNvPr>
          <p:cNvSpPr/>
          <p:nvPr/>
        </p:nvSpPr>
        <p:spPr>
          <a:xfrm>
            <a:off x="3829050" y="2916238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9F103DB-CD61-412E-A4FA-E6D8D4C9EDFF}"/>
              </a:ext>
            </a:extLst>
          </p:cNvPr>
          <p:cNvSpPr/>
          <p:nvPr/>
        </p:nvSpPr>
        <p:spPr>
          <a:xfrm>
            <a:off x="4446588" y="2916238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81C9DDBB-A4B8-4946-81CE-7083E9B6CC15}"/>
              </a:ext>
            </a:extLst>
          </p:cNvPr>
          <p:cNvSpPr/>
          <p:nvPr/>
        </p:nvSpPr>
        <p:spPr>
          <a:xfrm>
            <a:off x="5041900" y="29083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7CF83C95-248F-4920-909B-957360148819}"/>
              </a:ext>
            </a:extLst>
          </p:cNvPr>
          <p:cNvSpPr/>
          <p:nvPr/>
        </p:nvSpPr>
        <p:spPr>
          <a:xfrm>
            <a:off x="2908300" y="32226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0914D39D-6F97-48D5-8005-94D436D822E2}"/>
              </a:ext>
            </a:extLst>
          </p:cNvPr>
          <p:cNvSpPr/>
          <p:nvPr/>
        </p:nvSpPr>
        <p:spPr>
          <a:xfrm>
            <a:off x="3217864" y="3222625"/>
            <a:ext cx="179387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7CB379B-A437-4B21-92FC-FE8021B9F8C8}"/>
              </a:ext>
            </a:extLst>
          </p:cNvPr>
          <p:cNvSpPr/>
          <p:nvPr/>
        </p:nvSpPr>
        <p:spPr>
          <a:xfrm>
            <a:off x="4127500" y="3267075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73617100-8754-441D-A5EB-40C3A737D51D}"/>
              </a:ext>
            </a:extLst>
          </p:cNvPr>
          <p:cNvSpPr/>
          <p:nvPr/>
        </p:nvSpPr>
        <p:spPr>
          <a:xfrm>
            <a:off x="4740275" y="324167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127AA0B8-8C7E-41F6-9563-35DBF40085C1}"/>
              </a:ext>
            </a:extLst>
          </p:cNvPr>
          <p:cNvSpPr/>
          <p:nvPr/>
        </p:nvSpPr>
        <p:spPr>
          <a:xfrm>
            <a:off x="5341938" y="32226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546CA90B-4E30-4CE5-ABA1-85FC5C693E25}"/>
              </a:ext>
            </a:extLst>
          </p:cNvPr>
          <p:cNvSpPr/>
          <p:nvPr/>
        </p:nvSpPr>
        <p:spPr>
          <a:xfrm>
            <a:off x="2897188" y="3495675"/>
            <a:ext cx="177800" cy="1793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FC21D306-0CFB-4619-A8F7-C258C796D970}"/>
              </a:ext>
            </a:extLst>
          </p:cNvPr>
          <p:cNvSpPr/>
          <p:nvPr/>
        </p:nvSpPr>
        <p:spPr>
          <a:xfrm>
            <a:off x="3217864" y="3513139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22D1298B-855E-4ADB-AEAB-AE55490D2072}"/>
              </a:ext>
            </a:extLst>
          </p:cNvPr>
          <p:cNvSpPr/>
          <p:nvPr/>
        </p:nvSpPr>
        <p:spPr>
          <a:xfrm>
            <a:off x="3536950" y="35274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DDC7ADF4-0479-4A5A-BBCF-68976B6E5203}"/>
              </a:ext>
            </a:extLst>
          </p:cNvPr>
          <p:cNvSpPr/>
          <p:nvPr/>
        </p:nvSpPr>
        <p:spPr>
          <a:xfrm>
            <a:off x="4413250" y="35274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1316DA91-671D-4BF2-BAE7-300276280462}"/>
              </a:ext>
            </a:extLst>
          </p:cNvPr>
          <p:cNvSpPr/>
          <p:nvPr/>
        </p:nvSpPr>
        <p:spPr>
          <a:xfrm>
            <a:off x="4127500" y="35274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BB717B18-F7F1-46E6-ABA3-6A05E9F7A766}"/>
              </a:ext>
            </a:extLst>
          </p:cNvPr>
          <p:cNvSpPr/>
          <p:nvPr/>
        </p:nvSpPr>
        <p:spPr>
          <a:xfrm>
            <a:off x="5049838" y="3529014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784536CF-8C3E-4B95-91F7-EC0D999EC49A}"/>
              </a:ext>
            </a:extLst>
          </p:cNvPr>
          <p:cNvSpPr/>
          <p:nvPr/>
        </p:nvSpPr>
        <p:spPr>
          <a:xfrm>
            <a:off x="5330825" y="3536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239C6E28-097C-4263-AFBA-E9FCA8DEF087}"/>
              </a:ext>
            </a:extLst>
          </p:cNvPr>
          <p:cNvSpPr/>
          <p:nvPr/>
        </p:nvSpPr>
        <p:spPr>
          <a:xfrm>
            <a:off x="5694364" y="2914650"/>
            <a:ext cx="179387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EDA8B30D-4150-42F6-AA3C-2EBB4AD6ED39}"/>
              </a:ext>
            </a:extLst>
          </p:cNvPr>
          <p:cNvSpPr/>
          <p:nvPr/>
        </p:nvSpPr>
        <p:spPr>
          <a:xfrm>
            <a:off x="2609850" y="3495675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3FDF2F77-4A44-4D70-A4D9-D30C247688B3}"/>
              </a:ext>
            </a:extLst>
          </p:cNvPr>
          <p:cNvSpPr/>
          <p:nvPr/>
        </p:nvSpPr>
        <p:spPr>
          <a:xfrm>
            <a:off x="2609850" y="3221038"/>
            <a:ext cx="177800" cy="177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A4C864D1-63F5-4FDC-B843-89A7E693D30E}"/>
              </a:ext>
            </a:extLst>
          </p:cNvPr>
          <p:cNvSpPr/>
          <p:nvPr/>
        </p:nvSpPr>
        <p:spPr>
          <a:xfrm>
            <a:off x="2617788" y="2894014"/>
            <a:ext cx="177800" cy="1793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DA2E6B6E-125A-4918-A534-6377BCA7C508}"/>
              </a:ext>
            </a:extLst>
          </p:cNvPr>
          <p:cNvSpPr/>
          <p:nvPr/>
        </p:nvSpPr>
        <p:spPr>
          <a:xfrm>
            <a:off x="2613025" y="2503488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849A79F0-F14F-4566-BD07-CA62030ECA2F}"/>
              </a:ext>
            </a:extLst>
          </p:cNvPr>
          <p:cNvSpPr/>
          <p:nvPr/>
        </p:nvSpPr>
        <p:spPr>
          <a:xfrm>
            <a:off x="2598738" y="2192338"/>
            <a:ext cx="177800" cy="177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FABE436A-9381-4FA5-B3DE-9276D2B08048}"/>
              </a:ext>
            </a:extLst>
          </p:cNvPr>
          <p:cNvCxnSpPr>
            <a:stCxn id="52" idx="2"/>
          </p:cNvCxnSpPr>
          <p:nvPr/>
        </p:nvCxnSpPr>
        <p:spPr>
          <a:xfrm flipH="1">
            <a:off x="5480051" y="3003550"/>
            <a:ext cx="214313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DCFC7C7F-601B-43D7-ACEB-89072D496880}"/>
              </a:ext>
            </a:extLst>
          </p:cNvPr>
          <p:cNvCxnSpPr/>
          <p:nvPr/>
        </p:nvCxnSpPr>
        <p:spPr>
          <a:xfrm flipH="1" flipV="1">
            <a:off x="5508626" y="2676525"/>
            <a:ext cx="227013" cy="21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A4AF892F-CF6D-417D-B664-C6DE90074566}"/>
              </a:ext>
            </a:extLst>
          </p:cNvPr>
          <p:cNvCxnSpPr/>
          <p:nvPr/>
        </p:nvCxnSpPr>
        <p:spPr>
          <a:xfrm flipH="1" flipV="1">
            <a:off x="4302125" y="3094039"/>
            <a:ext cx="153988" cy="10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5F730231-C26E-4AA2-AB2A-5EC2BA8CA1DB}"/>
              </a:ext>
            </a:extLst>
          </p:cNvPr>
          <p:cNvCxnSpPr/>
          <p:nvPr/>
        </p:nvCxnSpPr>
        <p:spPr>
          <a:xfrm flipH="1">
            <a:off x="5227638" y="3068639"/>
            <a:ext cx="150812" cy="12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90146422-EEF0-4937-B94F-52FAE148A5BF}"/>
              </a:ext>
            </a:extLst>
          </p:cNvPr>
          <p:cNvCxnSpPr/>
          <p:nvPr/>
        </p:nvCxnSpPr>
        <p:spPr>
          <a:xfrm flipH="1">
            <a:off x="4932364" y="3368676"/>
            <a:ext cx="149225" cy="12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6CC248BF-DDAA-46CE-9979-9D8E417547C5}"/>
              </a:ext>
            </a:extLst>
          </p:cNvPr>
          <p:cNvCxnSpPr/>
          <p:nvPr/>
        </p:nvCxnSpPr>
        <p:spPr>
          <a:xfrm flipH="1" flipV="1">
            <a:off x="4906964" y="3073401"/>
            <a:ext cx="155575" cy="10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B4698EBB-7910-4C28-981E-58F56BAFD4C2}"/>
              </a:ext>
            </a:extLst>
          </p:cNvPr>
          <p:cNvCxnSpPr/>
          <p:nvPr/>
        </p:nvCxnSpPr>
        <p:spPr>
          <a:xfrm flipH="1" flipV="1">
            <a:off x="4613275" y="3411539"/>
            <a:ext cx="153988" cy="10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211B4E24-8489-47D9-8005-B9B483FDD2DB}"/>
              </a:ext>
            </a:extLst>
          </p:cNvPr>
          <p:cNvCxnSpPr/>
          <p:nvPr/>
        </p:nvCxnSpPr>
        <p:spPr>
          <a:xfrm flipH="1" flipV="1">
            <a:off x="5129214" y="2416176"/>
            <a:ext cx="155575" cy="10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F6FE4072-1DAF-49D4-90AD-CC6504A17E42}"/>
              </a:ext>
            </a:extLst>
          </p:cNvPr>
          <p:cNvCxnSpPr/>
          <p:nvPr/>
        </p:nvCxnSpPr>
        <p:spPr>
          <a:xfrm flipH="1">
            <a:off x="4022726" y="3079751"/>
            <a:ext cx="149225" cy="12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A2618DE7-3350-4EB1-BE6A-41DD0A1EC728}"/>
              </a:ext>
            </a:extLst>
          </p:cNvPr>
          <p:cNvCxnSpPr/>
          <p:nvPr/>
        </p:nvCxnSpPr>
        <p:spPr>
          <a:xfrm flipH="1" flipV="1">
            <a:off x="3382964" y="2408239"/>
            <a:ext cx="153987" cy="10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AFD05033-5CA8-4947-B7AD-990E98A693CE}"/>
              </a:ext>
            </a:extLst>
          </p:cNvPr>
          <p:cNvCxnSpPr/>
          <p:nvPr/>
        </p:nvCxnSpPr>
        <p:spPr>
          <a:xfrm>
            <a:off x="3927476" y="3419475"/>
            <a:ext cx="4763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CB339E60-5EDD-4FD7-A571-0B003B723E20}"/>
              </a:ext>
            </a:extLst>
          </p:cNvPr>
          <p:cNvCxnSpPr/>
          <p:nvPr/>
        </p:nvCxnSpPr>
        <p:spPr>
          <a:xfrm flipH="1">
            <a:off x="3741738" y="3316288"/>
            <a:ext cx="214312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AABB6A52-24F6-4040-AFA5-CF3DC863A4DF}"/>
              </a:ext>
            </a:extLst>
          </p:cNvPr>
          <p:cNvCxnSpPr/>
          <p:nvPr/>
        </p:nvCxnSpPr>
        <p:spPr>
          <a:xfrm flipH="1" flipV="1">
            <a:off x="3373439" y="3098801"/>
            <a:ext cx="153987" cy="10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B82906D8-5402-4716-92C4-2F62DF81F32C}"/>
              </a:ext>
            </a:extLst>
          </p:cNvPr>
          <p:cNvCxnSpPr/>
          <p:nvPr/>
        </p:nvCxnSpPr>
        <p:spPr>
          <a:xfrm flipV="1">
            <a:off x="3379789" y="2698751"/>
            <a:ext cx="147637" cy="20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32C37644-D105-490C-978F-11A919ADFEF5}"/>
              </a:ext>
            </a:extLst>
          </p:cNvPr>
          <p:cNvSpPr/>
          <p:nvPr/>
        </p:nvSpPr>
        <p:spPr>
          <a:xfrm>
            <a:off x="4965700" y="2227264"/>
            <a:ext cx="177800" cy="179387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F81C48A-7A32-4F10-95D6-2DF4C56FB3F5}"/>
              </a:ext>
            </a:extLst>
          </p:cNvPr>
          <p:cNvSpPr/>
          <p:nvPr/>
        </p:nvSpPr>
        <p:spPr>
          <a:xfrm>
            <a:off x="3200400" y="2214563"/>
            <a:ext cx="179388" cy="1778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A7317BBB-712C-471F-8B05-648982B0F21C}"/>
              </a:ext>
            </a:extLst>
          </p:cNvPr>
          <p:cNvSpPr/>
          <p:nvPr/>
        </p:nvSpPr>
        <p:spPr>
          <a:xfrm>
            <a:off x="3548064" y="2536825"/>
            <a:ext cx="179387" cy="1778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4F32C616-6737-47D0-8132-89BFE13FBA25}"/>
              </a:ext>
            </a:extLst>
          </p:cNvPr>
          <p:cNvSpPr/>
          <p:nvPr/>
        </p:nvSpPr>
        <p:spPr>
          <a:xfrm>
            <a:off x="3209925" y="2927350"/>
            <a:ext cx="177800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E5CDBECA-CB86-471C-9AEE-B0FEA8CA1529}"/>
              </a:ext>
            </a:extLst>
          </p:cNvPr>
          <p:cNvSpPr/>
          <p:nvPr/>
        </p:nvSpPr>
        <p:spPr>
          <a:xfrm>
            <a:off x="3533775" y="3232150"/>
            <a:ext cx="179388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45DF1C04-D03D-48AB-937E-7B0B36ADC678}"/>
              </a:ext>
            </a:extLst>
          </p:cNvPr>
          <p:cNvSpPr/>
          <p:nvPr/>
        </p:nvSpPr>
        <p:spPr>
          <a:xfrm>
            <a:off x="3827463" y="3560763"/>
            <a:ext cx="177800" cy="176212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FF68404A-E16B-485E-981C-D21D465AA427}"/>
              </a:ext>
            </a:extLst>
          </p:cNvPr>
          <p:cNvSpPr/>
          <p:nvPr/>
        </p:nvSpPr>
        <p:spPr>
          <a:xfrm>
            <a:off x="3846514" y="3209925"/>
            <a:ext cx="179387" cy="1778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33EF6758-4A01-41CC-A1F6-47120D619537}"/>
              </a:ext>
            </a:extLst>
          </p:cNvPr>
          <p:cNvSpPr/>
          <p:nvPr/>
        </p:nvSpPr>
        <p:spPr>
          <a:xfrm>
            <a:off x="4151313" y="2878138"/>
            <a:ext cx="177800" cy="1778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40B320E7-D954-40D9-8BA5-26BF56C4B810}"/>
              </a:ext>
            </a:extLst>
          </p:cNvPr>
          <p:cNvSpPr/>
          <p:nvPr/>
        </p:nvSpPr>
        <p:spPr>
          <a:xfrm>
            <a:off x="4445000" y="3227388"/>
            <a:ext cx="177800" cy="1778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EB173444-9D02-4215-9AD7-F711F4F9F980}"/>
              </a:ext>
            </a:extLst>
          </p:cNvPr>
          <p:cNvSpPr/>
          <p:nvPr/>
        </p:nvSpPr>
        <p:spPr>
          <a:xfrm>
            <a:off x="4716463" y="2898775"/>
            <a:ext cx="177800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4818A464-D8BE-4E4D-B39C-7FE760B72160}"/>
              </a:ext>
            </a:extLst>
          </p:cNvPr>
          <p:cNvSpPr/>
          <p:nvPr/>
        </p:nvSpPr>
        <p:spPr>
          <a:xfrm>
            <a:off x="4779963" y="3506788"/>
            <a:ext cx="177800" cy="1778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49983104-6133-4EC5-93AE-79461BD6A31F}"/>
              </a:ext>
            </a:extLst>
          </p:cNvPr>
          <p:cNvSpPr/>
          <p:nvPr/>
        </p:nvSpPr>
        <p:spPr>
          <a:xfrm>
            <a:off x="5062538" y="3232150"/>
            <a:ext cx="177800" cy="1778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C12A3684-83D3-4341-801C-4D6D70ACD2B6}"/>
              </a:ext>
            </a:extLst>
          </p:cNvPr>
          <p:cNvSpPr/>
          <p:nvPr/>
        </p:nvSpPr>
        <p:spPr>
          <a:xfrm>
            <a:off x="5303838" y="2513013"/>
            <a:ext cx="177800" cy="1778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E99DFFA1-D54B-4FB6-A50E-EEC847D8C155}"/>
              </a:ext>
            </a:extLst>
          </p:cNvPr>
          <p:cNvSpPr/>
          <p:nvPr/>
        </p:nvSpPr>
        <p:spPr>
          <a:xfrm>
            <a:off x="5287963" y="2889250"/>
            <a:ext cx="177800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0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37"/>
    </mc:Choice>
    <mc:Fallback xmlns="">
      <p:transition spd="slow" advTm="4323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5">
            <a:extLst>
              <a:ext uri="{FF2B5EF4-FFF2-40B4-BE49-F238E27FC236}">
                <a16:creationId xmlns="" xmlns:a16="http://schemas.microsoft.com/office/drawing/2014/main" id="{C55C22A8-EF97-4F4D-B845-B2620FA2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113" y="1158876"/>
            <a:ext cx="7886700" cy="993775"/>
          </a:xfrm>
        </p:spPr>
        <p:txBody>
          <a:bodyPr/>
          <a:lstStyle/>
          <a:p>
            <a:pPr eaLnBrk="1" hangingPunct="1"/>
            <a:r>
              <a:rPr lang="hr-HR" altLang="en-US" sz="2400" b="1"/>
              <a:t>Kolektivni imunitet, primjer </a:t>
            </a:r>
            <a:r>
              <a:rPr lang="en-US" altLang="en-US" sz="2400" b="1"/>
              <a:t>2.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0D71D2C-7DBF-42F0-94C4-194E328A2B40}"/>
              </a:ext>
            </a:extLst>
          </p:cNvPr>
          <p:cNvSpPr/>
          <p:nvPr/>
        </p:nvSpPr>
        <p:spPr>
          <a:xfrm>
            <a:off x="2895600" y="2193925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625CC9F-ACB8-4868-9449-6D2F6B24E363}"/>
              </a:ext>
            </a:extLst>
          </p:cNvPr>
          <p:cNvSpPr/>
          <p:nvPr/>
        </p:nvSpPr>
        <p:spPr>
          <a:xfrm>
            <a:off x="3206750" y="2217739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5B3E6D6-5BFD-4562-8FDC-89208155A293}"/>
              </a:ext>
            </a:extLst>
          </p:cNvPr>
          <p:cNvSpPr/>
          <p:nvPr/>
        </p:nvSpPr>
        <p:spPr>
          <a:xfrm>
            <a:off x="3517900" y="22098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92DE83C-CE28-404C-972B-B2CEDC8F6BC1}"/>
              </a:ext>
            </a:extLst>
          </p:cNvPr>
          <p:cNvSpPr/>
          <p:nvPr/>
        </p:nvSpPr>
        <p:spPr>
          <a:xfrm>
            <a:off x="3830638" y="2217739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CAE05-B753-4255-9B88-B6C090A89161}"/>
              </a:ext>
            </a:extLst>
          </p:cNvPr>
          <p:cNvSpPr/>
          <p:nvPr/>
        </p:nvSpPr>
        <p:spPr>
          <a:xfrm>
            <a:off x="4127500" y="223520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F5F120F-5DF3-456C-A021-B191EED4132E}"/>
              </a:ext>
            </a:extLst>
          </p:cNvPr>
          <p:cNvSpPr/>
          <p:nvPr/>
        </p:nvSpPr>
        <p:spPr>
          <a:xfrm>
            <a:off x="4699000" y="223520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200FD76-FC01-487C-835B-6D9662C1F69D}"/>
              </a:ext>
            </a:extLst>
          </p:cNvPr>
          <p:cNvSpPr/>
          <p:nvPr/>
        </p:nvSpPr>
        <p:spPr>
          <a:xfrm>
            <a:off x="4960938" y="2246314"/>
            <a:ext cx="177800" cy="1793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1B0C211-CEFD-4B2B-9AC1-167C026D6DAD}"/>
              </a:ext>
            </a:extLst>
          </p:cNvPr>
          <p:cNvSpPr/>
          <p:nvPr/>
        </p:nvSpPr>
        <p:spPr>
          <a:xfrm>
            <a:off x="5267325" y="2217739"/>
            <a:ext cx="179388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F2BD7B1-A9CB-4E2E-914C-28FF5A9B913C}"/>
              </a:ext>
            </a:extLst>
          </p:cNvPr>
          <p:cNvSpPr/>
          <p:nvPr/>
        </p:nvSpPr>
        <p:spPr>
          <a:xfrm>
            <a:off x="2895600" y="2520950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40FE56B-45BA-47A0-8166-313A1D02E21F}"/>
              </a:ext>
            </a:extLst>
          </p:cNvPr>
          <p:cNvSpPr/>
          <p:nvPr/>
        </p:nvSpPr>
        <p:spPr>
          <a:xfrm>
            <a:off x="3829050" y="2544763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5EFF2D5-93EE-4F44-B6D6-2AB1E2C9DE74}"/>
              </a:ext>
            </a:extLst>
          </p:cNvPr>
          <p:cNvSpPr/>
          <p:nvPr/>
        </p:nvSpPr>
        <p:spPr>
          <a:xfrm>
            <a:off x="3527425" y="2520950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F56EA1A-C421-4437-9800-72F3B012CB3C}"/>
              </a:ext>
            </a:extLst>
          </p:cNvPr>
          <p:cNvSpPr/>
          <p:nvPr/>
        </p:nvSpPr>
        <p:spPr>
          <a:xfrm>
            <a:off x="4151313" y="29146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695DDFBC-3B04-45D5-B923-4E414DE42B55}"/>
              </a:ext>
            </a:extLst>
          </p:cNvPr>
          <p:cNvSpPr/>
          <p:nvPr/>
        </p:nvSpPr>
        <p:spPr>
          <a:xfrm>
            <a:off x="4127500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AB115CAB-AB5B-4F64-9EE2-E6A84617D6F6}"/>
              </a:ext>
            </a:extLst>
          </p:cNvPr>
          <p:cNvSpPr/>
          <p:nvPr/>
        </p:nvSpPr>
        <p:spPr>
          <a:xfrm>
            <a:off x="4381500" y="2520950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CD323B45-028B-4B6A-893D-3169724A5FB7}"/>
              </a:ext>
            </a:extLst>
          </p:cNvPr>
          <p:cNvSpPr/>
          <p:nvPr/>
        </p:nvSpPr>
        <p:spPr>
          <a:xfrm>
            <a:off x="4699000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C819743C-A2AA-481E-A623-2F79C0AEC962}"/>
              </a:ext>
            </a:extLst>
          </p:cNvPr>
          <p:cNvSpPr/>
          <p:nvPr/>
        </p:nvSpPr>
        <p:spPr>
          <a:xfrm>
            <a:off x="4981575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6B36181-099C-43AF-80D1-5C98744A44C4}"/>
              </a:ext>
            </a:extLst>
          </p:cNvPr>
          <p:cNvSpPr/>
          <p:nvPr/>
        </p:nvSpPr>
        <p:spPr>
          <a:xfrm>
            <a:off x="5287963" y="2520950"/>
            <a:ext cx="177800" cy="177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CA62EDB-4626-4582-9361-6DB172B7EBE2}"/>
              </a:ext>
            </a:extLst>
          </p:cNvPr>
          <p:cNvSpPr/>
          <p:nvPr/>
        </p:nvSpPr>
        <p:spPr>
          <a:xfrm>
            <a:off x="2903539" y="2916238"/>
            <a:ext cx="179387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60D88E3-9EA3-4BE5-9CC3-3D261F8A303C}"/>
              </a:ext>
            </a:extLst>
          </p:cNvPr>
          <p:cNvSpPr/>
          <p:nvPr/>
        </p:nvSpPr>
        <p:spPr>
          <a:xfrm>
            <a:off x="3206750" y="29146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32DF7D54-C24D-4E5B-9FA9-F42EC4B7F8F5}"/>
              </a:ext>
            </a:extLst>
          </p:cNvPr>
          <p:cNvSpPr/>
          <p:nvPr/>
        </p:nvSpPr>
        <p:spPr>
          <a:xfrm>
            <a:off x="3532188" y="2909889"/>
            <a:ext cx="176212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B295138-8000-45C1-BDAF-785AE6D52729}"/>
              </a:ext>
            </a:extLst>
          </p:cNvPr>
          <p:cNvSpPr/>
          <p:nvPr/>
        </p:nvSpPr>
        <p:spPr>
          <a:xfrm>
            <a:off x="3829050" y="2916238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D157A522-C639-40AA-9F81-72A8E715F526}"/>
              </a:ext>
            </a:extLst>
          </p:cNvPr>
          <p:cNvSpPr/>
          <p:nvPr/>
        </p:nvSpPr>
        <p:spPr>
          <a:xfrm>
            <a:off x="3203575" y="2535238"/>
            <a:ext cx="177800" cy="177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F0A87FE9-438F-4943-8BDC-71BD9149C829}"/>
              </a:ext>
            </a:extLst>
          </p:cNvPr>
          <p:cNvSpPr/>
          <p:nvPr/>
        </p:nvSpPr>
        <p:spPr>
          <a:xfrm>
            <a:off x="4446588" y="2916238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C1C4EE9F-0D29-4D1C-8EE0-413C84209782}"/>
              </a:ext>
            </a:extLst>
          </p:cNvPr>
          <p:cNvSpPr/>
          <p:nvPr/>
        </p:nvSpPr>
        <p:spPr>
          <a:xfrm>
            <a:off x="5041900" y="29083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528600C8-1666-49A8-87C5-7F7CF6048600}"/>
              </a:ext>
            </a:extLst>
          </p:cNvPr>
          <p:cNvSpPr/>
          <p:nvPr/>
        </p:nvSpPr>
        <p:spPr>
          <a:xfrm>
            <a:off x="5287963" y="2889250"/>
            <a:ext cx="177800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7867BFC1-3EF8-4646-B90E-10DB84C569A4}"/>
              </a:ext>
            </a:extLst>
          </p:cNvPr>
          <p:cNvSpPr/>
          <p:nvPr/>
        </p:nvSpPr>
        <p:spPr>
          <a:xfrm>
            <a:off x="2908300" y="32226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477D00E3-1E4E-4ED5-BC9C-5B89A8CDB72C}"/>
              </a:ext>
            </a:extLst>
          </p:cNvPr>
          <p:cNvSpPr/>
          <p:nvPr/>
        </p:nvSpPr>
        <p:spPr>
          <a:xfrm>
            <a:off x="3217864" y="3222625"/>
            <a:ext cx="179387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17A91504-F7C1-495E-B432-5A02ED049B34}"/>
              </a:ext>
            </a:extLst>
          </p:cNvPr>
          <p:cNvSpPr/>
          <p:nvPr/>
        </p:nvSpPr>
        <p:spPr>
          <a:xfrm>
            <a:off x="3530600" y="32226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874AC509-0B39-45F6-8B3E-0A6073F97B89}"/>
              </a:ext>
            </a:extLst>
          </p:cNvPr>
          <p:cNvSpPr/>
          <p:nvPr/>
        </p:nvSpPr>
        <p:spPr>
          <a:xfrm>
            <a:off x="3838575" y="3241675"/>
            <a:ext cx="179388" cy="177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313DD704-BE11-4B8E-8BA5-A7F74635C017}"/>
              </a:ext>
            </a:extLst>
          </p:cNvPr>
          <p:cNvSpPr/>
          <p:nvPr/>
        </p:nvSpPr>
        <p:spPr>
          <a:xfrm>
            <a:off x="4127500" y="3267075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FC8CB6F0-D655-481C-AB40-E9CBA2ECD555}"/>
              </a:ext>
            </a:extLst>
          </p:cNvPr>
          <p:cNvSpPr/>
          <p:nvPr/>
        </p:nvSpPr>
        <p:spPr>
          <a:xfrm>
            <a:off x="4446588" y="324167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27F8D9B3-2537-4A68-8829-A3CD5BEF15B3}"/>
              </a:ext>
            </a:extLst>
          </p:cNvPr>
          <p:cNvSpPr/>
          <p:nvPr/>
        </p:nvSpPr>
        <p:spPr>
          <a:xfrm>
            <a:off x="4740275" y="324167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481EAB6F-DA27-465B-9C40-1A448102BBF3}"/>
              </a:ext>
            </a:extLst>
          </p:cNvPr>
          <p:cNvSpPr/>
          <p:nvPr/>
        </p:nvSpPr>
        <p:spPr>
          <a:xfrm>
            <a:off x="5341938" y="32226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1BC81490-0FBE-4075-89BE-1929B8F51E72}"/>
              </a:ext>
            </a:extLst>
          </p:cNvPr>
          <p:cNvSpPr/>
          <p:nvPr/>
        </p:nvSpPr>
        <p:spPr>
          <a:xfrm>
            <a:off x="2897188" y="3495675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9A9D7338-F172-4A9D-8AF8-338D797CCE5E}"/>
              </a:ext>
            </a:extLst>
          </p:cNvPr>
          <p:cNvSpPr/>
          <p:nvPr/>
        </p:nvSpPr>
        <p:spPr>
          <a:xfrm>
            <a:off x="3217864" y="3513139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B86BC712-9BC3-429B-A728-2424BA245689}"/>
              </a:ext>
            </a:extLst>
          </p:cNvPr>
          <p:cNvSpPr/>
          <p:nvPr/>
        </p:nvSpPr>
        <p:spPr>
          <a:xfrm>
            <a:off x="3536950" y="35274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9D3480A1-2EA0-4412-9DD9-11ED1C7C3FE9}"/>
              </a:ext>
            </a:extLst>
          </p:cNvPr>
          <p:cNvSpPr/>
          <p:nvPr/>
        </p:nvSpPr>
        <p:spPr>
          <a:xfrm>
            <a:off x="3841750" y="3527425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5B72D1BB-5B0E-4977-B17F-15A120B5A172}"/>
              </a:ext>
            </a:extLst>
          </p:cNvPr>
          <p:cNvSpPr/>
          <p:nvPr/>
        </p:nvSpPr>
        <p:spPr>
          <a:xfrm>
            <a:off x="4413250" y="35274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02BBF7C6-3A49-4655-95CE-48F0927998AF}"/>
              </a:ext>
            </a:extLst>
          </p:cNvPr>
          <p:cNvSpPr/>
          <p:nvPr/>
        </p:nvSpPr>
        <p:spPr>
          <a:xfrm>
            <a:off x="4127500" y="35274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1E96C357-53C7-4EBF-B605-B423A87D0593}"/>
              </a:ext>
            </a:extLst>
          </p:cNvPr>
          <p:cNvSpPr/>
          <p:nvPr/>
        </p:nvSpPr>
        <p:spPr>
          <a:xfrm>
            <a:off x="4740275" y="3508375"/>
            <a:ext cx="177800" cy="177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49E46DF4-4627-4769-9A14-7480E07F2F8F}"/>
              </a:ext>
            </a:extLst>
          </p:cNvPr>
          <p:cNvSpPr/>
          <p:nvPr/>
        </p:nvSpPr>
        <p:spPr>
          <a:xfrm>
            <a:off x="5049838" y="3529014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C99DDD8F-0C9E-4824-9C65-CD71B3F16DBF}"/>
              </a:ext>
            </a:extLst>
          </p:cNvPr>
          <p:cNvSpPr/>
          <p:nvPr/>
        </p:nvSpPr>
        <p:spPr>
          <a:xfrm>
            <a:off x="5330825" y="3536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E09D797A-CD6B-4C7C-BA17-3F9B80A8AC77}"/>
              </a:ext>
            </a:extLst>
          </p:cNvPr>
          <p:cNvSpPr/>
          <p:nvPr/>
        </p:nvSpPr>
        <p:spPr>
          <a:xfrm>
            <a:off x="5734050" y="2908300"/>
            <a:ext cx="177800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C09105BB-9738-460C-98FC-7E41E303690F}"/>
              </a:ext>
            </a:extLst>
          </p:cNvPr>
          <p:cNvSpPr/>
          <p:nvPr/>
        </p:nvSpPr>
        <p:spPr>
          <a:xfrm>
            <a:off x="4421188" y="223520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53C31FB8-2CCD-437D-A7BB-439F9313166D}"/>
              </a:ext>
            </a:extLst>
          </p:cNvPr>
          <p:cNvSpPr/>
          <p:nvPr/>
        </p:nvSpPr>
        <p:spPr>
          <a:xfrm>
            <a:off x="4754563" y="2919413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86246DF2-D1EB-4F30-A5B6-F11A78BB2201}"/>
              </a:ext>
            </a:extLst>
          </p:cNvPr>
          <p:cNvSpPr/>
          <p:nvPr/>
        </p:nvSpPr>
        <p:spPr>
          <a:xfrm>
            <a:off x="5080000" y="324167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A2B3C8AF-63E9-4D3D-BF8F-FC00BBDE7795}"/>
              </a:ext>
            </a:extLst>
          </p:cNvPr>
          <p:cNvSpPr/>
          <p:nvPr/>
        </p:nvSpPr>
        <p:spPr>
          <a:xfrm>
            <a:off x="2589214" y="3495675"/>
            <a:ext cx="179387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3F8332CF-0F53-4D90-B0D0-7AE41844F160}"/>
              </a:ext>
            </a:extLst>
          </p:cNvPr>
          <p:cNvSpPr/>
          <p:nvPr/>
        </p:nvSpPr>
        <p:spPr>
          <a:xfrm>
            <a:off x="2595563" y="3192463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2EE677D9-ACB1-41D9-8FC9-5D56C6CE1A0B}"/>
              </a:ext>
            </a:extLst>
          </p:cNvPr>
          <p:cNvSpPr/>
          <p:nvPr/>
        </p:nvSpPr>
        <p:spPr>
          <a:xfrm>
            <a:off x="2595564" y="2895600"/>
            <a:ext cx="179387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B36778FF-5421-4E4A-814F-30A12E230B33}"/>
              </a:ext>
            </a:extLst>
          </p:cNvPr>
          <p:cNvSpPr/>
          <p:nvPr/>
        </p:nvSpPr>
        <p:spPr>
          <a:xfrm>
            <a:off x="2611438" y="2509838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31A55C73-06E4-404D-8726-E495AE9C7B76}"/>
              </a:ext>
            </a:extLst>
          </p:cNvPr>
          <p:cNvSpPr/>
          <p:nvPr/>
        </p:nvSpPr>
        <p:spPr>
          <a:xfrm>
            <a:off x="2611438" y="2198689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C5B9CAF6-2739-455F-B5EE-D8E0CAE4DB3F}"/>
              </a:ext>
            </a:extLst>
          </p:cNvPr>
          <p:cNvCxnSpPr>
            <a:stCxn id="52" idx="2"/>
          </p:cNvCxnSpPr>
          <p:nvPr/>
        </p:nvCxnSpPr>
        <p:spPr>
          <a:xfrm flipH="1">
            <a:off x="5519738" y="2998788"/>
            <a:ext cx="214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03" name="Content Placeholder 94">
            <a:extLst>
              <a:ext uri="{FF2B5EF4-FFF2-40B4-BE49-F238E27FC236}">
                <a16:creationId xmlns="" xmlns:a16="http://schemas.microsoft.com/office/drawing/2014/main" id="{CEB0325A-0FD2-4787-8A92-B0D9B050DE01}"/>
              </a:ext>
            </a:extLst>
          </p:cNvPr>
          <p:cNvSpPr txBox="1">
            <a:spLocks/>
          </p:cNvSpPr>
          <p:nvPr/>
        </p:nvSpPr>
        <p:spPr bwMode="auto">
          <a:xfrm>
            <a:off x="6842126" y="2227263"/>
            <a:ext cx="31972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10% </a:t>
            </a:r>
            <a:r>
              <a:rPr lang="hr-HR" altLang="en-US" b="1">
                <a:solidFill>
                  <a:srgbClr val="000000"/>
                </a:solidFill>
                <a:cs typeface="Arial" panose="020B0604020202020204" pitchFamily="34" charset="0"/>
              </a:rPr>
              <a:t>osjetljivih u populaciji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20% </a:t>
            </a:r>
            <a:r>
              <a:rPr lang="hr-HR" altLang="en-US" b="1">
                <a:solidFill>
                  <a:srgbClr val="000000"/>
                </a:solidFill>
                <a:cs typeface="Arial" panose="020B0604020202020204" pitchFamily="34" charset="0"/>
              </a:rPr>
              <a:t>osjetljivih  zaraženo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(2% populacije)</a:t>
            </a:r>
          </a:p>
        </p:txBody>
      </p:sp>
    </p:spTree>
    <p:extLst>
      <p:ext uri="{BB962C8B-B14F-4D97-AF65-F5344CB8AC3E}">
        <p14:creationId xmlns:p14="http://schemas.microsoft.com/office/powerpoint/2010/main" val="28426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8"/>
    </mc:Choice>
    <mc:Fallback xmlns="">
      <p:transition spd="slow" advTm="1472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03CB73-6E78-4AEF-BF87-08BFAC0D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8075"/>
          </a:xfrm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Epidemiologija bolesti protiv kojih se cijepi - ukratko</a:t>
            </a:r>
          </a:p>
        </p:txBody>
      </p:sp>
    </p:spTree>
    <p:extLst>
      <p:ext uri="{BB962C8B-B14F-4D97-AF65-F5344CB8AC3E}">
        <p14:creationId xmlns:p14="http://schemas.microsoft.com/office/powerpoint/2010/main" val="42820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7"/>
    </mc:Choice>
    <mc:Fallback xmlns="">
      <p:transition spd="slow" advTm="2623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3">
            <a:extLst>
              <a:ext uri="{FF2B5EF4-FFF2-40B4-BE49-F238E27FC236}">
                <a16:creationId xmlns="" xmlns:a16="http://schemas.microsoft.com/office/drawing/2014/main" id="{CBD70519-319F-48D4-8EBA-656FE0C6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513" y="457201"/>
            <a:ext cx="7510462" cy="1198563"/>
          </a:xfrm>
        </p:spPr>
        <p:txBody>
          <a:bodyPr/>
          <a:lstStyle/>
          <a:p>
            <a:pPr eaLnBrk="1" hangingPunct="1"/>
            <a:r>
              <a:rPr lang="hr-HR" altLang="en-US" b="1">
                <a:solidFill>
                  <a:srgbClr val="C00000"/>
                </a:solidFill>
              </a:rPr>
              <a:t>Prosječne razine/pragovi kolektivnog imuniteta potrebni za spriječiti cirkulaciju uzročnika među stanovništvom</a:t>
            </a:r>
            <a:endParaRPr lang="hr-HR" altLang="en-US" sz="1500" b="1">
              <a:solidFill>
                <a:srgbClr val="C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3480252-9A19-4D90-9C12-6B33167F899D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1905000"/>
          <a:ext cx="7426326" cy="373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5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754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9089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Bolest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i="1" dirty="0">
                          <a:solidFill>
                            <a:srgbClr val="002060"/>
                          </a:solidFill>
                        </a:rPr>
                        <a:t>R</a:t>
                      </a:r>
                      <a:r>
                        <a:rPr lang="hr-HR" sz="2000" b="1" i="1" baseline="-25000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hr-HR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Razina kolektivnog imuniteta*</a:t>
                      </a:r>
                    </a:p>
                  </a:txBody>
                  <a:tcPr marL="91441" marR="91441" marT="34277" marB="3427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387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Diferija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6-7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83% - 86%</a:t>
                      </a:r>
                    </a:p>
                  </a:txBody>
                  <a:tcPr marL="91441" marR="91441" marT="34277" marB="3427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387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Ospice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12-18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83% - 94%</a:t>
                      </a:r>
                    </a:p>
                  </a:txBody>
                  <a:tcPr marL="91441" marR="91441" marT="34277" marB="3427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6387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Mumps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4-7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75% - 86%</a:t>
                      </a:r>
                    </a:p>
                  </a:txBody>
                  <a:tcPr marL="91441" marR="91441" marT="34277" marB="3427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387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Hripavac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12-17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92% - 94%</a:t>
                      </a:r>
                    </a:p>
                  </a:txBody>
                  <a:tcPr marL="91441" marR="91441" marT="34277" marB="3427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387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Dječja paraliza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5-7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80% - 86%</a:t>
                      </a:r>
                    </a:p>
                  </a:txBody>
                  <a:tcPr marL="91441" marR="91441" marT="34277" marB="3427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387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Rubela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5-7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80% - 86%</a:t>
                      </a:r>
                    </a:p>
                  </a:txBody>
                  <a:tcPr marL="91441" marR="91441" marT="34277" marB="3427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6387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Gripa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2-4</a:t>
                      </a:r>
                    </a:p>
                  </a:txBody>
                  <a:tcPr marL="91441" marR="91441" marT="34277" marB="34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rgbClr val="002060"/>
                          </a:solidFill>
                        </a:rPr>
                        <a:t>50% - 75%</a:t>
                      </a:r>
                    </a:p>
                  </a:txBody>
                  <a:tcPr marL="91441" marR="91441" marT="34277" marB="3427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353" name="TextBox 5">
            <a:extLst>
              <a:ext uri="{FF2B5EF4-FFF2-40B4-BE49-F238E27FC236}">
                <a16:creationId xmlns="" xmlns:a16="http://schemas.microsoft.com/office/drawing/2014/main" id="{48B12562-E7C3-4027-8C57-2832A7CE2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1" y="6096000"/>
            <a:ext cx="7064375" cy="300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hr-HR" altLang="en-US" sz="1350" dirty="0">
                <a:solidFill>
                  <a:prstClr val="black"/>
                </a:solidFill>
                <a:cs typeface="Arial" panose="020B0604020202020204" pitchFamily="34" charset="0"/>
              </a:rPr>
              <a:t>* Razina kolektivnog imuniteta nije isto što i cjepni obuhvati</a:t>
            </a:r>
          </a:p>
        </p:txBody>
      </p:sp>
    </p:spTree>
    <p:extLst>
      <p:ext uri="{BB962C8B-B14F-4D97-AF65-F5344CB8AC3E}">
        <p14:creationId xmlns:p14="http://schemas.microsoft.com/office/powerpoint/2010/main" val="2944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86"/>
    </mc:Choice>
    <mc:Fallback xmlns="">
      <p:transition spd="slow" advTm="5408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5">
            <a:extLst>
              <a:ext uri="{FF2B5EF4-FFF2-40B4-BE49-F238E27FC236}">
                <a16:creationId xmlns="" xmlns:a16="http://schemas.microsoft.com/office/drawing/2014/main" id="{CB68D8A3-A4F3-4909-806C-1EE0F7F8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113" y="1158876"/>
            <a:ext cx="7886700" cy="993775"/>
          </a:xfrm>
        </p:spPr>
        <p:txBody>
          <a:bodyPr/>
          <a:lstStyle/>
          <a:p>
            <a:pPr eaLnBrk="1" hangingPunct="1"/>
            <a:r>
              <a:rPr lang="hr-HR" altLang="en-US" sz="2400" b="1"/>
              <a:t>Kolektivni imunitet, primjer </a:t>
            </a:r>
            <a:r>
              <a:rPr lang="en-US" altLang="en-US" sz="2400" b="1"/>
              <a:t>2.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352D831-ACB6-4EBE-A536-EADE68CD2305}"/>
              </a:ext>
            </a:extLst>
          </p:cNvPr>
          <p:cNvSpPr/>
          <p:nvPr/>
        </p:nvSpPr>
        <p:spPr>
          <a:xfrm>
            <a:off x="2895600" y="2193925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991728E-DB58-45C1-8D6C-52D417A414B5}"/>
              </a:ext>
            </a:extLst>
          </p:cNvPr>
          <p:cNvSpPr/>
          <p:nvPr/>
        </p:nvSpPr>
        <p:spPr>
          <a:xfrm>
            <a:off x="3206750" y="2217739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90C070C-0127-4D93-B26F-14B9539FE5D4}"/>
              </a:ext>
            </a:extLst>
          </p:cNvPr>
          <p:cNvSpPr/>
          <p:nvPr/>
        </p:nvSpPr>
        <p:spPr>
          <a:xfrm>
            <a:off x="3517900" y="22098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0F93D26-AAC7-4DDD-B182-9C2CF69DEEF3}"/>
              </a:ext>
            </a:extLst>
          </p:cNvPr>
          <p:cNvSpPr/>
          <p:nvPr/>
        </p:nvSpPr>
        <p:spPr>
          <a:xfrm>
            <a:off x="3830638" y="2217739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1613435-A4EE-41BE-8800-ADE3AD17A957}"/>
              </a:ext>
            </a:extLst>
          </p:cNvPr>
          <p:cNvSpPr/>
          <p:nvPr/>
        </p:nvSpPr>
        <p:spPr>
          <a:xfrm>
            <a:off x="4127500" y="223520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E56192B-A2DE-42C3-A983-6F24CB4CD6AA}"/>
              </a:ext>
            </a:extLst>
          </p:cNvPr>
          <p:cNvSpPr/>
          <p:nvPr/>
        </p:nvSpPr>
        <p:spPr>
          <a:xfrm>
            <a:off x="4699000" y="223520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3205537-5DA7-4FFA-B8B1-16A22A43A832}"/>
              </a:ext>
            </a:extLst>
          </p:cNvPr>
          <p:cNvSpPr/>
          <p:nvPr/>
        </p:nvSpPr>
        <p:spPr>
          <a:xfrm>
            <a:off x="4960938" y="2246314"/>
            <a:ext cx="177800" cy="1793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0E3D0E1-F754-43F1-86D5-841C2C443397}"/>
              </a:ext>
            </a:extLst>
          </p:cNvPr>
          <p:cNvSpPr/>
          <p:nvPr/>
        </p:nvSpPr>
        <p:spPr>
          <a:xfrm>
            <a:off x="5267325" y="2217739"/>
            <a:ext cx="179388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A6782DBA-224A-4E17-8BFD-4E1F2A2CF0C6}"/>
              </a:ext>
            </a:extLst>
          </p:cNvPr>
          <p:cNvSpPr/>
          <p:nvPr/>
        </p:nvSpPr>
        <p:spPr>
          <a:xfrm>
            <a:off x="2895600" y="2520950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CB92EE2-2AE0-4C08-A111-7524FC7B656C}"/>
              </a:ext>
            </a:extLst>
          </p:cNvPr>
          <p:cNvSpPr/>
          <p:nvPr/>
        </p:nvSpPr>
        <p:spPr>
          <a:xfrm>
            <a:off x="3829050" y="2544763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5AF50F6-3D8A-4F73-A9EF-664CA8B48E6C}"/>
              </a:ext>
            </a:extLst>
          </p:cNvPr>
          <p:cNvSpPr/>
          <p:nvPr/>
        </p:nvSpPr>
        <p:spPr>
          <a:xfrm>
            <a:off x="3527425" y="2520950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EBC59211-BE05-489B-B353-F8560B860362}"/>
              </a:ext>
            </a:extLst>
          </p:cNvPr>
          <p:cNvSpPr/>
          <p:nvPr/>
        </p:nvSpPr>
        <p:spPr>
          <a:xfrm>
            <a:off x="4151313" y="29146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4B2D929-4498-4743-8625-A3C34958F9DF}"/>
              </a:ext>
            </a:extLst>
          </p:cNvPr>
          <p:cNvSpPr/>
          <p:nvPr/>
        </p:nvSpPr>
        <p:spPr>
          <a:xfrm>
            <a:off x="4127500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8C0AAA8-B01B-401D-9BA0-16FB76A6C064}"/>
              </a:ext>
            </a:extLst>
          </p:cNvPr>
          <p:cNvSpPr/>
          <p:nvPr/>
        </p:nvSpPr>
        <p:spPr>
          <a:xfrm>
            <a:off x="4381500" y="2520950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DF40D666-4C8C-4A6A-B14C-DD414740CD40}"/>
              </a:ext>
            </a:extLst>
          </p:cNvPr>
          <p:cNvSpPr/>
          <p:nvPr/>
        </p:nvSpPr>
        <p:spPr>
          <a:xfrm>
            <a:off x="4699000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D57FF3D-80B0-4771-AA2F-FBABEEEEF545}"/>
              </a:ext>
            </a:extLst>
          </p:cNvPr>
          <p:cNvSpPr/>
          <p:nvPr/>
        </p:nvSpPr>
        <p:spPr>
          <a:xfrm>
            <a:off x="4981575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E7A6547-CAE0-403B-9E18-E1A362DDD3BF}"/>
              </a:ext>
            </a:extLst>
          </p:cNvPr>
          <p:cNvSpPr/>
          <p:nvPr/>
        </p:nvSpPr>
        <p:spPr>
          <a:xfrm>
            <a:off x="5287963" y="2520950"/>
            <a:ext cx="177800" cy="177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78B1C5C-192B-4830-8B27-54B86EA6FB8A}"/>
              </a:ext>
            </a:extLst>
          </p:cNvPr>
          <p:cNvSpPr/>
          <p:nvPr/>
        </p:nvSpPr>
        <p:spPr>
          <a:xfrm>
            <a:off x="2903539" y="2916238"/>
            <a:ext cx="179387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E1BA89F9-3E52-4E63-9CB7-B91A24408E31}"/>
              </a:ext>
            </a:extLst>
          </p:cNvPr>
          <p:cNvSpPr/>
          <p:nvPr/>
        </p:nvSpPr>
        <p:spPr>
          <a:xfrm>
            <a:off x="3206750" y="29146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CD6D948-D31C-4C74-95F5-57BB97E52739}"/>
              </a:ext>
            </a:extLst>
          </p:cNvPr>
          <p:cNvSpPr/>
          <p:nvPr/>
        </p:nvSpPr>
        <p:spPr>
          <a:xfrm>
            <a:off x="3532188" y="2909889"/>
            <a:ext cx="176212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BFB9BBDB-2939-468F-8673-E742E6472CCF}"/>
              </a:ext>
            </a:extLst>
          </p:cNvPr>
          <p:cNvSpPr/>
          <p:nvPr/>
        </p:nvSpPr>
        <p:spPr>
          <a:xfrm>
            <a:off x="3829050" y="2916238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96A9689-1F34-481D-B61C-0816B400B4C7}"/>
              </a:ext>
            </a:extLst>
          </p:cNvPr>
          <p:cNvSpPr/>
          <p:nvPr/>
        </p:nvSpPr>
        <p:spPr>
          <a:xfrm>
            <a:off x="3203575" y="2535238"/>
            <a:ext cx="177800" cy="177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B3FFF33-D3DD-4529-9414-E0036C5D8630}"/>
              </a:ext>
            </a:extLst>
          </p:cNvPr>
          <p:cNvSpPr/>
          <p:nvPr/>
        </p:nvSpPr>
        <p:spPr>
          <a:xfrm>
            <a:off x="4446588" y="2916238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FDA0DB3A-7FA0-4439-96E7-5B721660BD0A}"/>
              </a:ext>
            </a:extLst>
          </p:cNvPr>
          <p:cNvSpPr/>
          <p:nvPr/>
        </p:nvSpPr>
        <p:spPr>
          <a:xfrm>
            <a:off x="5041900" y="29083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60EA0068-AF8E-4BB8-8F54-56EBF1327A09}"/>
              </a:ext>
            </a:extLst>
          </p:cNvPr>
          <p:cNvSpPr/>
          <p:nvPr/>
        </p:nvSpPr>
        <p:spPr>
          <a:xfrm>
            <a:off x="5287963" y="2889250"/>
            <a:ext cx="177800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00764319-38E9-450E-8280-6F635D35AA4E}"/>
              </a:ext>
            </a:extLst>
          </p:cNvPr>
          <p:cNvSpPr/>
          <p:nvPr/>
        </p:nvSpPr>
        <p:spPr>
          <a:xfrm>
            <a:off x="2908300" y="32226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30E755B2-7889-490A-92D8-01B39D5F14B2}"/>
              </a:ext>
            </a:extLst>
          </p:cNvPr>
          <p:cNvSpPr/>
          <p:nvPr/>
        </p:nvSpPr>
        <p:spPr>
          <a:xfrm>
            <a:off x="3217864" y="3222625"/>
            <a:ext cx="179387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DC89785D-5327-4A84-A7E4-AEFAEE8F93F9}"/>
              </a:ext>
            </a:extLst>
          </p:cNvPr>
          <p:cNvSpPr/>
          <p:nvPr/>
        </p:nvSpPr>
        <p:spPr>
          <a:xfrm>
            <a:off x="3530600" y="32226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9331A3AB-8212-4B0B-9E76-B3A69BF36C7A}"/>
              </a:ext>
            </a:extLst>
          </p:cNvPr>
          <p:cNvSpPr/>
          <p:nvPr/>
        </p:nvSpPr>
        <p:spPr>
          <a:xfrm>
            <a:off x="3838575" y="3241675"/>
            <a:ext cx="179388" cy="177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8C411025-D20F-4A13-B4D4-A24AE887DEF3}"/>
              </a:ext>
            </a:extLst>
          </p:cNvPr>
          <p:cNvSpPr/>
          <p:nvPr/>
        </p:nvSpPr>
        <p:spPr>
          <a:xfrm>
            <a:off x="4127500" y="3267075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B13BE245-C67F-4FE9-97EC-0D816460646D}"/>
              </a:ext>
            </a:extLst>
          </p:cNvPr>
          <p:cNvSpPr/>
          <p:nvPr/>
        </p:nvSpPr>
        <p:spPr>
          <a:xfrm>
            <a:off x="4446588" y="324167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3661C414-ED7B-42B0-8726-B1D6C11DD19A}"/>
              </a:ext>
            </a:extLst>
          </p:cNvPr>
          <p:cNvSpPr/>
          <p:nvPr/>
        </p:nvSpPr>
        <p:spPr>
          <a:xfrm>
            <a:off x="4740275" y="324167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4CBB3091-158B-4DCE-897F-2E193C7BA72D}"/>
              </a:ext>
            </a:extLst>
          </p:cNvPr>
          <p:cNvSpPr/>
          <p:nvPr/>
        </p:nvSpPr>
        <p:spPr>
          <a:xfrm>
            <a:off x="5341938" y="32226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5EAADE8C-A6AD-4F30-BCDD-F59EFE6BA562}"/>
              </a:ext>
            </a:extLst>
          </p:cNvPr>
          <p:cNvSpPr/>
          <p:nvPr/>
        </p:nvSpPr>
        <p:spPr>
          <a:xfrm>
            <a:off x="2897188" y="3495675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00038D2-8DDC-455D-AD3A-BBCF8B0B2DC6}"/>
              </a:ext>
            </a:extLst>
          </p:cNvPr>
          <p:cNvSpPr/>
          <p:nvPr/>
        </p:nvSpPr>
        <p:spPr>
          <a:xfrm>
            <a:off x="3217864" y="3513139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A433DC4D-9DF6-4431-8E78-4E717553A5FC}"/>
              </a:ext>
            </a:extLst>
          </p:cNvPr>
          <p:cNvSpPr/>
          <p:nvPr/>
        </p:nvSpPr>
        <p:spPr>
          <a:xfrm>
            <a:off x="3536950" y="35274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4D4CB36F-092C-4763-9424-A921D0E8B846}"/>
              </a:ext>
            </a:extLst>
          </p:cNvPr>
          <p:cNvSpPr/>
          <p:nvPr/>
        </p:nvSpPr>
        <p:spPr>
          <a:xfrm>
            <a:off x="3841750" y="3527425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917FC946-9E29-4A38-B08D-57C39F6F76A1}"/>
              </a:ext>
            </a:extLst>
          </p:cNvPr>
          <p:cNvSpPr/>
          <p:nvPr/>
        </p:nvSpPr>
        <p:spPr>
          <a:xfrm>
            <a:off x="4413250" y="35274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9B5434FB-9465-4AB8-AB30-69F01E78C9BA}"/>
              </a:ext>
            </a:extLst>
          </p:cNvPr>
          <p:cNvSpPr/>
          <p:nvPr/>
        </p:nvSpPr>
        <p:spPr>
          <a:xfrm>
            <a:off x="4127500" y="35274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37EA5825-9B11-4D7D-87F3-84236CE6D201}"/>
              </a:ext>
            </a:extLst>
          </p:cNvPr>
          <p:cNvSpPr/>
          <p:nvPr/>
        </p:nvSpPr>
        <p:spPr>
          <a:xfrm>
            <a:off x="4740275" y="3508375"/>
            <a:ext cx="177800" cy="177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F79DFA33-B888-438A-A183-1A5287C0D928}"/>
              </a:ext>
            </a:extLst>
          </p:cNvPr>
          <p:cNvSpPr/>
          <p:nvPr/>
        </p:nvSpPr>
        <p:spPr>
          <a:xfrm>
            <a:off x="5049838" y="3529014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B722D983-500A-416D-BE97-76245332190A}"/>
              </a:ext>
            </a:extLst>
          </p:cNvPr>
          <p:cNvSpPr/>
          <p:nvPr/>
        </p:nvSpPr>
        <p:spPr>
          <a:xfrm>
            <a:off x="5330825" y="3536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B766EE28-DB44-4865-9B78-A3A117BEF50C}"/>
              </a:ext>
            </a:extLst>
          </p:cNvPr>
          <p:cNvSpPr/>
          <p:nvPr/>
        </p:nvSpPr>
        <p:spPr>
          <a:xfrm>
            <a:off x="5734050" y="2908300"/>
            <a:ext cx="177800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3899D22-C4D6-4B2C-923A-A771C1B7E6AA}"/>
              </a:ext>
            </a:extLst>
          </p:cNvPr>
          <p:cNvSpPr/>
          <p:nvPr/>
        </p:nvSpPr>
        <p:spPr>
          <a:xfrm>
            <a:off x="4421188" y="223520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25E7F5D-B315-4CE6-BDDB-DCFAC856CC01}"/>
              </a:ext>
            </a:extLst>
          </p:cNvPr>
          <p:cNvSpPr/>
          <p:nvPr/>
        </p:nvSpPr>
        <p:spPr>
          <a:xfrm>
            <a:off x="4754563" y="2919413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9485CA9F-D215-46C2-9034-B778273F9363}"/>
              </a:ext>
            </a:extLst>
          </p:cNvPr>
          <p:cNvSpPr/>
          <p:nvPr/>
        </p:nvSpPr>
        <p:spPr>
          <a:xfrm>
            <a:off x="5080000" y="324167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76DC34F5-EE29-4755-A9A3-0186B2A65A4F}"/>
              </a:ext>
            </a:extLst>
          </p:cNvPr>
          <p:cNvSpPr/>
          <p:nvPr/>
        </p:nvSpPr>
        <p:spPr>
          <a:xfrm>
            <a:off x="2589214" y="3495675"/>
            <a:ext cx="179387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84F4638-83F3-4D51-A7A5-43707E515778}"/>
              </a:ext>
            </a:extLst>
          </p:cNvPr>
          <p:cNvSpPr/>
          <p:nvPr/>
        </p:nvSpPr>
        <p:spPr>
          <a:xfrm>
            <a:off x="2595563" y="3192463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5AFE5D1D-AA68-41E4-B1CE-1C1A97B05124}"/>
              </a:ext>
            </a:extLst>
          </p:cNvPr>
          <p:cNvSpPr/>
          <p:nvPr/>
        </p:nvSpPr>
        <p:spPr>
          <a:xfrm>
            <a:off x="2595564" y="2895600"/>
            <a:ext cx="179387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F76FCF6F-8324-4013-A247-A4BE9DC5ADEB}"/>
              </a:ext>
            </a:extLst>
          </p:cNvPr>
          <p:cNvSpPr/>
          <p:nvPr/>
        </p:nvSpPr>
        <p:spPr>
          <a:xfrm>
            <a:off x="2611438" y="2509838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56F34548-05A3-4F75-AC89-3C7916645636}"/>
              </a:ext>
            </a:extLst>
          </p:cNvPr>
          <p:cNvSpPr/>
          <p:nvPr/>
        </p:nvSpPr>
        <p:spPr>
          <a:xfrm>
            <a:off x="2611438" y="2198689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4CF07176-41EA-4A08-AFE1-A528F6062638}"/>
              </a:ext>
            </a:extLst>
          </p:cNvPr>
          <p:cNvCxnSpPr>
            <a:stCxn id="52" idx="2"/>
          </p:cNvCxnSpPr>
          <p:nvPr/>
        </p:nvCxnSpPr>
        <p:spPr>
          <a:xfrm flipH="1">
            <a:off x="5519738" y="2998788"/>
            <a:ext cx="214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75" name="Content Placeholder 94">
            <a:extLst>
              <a:ext uri="{FF2B5EF4-FFF2-40B4-BE49-F238E27FC236}">
                <a16:creationId xmlns="" xmlns:a16="http://schemas.microsoft.com/office/drawing/2014/main" id="{F40FE3CE-48CC-4BE0-A60A-DD2DE0AC493E}"/>
              </a:ext>
            </a:extLst>
          </p:cNvPr>
          <p:cNvSpPr txBox="1">
            <a:spLocks/>
          </p:cNvSpPr>
          <p:nvPr/>
        </p:nvSpPr>
        <p:spPr bwMode="auto">
          <a:xfrm>
            <a:off x="6842126" y="2227263"/>
            <a:ext cx="31972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10% </a:t>
            </a:r>
            <a:r>
              <a:rPr lang="hr-HR" altLang="en-US" b="1">
                <a:solidFill>
                  <a:srgbClr val="000000"/>
                </a:solidFill>
                <a:cs typeface="Arial" panose="020B0604020202020204" pitchFamily="34" charset="0"/>
              </a:rPr>
              <a:t>osjetljivih u populaciji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20% </a:t>
            </a:r>
            <a:r>
              <a:rPr lang="hr-HR" altLang="en-US" b="1">
                <a:solidFill>
                  <a:srgbClr val="000000"/>
                </a:solidFill>
                <a:cs typeface="Arial" panose="020B0604020202020204" pitchFamily="34" charset="0"/>
              </a:rPr>
              <a:t>osjetljivih  zaraženo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(2% populacije)</a:t>
            </a:r>
          </a:p>
        </p:txBody>
      </p:sp>
    </p:spTree>
    <p:extLst>
      <p:ext uri="{BB962C8B-B14F-4D97-AF65-F5344CB8AC3E}">
        <p14:creationId xmlns:p14="http://schemas.microsoft.com/office/powerpoint/2010/main" val="16040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5"/>
    </mc:Choice>
    <mc:Fallback xmlns="">
      <p:transition spd="slow" advTm="3200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5">
            <a:extLst>
              <a:ext uri="{FF2B5EF4-FFF2-40B4-BE49-F238E27FC236}">
                <a16:creationId xmlns="" xmlns:a16="http://schemas.microsoft.com/office/drawing/2014/main" id="{F7E65FF1-22F3-4E5F-9040-FCEA0B76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113" y="1158876"/>
            <a:ext cx="7886700" cy="993775"/>
          </a:xfrm>
        </p:spPr>
        <p:txBody>
          <a:bodyPr/>
          <a:lstStyle/>
          <a:p>
            <a:pPr eaLnBrk="1" hangingPunct="1"/>
            <a:r>
              <a:rPr lang="hr-HR" altLang="en-US" sz="2400" b="1"/>
              <a:t>Kolektivni imunitet, primjer </a:t>
            </a:r>
            <a:r>
              <a:rPr lang="en-US" altLang="en-US" sz="2400" b="1"/>
              <a:t>3. neravnomjerna raspodjela osjetljivih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AF886E8-8E1F-482C-AEDC-CCEAB710CE1A}"/>
              </a:ext>
            </a:extLst>
          </p:cNvPr>
          <p:cNvSpPr/>
          <p:nvPr/>
        </p:nvSpPr>
        <p:spPr>
          <a:xfrm>
            <a:off x="2895600" y="2193925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3BADD16-D40E-44C1-9258-F33ADC9D3F35}"/>
              </a:ext>
            </a:extLst>
          </p:cNvPr>
          <p:cNvSpPr/>
          <p:nvPr/>
        </p:nvSpPr>
        <p:spPr>
          <a:xfrm>
            <a:off x="3206750" y="2217739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D3BB159-F531-4C9F-B4CA-FB5AFA04358D}"/>
              </a:ext>
            </a:extLst>
          </p:cNvPr>
          <p:cNvSpPr/>
          <p:nvPr/>
        </p:nvSpPr>
        <p:spPr>
          <a:xfrm>
            <a:off x="3517900" y="22098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71921FE-E18B-4E97-AD4D-EEB2421EE5E1}"/>
              </a:ext>
            </a:extLst>
          </p:cNvPr>
          <p:cNvSpPr/>
          <p:nvPr/>
        </p:nvSpPr>
        <p:spPr>
          <a:xfrm>
            <a:off x="3830638" y="2217739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AEEB60-7CC2-4A05-8C1A-0A7CD262FD7E}"/>
              </a:ext>
            </a:extLst>
          </p:cNvPr>
          <p:cNvSpPr/>
          <p:nvPr/>
        </p:nvSpPr>
        <p:spPr>
          <a:xfrm>
            <a:off x="4127500" y="223520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84F71EB-7C34-42F7-B537-2F487557E5F9}"/>
              </a:ext>
            </a:extLst>
          </p:cNvPr>
          <p:cNvSpPr/>
          <p:nvPr/>
        </p:nvSpPr>
        <p:spPr>
          <a:xfrm>
            <a:off x="4699000" y="223520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77B1C68-5793-48C7-BE16-38522321C65C}"/>
              </a:ext>
            </a:extLst>
          </p:cNvPr>
          <p:cNvSpPr/>
          <p:nvPr/>
        </p:nvSpPr>
        <p:spPr>
          <a:xfrm>
            <a:off x="5267325" y="2217739"/>
            <a:ext cx="179388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37E5B94-156A-4447-BDF9-20EAF6DA5117}"/>
              </a:ext>
            </a:extLst>
          </p:cNvPr>
          <p:cNvSpPr/>
          <p:nvPr/>
        </p:nvSpPr>
        <p:spPr>
          <a:xfrm>
            <a:off x="2895600" y="2520950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D1035A1D-1533-4765-A427-5B71247F9921}"/>
              </a:ext>
            </a:extLst>
          </p:cNvPr>
          <p:cNvSpPr/>
          <p:nvPr/>
        </p:nvSpPr>
        <p:spPr>
          <a:xfrm>
            <a:off x="3829050" y="2544763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E129892-43DC-4C7A-B2E2-9B8196968BE6}"/>
              </a:ext>
            </a:extLst>
          </p:cNvPr>
          <p:cNvSpPr/>
          <p:nvPr/>
        </p:nvSpPr>
        <p:spPr>
          <a:xfrm>
            <a:off x="3527425" y="2520950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85829DC4-1B3B-4D48-809B-9B5895FC8192}"/>
              </a:ext>
            </a:extLst>
          </p:cNvPr>
          <p:cNvSpPr/>
          <p:nvPr/>
        </p:nvSpPr>
        <p:spPr>
          <a:xfrm>
            <a:off x="4151313" y="29146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CA8373CB-E329-4983-B238-8D9588DC2D33}"/>
              </a:ext>
            </a:extLst>
          </p:cNvPr>
          <p:cNvSpPr/>
          <p:nvPr/>
        </p:nvSpPr>
        <p:spPr>
          <a:xfrm>
            <a:off x="4127500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ABAD1D3B-169D-403D-A0ED-C883BEF5144D}"/>
              </a:ext>
            </a:extLst>
          </p:cNvPr>
          <p:cNvSpPr/>
          <p:nvPr/>
        </p:nvSpPr>
        <p:spPr>
          <a:xfrm>
            <a:off x="4381500" y="2520950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39B1903-E172-4B68-90FE-C9DE05C9265A}"/>
              </a:ext>
            </a:extLst>
          </p:cNvPr>
          <p:cNvSpPr/>
          <p:nvPr/>
        </p:nvSpPr>
        <p:spPr>
          <a:xfrm>
            <a:off x="4699000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CC03A21-34A0-4965-A15E-5DD53E515357}"/>
              </a:ext>
            </a:extLst>
          </p:cNvPr>
          <p:cNvSpPr/>
          <p:nvPr/>
        </p:nvSpPr>
        <p:spPr>
          <a:xfrm>
            <a:off x="4981575" y="2520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6B986F3-7105-4E89-843F-E261139E70CF}"/>
              </a:ext>
            </a:extLst>
          </p:cNvPr>
          <p:cNvSpPr/>
          <p:nvPr/>
        </p:nvSpPr>
        <p:spPr>
          <a:xfrm>
            <a:off x="5287963" y="2520950"/>
            <a:ext cx="177800" cy="177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E0987F9-73F2-4E79-885C-25E1C5C85567}"/>
              </a:ext>
            </a:extLst>
          </p:cNvPr>
          <p:cNvSpPr/>
          <p:nvPr/>
        </p:nvSpPr>
        <p:spPr>
          <a:xfrm>
            <a:off x="2903539" y="2916238"/>
            <a:ext cx="179387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217BEC4-E0E5-4FA2-A652-31C5F8002345}"/>
              </a:ext>
            </a:extLst>
          </p:cNvPr>
          <p:cNvSpPr/>
          <p:nvPr/>
        </p:nvSpPr>
        <p:spPr>
          <a:xfrm>
            <a:off x="3206750" y="29146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7AA9E238-4CAA-41D0-917F-8C8CCCC57DBF}"/>
              </a:ext>
            </a:extLst>
          </p:cNvPr>
          <p:cNvSpPr/>
          <p:nvPr/>
        </p:nvSpPr>
        <p:spPr>
          <a:xfrm>
            <a:off x="3532188" y="2909889"/>
            <a:ext cx="176212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DAF3815-04C9-4722-822B-4647C566A947}"/>
              </a:ext>
            </a:extLst>
          </p:cNvPr>
          <p:cNvSpPr/>
          <p:nvPr/>
        </p:nvSpPr>
        <p:spPr>
          <a:xfrm>
            <a:off x="3829050" y="2916238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6AFFEC6-72E7-463D-B47F-F3147CE1CC2B}"/>
              </a:ext>
            </a:extLst>
          </p:cNvPr>
          <p:cNvSpPr/>
          <p:nvPr/>
        </p:nvSpPr>
        <p:spPr>
          <a:xfrm>
            <a:off x="3203575" y="2535238"/>
            <a:ext cx="177800" cy="177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78B4AA4-43E2-43E0-9CE7-85CC21D23362}"/>
              </a:ext>
            </a:extLst>
          </p:cNvPr>
          <p:cNvSpPr/>
          <p:nvPr/>
        </p:nvSpPr>
        <p:spPr>
          <a:xfrm>
            <a:off x="4446588" y="2916238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BAF683F-F910-4CC5-8001-06D05D8C5608}"/>
              </a:ext>
            </a:extLst>
          </p:cNvPr>
          <p:cNvSpPr/>
          <p:nvPr/>
        </p:nvSpPr>
        <p:spPr>
          <a:xfrm>
            <a:off x="4992688" y="22542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1F950ABF-4287-4C3E-A1B2-C8898E77B3D6}"/>
              </a:ext>
            </a:extLst>
          </p:cNvPr>
          <p:cNvSpPr/>
          <p:nvPr/>
        </p:nvSpPr>
        <p:spPr>
          <a:xfrm>
            <a:off x="5287963" y="2889250"/>
            <a:ext cx="177800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9E207769-18EE-48DD-AFEA-E32EED97729F}"/>
              </a:ext>
            </a:extLst>
          </p:cNvPr>
          <p:cNvSpPr/>
          <p:nvPr/>
        </p:nvSpPr>
        <p:spPr>
          <a:xfrm>
            <a:off x="2908300" y="32226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426C0177-7457-48E5-9015-144A6FACC01C}"/>
              </a:ext>
            </a:extLst>
          </p:cNvPr>
          <p:cNvSpPr/>
          <p:nvPr/>
        </p:nvSpPr>
        <p:spPr>
          <a:xfrm>
            <a:off x="3217864" y="3222625"/>
            <a:ext cx="179387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A973AA2D-34DC-435A-BDB5-C9CFF6DA0F31}"/>
              </a:ext>
            </a:extLst>
          </p:cNvPr>
          <p:cNvSpPr/>
          <p:nvPr/>
        </p:nvSpPr>
        <p:spPr>
          <a:xfrm>
            <a:off x="3530600" y="32226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F5E98D04-E343-4C42-9658-495161E62E65}"/>
              </a:ext>
            </a:extLst>
          </p:cNvPr>
          <p:cNvSpPr/>
          <p:nvPr/>
        </p:nvSpPr>
        <p:spPr>
          <a:xfrm>
            <a:off x="4127500" y="3267075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541BE44F-762D-4508-AACC-A018BA4C8448}"/>
              </a:ext>
            </a:extLst>
          </p:cNvPr>
          <p:cNvSpPr/>
          <p:nvPr/>
        </p:nvSpPr>
        <p:spPr>
          <a:xfrm>
            <a:off x="4446588" y="324167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91C747D6-79C7-48A3-863E-66B192C57404}"/>
              </a:ext>
            </a:extLst>
          </p:cNvPr>
          <p:cNvSpPr/>
          <p:nvPr/>
        </p:nvSpPr>
        <p:spPr>
          <a:xfrm>
            <a:off x="4740275" y="324167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0E8A2AEF-C76D-495F-8782-B96BBB989D2C}"/>
              </a:ext>
            </a:extLst>
          </p:cNvPr>
          <p:cNvSpPr/>
          <p:nvPr/>
        </p:nvSpPr>
        <p:spPr>
          <a:xfrm>
            <a:off x="5341938" y="32226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F15CE4C-3B3A-4596-98C7-EBCEBE6674B1}"/>
              </a:ext>
            </a:extLst>
          </p:cNvPr>
          <p:cNvSpPr/>
          <p:nvPr/>
        </p:nvSpPr>
        <p:spPr>
          <a:xfrm>
            <a:off x="2897188" y="3495675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90B7F2A-6666-4D73-857C-4879E48354E0}"/>
              </a:ext>
            </a:extLst>
          </p:cNvPr>
          <p:cNvSpPr/>
          <p:nvPr/>
        </p:nvSpPr>
        <p:spPr>
          <a:xfrm>
            <a:off x="3217864" y="3513139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898903A7-0DAC-4292-8EE7-D7552A529175}"/>
              </a:ext>
            </a:extLst>
          </p:cNvPr>
          <p:cNvSpPr/>
          <p:nvPr/>
        </p:nvSpPr>
        <p:spPr>
          <a:xfrm>
            <a:off x="3536950" y="35274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183FE71A-09D9-4AA0-970D-253D5B059F2D}"/>
              </a:ext>
            </a:extLst>
          </p:cNvPr>
          <p:cNvSpPr/>
          <p:nvPr/>
        </p:nvSpPr>
        <p:spPr>
          <a:xfrm>
            <a:off x="3841750" y="3527425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926C81CB-7A03-4321-A25E-8C44B9045252}"/>
              </a:ext>
            </a:extLst>
          </p:cNvPr>
          <p:cNvSpPr/>
          <p:nvPr/>
        </p:nvSpPr>
        <p:spPr>
          <a:xfrm>
            <a:off x="4413250" y="35274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D281541F-EED0-4319-BAF2-1FA72E1C8D9E}"/>
              </a:ext>
            </a:extLst>
          </p:cNvPr>
          <p:cNvSpPr/>
          <p:nvPr/>
        </p:nvSpPr>
        <p:spPr>
          <a:xfrm>
            <a:off x="4127500" y="3527425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A9CF7007-B3DF-4934-BB29-413A0C431D72}"/>
              </a:ext>
            </a:extLst>
          </p:cNvPr>
          <p:cNvSpPr/>
          <p:nvPr/>
        </p:nvSpPr>
        <p:spPr>
          <a:xfrm>
            <a:off x="5049838" y="3529014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82D46A46-72E5-40BF-80AD-79C62870E218}"/>
              </a:ext>
            </a:extLst>
          </p:cNvPr>
          <p:cNvSpPr/>
          <p:nvPr/>
        </p:nvSpPr>
        <p:spPr>
          <a:xfrm>
            <a:off x="5330825" y="35369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A7D7189A-0487-4967-8A0A-3B731C4E93D1}"/>
              </a:ext>
            </a:extLst>
          </p:cNvPr>
          <p:cNvSpPr/>
          <p:nvPr/>
        </p:nvSpPr>
        <p:spPr>
          <a:xfrm>
            <a:off x="5734050" y="2908300"/>
            <a:ext cx="177800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7F8565D0-10BC-4A7D-A7BE-36EE1F830542}"/>
              </a:ext>
            </a:extLst>
          </p:cNvPr>
          <p:cNvSpPr/>
          <p:nvPr/>
        </p:nvSpPr>
        <p:spPr>
          <a:xfrm>
            <a:off x="4421188" y="223520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132D6522-F618-4BF1-91C2-61A48F094CA7}"/>
              </a:ext>
            </a:extLst>
          </p:cNvPr>
          <p:cNvSpPr/>
          <p:nvPr/>
        </p:nvSpPr>
        <p:spPr>
          <a:xfrm>
            <a:off x="2589214" y="3495675"/>
            <a:ext cx="179387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8994E31C-604D-4D1F-840D-3B06462CBD75}"/>
              </a:ext>
            </a:extLst>
          </p:cNvPr>
          <p:cNvSpPr/>
          <p:nvPr/>
        </p:nvSpPr>
        <p:spPr>
          <a:xfrm>
            <a:off x="2595563" y="3192463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6E42A87A-4737-4EE3-A38E-CDCC6FDB9F1E}"/>
              </a:ext>
            </a:extLst>
          </p:cNvPr>
          <p:cNvSpPr/>
          <p:nvPr/>
        </p:nvSpPr>
        <p:spPr>
          <a:xfrm>
            <a:off x="2595564" y="2895600"/>
            <a:ext cx="179387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BD48982E-6D3E-47FB-BFD9-FC28E7A0D4BB}"/>
              </a:ext>
            </a:extLst>
          </p:cNvPr>
          <p:cNvSpPr/>
          <p:nvPr/>
        </p:nvSpPr>
        <p:spPr>
          <a:xfrm>
            <a:off x="2611438" y="2509838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AB847F42-B542-4EEC-B923-AD2A47D85A60}"/>
              </a:ext>
            </a:extLst>
          </p:cNvPr>
          <p:cNvSpPr/>
          <p:nvPr/>
        </p:nvSpPr>
        <p:spPr>
          <a:xfrm>
            <a:off x="2611438" y="2198689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6C84C1FD-060B-4FD1-8F24-8D7770E416F0}"/>
              </a:ext>
            </a:extLst>
          </p:cNvPr>
          <p:cNvCxnSpPr>
            <a:stCxn id="52" idx="2"/>
          </p:cNvCxnSpPr>
          <p:nvPr/>
        </p:nvCxnSpPr>
        <p:spPr>
          <a:xfrm flipH="1">
            <a:off x="5519738" y="2998788"/>
            <a:ext cx="214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94" name="Content Placeholder 94">
            <a:extLst>
              <a:ext uri="{FF2B5EF4-FFF2-40B4-BE49-F238E27FC236}">
                <a16:creationId xmlns="" xmlns:a16="http://schemas.microsoft.com/office/drawing/2014/main" id="{35DC5E09-F1C9-47D3-B151-C898254D44C6}"/>
              </a:ext>
            </a:extLst>
          </p:cNvPr>
          <p:cNvSpPr txBox="1">
            <a:spLocks/>
          </p:cNvSpPr>
          <p:nvPr/>
        </p:nvSpPr>
        <p:spPr bwMode="auto">
          <a:xfrm>
            <a:off x="6842126" y="2227263"/>
            <a:ext cx="31972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10% </a:t>
            </a:r>
            <a:r>
              <a:rPr lang="hr-HR" altLang="en-US" b="1">
                <a:solidFill>
                  <a:srgbClr val="000000"/>
                </a:solidFill>
                <a:cs typeface="Arial" panose="020B0604020202020204" pitchFamily="34" charset="0"/>
              </a:rPr>
              <a:t>osjetljivih u populaciji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80% </a:t>
            </a:r>
            <a:r>
              <a:rPr lang="hr-HR" altLang="en-US" b="1">
                <a:solidFill>
                  <a:srgbClr val="000000"/>
                </a:solidFill>
                <a:cs typeface="Arial" panose="020B0604020202020204" pitchFamily="34" charset="0"/>
              </a:rPr>
              <a:t>osjetljivih  zaraženo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 (8% populacije)</a:t>
            </a:r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B92ACBAB-2A0F-47C0-8745-2C6AFB5EFAA6}"/>
              </a:ext>
            </a:extLst>
          </p:cNvPr>
          <p:cNvSpPr/>
          <p:nvPr/>
        </p:nvSpPr>
        <p:spPr>
          <a:xfrm>
            <a:off x="4730750" y="3524250"/>
            <a:ext cx="1778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523FA493-3274-4565-9BBF-1253EA5608B7}"/>
              </a:ext>
            </a:extLst>
          </p:cNvPr>
          <p:cNvSpPr/>
          <p:nvPr/>
        </p:nvSpPr>
        <p:spPr>
          <a:xfrm>
            <a:off x="5011738" y="2894014"/>
            <a:ext cx="177800" cy="179387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619EF9BE-BB78-4949-B778-4BB59F89783D}"/>
              </a:ext>
            </a:extLst>
          </p:cNvPr>
          <p:cNvSpPr/>
          <p:nvPr/>
        </p:nvSpPr>
        <p:spPr>
          <a:xfrm>
            <a:off x="4724400" y="2895600"/>
            <a:ext cx="177800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B1C07631-123F-4A19-824F-8AEB754E2DEB}"/>
              </a:ext>
            </a:extLst>
          </p:cNvPr>
          <p:cNvSpPr/>
          <p:nvPr/>
        </p:nvSpPr>
        <p:spPr>
          <a:xfrm>
            <a:off x="5056188" y="3206750"/>
            <a:ext cx="177800" cy="17938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E6DC5A4F-AF46-471D-8FCD-6020FD5033D9}"/>
              </a:ext>
            </a:extLst>
          </p:cNvPr>
          <p:cNvSpPr/>
          <p:nvPr/>
        </p:nvSpPr>
        <p:spPr>
          <a:xfrm>
            <a:off x="3829050" y="3241675"/>
            <a:ext cx="179388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7FBA5FC4-2323-4311-8756-5E79FDDC1482}"/>
              </a:ext>
            </a:extLst>
          </p:cNvPr>
          <p:cNvCxnSpPr/>
          <p:nvPr/>
        </p:nvCxnSpPr>
        <p:spPr>
          <a:xfrm flipH="1">
            <a:off x="5232401" y="2967038"/>
            <a:ext cx="214313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11C944B6-21AB-418A-B028-25AF9FC0550E}"/>
              </a:ext>
            </a:extLst>
          </p:cNvPr>
          <p:cNvCxnSpPr/>
          <p:nvPr/>
        </p:nvCxnSpPr>
        <p:spPr>
          <a:xfrm flipH="1">
            <a:off x="4910138" y="2979738"/>
            <a:ext cx="214312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C838073C-54D8-4E3C-BF10-41FF7832D82A}"/>
              </a:ext>
            </a:extLst>
          </p:cNvPr>
          <p:cNvCxnSpPr/>
          <p:nvPr/>
        </p:nvCxnSpPr>
        <p:spPr>
          <a:xfrm>
            <a:off x="5138738" y="3386138"/>
            <a:ext cx="4762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"/>
    </mc:Choice>
    <mc:Fallback xmlns="">
      <p:transition spd="slow" advTm="527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="" xmlns:a16="http://schemas.microsoft.com/office/drawing/2014/main" id="{AA97AF44-5AD9-4540-84B4-1F4E02FF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844675"/>
          </a:xfrm>
        </p:spPr>
        <p:txBody>
          <a:bodyPr/>
          <a:lstStyle/>
          <a:p>
            <a:r>
              <a:rPr lang="en-US" altLang="en-US" b="1" dirty="0">
                <a:solidFill>
                  <a:srgbClr val="C00000"/>
                </a:solidFill>
              </a:rPr>
              <a:t>1966</a:t>
            </a:r>
            <a:r>
              <a:rPr lang="hr-HR" altLang="en-US" b="1" dirty="0">
                <a:solidFill>
                  <a:srgbClr val="C00000"/>
                </a:solidFill>
              </a:rPr>
              <a:t> godine pokrenut program eradikacije velikih boginja</a:t>
            </a:r>
            <a:br>
              <a:rPr lang="hr-HR" altLang="en-US" b="1" dirty="0">
                <a:solidFill>
                  <a:srgbClr val="C00000"/>
                </a:solidFill>
              </a:rPr>
            </a:br>
            <a:r>
              <a:rPr lang="hr-HR" altLang="en-US" b="1" dirty="0">
                <a:solidFill>
                  <a:srgbClr val="C00000"/>
                </a:solidFill>
              </a:rPr>
              <a:t>Zadnji slučaj prirodno stečenih velikih boginja zabilježen 1977 (Somalija)</a:t>
            </a:r>
            <a:br>
              <a:rPr lang="hr-HR" altLang="en-US" b="1" dirty="0">
                <a:solidFill>
                  <a:srgbClr val="C00000"/>
                </a:solidFill>
              </a:rPr>
            </a:br>
            <a:r>
              <a:rPr lang="hr-HR" altLang="en-US" b="1" dirty="0">
                <a:solidFill>
                  <a:srgbClr val="C00000"/>
                </a:solidFill>
              </a:rPr>
              <a:t>Globalna eradikacija proglašena 1980</a:t>
            </a:r>
          </a:p>
        </p:txBody>
      </p:sp>
      <p:pic>
        <p:nvPicPr>
          <p:cNvPr id="122883" name="Picture 2">
            <a:extLst>
              <a:ext uri="{FF2B5EF4-FFF2-40B4-BE49-F238E27FC236}">
                <a16:creationId xmlns="" xmlns:a16="http://schemas.microsoft.com/office/drawing/2014/main" id="{814A5DE5-D17E-4E06-9BC8-C9DEA5F003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438401"/>
            <a:ext cx="603885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3">
            <a:extLst>
              <a:ext uri="{FF2B5EF4-FFF2-40B4-BE49-F238E27FC236}">
                <a16:creationId xmlns="" xmlns:a16="http://schemas.microsoft.com/office/drawing/2014/main" id="{D3AD73D3-BDD4-42CB-AC8F-559AC3A19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00" y="37338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5"/>
    </mc:Choice>
    <mc:Fallback xmlns="">
      <p:transition spd="slow" advTm="1307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>
            <a:extLst>
              <a:ext uri="{FF2B5EF4-FFF2-40B4-BE49-F238E27FC236}">
                <a16:creationId xmlns="" xmlns:a16="http://schemas.microsoft.com/office/drawing/2014/main" id="{F9824E91-6C62-44AD-A520-7E235EC2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000" b="1">
                <a:solidFill>
                  <a:srgbClr val="C00000"/>
                </a:solidFill>
              </a:rPr>
              <a:t>Inicijativa za eradikaciju dječje paralize pokrenuta 1988</a:t>
            </a:r>
          </a:p>
        </p:txBody>
      </p:sp>
      <p:pic>
        <p:nvPicPr>
          <p:cNvPr id="123907" name="Picture 2">
            <a:extLst>
              <a:ext uri="{FF2B5EF4-FFF2-40B4-BE49-F238E27FC236}">
                <a16:creationId xmlns="" xmlns:a16="http://schemas.microsoft.com/office/drawing/2014/main" id="{F4A255F5-7701-4A5F-B0EC-50C912A0D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981200"/>
            <a:ext cx="30099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3">
            <a:extLst>
              <a:ext uri="{FF2B5EF4-FFF2-40B4-BE49-F238E27FC236}">
                <a16:creationId xmlns="" xmlns:a16="http://schemas.microsoft.com/office/drawing/2014/main" id="{20E6CA4D-A0AC-4BA8-B4D5-8C5ADE956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438" y="2819400"/>
            <a:ext cx="5897563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7"/>
    </mc:Choice>
    <mc:Fallback xmlns="">
      <p:transition spd="slow" advTm="615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itle 2">
            <a:extLst>
              <a:ext uri="{FF2B5EF4-FFF2-40B4-BE49-F238E27FC236}">
                <a16:creationId xmlns="" xmlns:a16="http://schemas.microsoft.com/office/drawing/2014/main" id="{2EA87426-4C3D-4389-9E00-C7EDAB3B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854075"/>
          </a:xfrm>
        </p:spPr>
        <p:txBody>
          <a:bodyPr/>
          <a:lstStyle/>
          <a:p>
            <a:r>
              <a:rPr lang="en-US" altLang="en-US" b="1">
                <a:solidFill>
                  <a:srgbClr val="C00000"/>
                </a:solidFill>
              </a:rPr>
              <a:t>SZO. http://polioeradication.org/polio-today/polio-now/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8F97198-F71B-4121-9BD0-4F5E564BF8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50" y="1219201"/>
            <a:ext cx="7079959" cy="55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70"/>
    </mc:Choice>
    <mc:Fallback xmlns="">
      <p:transition spd="slow" advTm="3057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="" xmlns:a16="http://schemas.microsoft.com/office/drawing/2014/main" id="{88258A5E-803E-4174-9D10-EBBAAFB2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4206875"/>
          </a:xfrm>
        </p:spPr>
        <p:txBody>
          <a:bodyPr/>
          <a:lstStyle/>
          <a:p>
            <a:r>
              <a:rPr lang="hr-HR" altLang="en-US" b="1" dirty="0">
                <a:solidFill>
                  <a:srgbClr val="C00000"/>
                </a:solidFill>
              </a:rPr>
              <a:t>„Divlji”/prirodni poliovirus tip</a:t>
            </a:r>
            <a:r>
              <a:rPr lang="en-US" altLang="en-US" b="1" dirty="0">
                <a:solidFill>
                  <a:srgbClr val="C00000"/>
                </a:solidFill>
              </a:rPr>
              <a:t> 2 </a:t>
            </a:r>
            <a:r>
              <a:rPr lang="hr-HR" altLang="en-US" b="1" dirty="0">
                <a:solidFill>
                  <a:srgbClr val="C00000"/>
                </a:solidFill>
              </a:rPr>
              <a:t>era</a:t>
            </a:r>
            <a:r>
              <a:rPr lang="en-US" altLang="en-US" b="1" dirty="0">
                <a:solidFill>
                  <a:srgbClr val="C00000"/>
                </a:solidFill>
              </a:rPr>
              <a:t>d</a:t>
            </a:r>
            <a:r>
              <a:rPr lang="hr-HR" altLang="en-US" b="1" dirty="0">
                <a:solidFill>
                  <a:srgbClr val="C00000"/>
                </a:solidFill>
              </a:rPr>
              <a:t>iciran</a:t>
            </a:r>
            <a:r>
              <a:rPr lang="en-US" altLang="en-US" b="1" dirty="0">
                <a:solidFill>
                  <a:srgbClr val="C00000"/>
                </a:solidFill>
              </a:rPr>
              <a:t> 1999</a:t>
            </a:r>
            <a:r>
              <a:rPr lang="hr-HR" altLang="en-US" b="1" dirty="0">
                <a:solidFill>
                  <a:srgbClr val="C00000"/>
                </a:solidFill>
              </a:rPr>
              <a:t>. godine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hr-HR" altLang="en-US" b="1" dirty="0">
                <a:solidFill>
                  <a:srgbClr val="C00000"/>
                </a:solidFill>
              </a:rPr>
              <a:t/>
            </a:r>
            <a:br>
              <a:rPr lang="hr-HR" altLang="en-US" b="1" dirty="0">
                <a:solidFill>
                  <a:srgbClr val="C00000"/>
                </a:solidFill>
              </a:rPr>
            </a:br>
            <a:r>
              <a:rPr lang="hr-HR" altLang="en-US" b="1" dirty="0">
                <a:solidFill>
                  <a:srgbClr val="C00000"/>
                </a:solidFill>
              </a:rPr>
              <a:t/>
            </a:r>
            <a:br>
              <a:rPr lang="hr-HR" altLang="en-US" b="1" dirty="0">
                <a:solidFill>
                  <a:srgbClr val="C00000"/>
                </a:solidFill>
              </a:rPr>
            </a:br>
            <a:r>
              <a:rPr lang="hr-HR" altLang="en-US" b="1" dirty="0">
                <a:solidFill>
                  <a:srgbClr val="C00000"/>
                </a:solidFill>
              </a:rPr>
              <a:t/>
            </a:r>
            <a:br>
              <a:rPr lang="hr-HR" altLang="en-US" b="1" dirty="0">
                <a:solidFill>
                  <a:srgbClr val="C00000"/>
                </a:solidFill>
              </a:rPr>
            </a:br>
            <a:r>
              <a:rPr lang="hr-HR" altLang="en-US" b="1" dirty="0">
                <a:solidFill>
                  <a:srgbClr val="C00000"/>
                </a:solidFill>
              </a:rPr>
              <a:t>Oboljeli od poliovirusa tipa 3 niži nego ikada – Zadnji slučaj dječje paralize uzrokovan „divljim” poliovirusom tipa 3 zabilježen 2012. godine</a:t>
            </a:r>
          </a:p>
        </p:txBody>
      </p:sp>
    </p:spTree>
    <p:extLst>
      <p:ext uri="{BB962C8B-B14F-4D97-AF65-F5344CB8AC3E}">
        <p14:creationId xmlns:p14="http://schemas.microsoft.com/office/powerpoint/2010/main" val="8548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1"/>
    </mc:Choice>
    <mc:Fallback xmlns="">
      <p:transition spd="slow" advTm="2002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1">
            <a:extLst>
              <a:ext uri="{FF2B5EF4-FFF2-40B4-BE49-F238E27FC236}">
                <a16:creationId xmlns="" xmlns:a16="http://schemas.microsoft.com/office/drawing/2014/main" id="{D8DF4C3C-4944-4F54-A335-B244B1A33E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650" y="914401"/>
            <a:ext cx="821055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itle 2">
            <a:extLst>
              <a:ext uri="{FF2B5EF4-FFF2-40B4-BE49-F238E27FC236}">
                <a16:creationId xmlns="" xmlns:a16="http://schemas.microsoft.com/office/drawing/2014/main" id="{287B60D6-CEC6-4E87-9E79-B9C17C4F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549275"/>
          </a:xfrm>
        </p:spPr>
        <p:txBody>
          <a:bodyPr/>
          <a:lstStyle/>
          <a:p>
            <a:r>
              <a:rPr lang="hr-HR" altLang="en-US" b="1">
                <a:solidFill>
                  <a:srgbClr val="C00000"/>
                </a:solidFill>
              </a:rPr>
              <a:t>Vremenski plan eradikacije dječje paralize – plan postavljen 2012. godine</a:t>
            </a:r>
          </a:p>
        </p:txBody>
      </p:sp>
    </p:spTree>
    <p:extLst>
      <p:ext uri="{BB962C8B-B14F-4D97-AF65-F5344CB8AC3E}">
        <p14:creationId xmlns:p14="http://schemas.microsoft.com/office/powerpoint/2010/main" val="26402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98"/>
    </mc:Choice>
    <mc:Fallback xmlns="">
      <p:transition spd="slow" advTm="3069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>
            <a:extLst>
              <a:ext uri="{FF2B5EF4-FFF2-40B4-BE49-F238E27FC236}">
                <a16:creationId xmlns="" xmlns:a16="http://schemas.microsoft.com/office/drawing/2014/main" id="{36DB2500-5FC3-4C29-8070-E9F3A42E9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3708400"/>
            <a:ext cx="888206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5">
            <a:extLst>
              <a:ext uri="{FF2B5EF4-FFF2-40B4-BE49-F238E27FC236}">
                <a16:creationId xmlns="" xmlns:a16="http://schemas.microsoft.com/office/drawing/2014/main" id="{BB1445A5-7425-435E-A262-2FD92F850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9" y="1050925"/>
            <a:ext cx="862012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3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36"/>
    </mc:Choice>
    <mc:Fallback xmlns="">
      <p:transition spd="slow" advTm="4313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3BC7ECDB-F834-4C0B-85FE-7EA204910A51}"/>
              </a:ext>
            </a:extLst>
          </p:cNvPr>
          <p:cNvSpPr/>
          <p:nvPr/>
        </p:nvSpPr>
        <p:spPr>
          <a:xfrm>
            <a:off x="2709921" y="6170758"/>
            <a:ext cx="1001712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EFD23BD-99C7-484C-BE66-8F5C9ADE59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46" y="282385"/>
            <a:ext cx="6621668" cy="1705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1DD584-BF17-4DFC-BA8F-7EB299494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93" y="1830240"/>
            <a:ext cx="6621668" cy="50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0"/>
    </mc:Choice>
    <mc:Fallback xmlns="">
      <p:transition spd="slow" advTm="292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C774B1-3AE8-42D7-A1AE-D36FBE36C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388" y="1349560"/>
            <a:ext cx="8497504" cy="537002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57738CAB-5DE7-43E8-8E42-1BDE6E7F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Difterija u Hrvatskoj</a:t>
            </a:r>
          </a:p>
        </p:txBody>
      </p:sp>
    </p:spTree>
    <p:extLst>
      <p:ext uri="{BB962C8B-B14F-4D97-AF65-F5344CB8AC3E}">
        <p14:creationId xmlns:p14="http://schemas.microsoft.com/office/powerpoint/2010/main" val="24295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8"/>
    </mc:Choice>
    <mc:Fallback xmlns="">
      <p:transition spd="slow" advTm="2487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82F6DFBA-304F-4B19-9F15-131C87F88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54167"/>
              </p:ext>
            </p:extLst>
          </p:nvPr>
        </p:nvGraphicFramePr>
        <p:xfrm>
          <a:off x="508000" y="618066"/>
          <a:ext cx="1123141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73">
                  <a:extLst>
                    <a:ext uri="{9D8B030D-6E8A-4147-A177-3AD203B41FA5}">
                      <a16:colId xmlns="" xmlns:a16="http://schemas.microsoft.com/office/drawing/2014/main" val="3063307507"/>
                    </a:ext>
                  </a:extLst>
                </a:gridCol>
                <a:gridCol w="3158836">
                  <a:extLst>
                    <a:ext uri="{9D8B030D-6E8A-4147-A177-3AD203B41FA5}">
                      <a16:colId xmlns="" xmlns:a16="http://schemas.microsoft.com/office/drawing/2014/main" val="3507413966"/>
                    </a:ext>
                  </a:extLst>
                </a:gridCol>
                <a:gridCol w="5412509">
                  <a:extLst>
                    <a:ext uri="{9D8B030D-6E8A-4147-A177-3AD203B41FA5}">
                      <a16:colId xmlns="" xmlns:a16="http://schemas.microsoft.com/office/drawing/2014/main" val="1067673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000" b="1" dirty="0"/>
                        <a:t>Cjepivo/bolest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Mogućnost eliminacije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Osnovna svrha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9812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sz="2000" b="1" dirty="0"/>
                        <a:t>BCG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Spriječiti diseminirane oblike tuberkuloze u djece (meningitis, milijarna tuberkuloza)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5280846"/>
                  </a:ext>
                </a:extLst>
              </a:tr>
              <a:tr h="235373">
                <a:tc>
                  <a:txBody>
                    <a:bodyPr/>
                    <a:lstStyle/>
                    <a:p>
                      <a:r>
                        <a:rPr lang="hr-HR" sz="2000" b="1" dirty="0"/>
                        <a:t>Difterija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Eliminacija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4618699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hr-HR" sz="2000" b="1" dirty="0"/>
                        <a:t>Tetanus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Individualna zaštita, eliminacija neonatalnog tetanusa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2104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sz="2000" b="1" dirty="0"/>
                        <a:t>Hripavac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Zaštititi djecu u dobi kad su najčešće komplikacije bolesti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0404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sz="2000" b="1" dirty="0"/>
                        <a:t>Dječja paraliza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Eliminacija/eradikacija bolesti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4687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sz="2000" b="1" dirty="0"/>
                        <a:t>Hib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/>
                        <a:t>Zaštititi djecu u dobi kad su najčešće komplikacije bolesti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3374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sz="2000" b="1" dirty="0"/>
                        <a:t>Hepatitis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Eliminacija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4062285"/>
                  </a:ext>
                </a:extLst>
              </a:tr>
              <a:tr h="235373">
                <a:tc>
                  <a:txBody>
                    <a:bodyPr/>
                    <a:lstStyle/>
                    <a:p>
                      <a:r>
                        <a:rPr lang="hr-HR" sz="2000" b="1" dirty="0"/>
                        <a:t>Ospice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Eliminacija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691489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hr-HR" sz="2000" b="1" dirty="0"/>
                        <a:t>Mumps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Smanjiti incidenciju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280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sz="2000" b="1" dirty="0"/>
                        <a:t>Rubela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="1" dirty="0"/>
                        <a:t>Eliminacija CRS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717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72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20"/>
    </mc:Choice>
    <mc:Fallback xmlns="">
      <p:transition spd="slow" advTm="7912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>
            <a:extLst>
              <a:ext uri="{FF2B5EF4-FFF2-40B4-BE49-F238E27FC236}">
                <a16:creationId xmlns="" xmlns:a16="http://schemas.microsoft.com/office/drawing/2014/main" id="{62CFA0CE-6DE1-4692-B86C-6C525DCA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854075"/>
          </a:xfrm>
        </p:spPr>
        <p:txBody>
          <a:bodyPr/>
          <a:lstStyle/>
          <a:p>
            <a:r>
              <a:rPr lang="en-US" altLang="en-US" b="1">
                <a:solidFill>
                  <a:srgbClr val="C00000"/>
                </a:solidFill>
              </a:rPr>
              <a:t>Usporedba pobola prije uvođenja cijepljenja i današnjice – ospice, rubela i mumps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951E3087-9D54-4698-BCE6-F1D1FE423F51}"/>
              </a:ext>
            </a:extLst>
          </p:cNvPr>
          <p:cNvGraphicFramePr>
            <a:graphicFrameLocks noGrp="1"/>
          </p:cNvGraphicFramePr>
          <p:nvPr/>
        </p:nvGraphicFramePr>
        <p:xfrm>
          <a:off x="2141538" y="1338263"/>
          <a:ext cx="7886700" cy="5078414"/>
        </p:xfrm>
        <a:graphic>
          <a:graphicData uri="http://schemas.openxmlformats.org/drawingml/2006/table">
            <a:tbl>
              <a:tblPr/>
              <a:tblGrid>
                <a:gridCol w="3562350">
                  <a:extLst>
                    <a:ext uri="{9D8B030D-6E8A-4147-A177-3AD203B41FA5}">
                      <a16:colId xmlns="" xmlns:a16="http://schemas.microsoft.com/office/drawing/2014/main" val="2648155442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4074020390"/>
                    </a:ext>
                  </a:extLst>
                </a:gridCol>
                <a:gridCol w="1885950">
                  <a:extLst>
                    <a:ext uri="{9D8B030D-6E8A-4147-A177-3AD203B41FA5}">
                      <a16:colId xmlns="" xmlns:a16="http://schemas.microsoft.com/office/drawing/2014/main" val="3834640154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Stanje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Prije uvođenja cijepljenja; broj/godišnje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Danas; broj/godišnje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1502262"/>
                  </a:ext>
                </a:extLst>
              </a:tr>
              <a:tr h="5794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Lokalna reakcija, temperatura nakon cijepljenja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8.000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6931807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Postvakcinalne ospice, rubela ili mumps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2834186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Postvakc. aseptički meningitis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3422782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Postvakc. trombocitopenična purpura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6884752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Postvakcinalni encefalitis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0 - 1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6709638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Ospice/rubela/mumps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15.000 / 10.000 / 10.000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0/0/30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5168849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Pneumonija </a:t>
                      </a:r>
                      <a:r>
                        <a:rPr kumimoji="0" lang="en-US" altLang="sr-Latn-R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(kompl. ospica)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5633705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Encefalitis </a:t>
                      </a:r>
                      <a:r>
                        <a:rPr kumimoji="0" lang="en-US" altLang="sr-Latn-R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(kompl. ospica)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1964493"/>
                  </a:ext>
                </a:extLst>
              </a:tr>
              <a:tr h="5794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Meningitis/encephalitis/pankreatitis </a:t>
                      </a:r>
                      <a:r>
                        <a:rPr kumimoji="0" lang="en-US" altLang="sr-Latn-R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(kompl. mumpsa)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8034178"/>
                  </a:ext>
                </a:extLst>
              </a:tr>
              <a:tr h="3683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SSPE </a:t>
                      </a:r>
                      <a:r>
                        <a:rPr kumimoji="0" lang="en-US" altLang="sr-Latn-R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(kompl. ospica)</a:t>
                      </a: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0 - 2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9873426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Smrt </a:t>
                      </a:r>
                      <a:r>
                        <a:rPr kumimoji="0" lang="en-US" altLang="sr-Latn-R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od ospica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20 - 25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91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7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8"/>
    </mc:Choice>
    <mc:Fallback xmlns="">
      <p:transition spd="slow" advTm="1181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>
            <a:extLst>
              <a:ext uri="{FF2B5EF4-FFF2-40B4-BE49-F238E27FC236}">
                <a16:creationId xmlns="" xmlns:a16="http://schemas.microsoft.com/office/drawing/2014/main" id="{D280305B-F4C6-46D3-879B-6F2E68AB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854075"/>
          </a:xfrm>
        </p:spPr>
        <p:txBody>
          <a:bodyPr/>
          <a:lstStyle/>
          <a:p>
            <a:r>
              <a:rPr lang="en-US" altLang="en-US" b="1">
                <a:solidFill>
                  <a:srgbClr val="C00000"/>
                </a:solidFill>
              </a:rPr>
              <a:t>Usporedba pobola prije uvođenja cijepljenja i današnjice – ospice, rubela i mumps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DD63429-4EDA-46E2-8548-CB4820E10971}"/>
              </a:ext>
            </a:extLst>
          </p:cNvPr>
          <p:cNvGraphicFramePr>
            <a:graphicFrameLocks noGrp="1"/>
          </p:cNvGraphicFramePr>
          <p:nvPr/>
        </p:nvGraphicFramePr>
        <p:xfrm>
          <a:off x="2141538" y="1338263"/>
          <a:ext cx="7886700" cy="5497515"/>
        </p:xfrm>
        <a:graphic>
          <a:graphicData uri="http://schemas.openxmlformats.org/drawingml/2006/table">
            <a:tbl>
              <a:tblPr/>
              <a:tblGrid>
                <a:gridCol w="3562350">
                  <a:extLst>
                    <a:ext uri="{9D8B030D-6E8A-4147-A177-3AD203B41FA5}">
                      <a16:colId xmlns="" xmlns:a16="http://schemas.microsoft.com/office/drawing/2014/main" val="1179124005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640027544"/>
                    </a:ext>
                  </a:extLst>
                </a:gridCol>
                <a:gridCol w="1885950">
                  <a:extLst>
                    <a:ext uri="{9D8B030D-6E8A-4147-A177-3AD203B41FA5}">
                      <a16:colId xmlns="" xmlns:a16="http://schemas.microsoft.com/office/drawing/2014/main" val="1231088000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Stanje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Prije uvođenja cijepljenja; broj/godišnje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Danas; broj/godišnje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6411445"/>
                  </a:ext>
                </a:extLst>
              </a:tr>
              <a:tr h="5794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Lokalna reakcija, temperatura nakon cijepljenja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8.000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8879354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Postvakcinalne ospice, rubela ili mumps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7914578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Postvakcinalni aseptički meningitis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1147928"/>
                  </a:ext>
                </a:extLst>
              </a:tr>
              <a:tr h="5794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Postvakcinalna trombocitopenična purpura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02080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Postvakcinalni encefalitis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0 - 1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6338195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Ospice/rubella/mumps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15.000 / 10.000 / 10.000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0/0/30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5026304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Pneumonija </a:t>
                      </a:r>
                      <a:r>
                        <a:rPr kumimoji="0" lang="en-US" altLang="sr-Latn-R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(kompl. ospica)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8075076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Encefalitis </a:t>
                      </a:r>
                      <a:r>
                        <a:rPr kumimoji="0" lang="en-US" altLang="sr-Latn-R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(kompl. ospica)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402684"/>
                  </a:ext>
                </a:extLst>
              </a:tr>
              <a:tr h="5794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Meningitis/encephalitis/pankreatitis </a:t>
                      </a:r>
                      <a:r>
                        <a:rPr kumimoji="0" lang="en-US" altLang="sr-Latn-R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(kompl. mumpsa)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720521"/>
                  </a:ext>
                </a:extLst>
              </a:tr>
              <a:tr h="5794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SSPE </a:t>
                      </a:r>
                      <a:r>
                        <a:rPr kumimoji="0" lang="en-US" altLang="sr-Latn-R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(kompl. ospica)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0 - 2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8979215"/>
                  </a:ext>
                </a:extLst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Smrt </a:t>
                      </a:r>
                      <a:r>
                        <a:rPr kumimoji="0" lang="en-US" altLang="sr-Latn-R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od ospica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20 - 25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51251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="" xmlns:a16="http://schemas.microsoft.com/office/drawing/2014/main" id="{DD093793-FED7-411F-BDBB-D27D522BC44C}"/>
              </a:ext>
            </a:extLst>
          </p:cNvPr>
          <p:cNvSpPr/>
          <p:nvPr/>
        </p:nvSpPr>
        <p:spPr>
          <a:xfrm>
            <a:off x="5105400" y="3886200"/>
            <a:ext cx="3581400" cy="2971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CD07CD4-5316-4220-9F6B-E3BEA99E92F0}"/>
              </a:ext>
            </a:extLst>
          </p:cNvPr>
          <p:cNvSpPr/>
          <p:nvPr/>
        </p:nvSpPr>
        <p:spPr>
          <a:xfrm>
            <a:off x="8001000" y="1752601"/>
            <a:ext cx="2133600" cy="27844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C05C8E-4500-4DDC-8EA0-FC7C4D2E9A37}"/>
              </a:ext>
            </a:extLst>
          </p:cNvPr>
          <p:cNvSpPr txBox="1"/>
          <p:nvPr/>
        </p:nvSpPr>
        <p:spPr>
          <a:xfrm>
            <a:off x="6553200" y="766764"/>
            <a:ext cx="4114800" cy="1076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2.000.000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godišnje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49"/>
    </mc:Choice>
    <mc:Fallback xmlns="">
      <p:transition spd="slow" advTm="8124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>
            <a:extLst>
              <a:ext uri="{FF2B5EF4-FFF2-40B4-BE49-F238E27FC236}">
                <a16:creationId xmlns="" xmlns:a16="http://schemas.microsoft.com/office/drawing/2014/main" id="{041C4E32-AA92-4471-87FD-967883C00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854075"/>
          </a:xfrm>
        </p:spPr>
        <p:txBody>
          <a:bodyPr/>
          <a:lstStyle/>
          <a:p>
            <a:r>
              <a:rPr lang="en-US" altLang="en-US" b="1">
                <a:solidFill>
                  <a:srgbClr val="C00000"/>
                </a:solidFill>
              </a:rPr>
              <a:t>Usporedba pobola prije uvođenja cijepljenja i današnjice – difterija, tetanus i hripavac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9BE06962-A22A-4B29-979C-11CFCB0879BC}"/>
              </a:ext>
            </a:extLst>
          </p:cNvPr>
          <p:cNvGraphicFramePr>
            <a:graphicFrameLocks noGrp="1"/>
          </p:cNvGraphicFramePr>
          <p:nvPr/>
        </p:nvGraphicFramePr>
        <p:xfrm>
          <a:off x="2141538" y="1338264"/>
          <a:ext cx="7886700" cy="4937126"/>
        </p:xfrm>
        <a:graphic>
          <a:graphicData uri="http://schemas.openxmlformats.org/drawingml/2006/table">
            <a:tbl>
              <a:tblPr/>
              <a:tblGrid>
                <a:gridCol w="3562350">
                  <a:extLst>
                    <a:ext uri="{9D8B030D-6E8A-4147-A177-3AD203B41FA5}">
                      <a16:colId xmlns="" xmlns:a16="http://schemas.microsoft.com/office/drawing/2014/main" val="2850573376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377912621"/>
                    </a:ext>
                  </a:extLst>
                </a:gridCol>
                <a:gridCol w="1885950">
                  <a:extLst>
                    <a:ext uri="{9D8B030D-6E8A-4147-A177-3AD203B41FA5}">
                      <a16:colId xmlns="" xmlns:a16="http://schemas.microsoft.com/office/drawing/2014/main" val="2195157315"/>
                    </a:ext>
                  </a:extLst>
                </a:gridCol>
              </a:tblGrid>
              <a:tr h="91441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Stanje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Prije uvođenja cijepljenja; broj/godišnje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Danas; broj/godišnje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2135814"/>
                  </a:ext>
                </a:extLst>
              </a:tr>
              <a:tr h="73342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Lokalna reakcija, temperatura nakon cijepljenja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6134050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Opsežna lokalna reakcija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2.400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5097992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Postvakc.  GBS/neuropatija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4876524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Postvakc. encefalitis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0 - 1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991394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Difterija</a:t>
                      </a: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i komplikacije</a:t>
                      </a:r>
                      <a:endParaRPr kumimoji="0" lang="en-US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7223412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Tetanus</a:t>
                      </a: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i komplikacije</a:t>
                      </a:r>
                      <a:endParaRPr kumimoji="0" lang="en-US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6212437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Hripavac</a:t>
                      </a: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i komplikacije</a:t>
                      </a:r>
                      <a:endParaRPr kumimoji="0" lang="en-US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kumimoji="0" lang="en-US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6799548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Smrt (difterija, tetanus, hripavac)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140 (60 , 60, 20)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0-1 (0, 0, 0-1)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149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88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3"/>
    </mc:Choice>
    <mc:Fallback xmlns="">
      <p:transition spd="slow" advTm="7023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>
            <a:extLst>
              <a:ext uri="{FF2B5EF4-FFF2-40B4-BE49-F238E27FC236}">
                <a16:creationId xmlns="" xmlns:a16="http://schemas.microsoft.com/office/drawing/2014/main" id="{DECF1490-B0EB-449B-8778-6D82B78B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854075"/>
          </a:xfrm>
        </p:spPr>
        <p:txBody>
          <a:bodyPr/>
          <a:lstStyle/>
          <a:p>
            <a:r>
              <a:rPr lang="en-US" altLang="en-US" b="1">
                <a:solidFill>
                  <a:srgbClr val="C00000"/>
                </a:solidFill>
              </a:rPr>
              <a:t>Usporedba pobola prije uvođenja cijepljenja i današnjice – difterija, tetanus i hripavac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C032864-111A-4629-8848-47A17E138B0F}"/>
              </a:ext>
            </a:extLst>
          </p:cNvPr>
          <p:cNvGraphicFramePr>
            <a:graphicFrameLocks noGrp="1"/>
          </p:cNvGraphicFramePr>
          <p:nvPr/>
        </p:nvGraphicFramePr>
        <p:xfrm>
          <a:off x="2141538" y="1338264"/>
          <a:ext cx="7886700" cy="4937126"/>
        </p:xfrm>
        <a:graphic>
          <a:graphicData uri="http://schemas.openxmlformats.org/drawingml/2006/table">
            <a:tbl>
              <a:tblPr/>
              <a:tblGrid>
                <a:gridCol w="3562350">
                  <a:extLst>
                    <a:ext uri="{9D8B030D-6E8A-4147-A177-3AD203B41FA5}">
                      <a16:colId xmlns="" xmlns:a16="http://schemas.microsoft.com/office/drawing/2014/main" val="1470029689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1687271613"/>
                    </a:ext>
                  </a:extLst>
                </a:gridCol>
                <a:gridCol w="1885950">
                  <a:extLst>
                    <a:ext uri="{9D8B030D-6E8A-4147-A177-3AD203B41FA5}">
                      <a16:colId xmlns="" xmlns:a16="http://schemas.microsoft.com/office/drawing/2014/main" val="870368601"/>
                    </a:ext>
                  </a:extLst>
                </a:gridCol>
              </a:tblGrid>
              <a:tr h="91441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Stanje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Prije uvođenja cijepljenja; broj/godišnje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Danas; broj/godišnje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798679"/>
                  </a:ext>
                </a:extLst>
              </a:tr>
              <a:tr h="73342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Lokalna reakcija, temperatura nakon cijepljenja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385676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Opsežna lokalna reakcija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2.400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5876381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Postvakc.  GBS/neuropatija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739434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Postvakc. encefalitis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0 - 1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5538594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Difterija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6558196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Tetanus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8074120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Hripavac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8.000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9733349"/>
                  </a:ext>
                </a:extLst>
              </a:tr>
              <a:tr h="46989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Smrt (difterija, tetanus, hripavac)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140 (60 , 60, 20)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0-1 (0, 0, 0-1)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3856696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="" xmlns:a16="http://schemas.microsoft.com/office/drawing/2014/main" id="{B393CFA7-6812-47DD-8BEA-B62B8F065775}"/>
              </a:ext>
            </a:extLst>
          </p:cNvPr>
          <p:cNvSpPr/>
          <p:nvPr/>
        </p:nvSpPr>
        <p:spPr>
          <a:xfrm>
            <a:off x="1524000" y="4114800"/>
            <a:ext cx="6781800" cy="2590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AE6137A6-F908-4C75-9244-20555D99D7EC}"/>
              </a:ext>
            </a:extLst>
          </p:cNvPr>
          <p:cNvSpPr/>
          <p:nvPr/>
        </p:nvSpPr>
        <p:spPr>
          <a:xfrm>
            <a:off x="8077200" y="2133600"/>
            <a:ext cx="2133600" cy="4495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D33BA4-6AC1-41A5-AA1F-C777BE05B26E}"/>
              </a:ext>
            </a:extLst>
          </p:cNvPr>
          <p:cNvSpPr txBox="1"/>
          <p:nvPr/>
        </p:nvSpPr>
        <p:spPr>
          <a:xfrm>
            <a:off x="6553200" y="1017588"/>
            <a:ext cx="4114800" cy="1077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12.000.000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godišnje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4"/>
    </mc:Choice>
    <mc:Fallback xmlns="">
      <p:transition spd="slow" advTm="2774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F237C1-C3CF-43CA-A51C-00AF6DF9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34219"/>
          </a:xfrm>
        </p:spPr>
        <p:txBody>
          <a:bodyPr/>
          <a:lstStyle/>
          <a:p>
            <a:r>
              <a:rPr lang="hr-HR" sz="3600" b="1" dirty="0">
                <a:solidFill>
                  <a:srgbClr val="C00000"/>
                </a:solidFill>
              </a:rPr>
              <a:t>Trenutna procijepljenost u RH</a:t>
            </a:r>
          </a:p>
        </p:txBody>
      </p:sp>
    </p:spTree>
    <p:extLst>
      <p:ext uri="{BB962C8B-B14F-4D97-AF65-F5344CB8AC3E}">
        <p14:creationId xmlns:p14="http://schemas.microsoft.com/office/powerpoint/2010/main" val="13497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"/>
    </mc:Choice>
    <mc:Fallback xmlns="">
      <p:transition spd="slow" advTm="178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686486" y="733985"/>
          <a:ext cx="8819029" cy="539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7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2"/>
    </mc:Choice>
    <mc:Fallback xmlns="">
      <p:transition spd="slow" advTm="565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686486" y="733985"/>
          <a:ext cx="8819029" cy="539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75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6"/>
    </mc:Choice>
    <mc:Fallback xmlns="">
      <p:transition spd="slow" advTm="4736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686486" y="733985"/>
          <a:ext cx="8819029" cy="539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1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"/>
    </mc:Choice>
    <mc:Fallback xmlns="">
      <p:transition spd="slow" advTm="3764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438CB682-38F9-4D19-AF50-5514C7328B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83964" y="733425"/>
          <a:ext cx="8824072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52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5"/>
    </mc:Choice>
    <mc:Fallback xmlns="">
      <p:transition spd="slow" advTm="88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C5C307-5BCD-48E1-8ADA-5703231C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778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Tetanus u Hrvatskoj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DED2136F-323D-4E88-9998-2214DE313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080795"/>
              </p:ext>
            </p:extLst>
          </p:nvPr>
        </p:nvGraphicFramePr>
        <p:xfrm>
          <a:off x="1677798" y="1028547"/>
          <a:ext cx="9015369" cy="546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60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3"/>
    </mc:Choice>
    <mc:Fallback xmlns="">
      <p:transition spd="slow" advTm="15313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5C0FBEF2-8B57-46E5-A6C9-0B554859626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52650" y="204788"/>
          <a:ext cx="7886700" cy="644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6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2"/>
    </mc:Choice>
    <mc:Fallback xmlns="">
      <p:transition spd="slow" advTm="9722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FDC38E-5C2B-4BF1-8927-A52C815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002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Treba li mijenjati kalendar cijepljenja?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415FAE-507E-4D11-AABE-2586D9D3B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017"/>
            <a:ext cx="10515600" cy="5419288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b="1" u="sng" dirty="0">
                <a:solidFill>
                  <a:srgbClr val="002060"/>
                </a:solidFill>
              </a:rPr>
              <a:t>Nije nužno</a:t>
            </a:r>
          </a:p>
          <a:p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Uvesti dodatna cijepljenja u Program?</a:t>
            </a:r>
          </a:p>
          <a:p>
            <a:pPr marL="0" indent="0">
              <a:buNone/>
            </a:pPr>
            <a:r>
              <a:rPr lang="hr-HR" b="1" dirty="0">
                <a:solidFill>
                  <a:srgbClr val="002060"/>
                </a:solidFill>
              </a:rPr>
              <a:t>	- Kandidati: pneumokokno, rotavirusno, meningokokno, 	varičele?</a:t>
            </a:r>
          </a:p>
          <a:p>
            <a:pPr marL="0" indent="0">
              <a:buNone/>
            </a:pPr>
            <a:r>
              <a:rPr lang="hr-HR" b="1" dirty="0">
                <a:solidFill>
                  <a:srgbClr val="002060"/>
                </a:solidFill>
              </a:rPr>
              <a:t>	</a:t>
            </a:r>
          </a:p>
          <a:p>
            <a:r>
              <a:rPr lang="hr-HR" b="1" dirty="0">
                <a:solidFill>
                  <a:srgbClr val="002060"/>
                </a:solidFill>
              </a:rPr>
              <a:t>Ukinuti sustavno BCG cijepljenje i cijepiti rizične skupine?</a:t>
            </a:r>
          </a:p>
          <a:p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Mijenjati zakonsku obvezu?</a:t>
            </a:r>
          </a:p>
          <a:p>
            <a:pPr lvl="1"/>
            <a:r>
              <a:rPr lang="hr-HR" b="1" dirty="0">
                <a:solidFill>
                  <a:srgbClr val="002060"/>
                </a:solidFill>
              </a:rPr>
              <a:t>- ukinuti obvezu?</a:t>
            </a:r>
          </a:p>
          <a:p>
            <a:pPr lvl="1"/>
            <a:r>
              <a:rPr lang="hr-HR" b="1" dirty="0">
                <a:solidFill>
                  <a:srgbClr val="002060"/>
                </a:solidFill>
              </a:rPr>
              <a:t>- ostaviti osnovna cjepiva obvezna, a ostala preporučena?</a:t>
            </a:r>
          </a:p>
          <a:p>
            <a:pPr lvl="1"/>
            <a:r>
              <a:rPr lang="hr-HR" b="1" dirty="0">
                <a:solidFill>
                  <a:srgbClr val="002060"/>
                </a:solidFill>
              </a:rPr>
              <a:t>- uvesti obvezu za nova cjepiva (pneumokokno, HPV)?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68"/>
    </mc:Choice>
    <mc:Fallback xmlns="">
      <p:transition spd="slow" advTm="88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2AAA5F2F-ABBB-4141-BBDB-455FEE32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Medicinski kriteriji za dati prednost pri uvođenju u Program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CC87372B-D163-46D5-A457-76173CEA7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105637"/>
            <a:ext cx="8458200" cy="40205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400" b="1" dirty="0">
                <a:solidFill>
                  <a:srgbClr val="000066"/>
                </a:solidFill>
              </a:rPr>
              <a:t>Incidencija bolesti</a:t>
            </a:r>
          </a:p>
          <a:p>
            <a:pPr>
              <a:lnSpc>
                <a:spcPct val="90000"/>
              </a:lnSpc>
            </a:pPr>
            <a:r>
              <a:rPr lang="hr-HR" altLang="sr-Latn-RS" sz="2400" b="1" dirty="0">
                <a:solidFill>
                  <a:srgbClr val="000066"/>
                </a:solidFill>
              </a:rPr>
              <a:t>Mortalitet</a:t>
            </a:r>
            <a:endParaRPr lang="hr-HR" altLang="sr-Latn-RS" sz="2000" b="1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hr-HR" altLang="sr-Latn-RS" sz="2400" b="1" dirty="0">
                <a:solidFill>
                  <a:srgbClr val="000066"/>
                </a:solidFill>
              </a:rPr>
              <a:t>Težina bolesti i posljedice</a:t>
            </a:r>
          </a:p>
          <a:p>
            <a:pPr>
              <a:lnSpc>
                <a:spcPct val="90000"/>
              </a:lnSpc>
            </a:pPr>
            <a:r>
              <a:rPr lang="hr-HR" altLang="sr-Latn-RS" sz="2400" b="1" dirty="0">
                <a:solidFill>
                  <a:srgbClr val="000066"/>
                </a:solidFill>
              </a:rPr>
              <a:t>Potencijal reduciranja incidencije</a:t>
            </a:r>
          </a:p>
          <a:p>
            <a:pPr>
              <a:lnSpc>
                <a:spcPct val="90000"/>
              </a:lnSpc>
            </a:pPr>
            <a:r>
              <a:rPr lang="hr-HR" altLang="sr-Latn-RS" sz="2400" b="1" dirty="0">
                <a:solidFill>
                  <a:srgbClr val="000066"/>
                </a:solidFill>
              </a:rPr>
              <a:t>Potencijal za eliminaciju bolesti</a:t>
            </a:r>
          </a:p>
          <a:p>
            <a:pPr>
              <a:lnSpc>
                <a:spcPct val="90000"/>
              </a:lnSpc>
            </a:pPr>
            <a:r>
              <a:rPr lang="hr-HR" altLang="sr-Latn-RS" sz="2400" b="1" dirty="0">
                <a:solidFill>
                  <a:srgbClr val="000066"/>
                </a:solidFill>
              </a:rPr>
              <a:t>Alternativne mogućnosti utjecaja na epidemiologiju bolesti</a:t>
            </a:r>
          </a:p>
          <a:p>
            <a:pPr>
              <a:lnSpc>
                <a:spcPct val="90000"/>
              </a:lnSpc>
            </a:pPr>
            <a:r>
              <a:rPr lang="hr-HR" altLang="sr-Latn-RS" sz="2400" b="1" dirty="0">
                <a:solidFill>
                  <a:srgbClr val="000066"/>
                </a:solidFill>
              </a:rPr>
              <a:t>Financijska isplativost</a:t>
            </a:r>
          </a:p>
        </p:txBody>
      </p:sp>
    </p:spTree>
    <p:extLst>
      <p:ext uri="{BB962C8B-B14F-4D97-AF65-F5344CB8AC3E}">
        <p14:creationId xmlns:p14="http://schemas.microsoft.com/office/powerpoint/2010/main" val="13337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91"/>
    </mc:Choice>
    <mc:Fallback xmlns="">
      <p:transition spd="slow" advTm="5589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z="3600" b="1" dirty="0">
                <a:solidFill>
                  <a:srgbClr val="C00000"/>
                </a:solidFill>
              </a:rPr>
              <a:t>Paramedicinski (nemedicinski) razlozi za promjene Programa cijepljenja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hr-HR" altLang="en-US" b="1" dirty="0">
              <a:solidFill>
                <a:srgbClr val="002060"/>
              </a:solidFill>
            </a:endParaRPr>
          </a:p>
          <a:p>
            <a:pPr eaLnBrk="1" hangingPunct="1"/>
            <a:r>
              <a:rPr lang="hr-HR" altLang="en-US" b="1" dirty="0">
                <a:solidFill>
                  <a:srgbClr val="002060"/>
                </a:solidFill>
              </a:rPr>
              <a:t>Prihvatljivost Programa provoditeljima i njihova suradljivost (compliance)</a:t>
            </a:r>
          </a:p>
          <a:p>
            <a:pPr eaLnBrk="1" hangingPunct="1"/>
            <a:r>
              <a:rPr lang="hr-HR" altLang="en-US" b="1" dirty="0">
                <a:solidFill>
                  <a:srgbClr val="002060"/>
                </a:solidFill>
              </a:rPr>
              <a:t>Negativno raspoloženje liječnika ili roditelja prema nekim cjepivima</a:t>
            </a:r>
          </a:p>
          <a:p>
            <a:pPr eaLnBrk="1" hangingPunct="1"/>
            <a:r>
              <a:rPr lang="hr-HR" altLang="en-US" b="1" dirty="0">
                <a:solidFill>
                  <a:srgbClr val="002060"/>
                </a:solidFill>
              </a:rPr>
              <a:t>Organizacija provedbe cijepljenja</a:t>
            </a:r>
          </a:p>
          <a:p>
            <a:pPr eaLnBrk="1" hangingPunct="1"/>
            <a:r>
              <a:rPr lang="hr-HR" altLang="en-US" b="1" dirty="0">
                <a:solidFill>
                  <a:srgbClr val="002060"/>
                </a:solidFill>
              </a:rPr>
              <a:t>Agresivna propaganda</a:t>
            </a:r>
          </a:p>
          <a:p>
            <a:pPr eaLnBrk="1" hangingPunct="1"/>
            <a:r>
              <a:rPr lang="hr-HR" altLang="en-US" b="1" dirty="0">
                <a:solidFill>
                  <a:srgbClr val="002060"/>
                </a:solidFill>
              </a:rPr>
              <a:t>Pritisak interesnih skupina</a:t>
            </a:r>
          </a:p>
          <a:p>
            <a:pPr eaLnBrk="1" hangingPunct="1"/>
            <a:r>
              <a:rPr lang="hr-HR" altLang="en-US" b="1" dirty="0">
                <a:solidFill>
                  <a:srgbClr val="002060"/>
                </a:solidFill>
              </a:rPr>
              <a:t>Anegdotalni događaji koji rezultiraju velikim pritiskom na Program</a:t>
            </a:r>
          </a:p>
          <a:p>
            <a:pPr eaLnBrk="1" hangingPunct="1"/>
            <a:r>
              <a:rPr lang="hr-HR" altLang="en-US" b="1" dirty="0">
                <a:solidFill>
                  <a:srgbClr val="002060"/>
                </a:solidFill>
              </a:rPr>
              <a:t>Dostupnost cjepiva</a:t>
            </a:r>
          </a:p>
          <a:p>
            <a:pPr eaLnBrk="1" hangingPunct="1"/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42012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3"/>
    </mc:Choice>
    <mc:Fallback xmlns="">
      <p:transition spd="slow" advTm="8353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299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Stanje pneumokokne bolesti u djece &lt;5 godina u Hrvatskoj - godišnje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3087"/>
            <a:ext cx="10515600" cy="4223876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002060"/>
                </a:solidFill>
              </a:rPr>
              <a:t>Nekoliko desetaka tisuća AOM </a:t>
            </a:r>
          </a:p>
          <a:p>
            <a:r>
              <a:rPr lang="hr-HR" sz="3200" b="1" dirty="0">
                <a:solidFill>
                  <a:srgbClr val="002060"/>
                </a:solidFill>
              </a:rPr>
              <a:t>1800 do 2000 pneumonija (procjena SZO: 400 pneumokoknih pneumonija)</a:t>
            </a:r>
          </a:p>
          <a:p>
            <a:r>
              <a:rPr lang="hr-HR" sz="3200" b="1" dirty="0">
                <a:solidFill>
                  <a:srgbClr val="002060"/>
                </a:solidFill>
              </a:rPr>
              <a:t>10 invazivnih pneumokonih bolesti (procjena SZO: 47 invazivnih bolesti – 12 meningitisa i 35 ostalih invazivnih bolesti)</a:t>
            </a:r>
          </a:p>
          <a:p>
            <a:r>
              <a:rPr lang="hr-HR" sz="3200" b="1" dirty="0">
                <a:solidFill>
                  <a:srgbClr val="002060"/>
                </a:solidFill>
              </a:rPr>
              <a:t>1-2 smrti od pneumokokne bolesti (procjena SZO: 3-4 smrti)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87"/>
    </mc:Choice>
    <mc:Fallback xmlns="">
      <p:transition spd="slow" advTm="59887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058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Univerzalnim cijepljenjem protiv pneumokoka bismo u djece &lt;5  godina spriječili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0FBD0C-FB61-4122-B32A-9B416F16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0212"/>
            <a:ext cx="12200550" cy="2390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4A1AF6F-F7DA-4227-9FEA-FAB9884595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803" y="914401"/>
            <a:ext cx="7385721" cy="29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46"/>
    </mc:Choice>
    <mc:Fallback xmlns="">
      <p:transition spd="slow" advTm="66546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253C3A-3516-4A0B-9B27-C8E5EEBE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0196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Predloženo uvođenje pneumokoknog cjepiva od 2019. godine</a:t>
            </a:r>
            <a:br>
              <a:rPr lang="hr-HR" b="1" dirty="0">
                <a:solidFill>
                  <a:srgbClr val="002060"/>
                </a:solidFill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1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9"/>
    </mc:Choice>
    <mc:Fallback xmlns="">
      <p:transition spd="slow" advTm="358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9F2ED-C52E-4CF2-AAF2-A5D94CF8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668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Hripavac u Hrvatskoj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9E619E-D087-49DF-824F-7A1EC52622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640" y="1224794"/>
            <a:ext cx="7885652" cy="54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63"/>
    </mc:Choice>
    <mc:Fallback xmlns="">
      <p:transition spd="slow" advTm="2326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992D50-BD6B-4808-93A2-C59E7C00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Dječja paraliza u Hrvatskoj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B9EAF4-DC89-4465-BFE0-EEB1CEEB2A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493" y="1163974"/>
            <a:ext cx="8335185" cy="539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74"/>
    </mc:Choice>
    <mc:Fallback xmlns="">
      <p:transition spd="slow" advTm="195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3C8BFC-A9DC-4084-BEDB-75458792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055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Ospice u Hrvatskoj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18AC64-E7D3-4463-81FB-2E8BEBB0BF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415" y="1013501"/>
            <a:ext cx="7784983" cy="56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74"/>
    </mc:Choice>
    <mc:Fallback xmlns="">
      <p:transition spd="slow" advTm="201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5C0D78-7700-4871-9365-01D116AC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890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Rubela u Hrvatskoj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0F70C5-40A3-4A21-9A26-0D2D2A8B0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73" y="1208016"/>
            <a:ext cx="8587449" cy="54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6"/>
    </mc:Choice>
    <mc:Fallback xmlns="">
      <p:transition spd="slow" advTm="1189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416A22-2102-4F18-AE01-2D9255A5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Mumps u Hrvatskoj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60DECB-97B3-4ABA-BB6C-85248D7D63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305" y="1099148"/>
            <a:ext cx="7466202" cy="57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3"/>
    </mc:Choice>
    <mc:Fallback xmlns="">
      <p:transition spd="slow" advTm="808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1094</Words>
  <Application>Microsoft Office PowerPoint</Application>
  <PresentationFormat>Widescreen</PresentationFormat>
  <Paragraphs>300</Paragraphs>
  <Slides>46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4_Office Theme</vt:lpstr>
      <vt:lpstr>9_Office Theme</vt:lpstr>
      <vt:lpstr>5_Office Theme</vt:lpstr>
      <vt:lpstr>Tema sustava Office</vt:lpstr>
      <vt:lpstr>Default Design</vt:lpstr>
      <vt:lpstr>Epidemiologija bolesti obuhvaćenih kalendarom cijepljenja – zašto cijepimo, trenutna procijepljenost u RH, treba li mijenjati kalendar cijepljenja?</vt:lpstr>
      <vt:lpstr>Epidemiologija bolesti protiv kojih se cijepi - ukratko</vt:lpstr>
      <vt:lpstr>Difterija u Hrvatskoj</vt:lpstr>
      <vt:lpstr>Tetanus u Hrvatskoj</vt:lpstr>
      <vt:lpstr>Hripavac u Hrvatskoj</vt:lpstr>
      <vt:lpstr>Dječja paraliza u Hrvatskoj</vt:lpstr>
      <vt:lpstr>Ospice u Hrvatskoj</vt:lpstr>
      <vt:lpstr>Rubela u Hrvatskoj</vt:lpstr>
      <vt:lpstr>Mumps u Hrvatskoj</vt:lpstr>
      <vt:lpstr>Hepatitis B (akutni) u Hrvatskoj</vt:lpstr>
      <vt:lpstr>Hib meningitis u djece &lt;5 godina u Hrvatskoj</vt:lpstr>
      <vt:lpstr>Tuberkuloza u Hrvatskoj</vt:lpstr>
      <vt:lpstr>Zašto cijepimo - ukratko</vt:lpstr>
      <vt:lpstr>Zašto cijepimo – dulja verzija</vt:lpstr>
      <vt:lpstr>Cijepljenje – interveniranje na razini osjetljivosti domaćina</vt:lpstr>
      <vt:lpstr>Individualna zaštita</vt:lpstr>
      <vt:lpstr>Kolektivni imunitet</vt:lpstr>
      <vt:lpstr>Kolektivni imunitet, primjer 1. </vt:lpstr>
      <vt:lpstr>Kolektivni imunitet, primjer 2.</vt:lpstr>
      <vt:lpstr>Prosječne razine/pragovi kolektivnog imuniteta potrebni za spriječiti cirkulaciju uzročnika među stanovništvom</vt:lpstr>
      <vt:lpstr>Kolektivni imunitet, primjer 2.</vt:lpstr>
      <vt:lpstr>Kolektivni imunitet, primjer 3. neravnomjerna raspodjela osjetljivih</vt:lpstr>
      <vt:lpstr>1966 godine pokrenut program eradikacije velikih boginja Zadnji slučaj prirodno stečenih velikih boginja zabilježen 1977 (Somalija) Globalna eradikacija proglašena 1980</vt:lpstr>
      <vt:lpstr>Inicijativa za eradikaciju dječje paralize pokrenuta 1988</vt:lpstr>
      <vt:lpstr>SZO. http://polioeradication.org/polio-today/polio-now/</vt:lpstr>
      <vt:lpstr>„Divlji”/prirodni poliovirus tip 2 eradiciran 1999. godine    Oboljeli od poliovirusa tipa 3 niži nego ikada – Zadnji slučaj dječje paralize uzrokovan „divljim” poliovirusom tipa 3 zabilježen 2012. godine</vt:lpstr>
      <vt:lpstr>Vremenski plan eradikacije dječje paralize – plan postavljen 2012. godine</vt:lpstr>
      <vt:lpstr>PowerPoint Presentation</vt:lpstr>
      <vt:lpstr>PowerPoint Presentation</vt:lpstr>
      <vt:lpstr>PowerPoint Presentation</vt:lpstr>
      <vt:lpstr>Usporedba pobola prije uvođenja cijepljenja i današnjice – ospice, rubela i mumps</vt:lpstr>
      <vt:lpstr>Usporedba pobola prije uvođenja cijepljenja i današnjice – ospice, rubela i mumps</vt:lpstr>
      <vt:lpstr>Usporedba pobola prije uvođenja cijepljenja i današnjice – difterija, tetanus i hripavac</vt:lpstr>
      <vt:lpstr>Usporedba pobola prije uvođenja cijepljenja i današnjice – difterija, tetanus i hripavac</vt:lpstr>
      <vt:lpstr>Trenutna procijepljenost u 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Treba li mijenjati kalendar cijepljenja?</vt:lpstr>
      <vt:lpstr>Medicinski kriteriji za dati prednost pri uvođenju u Program</vt:lpstr>
      <vt:lpstr>Paramedicinski (nemedicinski) razlozi za promjene Programa cijepljenja</vt:lpstr>
      <vt:lpstr>Stanje pneumokokne bolesti u djece &lt;5 godina u Hrvatskoj - godišnje</vt:lpstr>
      <vt:lpstr>Univerzalnim cijepljenjem protiv pneumokoka bismo u djece &lt;5  godina spriječili</vt:lpstr>
      <vt:lpstr>Predloženo uvođenje pneumokoknog cjepiva od 2019. godine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Epidemiologija bolesti obuhvaćenih kalendarom cijepljenja – zašto cijepimo, trenutna procijepljenost u RH, treba li mijenjati kalendar cijepljenja?</dc:title>
  <dc:creator>Bernard Kaić</dc:creator>
  <cp:lastModifiedBy>Vlado Krajinovic</cp:lastModifiedBy>
  <cp:revision>29</cp:revision>
  <cp:lastPrinted>2018-05-24T10:06:20Z</cp:lastPrinted>
  <dcterms:created xsi:type="dcterms:W3CDTF">2018-05-21T14:28:32Z</dcterms:created>
  <dcterms:modified xsi:type="dcterms:W3CDTF">2018-05-27T15:42:27Z</dcterms:modified>
</cp:coreProperties>
</file>