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5" r:id="rId10"/>
    <p:sldId id="264" r:id="rId11"/>
    <p:sldId id="262" r:id="rId12"/>
    <p:sldId id="282" r:id="rId13"/>
    <p:sldId id="283" r:id="rId14"/>
    <p:sldId id="269" r:id="rId15"/>
    <p:sldId id="271" r:id="rId16"/>
    <p:sldId id="272" r:id="rId17"/>
    <p:sldId id="273" r:id="rId18"/>
    <p:sldId id="284" r:id="rId19"/>
    <p:sldId id="274" r:id="rId20"/>
    <p:sldId id="276" r:id="rId21"/>
    <p:sldId id="281" r:id="rId22"/>
    <p:sldId id="278" r:id="rId23"/>
    <p:sldId id="277" r:id="rId2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955FE-2E91-4250-8114-2AF74A8725EC}" type="datetimeFigureOut">
              <a:rPr lang="hr-HR" smtClean="0"/>
              <a:t>5.3.2018.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10DBD-933B-49E6-B1BB-2FF18D1F68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5043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2BF3E7-6228-4E56-948F-8C6163A142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5E81CC9-4BE3-4D8C-8349-5F203DDFC6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B1E1DF-70A6-471D-A521-4F6C2678F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82E8-7AB6-44C2-927D-B2E8420298E4}" type="datetimeFigureOut">
              <a:rPr lang="hr-HR" smtClean="0"/>
              <a:t>5.3.2018.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7244873-5FC0-4DFD-A67E-073EE7A7B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D749EDD-55B4-4DC2-87F6-2B8C833DD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FBDE5-2AB1-4547-A44B-6A00CD769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334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C162A2-1123-4DB9-AB00-A4462B168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24BC716-FCFE-4349-BCA0-A4551C3A33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656DECA-C9BD-4380-B35F-B4805EBFA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82E8-7AB6-44C2-927D-B2E8420298E4}" type="datetimeFigureOut">
              <a:rPr lang="hr-HR" smtClean="0"/>
              <a:t>5.3.2018.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94DE8E-73FA-4F5A-855D-D27224AD1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4C29B1-1381-47EE-8C54-8B74125D4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FBDE5-2AB1-4547-A44B-6A00CD769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9121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601BA7F-A42E-49A7-AB1C-B7A87B26EA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60B2CCE-0E5F-494F-9312-31F7A58029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FB2299-5FCB-484F-A446-412FAC4D7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82E8-7AB6-44C2-927D-B2E8420298E4}" type="datetimeFigureOut">
              <a:rPr lang="hr-HR" smtClean="0"/>
              <a:t>5.3.2018.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2FFBD95-5579-4E16-8515-E49A063A6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2547815-454F-4A8E-99E5-EF421CA78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FBDE5-2AB1-4547-A44B-6A00CD769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24294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39407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600" y="274680"/>
            <a:ext cx="109723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600" y="1600200"/>
            <a:ext cx="1097232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45615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600" y="274680"/>
            <a:ext cx="109723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232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90684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600" y="274680"/>
            <a:ext cx="109723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600" y="1600200"/>
            <a:ext cx="53544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32320" y="1600200"/>
            <a:ext cx="53544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7603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600" y="274680"/>
            <a:ext cx="109723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32182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09600" y="274680"/>
            <a:ext cx="1097232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28893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600" y="274680"/>
            <a:ext cx="109723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600" y="1600200"/>
            <a:ext cx="53544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09600" y="3964320"/>
            <a:ext cx="53544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232320" y="1600200"/>
            <a:ext cx="53544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5150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600" y="274680"/>
            <a:ext cx="109723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600" y="1600200"/>
            <a:ext cx="53544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32320" y="1600200"/>
            <a:ext cx="53544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32320" y="3964320"/>
            <a:ext cx="53544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90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D1A2AB-1C94-4FB9-B2EB-66F84E955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81AEDF-7335-474C-AF3B-B11DC4FD3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A979081-9757-4905-A175-4B95F0C2E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82E8-7AB6-44C2-927D-B2E8420298E4}" type="datetimeFigureOut">
              <a:rPr lang="hr-HR" smtClean="0"/>
              <a:t>5.3.2018.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D2C3E6A-53BC-47AE-B0FF-CD4727782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555A4EA-17DC-4883-8AB7-253A9C6D9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FBDE5-2AB1-4547-A44B-6A00CD769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392872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600" y="274680"/>
            <a:ext cx="109723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600" y="1600200"/>
            <a:ext cx="53544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32320" y="1600200"/>
            <a:ext cx="53544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09600" y="3964320"/>
            <a:ext cx="1097232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90256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600" y="274680"/>
            <a:ext cx="109723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232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09600" y="3964320"/>
            <a:ext cx="1097232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14348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600" y="274680"/>
            <a:ext cx="109723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600" y="1600200"/>
            <a:ext cx="53544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2320" y="1600200"/>
            <a:ext cx="53544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232320" y="3964320"/>
            <a:ext cx="53544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09600" y="3964320"/>
            <a:ext cx="53544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8856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600" y="274680"/>
            <a:ext cx="109723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600" y="1600200"/>
            <a:ext cx="3532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19520" y="1600200"/>
            <a:ext cx="3532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8029440" y="1600200"/>
            <a:ext cx="3532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029440" y="3964320"/>
            <a:ext cx="3532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19520" y="3964320"/>
            <a:ext cx="3532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9600" y="3964320"/>
            <a:ext cx="3532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59422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C3D124-2A27-4671-BD3C-352229679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AB8DD47-5CA2-4FE8-A40C-3FC92AAF0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4E4A52-3D66-4426-943D-B036BA773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82E8-7AB6-44C2-927D-B2E8420298E4}" type="datetimeFigureOut">
              <a:rPr lang="hr-HR" smtClean="0"/>
              <a:t>5.3.2018.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411C71D-69C5-4E1F-A11A-6E8570851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9E7803C-2DC0-4FD1-8542-05679D855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FBDE5-2AB1-4547-A44B-6A00CD769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451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87E61D-A928-40E2-A6D9-3E0FA31C5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889511F-D3DA-4E75-BDCA-5664E0A40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9342936-3996-4459-AB0B-81BB82059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132241D-2CF6-4C0D-8AAE-A206CB304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82E8-7AB6-44C2-927D-B2E8420298E4}" type="datetimeFigureOut">
              <a:rPr lang="hr-HR" smtClean="0"/>
              <a:t>5.3.2018.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DA5FACF-E378-48D8-916B-835349E1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7E3891E-CD94-4989-8C63-772A7B4AE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FBDE5-2AB1-4547-A44B-6A00CD769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0621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B21A78-B1EB-4DB0-9F25-F6FE35FF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603A061-A4B9-4E33-8E6B-AC98CCC84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A5C6BC-9614-4B1D-A5D6-1B2287C80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F0AD3EC-0A39-4CBD-80D8-97F60C7E88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6ECB231-1387-442D-B29D-93D3604F99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20ABC4C-50AF-4C17-B713-00DEED4D7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82E8-7AB6-44C2-927D-B2E8420298E4}" type="datetimeFigureOut">
              <a:rPr lang="hr-HR" smtClean="0"/>
              <a:t>5.3.2018.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B42329F-D24C-4E3E-8550-7BC65EDF6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4AAFC57-BD88-4B8C-B021-AC33F1E0D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FBDE5-2AB1-4547-A44B-6A00CD769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175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6BFD61-814D-4BD9-8D34-811A29061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58CE410-B063-4613-B8F1-02CBBFCD3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82E8-7AB6-44C2-927D-B2E8420298E4}" type="datetimeFigureOut">
              <a:rPr lang="hr-HR" smtClean="0"/>
              <a:t>5.3.2018.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9519C94-F057-4A67-BED2-D69DD0391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5A71314-8BF1-4A20-A5B5-BA7F1BCA1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FBDE5-2AB1-4547-A44B-6A00CD769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7320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703708B-193D-4217-9E09-C52D903D5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82E8-7AB6-44C2-927D-B2E8420298E4}" type="datetimeFigureOut">
              <a:rPr lang="hr-HR" smtClean="0"/>
              <a:t>5.3.2018.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9BF3486-69C2-4EA2-B098-DE9AD276D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D3327EA-536B-45B2-9EDB-523AD9EAF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FBDE5-2AB1-4547-A44B-6A00CD769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2690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0013BD-D849-46E0-92BD-0C680165F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0C7C8E9-9FCD-4DA4-B768-871B1660B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2EBF361-D1AE-4A80-A160-B2E2EF3A9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7521A2F-F2B2-4B35-BCBD-06006F9D6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82E8-7AB6-44C2-927D-B2E8420298E4}" type="datetimeFigureOut">
              <a:rPr lang="hr-HR" smtClean="0"/>
              <a:t>5.3.2018.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C25AA44-5C23-4E2C-B1BA-95E80D67D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A630EBC-867D-4BD4-82BF-42CD7CFD6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FBDE5-2AB1-4547-A44B-6A00CD769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4738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A3469F-9E96-484D-8FEF-E395ADAA2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842B959-3567-481D-A8C8-A4B4D4985A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276E494-65A5-4680-A47B-CF9B28057C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2AD9691-D8FF-4EF8-AD5E-6BDD67F79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82E8-7AB6-44C2-927D-B2E8420298E4}" type="datetimeFigureOut">
              <a:rPr lang="hr-HR" smtClean="0"/>
              <a:t>5.3.2018.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26F3078-7359-4BAD-954C-123C027B1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B99B205-B3E2-4B55-932C-EC748C696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FBDE5-2AB1-4547-A44B-6A00CD769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4790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B0FAE1E-61A6-442A-8AE0-1063391EA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823DE11-923E-4DE6-9E8D-1EAED0A4D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03B6F04-4731-4746-8874-CBD17C5BA8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D82E8-7AB6-44C2-927D-B2E8420298E4}" type="datetimeFigureOut">
              <a:rPr lang="hr-HR" smtClean="0"/>
              <a:t>5.3.2018.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C2F6CF3-8F0E-4101-9EF6-819DF5425B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7382FA5-038A-404B-8740-D7976AAFC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FBDE5-2AB1-4547-A44B-6A00CD769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1799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600" y="274680"/>
            <a:ext cx="1097232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2320" cy="452556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609600" y="6356520"/>
            <a:ext cx="284448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6E4C28E6-7FC7-49C6-B18A-D8016F277448}" type="datetime">
              <a:rPr lang="en-GB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05/03/2018</a:t>
            </a:fld>
            <a:endParaRPr lang="en-GB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165440" y="6356520"/>
            <a:ext cx="3860160" cy="364680"/>
          </a:xfrm>
          <a:prstGeom prst="rect">
            <a:avLst/>
          </a:prstGeom>
        </p:spPr>
        <p:txBody>
          <a:bodyPr anchor="ctr"/>
          <a:lstStyle/>
          <a:p>
            <a:endParaRPr lang="en-GB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737440" y="6356520"/>
            <a:ext cx="284448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52B2F90F-D940-4F25-9F02-A1C419BE9C05}" type="slidenum">
              <a:rPr lang="en-GB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en-GB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80171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/>
    <p:bodyStyle>
      <a:lvl1pPr marL="343080" indent="-342720">
        <a:lnSpc>
          <a:spcPct val="100000"/>
        </a:lnSpc>
        <a:spcBef>
          <a:spcPts val="641"/>
        </a:spcBef>
        <a:buClr>
          <a:srgbClr val="000000"/>
        </a:buClr>
        <a:buFont typeface="Arial"/>
        <a:buChar char="•"/>
        <a:defRPr/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0CCE37-B407-4FB8-A5F2-C5EEBC7302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 err="1" smtClean="0"/>
              <a:t>Cl</a:t>
            </a:r>
            <a:r>
              <a:rPr lang="hr-HR" b="1" dirty="0" err="1" smtClean="0"/>
              <a:t>inical</a:t>
            </a:r>
            <a:r>
              <a:rPr lang="hr-HR" b="1" dirty="0" smtClean="0"/>
              <a:t> </a:t>
            </a:r>
            <a:r>
              <a:rPr lang="hr-HR" b="1" dirty="0" err="1" smtClean="0"/>
              <a:t>case</a:t>
            </a:r>
            <a:r>
              <a:rPr lang="hr-HR" b="1" dirty="0" smtClean="0"/>
              <a:t> 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72A18BF-948B-4EAE-A292-0AE9112A5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8831" y="3953731"/>
            <a:ext cx="9144000" cy="1655762"/>
          </a:xfrm>
        </p:spPr>
        <p:txBody>
          <a:bodyPr>
            <a:noAutofit/>
          </a:bodyPr>
          <a:lstStyle/>
          <a:p>
            <a:r>
              <a:rPr lang="hr-HR" dirty="0">
                <a:solidFill>
                  <a:schemeClr val="bg2">
                    <a:lumMod val="50000"/>
                  </a:schemeClr>
                </a:solidFill>
              </a:rPr>
              <a:t>Davorka </a:t>
            </a:r>
            <a:r>
              <a:rPr lang="hr-HR" dirty="0" smtClean="0">
                <a:solidFill>
                  <a:schemeClr val="bg2">
                    <a:lumMod val="50000"/>
                  </a:schemeClr>
                </a:solidFill>
              </a:rPr>
              <a:t>Dušek</a:t>
            </a:r>
            <a:endParaRPr lang="hr-HR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hr-HR" dirty="0">
                <a:solidFill>
                  <a:schemeClr val="bg2">
                    <a:lumMod val="50000"/>
                  </a:schemeClr>
                </a:solidFill>
              </a:rPr>
              <a:t>Neven </a:t>
            </a:r>
            <a:r>
              <a:rPr lang="hr-HR" dirty="0" smtClean="0">
                <a:solidFill>
                  <a:schemeClr val="bg2">
                    <a:lumMod val="50000"/>
                  </a:schemeClr>
                </a:solidFill>
              </a:rPr>
              <a:t>Papić</a:t>
            </a:r>
            <a:endParaRPr lang="hr-HR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hr-HR" dirty="0">
                <a:solidFill>
                  <a:schemeClr val="bg2">
                    <a:lumMod val="50000"/>
                  </a:schemeClr>
                </a:solidFill>
              </a:rPr>
              <a:t>Ivan Kurelac</a:t>
            </a:r>
          </a:p>
          <a:p>
            <a:r>
              <a:rPr lang="hr-HR" dirty="0">
                <a:solidFill>
                  <a:schemeClr val="bg2">
                    <a:lumMod val="50000"/>
                  </a:schemeClr>
                </a:solidFill>
              </a:rPr>
              <a:t>Adriana </a:t>
            </a:r>
            <a:r>
              <a:rPr lang="hr-HR" dirty="0" smtClean="0">
                <a:solidFill>
                  <a:schemeClr val="bg2">
                    <a:lumMod val="50000"/>
                  </a:schemeClr>
                </a:solidFill>
              </a:rPr>
              <a:t>Vince</a:t>
            </a:r>
          </a:p>
          <a:p>
            <a:endParaRPr lang="hr-HR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hr-HR" dirty="0" err="1" smtClean="0">
                <a:solidFill>
                  <a:schemeClr val="bg2">
                    <a:lumMod val="50000"/>
                  </a:schemeClr>
                </a:solidFill>
              </a:rPr>
              <a:t>University</a:t>
            </a:r>
            <a:r>
              <a:rPr lang="hr-HR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hr-HR" dirty="0" err="1" smtClean="0">
                <a:solidFill>
                  <a:schemeClr val="bg2">
                    <a:lumMod val="50000"/>
                  </a:schemeClr>
                </a:solidFill>
              </a:rPr>
              <a:t>Hospital</a:t>
            </a:r>
            <a:r>
              <a:rPr lang="hr-HR" dirty="0" smtClean="0">
                <a:solidFill>
                  <a:schemeClr val="bg2">
                    <a:lumMod val="50000"/>
                  </a:schemeClr>
                </a:solidFill>
              </a:rPr>
              <a:t> for </a:t>
            </a:r>
            <a:r>
              <a:rPr lang="hr-HR" dirty="0" err="1" smtClean="0">
                <a:solidFill>
                  <a:schemeClr val="bg2">
                    <a:lumMod val="50000"/>
                  </a:schemeClr>
                </a:solidFill>
              </a:rPr>
              <a:t>Infectious</a:t>
            </a:r>
            <a:r>
              <a:rPr lang="hr-HR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hr-HR" dirty="0" err="1" smtClean="0">
                <a:solidFill>
                  <a:schemeClr val="bg2">
                    <a:lumMod val="50000"/>
                  </a:schemeClr>
                </a:solidFill>
              </a:rPr>
              <a:t>Disease</a:t>
            </a:r>
            <a:r>
              <a:rPr lang="hr-HR" dirty="0" smtClean="0">
                <a:solidFill>
                  <a:schemeClr val="bg2">
                    <a:lumMod val="50000"/>
                  </a:schemeClr>
                </a:solidFill>
              </a:rPr>
              <a:t> Zagreb</a:t>
            </a:r>
            <a:endParaRPr lang="hr-HR" dirty="0">
              <a:solidFill>
                <a:schemeClr val="bg2">
                  <a:lumMod val="50000"/>
                </a:schemeClr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58426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nzimi u hepatocitu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01600"/>
            <a:ext cx="8826500" cy="665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299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99F84F-8295-4B75-891E-EBDF7F9FF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err="1">
                <a:latin typeface="+mn-lt"/>
              </a:rPr>
              <a:t>Cholestatic</a:t>
            </a:r>
            <a:r>
              <a:rPr lang="hr-HR" b="1" dirty="0">
                <a:latin typeface="+mn-lt"/>
              </a:rPr>
              <a:t> </a:t>
            </a:r>
            <a:r>
              <a:rPr lang="hr-HR" b="1" dirty="0" err="1">
                <a:latin typeface="+mn-lt"/>
              </a:rPr>
              <a:t>liver</a:t>
            </a:r>
            <a:r>
              <a:rPr lang="hr-HR" b="1" dirty="0">
                <a:latin typeface="+mn-lt"/>
              </a:rPr>
              <a:t> </a:t>
            </a:r>
            <a:r>
              <a:rPr lang="hr-HR" b="1" dirty="0" err="1">
                <a:latin typeface="+mn-lt"/>
              </a:rPr>
              <a:t>lesion</a:t>
            </a:r>
            <a:endParaRPr lang="hr-HR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71AE56-B6B4-400B-A16B-03FD5C3FCC5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hr-HR" altLang="sr-Latn-RS" sz="1800" b="1" kern="0" dirty="0" err="1">
                <a:solidFill>
                  <a:srgbClr val="000000"/>
                </a:solidFill>
                <a:latin typeface="Arial" panose="020B0604020202020204" pitchFamily="34" charset="0"/>
              </a:rPr>
              <a:t>Marked</a:t>
            </a:r>
            <a:r>
              <a:rPr lang="hr-HR" altLang="sr-Latn-RS" sz="1800" b="1" kern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r-HR" altLang="sr-Latn-RS" sz="1800" b="1" kern="0" dirty="0" err="1">
                <a:solidFill>
                  <a:srgbClr val="000000"/>
                </a:solidFill>
                <a:latin typeface="Arial" panose="020B0604020202020204" pitchFamily="34" charset="0"/>
              </a:rPr>
              <a:t>elevation</a:t>
            </a:r>
            <a:r>
              <a:rPr lang="hr-HR" altLang="sr-Latn-RS" sz="1800" b="1" kern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r-HR" altLang="sr-Latn-RS" sz="1800" b="1" kern="0" dirty="0" err="1">
                <a:solidFill>
                  <a:srgbClr val="000000"/>
                </a:solidFill>
                <a:latin typeface="Arial" panose="020B0604020202020204" pitchFamily="34" charset="0"/>
              </a:rPr>
              <a:t>of</a:t>
            </a:r>
            <a:r>
              <a:rPr lang="hr-HR" altLang="sr-Latn-RS" sz="1800" b="1" kern="0" dirty="0">
                <a:solidFill>
                  <a:srgbClr val="000000"/>
                </a:solidFill>
                <a:latin typeface="Arial" panose="020B0604020202020204" pitchFamily="34" charset="0"/>
              </a:rPr>
              <a:t> AP (&gt;4 </a:t>
            </a:r>
            <a:r>
              <a:rPr lang="hr-HR" altLang="sr-Latn-RS" sz="1800" b="1" kern="0" dirty="0" err="1">
                <a:solidFill>
                  <a:srgbClr val="000000"/>
                </a:solidFill>
                <a:latin typeface="Arial" panose="020B0604020202020204" pitchFamily="34" charset="0"/>
              </a:rPr>
              <a:t>times</a:t>
            </a:r>
            <a:r>
              <a:rPr lang="hr-HR" altLang="sr-Latn-RS" sz="1800" b="1" kern="0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sr-Latn-RS" sz="1800" kern="0" dirty="0" smtClean="0">
                <a:solidFill>
                  <a:srgbClr val="000000"/>
                </a:solidFill>
                <a:latin typeface="Arial" panose="020B0604020202020204" pitchFamily="34" charset="0"/>
              </a:rPr>
              <a:t>●</a:t>
            </a:r>
            <a:r>
              <a:rPr lang="hr-HR" altLang="sr-Latn-RS" sz="1800" kern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Obstructive </a:t>
            </a:r>
            <a:r>
              <a:rPr lang="en-US" altLang="sr-Latn-RS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jaundice due to cancer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●</a:t>
            </a:r>
            <a:r>
              <a:rPr lang="hr-HR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Bile </a:t>
            </a:r>
            <a:r>
              <a:rPr lang="en-US" altLang="sr-Latn-RS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duct stones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●</a:t>
            </a:r>
            <a:r>
              <a:rPr lang="hr-HR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altLang="sr-Latn-RS" sz="1800" kern="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Sclerosing</a:t>
            </a: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altLang="sr-Latn-RS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cholangitis (primary or secondary)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●</a:t>
            </a:r>
            <a:r>
              <a:rPr lang="hr-HR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Bile </a:t>
            </a:r>
            <a:r>
              <a:rPr lang="en-US" altLang="sr-Latn-RS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duct stricture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●</a:t>
            </a:r>
            <a:r>
              <a:rPr lang="hr-HR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Drug </a:t>
            </a:r>
            <a:r>
              <a:rPr lang="en-US" altLang="sr-Latn-RS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and toxins associated with cholestasis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●</a:t>
            </a:r>
            <a:r>
              <a:rPr lang="hr-HR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Primary </a:t>
            </a:r>
            <a:r>
              <a:rPr lang="en-US" altLang="sr-Latn-RS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biliary cholangitis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●</a:t>
            </a:r>
            <a:r>
              <a:rPr lang="hr-HR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Liver </a:t>
            </a:r>
            <a:r>
              <a:rPr lang="en-US" altLang="sr-Latn-RS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allograft rejection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●</a:t>
            </a:r>
            <a:r>
              <a:rPr lang="hr-HR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Infectious </a:t>
            </a:r>
            <a:r>
              <a:rPr lang="en-US" altLang="sr-Latn-RS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hepatobiliary diseases seen in patients with AIDS (</a:t>
            </a:r>
            <a:r>
              <a:rPr lang="en-US" altLang="sr-Latn-RS" sz="1800" kern="0" dirty="0" err="1">
                <a:solidFill>
                  <a:srgbClr val="000000"/>
                </a:solidFill>
                <a:latin typeface="Calibri" panose="020F0502020204030204" pitchFamily="34" charset="0"/>
              </a:rPr>
              <a:t>eg</a:t>
            </a:r>
            <a:r>
              <a:rPr lang="en-US" altLang="sr-Latn-RS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, cytomegalovirus or </a:t>
            </a:r>
            <a:r>
              <a:rPr lang="en-US" altLang="sr-Latn-RS" sz="1800" kern="0" dirty="0" err="1">
                <a:solidFill>
                  <a:srgbClr val="000000"/>
                </a:solidFill>
                <a:latin typeface="Calibri" panose="020F0502020204030204" pitchFamily="34" charset="0"/>
              </a:rPr>
              <a:t>microsporidiosis</a:t>
            </a:r>
            <a:r>
              <a:rPr lang="en-US" altLang="sr-Latn-RS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 and tuberculosis with hepatic involvement)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●</a:t>
            </a:r>
            <a:r>
              <a:rPr lang="hr-HR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Infiltrative </a:t>
            </a:r>
            <a:r>
              <a:rPr lang="en-US" altLang="sr-Latn-RS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liver disease (</a:t>
            </a:r>
            <a:r>
              <a:rPr lang="en-US" altLang="sr-Latn-RS" sz="1800" kern="0" dirty="0" err="1">
                <a:solidFill>
                  <a:srgbClr val="000000"/>
                </a:solidFill>
                <a:latin typeface="Calibri" panose="020F0502020204030204" pitchFamily="34" charset="0"/>
              </a:rPr>
              <a:t>eg</a:t>
            </a:r>
            <a:r>
              <a:rPr lang="en-US" altLang="sr-Latn-RS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, sarcoidosis, tuberculosis, metastatic malignancy, amyloidosis)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●</a:t>
            </a:r>
            <a:r>
              <a:rPr lang="hr-HR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altLang="sr-Latn-RS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Alcoholic </a:t>
            </a:r>
            <a:r>
              <a:rPr lang="en-US" altLang="sr-Latn-RS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hepatitis (rarely)</a:t>
            </a:r>
          </a:p>
          <a:p>
            <a:endParaRPr lang="hr-H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D72FBDC-BC07-4140-92C4-9C65F763627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hr-HR" altLang="sr-Latn-RS" sz="1800" b="1" kern="0" dirty="0" err="1">
                <a:solidFill>
                  <a:srgbClr val="000000"/>
                </a:solidFill>
              </a:rPr>
              <a:t>Moderate</a:t>
            </a:r>
            <a:r>
              <a:rPr lang="hr-HR" altLang="sr-Latn-RS" sz="1800" b="1" kern="0" dirty="0">
                <a:solidFill>
                  <a:srgbClr val="000000"/>
                </a:solidFill>
              </a:rPr>
              <a:t> </a:t>
            </a:r>
            <a:r>
              <a:rPr lang="hr-HR" altLang="sr-Latn-RS" sz="1800" b="1" kern="0" dirty="0" err="1">
                <a:solidFill>
                  <a:srgbClr val="000000"/>
                </a:solidFill>
              </a:rPr>
              <a:t>elevation</a:t>
            </a:r>
            <a:r>
              <a:rPr lang="hr-HR" altLang="sr-Latn-RS" sz="1800" b="1" kern="0" dirty="0">
                <a:solidFill>
                  <a:srgbClr val="000000"/>
                </a:solidFill>
              </a:rPr>
              <a:t> </a:t>
            </a:r>
            <a:r>
              <a:rPr lang="hr-HR" altLang="sr-Latn-RS" sz="1800" b="1" kern="0" dirty="0" err="1">
                <a:solidFill>
                  <a:srgbClr val="000000"/>
                </a:solidFill>
              </a:rPr>
              <a:t>of</a:t>
            </a:r>
            <a:r>
              <a:rPr lang="hr-HR" altLang="sr-Latn-RS" sz="1800" b="1" kern="0" dirty="0">
                <a:solidFill>
                  <a:srgbClr val="000000"/>
                </a:solidFill>
              </a:rPr>
              <a:t> AP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sr-Latn-RS" sz="1800" kern="0" dirty="0" smtClean="0">
                <a:solidFill>
                  <a:srgbClr val="000000"/>
                </a:solidFill>
              </a:rPr>
              <a:t> </a:t>
            </a:r>
            <a:r>
              <a:rPr lang="en-US" altLang="sr-Latn-RS" sz="1800" kern="0" dirty="0" smtClean="0">
                <a:solidFill>
                  <a:srgbClr val="000000"/>
                </a:solidFill>
              </a:rPr>
              <a:t>viral </a:t>
            </a:r>
            <a:r>
              <a:rPr lang="en-US" altLang="sr-Latn-RS" sz="1800" kern="0" dirty="0">
                <a:solidFill>
                  <a:srgbClr val="000000"/>
                </a:solidFill>
              </a:rPr>
              <a:t>hepatitis</a:t>
            </a:r>
            <a:endParaRPr lang="hr-HR" altLang="sr-Latn-RS" sz="1800" kern="0" dirty="0">
              <a:solidFill>
                <a:srgbClr val="000000"/>
              </a:solidFill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sr-Latn-RS" sz="1800" kern="0" dirty="0" smtClean="0">
                <a:solidFill>
                  <a:srgbClr val="000000"/>
                </a:solidFill>
              </a:rPr>
              <a:t> </a:t>
            </a:r>
            <a:r>
              <a:rPr lang="en-US" altLang="sr-Latn-RS" sz="1800" kern="0" dirty="0" smtClean="0">
                <a:solidFill>
                  <a:srgbClr val="000000"/>
                </a:solidFill>
              </a:rPr>
              <a:t>chronic </a:t>
            </a:r>
            <a:r>
              <a:rPr lang="en-US" altLang="sr-Latn-RS" sz="1800" kern="0" dirty="0">
                <a:solidFill>
                  <a:srgbClr val="000000"/>
                </a:solidFill>
              </a:rPr>
              <a:t>hepatitis</a:t>
            </a:r>
            <a:endParaRPr lang="hr-HR" altLang="sr-Latn-RS" sz="1800" kern="0" dirty="0">
              <a:solidFill>
                <a:srgbClr val="000000"/>
              </a:solidFill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sr-Latn-RS" sz="1800" kern="0" dirty="0" smtClean="0">
                <a:solidFill>
                  <a:srgbClr val="000000"/>
                </a:solidFill>
              </a:rPr>
              <a:t> c</a:t>
            </a:r>
            <a:r>
              <a:rPr lang="en-US" altLang="sr-Latn-RS" sz="1800" kern="0" dirty="0" err="1">
                <a:solidFill>
                  <a:srgbClr val="000000"/>
                </a:solidFill>
              </a:rPr>
              <a:t>irrhosis</a:t>
            </a:r>
            <a:endParaRPr lang="hr-HR" altLang="sr-Latn-RS" sz="1800" kern="0" dirty="0">
              <a:solidFill>
                <a:srgbClr val="000000"/>
              </a:solidFill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sr-Latn-RS" sz="1800" kern="0" dirty="0" smtClean="0">
                <a:solidFill>
                  <a:srgbClr val="000000"/>
                </a:solidFill>
              </a:rPr>
              <a:t> </a:t>
            </a:r>
            <a:r>
              <a:rPr lang="en-US" altLang="sr-Latn-RS" sz="1800" kern="0" dirty="0" smtClean="0">
                <a:solidFill>
                  <a:srgbClr val="000000"/>
                </a:solidFill>
              </a:rPr>
              <a:t>infiltrative </a:t>
            </a:r>
            <a:r>
              <a:rPr lang="en-US" altLang="sr-Latn-RS" sz="1800" kern="0" dirty="0">
                <a:solidFill>
                  <a:srgbClr val="000000"/>
                </a:solidFill>
              </a:rPr>
              <a:t>diseases of the liver</a:t>
            </a:r>
            <a:endParaRPr lang="hr-HR" altLang="sr-Latn-RS" sz="1800" kern="0" dirty="0">
              <a:solidFill>
                <a:srgbClr val="000000"/>
              </a:solidFill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sr-Latn-RS" sz="1800" kern="0" dirty="0" smtClean="0">
                <a:solidFill>
                  <a:srgbClr val="000000"/>
                </a:solidFill>
              </a:rPr>
              <a:t> </a:t>
            </a:r>
            <a:r>
              <a:rPr lang="en-US" altLang="sr-Latn-RS" sz="1800" kern="0" dirty="0" smtClean="0">
                <a:solidFill>
                  <a:srgbClr val="000000"/>
                </a:solidFill>
              </a:rPr>
              <a:t>congestive </a:t>
            </a:r>
            <a:r>
              <a:rPr lang="en-US" altLang="sr-Latn-RS" sz="1800" kern="0" dirty="0">
                <a:solidFill>
                  <a:srgbClr val="000000"/>
                </a:solidFill>
              </a:rPr>
              <a:t>heart failure</a:t>
            </a:r>
            <a:endParaRPr lang="hr-HR" altLang="sr-Latn-RS" sz="1800" kern="0" dirty="0">
              <a:solidFill>
                <a:srgbClr val="000000"/>
              </a:solidFill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sr-Latn-RS" sz="1800" kern="0" dirty="0" smtClean="0">
                <a:solidFill>
                  <a:srgbClr val="000000"/>
                </a:solidFill>
              </a:rPr>
              <a:t> </a:t>
            </a:r>
            <a:r>
              <a:rPr lang="en-US" altLang="sr-Latn-RS" sz="1800" kern="0" dirty="0" smtClean="0">
                <a:solidFill>
                  <a:srgbClr val="000000"/>
                </a:solidFill>
              </a:rPr>
              <a:t>Hodgkin </a:t>
            </a:r>
            <a:r>
              <a:rPr lang="en-US" altLang="sr-Latn-RS" sz="1800" kern="0" dirty="0">
                <a:solidFill>
                  <a:srgbClr val="000000"/>
                </a:solidFill>
              </a:rPr>
              <a:t>lymphoma</a:t>
            </a:r>
            <a:endParaRPr lang="hr-HR" altLang="sr-Latn-RS" sz="1800" kern="0" dirty="0">
              <a:solidFill>
                <a:srgbClr val="000000"/>
              </a:solidFill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sr-Latn-RS" sz="1800" kern="0" dirty="0" smtClean="0">
                <a:solidFill>
                  <a:srgbClr val="000000"/>
                </a:solidFill>
              </a:rPr>
              <a:t> </a:t>
            </a:r>
            <a:r>
              <a:rPr lang="en-US" altLang="sr-Latn-RS" sz="1800" kern="0" dirty="0" smtClean="0">
                <a:solidFill>
                  <a:srgbClr val="000000"/>
                </a:solidFill>
              </a:rPr>
              <a:t>myeloid metaplasia</a:t>
            </a:r>
            <a:endParaRPr lang="hr-HR" altLang="sr-Latn-RS" sz="1800" kern="0" dirty="0">
              <a:solidFill>
                <a:srgbClr val="000000"/>
              </a:solidFill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sr-Latn-RS" sz="1800" kern="0" dirty="0" smtClean="0">
                <a:solidFill>
                  <a:srgbClr val="000000"/>
                </a:solidFill>
              </a:rPr>
              <a:t> </a:t>
            </a:r>
            <a:r>
              <a:rPr lang="en-US" altLang="sr-Latn-RS" sz="1800" kern="0" dirty="0" smtClean="0">
                <a:solidFill>
                  <a:srgbClr val="000000"/>
                </a:solidFill>
              </a:rPr>
              <a:t>intra-abdominal </a:t>
            </a:r>
            <a:r>
              <a:rPr lang="en-US" altLang="sr-Latn-RS" sz="1800" kern="0" dirty="0">
                <a:solidFill>
                  <a:srgbClr val="000000"/>
                </a:solidFill>
              </a:rPr>
              <a:t>infections</a:t>
            </a:r>
            <a:endParaRPr lang="hr-HR" altLang="sr-Latn-RS" sz="1800" kern="0" dirty="0">
              <a:solidFill>
                <a:srgbClr val="000000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9396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043BFF-7B2F-462D-A707-D36015526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B04AD3-1F96-4FAC-9CAC-0E904C816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>
                <a:latin typeface="Calibri" panose="020F0502020204030204" pitchFamily="34" charset="0"/>
                <a:cs typeface="Calibri" panose="020F0502020204030204" pitchFamily="34" charset="0"/>
              </a:rPr>
              <a:t>Differential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dirty="0" err="1">
                <a:latin typeface="Calibri" panose="020F0502020204030204" pitchFamily="34" charset="0"/>
                <a:cs typeface="Calibri" panose="020F0502020204030204" pitchFamily="34" charset="0"/>
              </a:rPr>
              <a:t>diagnoses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r>
              <a:rPr lang="hr-HR" dirty="0" err="1">
                <a:latin typeface="Calibri" panose="020F0502020204030204" pitchFamily="34" charset="0"/>
                <a:cs typeface="Calibri" panose="020F0502020204030204" pitchFamily="34" charset="0"/>
              </a:rPr>
              <a:t>Further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 procedure?</a:t>
            </a:r>
          </a:p>
          <a:p>
            <a:r>
              <a:rPr lang="hr-HR" dirty="0" err="1">
                <a:latin typeface="Calibri" panose="020F0502020204030204" pitchFamily="34" charset="0"/>
                <a:cs typeface="Calibri" panose="020F0502020204030204" pitchFamily="34" charset="0"/>
              </a:rPr>
              <a:t>Diagnostic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dirty="0" err="1">
                <a:latin typeface="Calibri" panose="020F0502020204030204" pitchFamily="34" charset="0"/>
                <a:cs typeface="Calibri" panose="020F0502020204030204" pitchFamily="34" charset="0"/>
              </a:rPr>
              <a:t>workup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57721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1981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/>
            <a:r>
              <a:rPr lang="en-US" sz="3600" b="1" spc="-1" dirty="0">
                <a:solidFill>
                  <a:srgbClr val="000000"/>
                </a:solidFill>
                <a:latin typeface="Calibri"/>
              </a:rPr>
              <a:t>Laboratory </a:t>
            </a:r>
            <a:r>
              <a:rPr lang="hr-HR" sz="3600" b="1" spc="-1" dirty="0" err="1">
                <a:solidFill>
                  <a:srgbClr val="000000"/>
                </a:solidFill>
                <a:latin typeface="Calibri"/>
              </a:rPr>
              <a:t>results</a:t>
            </a:r>
            <a:r>
              <a:rPr lang="en-US" sz="3600" b="1" spc="-1" dirty="0">
                <a:solidFill>
                  <a:srgbClr val="000000"/>
                </a:solidFill>
                <a:latin typeface="Calibri"/>
              </a:rPr>
              <a:t> on admission</a:t>
            </a:r>
          </a:p>
        </p:txBody>
      </p:sp>
      <p:sp>
        <p:nvSpPr>
          <p:cNvPr id="100" name="TextShape 2"/>
          <p:cNvSpPr txBox="1"/>
          <p:nvPr/>
        </p:nvSpPr>
        <p:spPr>
          <a:xfrm>
            <a:off x="1981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Calibri"/>
              </a:rPr>
              <a:t>E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5.08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sz="2400" spc="-1" dirty="0" err="1">
                <a:solidFill>
                  <a:srgbClr val="000000"/>
                </a:solidFill>
                <a:latin typeface="Calibri"/>
              </a:rPr>
              <a:t>Hb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153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, MCV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88.4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, </a:t>
            </a:r>
            <a:endParaRPr lang="hr-HR" sz="2400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spcBef>
                <a:spcPts val="561"/>
              </a:spcBef>
              <a:buClr>
                <a:srgbClr val="000000"/>
              </a:buClr>
            </a:pPr>
            <a:r>
              <a:rPr lang="hr-HR" sz="2400" b="1" spc="-1" dirty="0">
                <a:solidFill>
                  <a:srgbClr val="000000"/>
                </a:solidFill>
                <a:latin typeface="Calibri"/>
              </a:rPr>
              <a:t>     </a:t>
            </a:r>
            <a:r>
              <a:rPr lang="en-US" sz="2400" b="1" spc="-1" dirty="0">
                <a:solidFill>
                  <a:srgbClr val="000000"/>
                </a:solidFill>
                <a:latin typeface="Calibri"/>
              </a:rPr>
              <a:t>WBC </a:t>
            </a:r>
            <a:r>
              <a:rPr lang="hr-HR" sz="2400" b="1" spc="-1" dirty="0">
                <a:solidFill>
                  <a:srgbClr val="000000"/>
                </a:solidFill>
                <a:latin typeface="Calibri"/>
              </a:rPr>
              <a:t>12.3</a:t>
            </a:r>
            <a:r>
              <a:rPr lang="en-US" sz="2400" b="1" spc="-1" dirty="0">
                <a:solidFill>
                  <a:srgbClr val="000000"/>
                </a:solidFill>
                <a:latin typeface="Calibri"/>
              </a:rPr>
              <a:t>, ne </a:t>
            </a:r>
            <a:r>
              <a:rPr lang="hr-HR" sz="2400" b="1" spc="-1" dirty="0">
                <a:solidFill>
                  <a:srgbClr val="000000"/>
                </a:solidFill>
                <a:latin typeface="Calibri"/>
              </a:rPr>
              <a:t>20</a:t>
            </a:r>
            <a:r>
              <a:rPr lang="en-US" sz="2400" b="1" spc="-1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sz="2400" b="1" spc="-1" dirty="0" err="1">
                <a:solidFill>
                  <a:srgbClr val="000000"/>
                </a:solidFill>
                <a:latin typeface="Calibri"/>
              </a:rPr>
              <a:t>ly</a:t>
            </a:r>
            <a:r>
              <a:rPr lang="en-US" sz="2400" b="1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hr-HR" sz="2400" b="1" spc="-1" dirty="0">
                <a:solidFill>
                  <a:srgbClr val="000000"/>
                </a:solidFill>
                <a:latin typeface="Calibri"/>
              </a:rPr>
              <a:t>41</a:t>
            </a:r>
            <a:r>
              <a:rPr lang="en-US" sz="2400" b="1" spc="-1" dirty="0">
                <a:solidFill>
                  <a:srgbClr val="000000"/>
                </a:solidFill>
                <a:latin typeface="Calibri"/>
              </a:rPr>
              <a:t>, </a:t>
            </a:r>
            <a:r>
              <a:rPr lang="hr-HR" sz="2400" b="1" u="sng" spc="-1" dirty="0">
                <a:solidFill>
                  <a:srgbClr val="000000"/>
                </a:solidFill>
                <a:latin typeface="Calibri"/>
              </a:rPr>
              <a:t>reactive ly</a:t>
            </a:r>
            <a:r>
              <a:rPr lang="en-US" sz="2400" b="1" u="sng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hr-HR" sz="2400" b="1" u="sng" spc="-1" dirty="0">
                <a:solidFill>
                  <a:srgbClr val="000000"/>
                </a:solidFill>
                <a:latin typeface="Calibri"/>
              </a:rPr>
              <a:t>28</a:t>
            </a:r>
            <a:r>
              <a:rPr lang="en-US" sz="2400" b="1" spc="-1" dirty="0">
                <a:solidFill>
                  <a:srgbClr val="000000"/>
                </a:solidFill>
                <a:latin typeface="Calibri"/>
              </a:rPr>
              <a:t>, </a:t>
            </a:r>
            <a:r>
              <a:rPr lang="hr-HR" sz="2400" b="1" spc="-1" dirty="0">
                <a:solidFill>
                  <a:srgbClr val="000000"/>
                </a:solidFill>
                <a:latin typeface="Calibri"/>
              </a:rPr>
              <a:t>mo 10, plasma 1</a:t>
            </a:r>
            <a:r>
              <a:rPr lang="en-US" sz="2400" b="1" spc="-1" dirty="0">
                <a:solidFill>
                  <a:srgbClr val="000000"/>
                </a:solidFill>
                <a:latin typeface="Calibri"/>
              </a:rPr>
              <a:t>, </a:t>
            </a:r>
            <a:endParaRPr lang="hr-HR" sz="2400" b="1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spcBef>
                <a:spcPts val="561"/>
              </a:spcBef>
              <a:buClr>
                <a:srgbClr val="000000"/>
              </a:buClr>
            </a:pPr>
            <a:r>
              <a:rPr lang="hr-HR" sz="2400" b="1" spc="-1" dirty="0">
                <a:solidFill>
                  <a:srgbClr val="000000"/>
                </a:solidFill>
                <a:latin typeface="Calibri"/>
              </a:rPr>
              <a:t>     </a:t>
            </a:r>
            <a:r>
              <a:rPr lang="en-US" sz="2400" b="1" spc="-1" dirty="0" err="1">
                <a:solidFill>
                  <a:srgbClr val="000000"/>
                </a:solidFill>
                <a:latin typeface="Calibri"/>
              </a:rPr>
              <a:t>Plt</a:t>
            </a:r>
            <a:r>
              <a:rPr lang="en-US" sz="2400" b="1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hr-HR" sz="2400" b="1" spc="-1" dirty="0">
                <a:solidFill>
                  <a:srgbClr val="000000"/>
                </a:solidFill>
                <a:latin typeface="Calibri"/>
              </a:rPr>
              <a:t>110</a:t>
            </a:r>
            <a:endParaRPr lang="en-US" sz="2400" b="1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Calibri"/>
              </a:rPr>
              <a:t>CRP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 19.1</a:t>
            </a:r>
            <a:endParaRPr lang="en-US" sz="2400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Calibri"/>
              </a:rPr>
              <a:t>Glucose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5.4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, urea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5.5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sz="2400" spc="-1" dirty="0" err="1">
                <a:solidFill>
                  <a:srgbClr val="000000"/>
                </a:solidFill>
                <a:latin typeface="Calibri"/>
              </a:rPr>
              <a:t>creatinine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112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, Na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135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, K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4.1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sz="2400" spc="-1" dirty="0" err="1">
                <a:solidFill>
                  <a:srgbClr val="000000"/>
                </a:solidFill>
                <a:latin typeface="Calibri"/>
              </a:rPr>
              <a:t>Cl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93</a:t>
            </a:r>
            <a:endParaRPr lang="en-US" sz="2400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1" spc="-1" dirty="0" err="1">
                <a:solidFill>
                  <a:srgbClr val="000000"/>
                </a:solidFill>
                <a:latin typeface="Calibri"/>
              </a:rPr>
              <a:t>Bilirubin</a:t>
            </a:r>
            <a:r>
              <a:rPr lang="en-US" sz="2400" b="1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hr-HR" sz="2400" b="1" spc="-1" dirty="0">
                <a:solidFill>
                  <a:srgbClr val="000000"/>
                </a:solidFill>
                <a:latin typeface="Calibri"/>
              </a:rPr>
              <a:t>195 (conj 108)</a:t>
            </a:r>
            <a:r>
              <a:rPr lang="en-US" sz="2400" b="1" spc="-1" dirty="0">
                <a:solidFill>
                  <a:srgbClr val="000000"/>
                </a:solidFill>
                <a:latin typeface="Calibri"/>
              </a:rPr>
              <a:t>, AST </a:t>
            </a:r>
            <a:r>
              <a:rPr lang="hr-HR" sz="2400" b="1" spc="-1" dirty="0">
                <a:solidFill>
                  <a:srgbClr val="000000"/>
                </a:solidFill>
                <a:latin typeface="Calibri"/>
              </a:rPr>
              <a:t>142</a:t>
            </a:r>
            <a:r>
              <a:rPr lang="en-US" sz="2400" b="1" spc="-1" dirty="0">
                <a:solidFill>
                  <a:srgbClr val="000000"/>
                </a:solidFill>
                <a:latin typeface="Calibri"/>
              </a:rPr>
              <a:t>, ALT </a:t>
            </a:r>
            <a:r>
              <a:rPr lang="hr-HR" sz="2400" b="1" spc="-1" dirty="0">
                <a:solidFill>
                  <a:srgbClr val="000000"/>
                </a:solidFill>
                <a:latin typeface="Calibri"/>
              </a:rPr>
              <a:t>234</a:t>
            </a:r>
            <a:r>
              <a:rPr lang="en-US" sz="2400" b="1" spc="-1" dirty="0">
                <a:solidFill>
                  <a:srgbClr val="000000"/>
                </a:solidFill>
                <a:latin typeface="Calibri"/>
              </a:rPr>
              <a:t>, GGT </a:t>
            </a:r>
            <a:r>
              <a:rPr lang="hr-HR" sz="2400" b="1" spc="-1" dirty="0">
                <a:solidFill>
                  <a:srgbClr val="000000"/>
                </a:solidFill>
                <a:latin typeface="Calibri"/>
              </a:rPr>
              <a:t>617</a:t>
            </a:r>
            <a:r>
              <a:rPr lang="en-US" sz="2400" b="1" spc="-1" dirty="0">
                <a:solidFill>
                  <a:srgbClr val="000000"/>
                </a:solidFill>
                <a:latin typeface="Calibri"/>
              </a:rPr>
              <a:t>, </a:t>
            </a:r>
            <a:r>
              <a:rPr lang="hr-HR" sz="2400" b="1" spc="-1" dirty="0">
                <a:solidFill>
                  <a:srgbClr val="000000"/>
                </a:solidFill>
                <a:latin typeface="Calibri"/>
              </a:rPr>
              <a:t>AP 663, LDH 627</a:t>
            </a:r>
            <a:endParaRPr lang="en-US" sz="2400" b="1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Calibri"/>
              </a:rPr>
              <a:t>PT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1.01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, INR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0.98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, fibrinogen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4.8</a:t>
            </a:r>
            <a:endParaRPr lang="en-US" sz="2400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Calibri"/>
              </a:rPr>
              <a:t>TP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77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, alb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44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 g/l (alb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57.1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-</a:t>
            </a:r>
            <a:r>
              <a:rPr lang="en-US" sz="2400" spc="-1" dirty="0" err="1">
                <a:solidFill>
                  <a:srgbClr val="000000"/>
                </a:solidFill>
                <a:latin typeface="Calibri"/>
              </a:rPr>
              <a:t>alfa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1  4.3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-alfa2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8.4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-beta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11.7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-gamma </a:t>
            </a:r>
            <a:r>
              <a:rPr lang="hr-HR" sz="2400" spc="-1" dirty="0">
                <a:solidFill>
                  <a:srgbClr val="000000"/>
                </a:solidFill>
                <a:latin typeface="Calibri"/>
              </a:rPr>
              <a:t>18.5</a:t>
            </a:r>
            <a:r>
              <a:rPr lang="en-US" sz="2400" spc="-1" dirty="0">
                <a:solidFill>
                  <a:srgbClr val="000000"/>
                </a:solidFill>
                <a:latin typeface="Calibri"/>
              </a:rPr>
              <a:t>%)</a:t>
            </a:r>
          </a:p>
        </p:txBody>
      </p:sp>
    </p:spTree>
    <p:extLst>
      <p:ext uri="{BB962C8B-B14F-4D97-AF65-F5344CB8AC3E}">
        <p14:creationId xmlns:p14="http://schemas.microsoft.com/office/powerpoint/2010/main" val="147829912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B7AD8D-B978-4543-9C6D-BC212FD28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 err="1">
                <a:latin typeface="+mn-lt"/>
              </a:rPr>
              <a:t>Abdominal</a:t>
            </a:r>
            <a:r>
              <a:rPr lang="hr-HR" sz="4000" b="1" dirty="0">
                <a:latin typeface="+mn-lt"/>
              </a:rPr>
              <a:t> </a:t>
            </a:r>
            <a:r>
              <a:rPr lang="hr-HR" sz="4000" b="1" dirty="0" err="1">
                <a:latin typeface="+mn-lt"/>
              </a:rPr>
              <a:t>ultrasound</a:t>
            </a:r>
            <a:endParaRPr lang="hr-HR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9E3D09-1B9C-48D3-ACA5-7413F08ED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Liver</a:t>
            </a:r>
            <a:r>
              <a:rPr lang="hr-HR" dirty="0"/>
              <a:t> </a:t>
            </a:r>
            <a:r>
              <a:rPr lang="hr-HR" dirty="0" err="1"/>
              <a:t>slightly</a:t>
            </a:r>
            <a:r>
              <a:rPr lang="hr-HR" dirty="0"/>
              <a:t> </a:t>
            </a:r>
            <a:r>
              <a:rPr lang="hr-HR" dirty="0" err="1"/>
              <a:t>enlarged</a:t>
            </a:r>
            <a:endParaRPr lang="hr-HR" dirty="0"/>
          </a:p>
          <a:p>
            <a:r>
              <a:rPr lang="hr-HR" dirty="0" err="1"/>
              <a:t>Splenomegaly</a:t>
            </a:r>
            <a:r>
              <a:rPr lang="hr-HR" dirty="0"/>
              <a:t>, 21 cm</a:t>
            </a:r>
          </a:p>
          <a:p>
            <a:r>
              <a:rPr lang="hr-HR" dirty="0" err="1"/>
              <a:t>Gallblader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biliary</a:t>
            </a:r>
            <a:r>
              <a:rPr lang="hr-HR" dirty="0"/>
              <a:t> </a:t>
            </a:r>
            <a:r>
              <a:rPr lang="hr-HR" dirty="0" err="1"/>
              <a:t>tract</a:t>
            </a:r>
            <a:r>
              <a:rPr lang="hr-HR" dirty="0"/>
              <a:t> </a:t>
            </a:r>
            <a:r>
              <a:rPr lang="hr-HR" dirty="0" err="1"/>
              <a:t>normal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09079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F6072C-77AC-4592-B73B-9E3EE1793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5049"/>
          </a:xfrm>
        </p:spPr>
        <p:txBody>
          <a:bodyPr>
            <a:normAutofit/>
          </a:bodyPr>
          <a:lstStyle/>
          <a:p>
            <a:r>
              <a:rPr lang="hr-HR" sz="3600" b="1" dirty="0">
                <a:latin typeface="+mn-lt"/>
              </a:rPr>
              <a:t>Laboratory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BC86613-630E-4E0F-8C8B-09ED294C5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1192696"/>
            <a:ext cx="10651435" cy="5539407"/>
          </a:xfrm>
        </p:spPr>
        <p:txBody>
          <a:bodyPr>
            <a:normAutofit fontScale="55000" lnSpcReduction="20000"/>
          </a:bodyPr>
          <a:lstStyle/>
          <a:p>
            <a:r>
              <a:rPr lang="hr-HR" sz="3600" b="1" dirty="0"/>
              <a:t> EBV VCA </a:t>
            </a:r>
            <a:r>
              <a:rPr lang="hr-HR" sz="3600" b="1" dirty="0" err="1"/>
              <a:t>IgM</a:t>
            </a:r>
            <a:r>
              <a:rPr lang="hr-HR" sz="3600" b="1" dirty="0"/>
              <a:t> </a:t>
            </a:r>
            <a:r>
              <a:rPr lang="hr-HR" sz="3600" b="1" dirty="0" err="1"/>
              <a:t>positive</a:t>
            </a:r>
            <a:endParaRPr lang="hr-HR" sz="3600" b="1" dirty="0"/>
          </a:p>
          <a:p>
            <a:r>
              <a:rPr lang="hr-HR" sz="3600" dirty="0"/>
              <a:t> EBV VCA </a:t>
            </a:r>
            <a:r>
              <a:rPr lang="hr-HR" sz="3600" dirty="0" err="1"/>
              <a:t>IgG</a:t>
            </a:r>
            <a:r>
              <a:rPr lang="hr-HR" sz="3600" dirty="0"/>
              <a:t> negative</a:t>
            </a:r>
          </a:p>
          <a:p>
            <a:r>
              <a:rPr lang="hr-HR" sz="3600" dirty="0"/>
              <a:t> EBV EA </a:t>
            </a:r>
            <a:r>
              <a:rPr lang="hr-HR" sz="3600" dirty="0" err="1"/>
              <a:t>IgG</a:t>
            </a:r>
            <a:r>
              <a:rPr lang="hr-HR" sz="3600" dirty="0"/>
              <a:t> negative</a:t>
            </a:r>
          </a:p>
          <a:p>
            <a:r>
              <a:rPr lang="hr-HR" sz="3600" dirty="0"/>
              <a:t> EBNA negative</a:t>
            </a:r>
          </a:p>
          <a:p>
            <a:endParaRPr lang="hr-HR" sz="3600" dirty="0"/>
          </a:p>
          <a:p>
            <a:r>
              <a:rPr lang="hr-HR" sz="3600" dirty="0"/>
              <a:t> </a:t>
            </a:r>
            <a:r>
              <a:rPr lang="hr-HR" sz="3600" i="1" dirty="0"/>
              <a:t>CMV </a:t>
            </a:r>
            <a:r>
              <a:rPr lang="hr-HR" sz="3600" i="1" dirty="0" err="1"/>
              <a:t>IgM</a:t>
            </a:r>
            <a:r>
              <a:rPr lang="hr-HR" sz="3600" i="1" dirty="0"/>
              <a:t> </a:t>
            </a:r>
            <a:r>
              <a:rPr lang="hr-HR" sz="3600" i="1" dirty="0" err="1"/>
              <a:t>positive</a:t>
            </a:r>
            <a:endParaRPr lang="hr-HR" sz="3600" i="1" dirty="0"/>
          </a:p>
          <a:p>
            <a:r>
              <a:rPr lang="hr-HR" sz="3600" dirty="0"/>
              <a:t> CMV </a:t>
            </a:r>
            <a:r>
              <a:rPr lang="hr-HR" sz="3600" dirty="0" err="1"/>
              <a:t>IgG</a:t>
            </a:r>
            <a:r>
              <a:rPr lang="hr-HR" sz="3600" dirty="0"/>
              <a:t> negative</a:t>
            </a:r>
          </a:p>
          <a:p>
            <a:endParaRPr lang="hr-HR" sz="3600" b="1" dirty="0"/>
          </a:p>
          <a:p>
            <a:r>
              <a:rPr lang="hr-HR" sz="3600" b="1" dirty="0"/>
              <a:t> EBV PCR 57 400 </a:t>
            </a:r>
            <a:r>
              <a:rPr lang="hr-HR" sz="3600" b="1" dirty="0" err="1"/>
              <a:t>copies</a:t>
            </a:r>
            <a:endParaRPr lang="hr-HR" sz="3600" b="1" dirty="0"/>
          </a:p>
          <a:p>
            <a:r>
              <a:rPr lang="hr-HR" sz="3600" dirty="0"/>
              <a:t> CMV PCR negative</a:t>
            </a:r>
          </a:p>
          <a:p>
            <a:endParaRPr lang="hr-HR" sz="3600" dirty="0"/>
          </a:p>
          <a:p>
            <a:r>
              <a:rPr lang="hr-HR" sz="3600" dirty="0"/>
              <a:t> Anti HIV, </a:t>
            </a:r>
            <a:r>
              <a:rPr lang="hr-HR" sz="3600" dirty="0" err="1"/>
              <a:t>anti</a:t>
            </a:r>
            <a:r>
              <a:rPr lang="hr-HR" sz="3600" dirty="0"/>
              <a:t> HAV, </a:t>
            </a:r>
            <a:r>
              <a:rPr lang="hr-HR" sz="3600" dirty="0" err="1"/>
              <a:t>anti</a:t>
            </a:r>
            <a:r>
              <a:rPr lang="hr-HR" sz="3600" dirty="0"/>
              <a:t> HCV- negative</a:t>
            </a:r>
          </a:p>
          <a:p>
            <a:r>
              <a:rPr lang="hr-HR" sz="3600" dirty="0"/>
              <a:t> Anti </a:t>
            </a:r>
            <a:r>
              <a:rPr lang="hr-HR" sz="3600" dirty="0" err="1"/>
              <a:t>HBs</a:t>
            </a:r>
            <a:r>
              <a:rPr lang="hr-HR" sz="3600" dirty="0"/>
              <a:t> </a:t>
            </a:r>
            <a:r>
              <a:rPr lang="hr-HR" sz="3600" dirty="0" err="1"/>
              <a:t>positive</a:t>
            </a:r>
            <a:endParaRPr lang="hr-HR" sz="3600" dirty="0"/>
          </a:p>
          <a:p>
            <a:endParaRPr lang="hr-HR" sz="3600" dirty="0"/>
          </a:p>
          <a:p>
            <a:r>
              <a:rPr lang="hr-HR" sz="3600" dirty="0"/>
              <a:t> </a:t>
            </a:r>
            <a:r>
              <a:rPr lang="hr-HR" sz="3600" dirty="0" err="1"/>
              <a:t>lymph</a:t>
            </a:r>
            <a:r>
              <a:rPr lang="hr-HR" sz="3600" dirty="0"/>
              <a:t> </a:t>
            </a:r>
            <a:r>
              <a:rPr lang="hr-HR" sz="3600" dirty="0" err="1"/>
              <a:t>node</a:t>
            </a:r>
            <a:r>
              <a:rPr lang="hr-HR" sz="3600" dirty="0"/>
              <a:t> </a:t>
            </a:r>
            <a:r>
              <a:rPr lang="hr-HR" sz="3600" dirty="0" err="1"/>
              <a:t>aspiration</a:t>
            </a:r>
            <a:r>
              <a:rPr lang="hr-HR" sz="3600" dirty="0"/>
              <a:t>: </a:t>
            </a:r>
            <a:r>
              <a:rPr lang="hr-HR" sz="3600" dirty="0" err="1"/>
              <a:t>reactive</a:t>
            </a:r>
            <a:r>
              <a:rPr lang="hr-HR" sz="3600" dirty="0"/>
              <a:t> </a:t>
            </a:r>
            <a:r>
              <a:rPr lang="hr-HR" sz="3600" dirty="0" err="1"/>
              <a:t>hyperplasia</a:t>
            </a:r>
            <a:endParaRPr lang="hr-HR" sz="3600" dirty="0"/>
          </a:p>
          <a:p>
            <a:endParaRPr lang="hr-HR" dirty="0"/>
          </a:p>
          <a:p>
            <a:endParaRPr lang="hr-HR" dirty="0"/>
          </a:p>
          <a:p>
            <a:endParaRPr lang="en-US" dirty="0"/>
          </a:p>
          <a:p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6013939" y="2473569"/>
            <a:ext cx="536999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4400" dirty="0" err="1" smtClean="0"/>
              <a:t>Diagnosis</a:t>
            </a:r>
            <a:r>
              <a:rPr lang="hr-HR" sz="4400" dirty="0" smtClean="0"/>
              <a:t>:</a:t>
            </a:r>
          </a:p>
          <a:p>
            <a:r>
              <a:rPr lang="hr-HR" sz="4400" dirty="0" smtClean="0"/>
              <a:t>ACUTE EBV INFECTION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41095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B74CE0-F0D5-44D8-8DAD-EA916EDEE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+mn-lt"/>
              </a:rPr>
              <a:t>Therapy, disease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DC171A-EE42-4279-AA1E-CD8E5052B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70704" cy="4351338"/>
          </a:xfrm>
        </p:spPr>
        <p:txBody>
          <a:bodyPr/>
          <a:lstStyle/>
          <a:p>
            <a:r>
              <a:rPr lang="hr-HR" dirty="0"/>
              <a:t> </a:t>
            </a:r>
            <a:r>
              <a:rPr lang="hr-HR" dirty="0" err="1"/>
              <a:t>parenteral</a:t>
            </a:r>
            <a:r>
              <a:rPr lang="hr-HR" dirty="0"/>
              <a:t> </a:t>
            </a:r>
            <a:r>
              <a:rPr lang="hr-HR" dirty="0" err="1"/>
              <a:t>rehydration</a:t>
            </a:r>
            <a:r>
              <a:rPr lang="hr-HR" dirty="0"/>
              <a:t>, </a:t>
            </a:r>
            <a:r>
              <a:rPr lang="hr-HR" dirty="0" err="1"/>
              <a:t>acetaminophen</a:t>
            </a:r>
            <a:r>
              <a:rPr lang="hr-HR" dirty="0"/>
              <a:t>, </a:t>
            </a:r>
            <a:r>
              <a:rPr lang="hr-HR" dirty="0" err="1"/>
              <a:t>ibuprofen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r>
              <a:rPr lang="hr-HR" dirty="0" err="1"/>
              <a:t>patient</a:t>
            </a:r>
            <a:r>
              <a:rPr lang="hr-HR" dirty="0"/>
              <a:t> </a:t>
            </a:r>
            <a:r>
              <a:rPr lang="hr-HR" dirty="0" err="1"/>
              <a:t>became</a:t>
            </a:r>
            <a:r>
              <a:rPr lang="hr-HR" dirty="0"/>
              <a:t> </a:t>
            </a:r>
            <a:r>
              <a:rPr lang="hr-HR" dirty="0" err="1"/>
              <a:t>febrile</a:t>
            </a:r>
            <a:r>
              <a:rPr lang="hr-HR" dirty="0"/>
              <a:t> on </a:t>
            </a:r>
            <a:r>
              <a:rPr lang="hr-HR" dirty="0" err="1"/>
              <a:t>the</a:t>
            </a:r>
            <a:r>
              <a:rPr lang="hr-HR" dirty="0"/>
              <a:t> 3rd </a:t>
            </a:r>
            <a:r>
              <a:rPr lang="hr-HR" dirty="0" err="1"/>
              <a:t>day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 smtClean="0"/>
              <a:t>hospitalization</a:t>
            </a:r>
            <a:endParaRPr lang="hr-HR" dirty="0" smtClean="0"/>
          </a:p>
          <a:p>
            <a:endParaRPr lang="hr-HR" dirty="0"/>
          </a:p>
          <a:p>
            <a:r>
              <a:rPr lang="hr-HR" dirty="0"/>
              <a:t> </a:t>
            </a:r>
            <a:r>
              <a:rPr lang="hr-HR" dirty="0" err="1"/>
              <a:t>lymph</a:t>
            </a:r>
            <a:r>
              <a:rPr lang="hr-HR" dirty="0"/>
              <a:t> </a:t>
            </a:r>
            <a:r>
              <a:rPr lang="hr-HR" dirty="0" err="1"/>
              <a:t>nodes</a:t>
            </a:r>
            <a:r>
              <a:rPr lang="hr-HR" dirty="0"/>
              <a:t> on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neck</a:t>
            </a:r>
            <a:r>
              <a:rPr lang="hr-HR" dirty="0"/>
              <a:t> </a:t>
            </a:r>
            <a:r>
              <a:rPr lang="hr-HR" dirty="0" err="1"/>
              <a:t>have</a:t>
            </a:r>
            <a:r>
              <a:rPr lang="hr-HR" dirty="0"/>
              <a:t> </a:t>
            </a:r>
            <a:r>
              <a:rPr lang="hr-HR" dirty="0" err="1"/>
              <a:t>enlarged</a:t>
            </a:r>
            <a:r>
              <a:rPr lang="hr-HR" dirty="0"/>
              <a:t>, </a:t>
            </a:r>
            <a:r>
              <a:rPr lang="hr-HR" dirty="0" err="1"/>
              <a:t>exudative</a:t>
            </a:r>
            <a:r>
              <a:rPr lang="hr-HR" dirty="0"/>
              <a:t> </a:t>
            </a:r>
            <a:r>
              <a:rPr lang="hr-HR" dirty="0" err="1"/>
              <a:t>tonsillopharyngitis</a:t>
            </a:r>
            <a:r>
              <a:rPr lang="hr-HR" dirty="0"/>
              <a:t> </a:t>
            </a:r>
            <a:r>
              <a:rPr lang="hr-HR" dirty="0" err="1" smtClean="0"/>
              <a:t>developed</a:t>
            </a:r>
            <a:endParaRPr lang="hr-HR" dirty="0" smtClean="0"/>
          </a:p>
          <a:p>
            <a:endParaRPr lang="hr-HR" dirty="0"/>
          </a:p>
          <a:p>
            <a:r>
              <a:rPr lang="hr-HR" dirty="0"/>
              <a:t> </a:t>
            </a:r>
            <a:r>
              <a:rPr lang="hr-HR" dirty="0" err="1"/>
              <a:t>icterus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pruritus</a:t>
            </a:r>
            <a:r>
              <a:rPr lang="hr-HR" dirty="0"/>
              <a:t> </a:t>
            </a:r>
            <a:r>
              <a:rPr lang="hr-HR" dirty="0" err="1"/>
              <a:t>slowly</a:t>
            </a:r>
            <a:r>
              <a:rPr lang="hr-HR" dirty="0"/>
              <a:t> </a:t>
            </a:r>
            <a:r>
              <a:rPr lang="hr-HR" dirty="0" err="1"/>
              <a:t>regressed</a:t>
            </a:r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en-US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445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7DBDF0-8EF9-4557-B299-783CFBB09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 err="1">
                <a:latin typeface="+mn-lt"/>
              </a:rPr>
              <a:t>Discharge</a:t>
            </a:r>
            <a:endParaRPr lang="hr-HR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4ED255-B11F-4BB9-86F2-6C5CEB3F9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</a:rPr>
              <a:t>E </a:t>
            </a:r>
            <a:r>
              <a:rPr lang="hr-HR" sz="2400" spc="-1" dirty="0">
                <a:solidFill>
                  <a:srgbClr val="000000"/>
                </a:solidFill>
              </a:rPr>
              <a:t>4.28</a:t>
            </a:r>
            <a:r>
              <a:rPr lang="en-US" sz="2400" spc="-1" dirty="0">
                <a:solidFill>
                  <a:srgbClr val="000000"/>
                </a:solidFill>
              </a:rPr>
              <a:t>, </a:t>
            </a:r>
            <a:r>
              <a:rPr lang="en-US" sz="2400" spc="-1" dirty="0" err="1">
                <a:solidFill>
                  <a:srgbClr val="000000"/>
                </a:solidFill>
              </a:rPr>
              <a:t>Hb</a:t>
            </a:r>
            <a:r>
              <a:rPr lang="en-US" sz="2400" spc="-1" dirty="0">
                <a:solidFill>
                  <a:srgbClr val="000000"/>
                </a:solidFill>
              </a:rPr>
              <a:t> </a:t>
            </a:r>
            <a:r>
              <a:rPr lang="hr-HR" sz="2400" spc="-1" dirty="0">
                <a:solidFill>
                  <a:srgbClr val="000000"/>
                </a:solidFill>
              </a:rPr>
              <a:t>128</a:t>
            </a:r>
            <a:r>
              <a:rPr lang="en-US" sz="2400" spc="-1" dirty="0">
                <a:solidFill>
                  <a:srgbClr val="000000"/>
                </a:solidFill>
              </a:rPr>
              <a:t>, MCV </a:t>
            </a:r>
            <a:r>
              <a:rPr lang="hr-HR" sz="2400" spc="-1" dirty="0">
                <a:solidFill>
                  <a:srgbClr val="000000"/>
                </a:solidFill>
              </a:rPr>
              <a:t>88.2</a:t>
            </a:r>
            <a:r>
              <a:rPr lang="en-US" sz="2400" spc="-1" dirty="0">
                <a:solidFill>
                  <a:srgbClr val="000000"/>
                </a:solidFill>
              </a:rPr>
              <a:t>, </a:t>
            </a:r>
            <a:endParaRPr lang="hr-HR" sz="2400" spc="-1" dirty="0">
              <a:solidFill>
                <a:srgbClr val="000000"/>
              </a:solidFill>
            </a:endParaRPr>
          </a:p>
          <a:p>
            <a:pPr marL="360" indent="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None/>
            </a:pPr>
            <a:r>
              <a:rPr lang="hr-HR" sz="2400" spc="-1" dirty="0">
                <a:solidFill>
                  <a:srgbClr val="000000"/>
                </a:solidFill>
              </a:rPr>
              <a:t>     </a:t>
            </a:r>
            <a:r>
              <a:rPr lang="en-US" sz="2400" spc="-1" dirty="0">
                <a:solidFill>
                  <a:srgbClr val="000000"/>
                </a:solidFill>
              </a:rPr>
              <a:t>WBC </a:t>
            </a:r>
            <a:r>
              <a:rPr lang="hr-HR" sz="2400" spc="-1" dirty="0">
                <a:solidFill>
                  <a:srgbClr val="000000"/>
                </a:solidFill>
              </a:rPr>
              <a:t>8.4</a:t>
            </a:r>
            <a:r>
              <a:rPr lang="en-US" sz="2400" spc="-1" dirty="0">
                <a:solidFill>
                  <a:srgbClr val="000000"/>
                </a:solidFill>
              </a:rPr>
              <a:t>, ne </a:t>
            </a:r>
            <a:r>
              <a:rPr lang="hr-HR" sz="2400" spc="-1" dirty="0">
                <a:solidFill>
                  <a:srgbClr val="000000"/>
                </a:solidFill>
              </a:rPr>
              <a:t>32</a:t>
            </a:r>
            <a:r>
              <a:rPr lang="en-US" sz="2400" spc="-1" dirty="0">
                <a:solidFill>
                  <a:srgbClr val="000000"/>
                </a:solidFill>
              </a:rPr>
              <a:t>, </a:t>
            </a:r>
            <a:r>
              <a:rPr lang="en-US" sz="2400" spc="-1" dirty="0" err="1">
                <a:solidFill>
                  <a:srgbClr val="000000"/>
                </a:solidFill>
              </a:rPr>
              <a:t>ly</a:t>
            </a:r>
            <a:r>
              <a:rPr lang="en-US" sz="2400" spc="-1" dirty="0">
                <a:solidFill>
                  <a:srgbClr val="000000"/>
                </a:solidFill>
              </a:rPr>
              <a:t> </a:t>
            </a:r>
            <a:r>
              <a:rPr lang="hr-HR" sz="2400" spc="-1" dirty="0">
                <a:solidFill>
                  <a:srgbClr val="000000"/>
                </a:solidFill>
              </a:rPr>
              <a:t>43</a:t>
            </a:r>
            <a:r>
              <a:rPr lang="en-US" sz="2400" spc="-1" dirty="0">
                <a:solidFill>
                  <a:srgbClr val="000000"/>
                </a:solidFill>
              </a:rPr>
              <a:t>, </a:t>
            </a:r>
            <a:r>
              <a:rPr lang="hr-HR" sz="2400" spc="-1" dirty="0" err="1">
                <a:solidFill>
                  <a:srgbClr val="000000"/>
                </a:solidFill>
              </a:rPr>
              <a:t>reactive</a:t>
            </a:r>
            <a:r>
              <a:rPr lang="hr-HR" sz="2400" spc="-1" dirty="0">
                <a:solidFill>
                  <a:srgbClr val="000000"/>
                </a:solidFill>
              </a:rPr>
              <a:t> </a:t>
            </a:r>
            <a:r>
              <a:rPr lang="hr-HR" sz="2400" spc="-1" dirty="0" err="1">
                <a:solidFill>
                  <a:srgbClr val="000000"/>
                </a:solidFill>
              </a:rPr>
              <a:t>ly</a:t>
            </a:r>
            <a:r>
              <a:rPr lang="en-US" sz="2400" spc="-1" dirty="0">
                <a:solidFill>
                  <a:srgbClr val="000000"/>
                </a:solidFill>
              </a:rPr>
              <a:t> </a:t>
            </a:r>
            <a:r>
              <a:rPr lang="hr-HR" sz="2400" spc="-1" dirty="0">
                <a:solidFill>
                  <a:srgbClr val="000000"/>
                </a:solidFill>
              </a:rPr>
              <a:t>13</a:t>
            </a:r>
            <a:r>
              <a:rPr lang="en-US" sz="2400" spc="-1" dirty="0">
                <a:solidFill>
                  <a:srgbClr val="000000"/>
                </a:solidFill>
              </a:rPr>
              <a:t>, </a:t>
            </a:r>
            <a:r>
              <a:rPr lang="hr-HR" sz="2400" spc="-1" dirty="0" err="1">
                <a:solidFill>
                  <a:srgbClr val="000000"/>
                </a:solidFill>
              </a:rPr>
              <a:t>mo</a:t>
            </a:r>
            <a:r>
              <a:rPr lang="hr-HR" sz="2400" spc="-1" dirty="0">
                <a:solidFill>
                  <a:srgbClr val="000000"/>
                </a:solidFill>
              </a:rPr>
              <a:t> 10, </a:t>
            </a:r>
            <a:r>
              <a:rPr lang="hr-HR" sz="2400" spc="-1" dirty="0" err="1">
                <a:solidFill>
                  <a:srgbClr val="000000"/>
                </a:solidFill>
              </a:rPr>
              <a:t>plasma</a:t>
            </a:r>
            <a:r>
              <a:rPr lang="hr-HR" sz="2400" spc="-1" dirty="0">
                <a:solidFill>
                  <a:srgbClr val="000000"/>
                </a:solidFill>
              </a:rPr>
              <a:t> 1</a:t>
            </a:r>
            <a:r>
              <a:rPr lang="en-US" sz="2400" spc="-1" dirty="0">
                <a:solidFill>
                  <a:srgbClr val="000000"/>
                </a:solidFill>
              </a:rPr>
              <a:t>, </a:t>
            </a:r>
            <a:r>
              <a:rPr lang="hr-HR" sz="2400" spc="-1" dirty="0" err="1">
                <a:solidFill>
                  <a:srgbClr val="000000"/>
                </a:solidFill>
              </a:rPr>
              <a:t>eo</a:t>
            </a:r>
            <a:r>
              <a:rPr lang="hr-HR" sz="2400" spc="-1" dirty="0">
                <a:solidFill>
                  <a:srgbClr val="000000"/>
                </a:solidFill>
              </a:rPr>
              <a:t> 1</a:t>
            </a:r>
          </a:p>
          <a:p>
            <a:pPr marL="360" indent="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None/>
            </a:pPr>
            <a:r>
              <a:rPr lang="hr-HR" sz="2400" spc="-1" dirty="0">
                <a:solidFill>
                  <a:srgbClr val="000000"/>
                </a:solidFill>
              </a:rPr>
              <a:t>     </a:t>
            </a:r>
            <a:r>
              <a:rPr lang="en-US" sz="2400" spc="-1" dirty="0" err="1">
                <a:solidFill>
                  <a:srgbClr val="000000"/>
                </a:solidFill>
              </a:rPr>
              <a:t>Plt</a:t>
            </a:r>
            <a:r>
              <a:rPr lang="en-US" sz="2400" spc="-1" dirty="0">
                <a:solidFill>
                  <a:srgbClr val="000000"/>
                </a:solidFill>
              </a:rPr>
              <a:t> </a:t>
            </a:r>
            <a:r>
              <a:rPr lang="hr-HR" sz="2400" spc="-1" dirty="0">
                <a:solidFill>
                  <a:srgbClr val="000000"/>
                </a:solidFill>
              </a:rPr>
              <a:t>153</a:t>
            </a:r>
            <a:endParaRPr lang="en-US" sz="2400" spc="-1" dirty="0">
              <a:solidFill>
                <a:srgbClr val="000000"/>
              </a:solidFill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</a:rPr>
              <a:t>Bilirubin </a:t>
            </a:r>
            <a:r>
              <a:rPr lang="hr-HR" sz="2400" spc="-1" dirty="0">
                <a:solidFill>
                  <a:srgbClr val="000000"/>
                </a:solidFill>
              </a:rPr>
              <a:t>57</a:t>
            </a:r>
            <a:r>
              <a:rPr lang="en-US" sz="2400" spc="-1" dirty="0">
                <a:solidFill>
                  <a:srgbClr val="000000"/>
                </a:solidFill>
              </a:rPr>
              <a:t>, AST </a:t>
            </a:r>
            <a:r>
              <a:rPr lang="hr-HR" sz="2400" spc="-1" dirty="0">
                <a:solidFill>
                  <a:srgbClr val="000000"/>
                </a:solidFill>
              </a:rPr>
              <a:t>45</a:t>
            </a:r>
            <a:r>
              <a:rPr lang="en-US" sz="2400" spc="-1" dirty="0">
                <a:solidFill>
                  <a:srgbClr val="000000"/>
                </a:solidFill>
              </a:rPr>
              <a:t>, ALT </a:t>
            </a:r>
            <a:r>
              <a:rPr lang="hr-HR" sz="2400" spc="-1" dirty="0">
                <a:solidFill>
                  <a:srgbClr val="000000"/>
                </a:solidFill>
              </a:rPr>
              <a:t>110</a:t>
            </a:r>
            <a:r>
              <a:rPr lang="en-US" sz="2400" spc="-1" dirty="0">
                <a:solidFill>
                  <a:srgbClr val="000000"/>
                </a:solidFill>
              </a:rPr>
              <a:t>, GGT </a:t>
            </a:r>
            <a:r>
              <a:rPr lang="hr-HR" sz="2400" spc="-1" dirty="0">
                <a:solidFill>
                  <a:srgbClr val="000000"/>
                </a:solidFill>
              </a:rPr>
              <a:t>343</a:t>
            </a:r>
            <a:r>
              <a:rPr lang="en-US" sz="2400" spc="-1" dirty="0">
                <a:solidFill>
                  <a:srgbClr val="000000"/>
                </a:solidFill>
              </a:rPr>
              <a:t>, </a:t>
            </a:r>
            <a:r>
              <a:rPr lang="hr-HR" sz="2400" spc="-1" dirty="0">
                <a:solidFill>
                  <a:srgbClr val="000000"/>
                </a:solidFill>
              </a:rPr>
              <a:t>AP 453, LDH 438</a:t>
            </a: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endParaRPr lang="hr-HR" sz="2400" spc="-1" dirty="0">
              <a:solidFill>
                <a:srgbClr val="000000"/>
              </a:solidFill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hr-HR" sz="2400" b="1" spc="-1" dirty="0">
                <a:solidFill>
                  <a:srgbClr val="000000"/>
                </a:solidFill>
              </a:rPr>
              <a:t>Dg: </a:t>
            </a:r>
            <a:r>
              <a:rPr lang="hr-HR" sz="2400" b="1" spc="-1" dirty="0" err="1">
                <a:solidFill>
                  <a:srgbClr val="000000"/>
                </a:solidFill>
              </a:rPr>
              <a:t>Acute</a:t>
            </a:r>
            <a:r>
              <a:rPr lang="hr-HR" sz="2400" b="1" spc="-1" dirty="0">
                <a:solidFill>
                  <a:srgbClr val="000000"/>
                </a:solidFill>
              </a:rPr>
              <a:t> </a:t>
            </a:r>
            <a:r>
              <a:rPr lang="hr-HR" sz="2400" b="1" spc="-1" dirty="0" err="1">
                <a:solidFill>
                  <a:srgbClr val="000000"/>
                </a:solidFill>
              </a:rPr>
              <a:t>cholestatic</a:t>
            </a:r>
            <a:r>
              <a:rPr lang="hr-HR" sz="2400" b="1" spc="-1" dirty="0">
                <a:solidFill>
                  <a:srgbClr val="000000"/>
                </a:solidFill>
              </a:rPr>
              <a:t> EBV </a:t>
            </a:r>
            <a:r>
              <a:rPr lang="hr-HR" sz="2400" b="1" spc="-1" dirty="0" err="1">
                <a:solidFill>
                  <a:srgbClr val="000000"/>
                </a:solidFill>
              </a:rPr>
              <a:t>infection</a:t>
            </a:r>
            <a:endParaRPr lang="en-US" sz="2400" b="1" spc="-1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3688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C46E0E-ACDB-450C-8241-144D14BD9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4805"/>
          </a:xfrm>
        </p:spPr>
        <p:txBody>
          <a:bodyPr>
            <a:normAutofit/>
          </a:bodyPr>
          <a:lstStyle/>
          <a:p>
            <a:r>
              <a:rPr lang="hr-HR" sz="4000" b="1" dirty="0" err="1">
                <a:latin typeface="+mn-lt"/>
              </a:rPr>
              <a:t>Infectious</a:t>
            </a:r>
            <a:r>
              <a:rPr lang="hr-HR" sz="4000" b="1" dirty="0">
                <a:latin typeface="+mn-lt"/>
              </a:rPr>
              <a:t> </a:t>
            </a:r>
            <a:r>
              <a:rPr lang="hr-HR" sz="4000" b="1" dirty="0" err="1">
                <a:latin typeface="+mn-lt"/>
              </a:rPr>
              <a:t>mononucleosis</a:t>
            </a:r>
            <a:endParaRPr lang="hr-HR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07668B7-35E0-40BD-9517-21CC437C6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983"/>
            <a:ext cx="10515600" cy="4758980"/>
          </a:xfrm>
        </p:spPr>
        <p:txBody>
          <a:bodyPr>
            <a:normAutofit fontScale="85000" lnSpcReduction="20000"/>
          </a:bodyPr>
          <a:lstStyle/>
          <a:p>
            <a:r>
              <a:rPr lang="hr-HR" b="1" dirty="0"/>
              <a:t> EBV</a:t>
            </a:r>
          </a:p>
          <a:p>
            <a:r>
              <a:rPr lang="hr-HR" dirty="0"/>
              <a:t> CMV, HIV, </a:t>
            </a:r>
            <a:r>
              <a:rPr lang="hr-HR" dirty="0" err="1"/>
              <a:t>toxoplasmosis</a:t>
            </a:r>
            <a:r>
              <a:rPr lang="hr-HR" dirty="0"/>
              <a:t>, HHV6, HHV 7</a:t>
            </a:r>
          </a:p>
          <a:p>
            <a:endParaRPr lang="hr-HR" dirty="0"/>
          </a:p>
          <a:p>
            <a:r>
              <a:rPr lang="hr-HR" dirty="0"/>
              <a:t> </a:t>
            </a:r>
            <a:r>
              <a:rPr lang="hr-HR" dirty="0" err="1" smtClean="0"/>
              <a:t>transmission</a:t>
            </a:r>
            <a:r>
              <a:rPr lang="hr-HR" dirty="0" smtClean="0"/>
              <a:t> - </a:t>
            </a:r>
            <a:r>
              <a:rPr lang="hr-HR" dirty="0" err="1"/>
              <a:t>primarily</a:t>
            </a:r>
            <a:r>
              <a:rPr lang="hr-HR" dirty="0"/>
              <a:t> </a:t>
            </a:r>
            <a:r>
              <a:rPr lang="hr-HR" dirty="0" err="1"/>
              <a:t>saliva</a:t>
            </a:r>
            <a:endParaRPr lang="hr-HR" dirty="0"/>
          </a:p>
          <a:p>
            <a:r>
              <a:rPr lang="hr-HR" dirty="0"/>
              <a:t> </a:t>
            </a:r>
            <a:r>
              <a:rPr lang="hr-HR" dirty="0" err="1"/>
              <a:t>incubation</a:t>
            </a:r>
            <a:r>
              <a:rPr lang="hr-HR" dirty="0"/>
              <a:t> 4-8 </a:t>
            </a:r>
            <a:r>
              <a:rPr lang="hr-HR" dirty="0" err="1"/>
              <a:t>weeks</a:t>
            </a:r>
            <a:r>
              <a:rPr lang="hr-HR" dirty="0"/>
              <a:t> </a:t>
            </a:r>
          </a:p>
          <a:p>
            <a:r>
              <a:rPr lang="hr-HR" dirty="0"/>
              <a:t> </a:t>
            </a:r>
            <a:r>
              <a:rPr lang="hr-HR" b="1" dirty="0" err="1"/>
              <a:t>Classic</a:t>
            </a:r>
            <a:r>
              <a:rPr lang="hr-HR" b="1" dirty="0"/>
              <a:t> IM</a:t>
            </a:r>
            <a:r>
              <a:rPr lang="hr-HR" dirty="0"/>
              <a:t>: </a:t>
            </a:r>
            <a:r>
              <a:rPr lang="en-US" dirty="0"/>
              <a:t>fever, pharyngitis, adenopathy, </a:t>
            </a:r>
            <a:r>
              <a:rPr lang="en-US" dirty="0" err="1"/>
              <a:t>fatig</a:t>
            </a:r>
            <a:r>
              <a:rPr lang="hr-HR" dirty="0" err="1"/>
              <a:t>ue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    - </a:t>
            </a:r>
            <a:r>
              <a:rPr lang="hr-HR" dirty="0" err="1"/>
              <a:t>enlarged</a:t>
            </a:r>
            <a:r>
              <a:rPr lang="hr-HR" dirty="0"/>
              <a:t> </a:t>
            </a:r>
            <a:r>
              <a:rPr lang="hr-HR" dirty="0" err="1"/>
              <a:t>lymph</a:t>
            </a:r>
            <a:r>
              <a:rPr lang="hr-HR" dirty="0"/>
              <a:t> </a:t>
            </a:r>
            <a:r>
              <a:rPr lang="hr-HR" dirty="0" err="1"/>
              <a:t>nodes</a:t>
            </a:r>
            <a:r>
              <a:rPr lang="hr-HR" dirty="0"/>
              <a:t>, </a:t>
            </a:r>
            <a:r>
              <a:rPr lang="hr-HR" dirty="0" err="1"/>
              <a:t>exudative</a:t>
            </a:r>
            <a:r>
              <a:rPr lang="hr-HR" dirty="0"/>
              <a:t> </a:t>
            </a:r>
            <a:r>
              <a:rPr lang="hr-HR" dirty="0" err="1"/>
              <a:t>pharyngitis,hepatosplenomegaly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pPr>
              <a:lnSpc>
                <a:spcPct val="120000"/>
              </a:lnSpc>
            </a:pPr>
            <a:r>
              <a:rPr lang="hr-HR" dirty="0"/>
              <a:t>Laboratory </a:t>
            </a:r>
            <a:r>
              <a:rPr lang="hr-HR" dirty="0" err="1"/>
              <a:t>findings</a:t>
            </a:r>
            <a:endParaRPr lang="hr-HR" dirty="0"/>
          </a:p>
          <a:p>
            <a:pPr lvl="1">
              <a:lnSpc>
                <a:spcPct val="120000"/>
              </a:lnSpc>
            </a:pPr>
            <a:r>
              <a:rPr lang="hr-HR" sz="2000" dirty="0"/>
              <a:t>L</a:t>
            </a:r>
            <a:r>
              <a:rPr lang="en-US" sz="2000" dirty="0" err="1"/>
              <a:t>ymphocytosis</a:t>
            </a:r>
            <a:r>
              <a:rPr lang="hr-HR" sz="2000" dirty="0"/>
              <a:t> (</a:t>
            </a:r>
            <a:r>
              <a:rPr lang="en-US" sz="2000" dirty="0"/>
              <a:t>an absolute count &gt;4500/</a:t>
            </a:r>
            <a:r>
              <a:rPr lang="en-US" sz="2000" dirty="0" err="1"/>
              <a:t>microL</a:t>
            </a:r>
            <a:r>
              <a:rPr lang="en-US" sz="2000" dirty="0"/>
              <a:t> or a differential count &gt;50 percent</a:t>
            </a:r>
            <a:r>
              <a:rPr lang="hr-HR" sz="2000" dirty="0"/>
              <a:t>)</a:t>
            </a:r>
          </a:p>
          <a:p>
            <a:pPr lvl="1">
              <a:lnSpc>
                <a:spcPct val="120000"/>
              </a:lnSpc>
            </a:pPr>
            <a:r>
              <a:rPr lang="hr-HR" sz="2000" dirty="0" err="1"/>
              <a:t>Reactive</a:t>
            </a:r>
            <a:r>
              <a:rPr lang="hr-HR" sz="2000" dirty="0"/>
              <a:t> </a:t>
            </a:r>
            <a:r>
              <a:rPr lang="hr-HR" sz="2000" dirty="0" err="1"/>
              <a:t>lymphocytosis</a:t>
            </a:r>
            <a:r>
              <a:rPr lang="hr-HR" sz="2000" dirty="0"/>
              <a:t> (&gt;10%)</a:t>
            </a:r>
          </a:p>
          <a:p>
            <a:pPr lvl="1">
              <a:lnSpc>
                <a:spcPct val="120000"/>
              </a:lnSpc>
            </a:pPr>
            <a:r>
              <a:rPr lang="hr-HR" sz="2000" dirty="0" err="1"/>
              <a:t>elevated</a:t>
            </a:r>
            <a:r>
              <a:rPr lang="hr-HR" sz="2000" dirty="0"/>
              <a:t> LDH </a:t>
            </a:r>
            <a:r>
              <a:rPr lang="hr-HR" sz="2000" dirty="0" err="1"/>
              <a:t>and</a:t>
            </a:r>
            <a:r>
              <a:rPr lang="hr-HR" sz="2000" dirty="0"/>
              <a:t> </a:t>
            </a:r>
            <a:r>
              <a:rPr lang="hr-HR" sz="2000" dirty="0" err="1" smtClean="0"/>
              <a:t>aminotransferases</a:t>
            </a:r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en-US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2583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874B34-B3A2-4498-B546-F610DBCD4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 err="1">
                <a:latin typeface="+mn-lt"/>
              </a:rPr>
              <a:t>Infectious</a:t>
            </a:r>
            <a:r>
              <a:rPr lang="hr-HR" sz="4000" b="1" dirty="0">
                <a:latin typeface="+mn-lt"/>
              </a:rPr>
              <a:t> </a:t>
            </a:r>
            <a:r>
              <a:rPr lang="hr-HR" sz="4000" b="1" dirty="0" err="1">
                <a:latin typeface="+mn-lt"/>
              </a:rPr>
              <a:t>mononucleosis</a:t>
            </a:r>
            <a:endParaRPr lang="hr-HR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7151907-8302-44A3-BB06-3216B74A1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err="1"/>
              <a:t>Diagnosis</a:t>
            </a:r>
            <a:endParaRPr lang="hr-HR" b="1" dirty="0"/>
          </a:p>
          <a:p>
            <a:pPr lvl="1"/>
            <a:r>
              <a:rPr lang="hr-HR" sz="2000" dirty="0" err="1"/>
              <a:t>Serologic</a:t>
            </a:r>
            <a:r>
              <a:rPr lang="hr-HR" sz="2000" dirty="0"/>
              <a:t> </a:t>
            </a:r>
            <a:r>
              <a:rPr lang="hr-HR" sz="2000" dirty="0" err="1"/>
              <a:t>testing</a:t>
            </a:r>
            <a:r>
              <a:rPr lang="hr-HR" sz="2000" dirty="0"/>
              <a:t> (EBV VCA </a:t>
            </a:r>
            <a:r>
              <a:rPr lang="hr-HR" sz="2000" dirty="0" err="1"/>
              <a:t>IgM</a:t>
            </a:r>
            <a:r>
              <a:rPr lang="hr-HR" sz="2000" dirty="0"/>
              <a:t>, EBV VCA </a:t>
            </a:r>
            <a:r>
              <a:rPr lang="hr-HR" sz="2000" dirty="0" err="1"/>
              <a:t>IgG</a:t>
            </a:r>
            <a:r>
              <a:rPr lang="hr-HR" sz="2000" dirty="0"/>
              <a:t>, EBV EA D, EBNA)</a:t>
            </a:r>
          </a:p>
          <a:p>
            <a:pPr lvl="1"/>
            <a:r>
              <a:rPr lang="hr-HR" sz="2000" dirty="0" err="1"/>
              <a:t>Heterophile</a:t>
            </a:r>
            <a:r>
              <a:rPr lang="hr-HR" sz="2000" dirty="0"/>
              <a:t> </a:t>
            </a:r>
            <a:r>
              <a:rPr lang="hr-HR" sz="2000" dirty="0" err="1"/>
              <a:t>antibodies</a:t>
            </a:r>
            <a:endParaRPr lang="hr-HR" sz="2000" dirty="0"/>
          </a:p>
          <a:p>
            <a:pPr lvl="1"/>
            <a:r>
              <a:rPr lang="hr-HR" sz="2000" dirty="0"/>
              <a:t>EBV PCR</a:t>
            </a:r>
          </a:p>
          <a:p>
            <a:endParaRPr lang="hr-HR" dirty="0"/>
          </a:p>
          <a:p>
            <a:r>
              <a:rPr lang="hr-HR" b="1" dirty="0" err="1"/>
              <a:t>Treatment</a:t>
            </a:r>
            <a:endParaRPr lang="hr-HR" b="1" dirty="0"/>
          </a:p>
          <a:p>
            <a:pPr lvl="1"/>
            <a:r>
              <a:rPr lang="hr-HR" sz="2000" dirty="0" err="1"/>
              <a:t>Symptomatic</a:t>
            </a:r>
            <a:endParaRPr lang="hr-HR" sz="2000" dirty="0"/>
          </a:p>
          <a:p>
            <a:pPr lvl="1"/>
            <a:r>
              <a:rPr lang="hr-HR" sz="2000" dirty="0" err="1"/>
              <a:t>Corticosteroids</a:t>
            </a:r>
            <a:r>
              <a:rPr lang="hr-HR" sz="2000" dirty="0"/>
              <a:t> </a:t>
            </a:r>
            <a:r>
              <a:rPr lang="hr-HR" sz="2000" dirty="0" smtClean="0"/>
              <a:t>(for </a:t>
            </a:r>
            <a:r>
              <a:rPr lang="hr-HR" sz="2000" dirty="0" err="1" smtClean="0"/>
              <a:t>complications</a:t>
            </a:r>
            <a:r>
              <a:rPr lang="hr-HR" sz="2000" dirty="0"/>
              <a:t>)</a:t>
            </a:r>
          </a:p>
          <a:p>
            <a:pPr lvl="1"/>
            <a:r>
              <a:rPr lang="hr-HR" sz="2000" dirty="0"/>
              <a:t>(</a:t>
            </a:r>
            <a:r>
              <a:rPr lang="hr-HR" sz="2000" dirty="0" err="1"/>
              <a:t>acyclovir</a:t>
            </a:r>
            <a:r>
              <a:rPr lang="hr-HR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9208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A337E7-E6D9-4D98-A209-0167BCA14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err="1">
                <a:latin typeface="+mn-lt"/>
              </a:rPr>
              <a:t>History</a:t>
            </a:r>
            <a:endParaRPr lang="hr-HR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67547F8-3DA6-4990-BE16-93562E876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Male patient, 29 years</a:t>
            </a:r>
          </a:p>
          <a:p>
            <a:r>
              <a:rPr lang="en-US" dirty="0"/>
              <a:t>Hospitalized in UHID from 12</a:t>
            </a:r>
            <a:r>
              <a:rPr lang="hr-HR" dirty="0" err="1"/>
              <a:t>th</a:t>
            </a:r>
            <a:r>
              <a:rPr lang="hr-HR" dirty="0"/>
              <a:t>-</a:t>
            </a:r>
            <a:r>
              <a:rPr lang="en-US" dirty="0"/>
              <a:t>19th </a:t>
            </a:r>
            <a:r>
              <a:rPr lang="hr-HR" dirty="0" err="1"/>
              <a:t>February</a:t>
            </a:r>
            <a:r>
              <a:rPr lang="en-US" dirty="0"/>
              <a:t> 2018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340863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istologija EBV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500" y="0"/>
            <a:ext cx="710991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3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FF406C-9EFD-4290-9E89-40DDFDCC8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>
                <a:latin typeface="+mn-lt"/>
              </a:rPr>
              <a:t>EBV </a:t>
            </a:r>
            <a:r>
              <a:rPr lang="hr-HR" sz="4000" b="1" dirty="0" err="1">
                <a:latin typeface="+mn-lt"/>
              </a:rPr>
              <a:t>induced</a:t>
            </a:r>
            <a:r>
              <a:rPr lang="hr-HR" sz="4000" b="1" dirty="0">
                <a:latin typeface="+mn-lt"/>
              </a:rPr>
              <a:t> </a:t>
            </a:r>
            <a:r>
              <a:rPr lang="hr-HR" sz="4000" b="1" dirty="0" err="1">
                <a:latin typeface="+mn-lt"/>
              </a:rPr>
              <a:t>cholestasis</a:t>
            </a:r>
            <a:endParaRPr lang="hr-HR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31C2E51-DD17-436B-8DD7-0F524EF6E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Primarily</a:t>
            </a:r>
            <a:r>
              <a:rPr lang="hr-HR" dirty="0"/>
              <a:t> </a:t>
            </a:r>
            <a:r>
              <a:rPr lang="hr-HR" dirty="0" err="1"/>
              <a:t>an</a:t>
            </a:r>
            <a:r>
              <a:rPr lang="hr-HR" dirty="0"/>
              <a:t> </a:t>
            </a:r>
            <a:r>
              <a:rPr lang="hr-HR" dirty="0" err="1"/>
              <a:t>immune</a:t>
            </a:r>
            <a:r>
              <a:rPr lang="hr-HR" dirty="0"/>
              <a:t> </a:t>
            </a:r>
            <a:r>
              <a:rPr lang="hr-HR" dirty="0" err="1"/>
              <a:t>mediated</a:t>
            </a:r>
            <a:r>
              <a:rPr lang="hr-HR" dirty="0"/>
              <a:t> </a:t>
            </a:r>
            <a:r>
              <a:rPr lang="hr-HR" dirty="0" err="1"/>
              <a:t>phenomenon</a:t>
            </a:r>
            <a:endParaRPr lang="hr-HR" dirty="0"/>
          </a:p>
          <a:p>
            <a:r>
              <a:rPr lang="hr-HR" dirty="0" err="1"/>
              <a:t>Inflammation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swelling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bile </a:t>
            </a:r>
            <a:r>
              <a:rPr lang="hr-HR" dirty="0" err="1"/>
              <a:t>ducts</a:t>
            </a:r>
            <a:r>
              <a:rPr lang="hr-HR" dirty="0"/>
              <a:t> </a:t>
            </a:r>
            <a:r>
              <a:rPr lang="hr-HR" dirty="0" err="1"/>
              <a:t>or</a:t>
            </a:r>
            <a:r>
              <a:rPr lang="hr-HR" dirty="0"/>
              <a:t> </a:t>
            </a:r>
            <a:r>
              <a:rPr lang="hr-HR" dirty="0" err="1"/>
              <a:t>direct</a:t>
            </a:r>
            <a:r>
              <a:rPr lang="hr-HR" dirty="0"/>
              <a:t> </a:t>
            </a:r>
            <a:r>
              <a:rPr lang="hr-HR" dirty="0" err="1"/>
              <a:t>damage</a:t>
            </a:r>
            <a:r>
              <a:rPr lang="hr-HR" dirty="0"/>
              <a:t> to </a:t>
            </a:r>
            <a:r>
              <a:rPr lang="hr-HR" dirty="0" err="1"/>
              <a:t>hepatic</a:t>
            </a:r>
            <a:r>
              <a:rPr lang="hr-HR" dirty="0"/>
              <a:t> </a:t>
            </a:r>
            <a:r>
              <a:rPr lang="hr-HR" dirty="0" err="1"/>
              <a:t>cells</a:t>
            </a:r>
            <a:r>
              <a:rPr lang="hr-HR" dirty="0"/>
              <a:t> </a:t>
            </a:r>
            <a:r>
              <a:rPr lang="hr-HR" dirty="0" err="1"/>
              <a:t>by</a:t>
            </a:r>
            <a:r>
              <a:rPr lang="hr-HR" dirty="0"/>
              <a:t> </a:t>
            </a:r>
            <a:r>
              <a:rPr lang="hr-HR" dirty="0" err="1"/>
              <a:t>autoantibody-mediated</a:t>
            </a:r>
            <a:r>
              <a:rPr lang="hr-HR" dirty="0"/>
              <a:t> </a:t>
            </a:r>
            <a:r>
              <a:rPr lang="hr-HR" dirty="0" err="1"/>
              <a:t>activation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free </a:t>
            </a:r>
            <a:r>
              <a:rPr lang="hr-HR" dirty="0" err="1"/>
              <a:t>radicals</a:t>
            </a:r>
            <a:endParaRPr lang="hr-HR" dirty="0"/>
          </a:p>
          <a:p>
            <a:endParaRPr lang="hr-HR" dirty="0"/>
          </a:p>
          <a:p>
            <a:r>
              <a:rPr lang="hr-HR" dirty="0" err="1"/>
              <a:t>Treatment</a:t>
            </a:r>
            <a:r>
              <a:rPr lang="hr-HR" dirty="0"/>
              <a:t> </a:t>
            </a:r>
          </a:p>
          <a:p>
            <a:pPr marL="0" indent="0">
              <a:buNone/>
            </a:pPr>
            <a:r>
              <a:rPr lang="hr-HR" dirty="0"/>
              <a:t>	- </a:t>
            </a:r>
            <a:r>
              <a:rPr lang="hr-HR" dirty="0" smtClean="0"/>
              <a:t> </a:t>
            </a:r>
            <a:r>
              <a:rPr lang="hr-HR" sz="2400" dirty="0" err="1" smtClean="0"/>
              <a:t>supportive</a:t>
            </a:r>
            <a:r>
              <a:rPr lang="hr-HR" sz="2400" dirty="0" smtClean="0"/>
              <a:t> </a:t>
            </a:r>
            <a:r>
              <a:rPr lang="hr-HR" sz="2400" dirty="0" err="1"/>
              <a:t>measures</a:t>
            </a:r>
            <a:endParaRPr lang="hr-HR" sz="2400" dirty="0"/>
          </a:p>
          <a:p>
            <a:pPr marL="0" indent="0">
              <a:buNone/>
            </a:pPr>
            <a:r>
              <a:rPr lang="hr-HR" sz="2400" dirty="0"/>
              <a:t>	- </a:t>
            </a:r>
            <a:r>
              <a:rPr lang="hr-HR" sz="2400" dirty="0" smtClean="0"/>
              <a:t> </a:t>
            </a:r>
            <a:r>
              <a:rPr lang="hr-HR" sz="2400" dirty="0" err="1" smtClean="0"/>
              <a:t>corticosteroids</a:t>
            </a:r>
            <a:r>
              <a:rPr lang="hr-HR" sz="2400" dirty="0" smtClean="0"/>
              <a:t> </a:t>
            </a:r>
            <a:r>
              <a:rPr lang="hr-HR" sz="2400" dirty="0" err="1"/>
              <a:t>and</a:t>
            </a:r>
            <a:r>
              <a:rPr lang="hr-HR" sz="2400" dirty="0"/>
              <a:t> </a:t>
            </a:r>
            <a:r>
              <a:rPr lang="hr-HR" sz="2400" dirty="0" err="1" smtClean="0"/>
              <a:t>antivirals</a:t>
            </a:r>
            <a:r>
              <a:rPr lang="hr-HR" sz="2400" dirty="0" smtClean="0"/>
              <a:t> - </a:t>
            </a:r>
            <a:r>
              <a:rPr lang="hr-HR" sz="2400" dirty="0" err="1" smtClean="0"/>
              <a:t>limited</a:t>
            </a:r>
            <a:r>
              <a:rPr lang="hr-HR" sz="2400" dirty="0" smtClean="0"/>
              <a:t> </a:t>
            </a:r>
            <a:r>
              <a:rPr lang="hr-HR" sz="2400" dirty="0" err="1" smtClean="0"/>
              <a:t>data</a:t>
            </a:r>
            <a:endParaRPr lang="hr-HR" sz="2400" dirty="0"/>
          </a:p>
          <a:p>
            <a:pPr marL="0" indent="0">
              <a:buNone/>
            </a:pPr>
            <a:r>
              <a:rPr lang="hr-HR" sz="2400" dirty="0"/>
              <a:t>	- </a:t>
            </a:r>
            <a:r>
              <a:rPr lang="hr-HR" sz="2400" dirty="0" smtClean="0"/>
              <a:t> </a:t>
            </a:r>
            <a:r>
              <a:rPr lang="hr-HR" sz="2400" dirty="0" err="1" smtClean="0"/>
              <a:t>cholestyramine</a:t>
            </a:r>
            <a:r>
              <a:rPr lang="hr-HR" sz="2400" dirty="0" smtClean="0"/>
              <a:t> </a:t>
            </a:r>
            <a:r>
              <a:rPr lang="hr-HR" sz="2400" dirty="0" err="1"/>
              <a:t>in</a:t>
            </a:r>
            <a:r>
              <a:rPr lang="hr-HR" sz="2400" dirty="0"/>
              <a:t> </a:t>
            </a:r>
            <a:r>
              <a:rPr lang="hr-HR" sz="2400" dirty="0" err="1"/>
              <a:t>cases</a:t>
            </a:r>
            <a:r>
              <a:rPr lang="hr-HR" sz="2400" dirty="0"/>
              <a:t> </a:t>
            </a:r>
            <a:r>
              <a:rPr lang="hr-HR" sz="2400" dirty="0" err="1"/>
              <a:t>of</a:t>
            </a:r>
            <a:r>
              <a:rPr lang="hr-HR" sz="2400" dirty="0"/>
              <a:t> </a:t>
            </a:r>
            <a:r>
              <a:rPr lang="hr-HR" sz="2400" dirty="0" err="1"/>
              <a:t>intractable</a:t>
            </a:r>
            <a:r>
              <a:rPr lang="hr-HR" sz="2400" dirty="0"/>
              <a:t> </a:t>
            </a:r>
            <a:r>
              <a:rPr lang="hr-HR" sz="2400" dirty="0" err="1"/>
              <a:t>pruritus</a:t>
            </a:r>
            <a:endParaRPr lang="hr-HR" sz="2400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8169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D32E22-56C9-4AFE-B0A6-6E936F9F1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err="1">
                <a:latin typeface="+mn-lt"/>
              </a:rPr>
              <a:t>Epstein</a:t>
            </a:r>
            <a:r>
              <a:rPr lang="hr-HR" sz="3600" b="1" dirty="0">
                <a:latin typeface="+mn-lt"/>
              </a:rPr>
              <a:t>- </a:t>
            </a:r>
            <a:r>
              <a:rPr lang="hr-HR" sz="3600" b="1" dirty="0" err="1">
                <a:latin typeface="+mn-lt"/>
              </a:rPr>
              <a:t>Barr</a:t>
            </a:r>
            <a:r>
              <a:rPr lang="hr-HR" sz="3600" b="1" dirty="0">
                <a:latin typeface="+mn-lt"/>
              </a:rPr>
              <a:t> virus </a:t>
            </a:r>
            <a:r>
              <a:rPr lang="hr-HR" sz="3600" b="1" dirty="0" err="1">
                <a:latin typeface="+mn-lt"/>
              </a:rPr>
              <a:t>induced</a:t>
            </a:r>
            <a:r>
              <a:rPr lang="hr-HR" sz="3600" b="1" dirty="0">
                <a:latin typeface="+mn-lt"/>
              </a:rPr>
              <a:t> hepatitis: </a:t>
            </a:r>
            <a:r>
              <a:rPr lang="hr-HR" sz="3600" b="1" dirty="0" err="1">
                <a:latin typeface="+mn-lt"/>
              </a:rPr>
              <a:t>An</a:t>
            </a:r>
            <a:r>
              <a:rPr lang="hr-HR" sz="3600" b="1" dirty="0">
                <a:latin typeface="+mn-lt"/>
              </a:rPr>
              <a:t> </a:t>
            </a:r>
            <a:r>
              <a:rPr lang="hr-HR" sz="3600" b="1" dirty="0" err="1">
                <a:latin typeface="+mn-lt"/>
              </a:rPr>
              <a:t>important</a:t>
            </a:r>
            <a:r>
              <a:rPr lang="hr-HR" sz="3600" b="1" dirty="0">
                <a:latin typeface="+mn-lt"/>
              </a:rPr>
              <a:t> </a:t>
            </a:r>
            <a:r>
              <a:rPr lang="hr-HR" sz="3600" b="1" dirty="0" err="1">
                <a:latin typeface="+mn-lt"/>
              </a:rPr>
              <a:t>cause</a:t>
            </a:r>
            <a:r>
              <a:rPr lang="hr-HR" sz="3600" b="1" dirty="0">
                <a:latin typeface="+mn-lt"/>
              </a:rPr>
              <a:t> </a:t>
            </a:r>
            <a:r>
              <a:rPr lang="hr-HR" sz="3600" b="1" dirty="0" err="1">
                <a:latin typeface="+mn-lt"/>
              </a:rPr>
              <a:t>of</a:t>
            </a:r>
            <a:r>
              <a:rPr lang="hr-HR" sz="3600" b="1" dirty="0">
                <a:latin typeface="+mn-lt"/>
              </a:rPr>
              <a:t> </a:t>
            </a:r>
            <a:r>
              <a:rPr lang="hr-HR" sz="3600" b="1" dirty="0" err="1">
                <a:latin typeface="+mn-lt"/>
              </a:rPr>
              <a:t>cholestasis</a:t>
            </a:r>
            <a:endParaRPr lang="hr-HR" sz="36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038F5A3-08AE-43EF-99B2-AE5AC93AB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 24 </a:t>
            </a:r>
            <a:r>
              <a:rPr lang="hr-HR" dirty="0" err="1"/>
              <a:t>patients</a:t>
            </a:r>
            <a:endParaRPr lang="hr-HR" dirty="0"/>
          </a:p>
          <a:p>
            <a:r>
              <a:rPr lang="hr-HR" dirty="0"/>
              <a:t> </a:t>
            </a:r>
            <a:r>
              <a:rPr lang="hr-HR" dirty="0" err="1"/>
              <a:t>Median</a:t>
            </a:r>
            <a:r>
              <a:rPr lang="hr-HR" dirty="0"/>
              <a:t> age 20 </a:t>
            </a:r>
            <a:r>
              <a:rPr lang="hr-HR" dirty="0" err="1"/>
              <a:t>years</a:t>
            </a:r>
            <a:r>
              <a:rPr lang="hr-HR" dirty="0"/>
              <a:t>, F 58%</a:t>
            </a:r>
          </a:p>
          <a:p>
            <a:r>
              <a:rPr lang="hr-HR" dirty="0"/>
              <a:t> most </a:t>
            </a:r>
            <a:r>
              <a:rPr lang="hr-HR" dirty="0" err="1"/>
              <a:t>common</a:t>
            </a:r>
            <a:r>
              <a:rPr lang="hr-HR" dirty="0"/>
              <a:t> </a:t>
            </a:r>
            <a:r>
              <a:rPr lang="hr-HR" dirty="0" err="1"/>
              <a:t>signs</a:t>
            </a:r>
            <a:r>
              <a:rPr lang="hr-HR" dirty="0"/>
              <a:t>: </a:t>
            </a:r>
            <a:r>
              <a:rPr lang="hr-HR" dirty="0" err="1"/>
              <a:t>fever</a:t>
            </a:r>
            <a:r>
              <a:rPr lang="hr-HR" dirty="0"/>
              <a:t> (72%), </a:t>
            </a:r>
            <a:r>
              <a:rPr lang="hr-HR" dirty="0" err="1"/>
              <a:t>jaundice</a:t>
            </a:r>
            <a:r>
              <a:rPr lang="hr-HR" dirty="0"/>
              <a:t> (67%)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splenomegaly</a:t>
            </a:r>
            <a:r>
              <a:rPr lang="hr-HR" dirty="0"/>
              <a:t> (62%)</a:t>
            </a:r>
          </a:p>
          <a:p>
            <a:endParaRPr lang="hr-HR" dirty="0"/>
          </a:p>
          <a:p>
            <a:r>
              <a:rPr lang="hr-HR" dirty="0"/>
              <a:t> AST </a:t>
            </a:r>
            <a:r>
              <a:rPr lang="hr-HR" dirty="0" err="1"/>
              <a:t>or</a:t>
            </a:r>
            <a:r>
              <a:rPr lang="hr-HR" dirty="0"/>
              <a:t> ALT </a:t>
            </a:r>
            <a:r>
              <a:rPr lang="hr-HR" dirty="0" err="1"/>
              <a:t>median</a:t>
            </a:r>
            <a:r>
              <a:rPr lang="hr-HR" dirty="0"/>
              <a:t> 179 IU/ml</a:t>
            </a:r>
          </a:p>
          <a:p>
            <a:r>
              <a:rPr lang="hr-HR" dirty="0"/>
              <a:t> AP 749 IU/ml</a:t>
            </a:r>
          </a:p>
          <a:p>
            <a:endParaRPr lang="hr-HR" dirty="0"/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							</a:t>
            </a:r>
            <a:r>
              <a:rPr lang="hr-HR" sz="1900" dirty="0" err="1"/>
              <a:t>Hepatology</a:t>
            </a:r>
            <a:r>
              <a:rPr lang="hr-HR" sz="1900" dirty="0"/>
              <a:t> Research, 2005</a:t>
            </a:r>
            <a:endParaRPr lang="en-US" sz="19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9350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13BABE-D8AB-4DCF-9259-2C31818BC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+mn-lt"/>
              </a:rPr>
              <a:t>Current illness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22EE9A-97C9-4BBF-9FEC-D3D8E64A8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Admitted on the 7th day of </a:t>
            </a:r>
            <a:r>
              <a:rPr lang="hr-HR" dirty="0" err="1"/>
              <a:t>current</a:t>
            </a:r>
            <a:r>
              <a:rPr lang="en-US" dirty="0"/>
              <a:t> illness</a:t>
            </a:r>
          </a:p>
          <a:p>
            <a:r>
              <a:rPr lang="en-US" dirty="0"/>
              <a:t>First 6 days fever 37.5-38 </a:t>
            </a:r>
            <a:r>
              <a:rPr lang="en-US" dirty="0" smtClean="0"/>
              <a:t>°C </a:t>
            </a:r>
            <a:r>
              <a:rPr lang="en-US" dirty="0"/>
              <a:t>with chills, malaise and headache</a:t>
            </a:r>
          </a:p>
          <a:p>
            <a:r>
              <a:rPr lang="en-US" dirty="0"/>
              <a:t>On the 4th day noticed darker urine</a:t>
            </a:r>
          </a:p>
          <a:p>
            <a:r>
              <a:rPr lang="en-US" dirty="0"/>
              <a:t>On the 5th day noticed jaundice</a:t>
            </a:r>
          </a:p>
          <a:p>
            <a:r>
              <a:rPr lang="en-US" dirty="0"/>
              <a:t>Complains of nocturnal pruritus</a:t>
            </a:r>
          </a:p>
          <a:p>
            <a:r>
              <a:rPr lang="en-US" dirty="0"/>
              <a:t>No abdominal pain, vomiting, rash, arthralgia</a:t>
            </a:r>
          </a:p>
          <a:p>
            <a:r>
              <a:rPr lang="en-US" dirty="0"/>
              <a:t>Rarely coughs, no sore throat</a:t>
            </a:r>
          </a:p>
          <a:p>
            <a:endParaRPr lang="en-US" dirty="0"/>
          </a:p>
          <a:p>
            <a:r>
              <a:rPr lang="en-US" dirty="0"/>
              <a:t>Medications: acetaminophen up to 3 gr/daily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20335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50076D-CD77-4673-9157-C59E5B061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/>
            </a:r>
            <a:br>
              <a:rPr lang="en-GB" dirty="0"/>
            </a:br>
            <a:r>
              <a:rPr lang="hr-HR" b="1" dirty="0" err="1">
                <a:latin typeface="+mn-lt"/>
              </a:rPr>
              <a:t>History</a:t>
            </a:r>
            <a:r>
              <a:rPr lang="hr-HR" b="1" dirty="0">
                <a:latin typeface="+mn-lt"/>
              </a:rPr>
              <a:t/>
            </a:r>
            <a:br>
              <a:rPr lang="hr-HR" b="1" dirty="0">
                <a:latin typeface="+mn-lt"/>
              </a:rPr>
            </a:br>
            <a:endParaRPr lang="hr-HR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4AA3799-68DC-487B-9F70-1DAC68A2D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err="1"/>
              <a:t>Previous</a:t>
            </a:r>
            <a:r>
              <a:rPr lang="hr-HR" dirty="0"/>
              <a:t> </a:t>
            </a:r>
            <a:r>
              <a:rPr lang="hr-HR" dirty="0" err="1"/>
              <a:t>illnesses</a:t>
            </a:r>
            <a:r>
              <a:rPr lang="hr-HR" dirty="0"/>
              <a:t>: </a:t>
            </a:r>
          </a:p>
          <a:p>
            <a:pPr marL="0" indent="0">
              <a:buNone/>
            </a:pPr>
            <a:r>
              <a:rPr lang="hr-HR" dirty="0"/>
              <a:t>	- </a:t>
            </a:r>
            <a:r>
              <a:rPr lang="hr-HR" dirty="0" err="1"/>
              <a:t>in</a:t>
            </a:r>
            <a:r>
              <a:rPr lang="hr-HR" dirty="0"/>
              <a:t> 2015 had </a:t>
            </a:r>
            <a:r>
              <a:rPr lang="hr-HR" dirty="0" err="1"/>
              <a:t>acute</a:t>
            </a:r>
            <a:r>
              <a:rPr lang="hr-HR" dirty="0"/>
              <a:t> hepatitis E </a:t>
            </a:r>
          </a:p>
          <a:p>
            <a:pPr marL="0" indent="0">
              <a:buNone/>
            </a:pPr>
            <a:r>
              <a:rPr lang="hr-HR" dirty="0"/>
              <a:t>	- </a:t>
            </a:r>
            <a:r>
              <a:rPr lang="hr-HR" dirty="0" err="1"/>
              <a:t>from</a:t>
            </a:r>
            <a:r>
              <a:rPr lang="hr-HR" dirty="0"/>
              <a:t> 2016 </a:t>
            </a:r>
            <a:r>
              <a:rPr lang="hr-HR" dirty="0" err="1"/>
              <a:t>nonalcoholic</a:t>
            </a:r>
            <a:r>
              <a:rPr lang="hr-HR" dirty="0"/>
              <a:t> </a:t>
            </a:r>
            <a:r>
              <a:rPr lang="hr-HR" dirty="0" err="1"/>
              <a:t>steatohepatitis</a:t>
            </a:r>
            <a:r>
              <a:rPr lang="hr-HR" dirty="0"/>
              <a:t> (FS 6.2 </a:t>
            </a:r>
            <a:r>
              <a:rPr lang="hr-HR" dirty="0" err="1"/>
              <a:t>kPa</a:t>
            </a:r>
            <a:r>
              <a:rPr lang="hr-HR" dirty="0"/>
              <a:t>, CAP 300 dB/m)</a:t>
            </a:r>
          </a:p>
          <a:p>
            <a:r>
              <a:rPr lang="hr-HR" dirty="0" err="1"/>
              <a:t>Medications</a:t>
            </a:r>
            <a:r>
              <a:rPr lang="hr-HR" dirty="0"/>
              <a:t>: none</a:t>
            </a:r>
          </a:p>
          <a:p>
            <a:r>
              <a:rPr lang="hr-HR" dirty="0" err="1"/>
              <a:t>Social</a:t>
            </a:r>
            <a:r>
              <a:rPr lang="hr-HR" dirty="0"/>
              <a:t> </a:t>
            </a:r>
            <a:r>
              <a:rPr lang="hr-HR" dirty="0" err="1"/>
              <a:t>history</a:t>
            </a:r>
            <a:r>
              <a:rPr lang="hr-HR" dirty="0"/>
              <a:t>: </a:t>
            </a:r>
            <a:r>
              <a:rPr lang="hr-HR" dirty="0" err="1"/>
              <a:t>denies</a:t>
            </a:r>
            <a:r>
              <a:rPr lang="hr-HR" dirty="0"/>
              <a:t> smoking, </a:t>
            </a:r>
            <a:r>
              <a:rPr lang="hr-HR" dirty="0" err="1"/>
              <a:t>illicit</a:t>
            </a:r>
            <a:r>
              <a:rPr lang="hr-HR" dirty="0"/>
              <a:t> drug use, </a:t>
            </a:r>
            <a:r>
              <a:rPr lang="hr-HR" dirty="0" err="1"/>
              <a:t>any</a:t>
            </a:r>
            <a:r>
              <a:rPr lang="hr-HR" dirty="0"/>
              <a:t> </a:t>
            </a:r>
            <a:r>
              <a:rPr lang="hr-HR" dirty="0" err="1"/>
              <a:t>herbal</a:t>
            </a:r>
            <a:r>
              <a:rPr lang="hr-HR" dirty="0"/>
              <a:t> or OTC </a:t>
            </a:r>
            <a:r>
              <a:rPr lang="hr-HR" dirty="0" err="1"/>
              <a:t>medications</a:t>
            </a:r>
            <a:r>
              <a:rPr lang="hr-HR" dirty="0"/>
              <a:t>; </a:t>
            </a:r>
            <a:r>
              <a:rPr lang="hr-HR" dirty="0" err="1" smtClean="0"/>
              <a:t>alcohol</a:t>
            </a:r>
            <a:r>
              <a:rPr lang="hr-HR" dirty="0" smtClean="0"/>
              <a:t> - </a:t>
            </a:r>
            <a:r>
              <a:rPr lang="hr-HR" dirty="0" err="1"/>
              <a:t>occasionally</a:t>
            </a:r>
            <a:r>
              <a:rPr lang="hr-HR" dirty="0"/>
              <a:t>; </a:t>
            </a:r>
            <a:r>
              <a:rPr lang="hr-HR" dirty="0" err="1"/>
              <a:t>works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a </a:t>
            </a:r>
            <a:r>
              <a:rPr lang="hr-HR" dirty="0" err="1"/>
              <a:t>brewery</a:t>
            </a:r>
            <a:endParaRPr lang="hr-HR" dirty="0"/>
          </a:p>
          <a:p>
            <a:r>
              <a:rPr lang="hr-HR" dirty="0" err="1"/>
              <a:t>Epidemiologic</a:t>
            </a:r>
            <a:r>
              <a:rPr lang="hr-HR" dirty="0"/>
              <a:t> </a:t>
            </a:r>
            <a:r>
              <a:rPr lang="hr-HR" dirty="0" err="1"/>
              <a:t>history</a:t>
            </a:r>
            <a:r>
              <a:rPr lang="hr-HR" dirty="0"/>
              <a:t>: </a:t>
            </a:r>
            <a:r>
              <a:rPr lang="hr-HR" dirty="0" err="1"/>
              <a:t>lives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Zagreb </a:t>
            </a:r>
            <a:r>
              <a:rPr lang="hr-HR" dirty="0" err="1"/>
              <a:t>with</a:t>
            </a:r>
            <a:r>
              <a:rPr lang="hr-HR" dirty="0"/>
              <a:t> </a:t>
            </a:r>
            <a:r>
              <a:rPr lang="hr-HR" dirty="0" err="1"/>
              <a:t>his</a:t>
            </a:r>
            <a:r>
              <a:rPr lang="hr-HR" dirty="0"/>
              <a:t> </a:t>
            </a:r>
            <a:r>
              <a:rPr lang="hr-HR" dirty="0" err="1"/>
              <a:t>parents</a:t>
            </a:r>
            <a:r>
              <a:rPr lang="hr-HR" dirty="0"/>
              <a:t>, no </a:t>
            </a:r>
            <a:r>
              <a:rPr lang="hr-HR" dirty="0" err="1"/>
              <a:t>sick</a:t>
            </a:r>
            <a:r>
              <a:rPr lang="hr-HR" dirty="0"/>
              <a:t> </a:t>
            </a:r>
            <a:r>
              <a:rPr lang="hr-HR" dirty="0" err="1"/>
              <a:t>contacts</a:t>
            </a:r>
            <a:r>
              <a:rPr lang="hr-HR" dirty="0"/>
              <a:t>, </a:t>
            </a:r>
            <a:r>
              <a:rPr lang="hr-HR" dirty="0" err="1"/>
              <a:t>recent</a:t>
            </a:r>
            <a:r>
              <a:rPr lang="hr-HR" dirty="0"/>
              <a:t> </a:t>
            </a:r>
            <a:r>
              <a:rPr lang="hr-HR" dirty="0" err="1"/>
              <a:t>travel</a:t>
            </a:r>
            <a:r>
              <a:rPr lang="hr-HR" dirty="0"/>
              <a:t> to Dubrovnik, no </a:t>
            </a:r>
            <a:r>
              <a:rPr lang="hr-HR" dirty="0" err="1"/>
              <a:t>animal</a:t>
            </a:r>
            <a:r>
              <a:rPr lang="hr-HR" dirty="0"/>
              <a:t> </a:t>
            </a:r>
            <a:r>
              <a:rPr lang="hr-HR" dirty="0" err="1"/>
              <a:t>contact</a:t>
            </a:r>
            <a:r>
              <a:rPr lang="hr-HR" dirty="0"/>
              <a:t>, </a:t>
            </a:r>
            <a:r>
              <a:rPr lang="hr-HR" dirty="0" err="1"/>
              <a:t>denied</a:t>
            </a:r>
            <a:r>
              <a:rPr lang="hr-HR" dirty="0"/>
              <a:t> </a:t>
            </a:r>
            <a:r>
              <a:rPr lang="hr-HR" dirty="0" err="1"/>
              <a:t>transfusion</a:t>
            </a:r>
            <a:endParaRPr lang="hr-HR" dirty="0"/>
          </a:p>
          <a:p>
            <a:r>
              <a:rPr lang="hr-HR" dirty="0" err="1"/>
              <a:t>Vaccination</a:t>
            </a:r>
            <a:r>
              <a:rPr lang="hr-HR" dirty="0"/>
              <a:t>: HBV</a:t>
            </a:r>
          </a:p>
          <a:p>
            <a:r>
              <a:rPr lang="hr-HR" b="1" dirty="0"/>
              <a:t>No </a:t>
            </a:r>
            <a:r>
              <a:rPr lang="hr-HR" b="1" dirty="0" err="1"/>
              <a:t>allergies</a:t>
            </a:r>
            <a:endParaRPr lang="hr-HR" b="1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16248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FDA87A-F98A-4F0A-B068-CA5D245A9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/>
            </a:r>
            <a:br>
              <a:rPr lang="hr-HR" dirty="0"/>
            </a:br>
            <a:r>
              <a:rPr lang="hr-HR" b="1" dirty="0" err="1">
                <a:latin typeface="+mn-lt"/>
              </a:rPr>
              <a:t>Physical</a:t>
            </a:r>
            <a:r>
              <a:rPr lang="hr-HR" b="1" dirty="0">
                <a:latin typeface="+mn-lt"/>
              </a:rPr>
              <a:t> </a:t>
            </a:r>
            <a:r>
              <a:rPr lang="hr-HR" b="1" dirty="0" err="1">
                <a:latin typeface="+mn-lt"/>
              </a:rPr>
              <a:t>examination</a:t>
            </a:r>
            <a:r>
              <a:rPr lang="hr-HR" b="1" dirty="0">
                <a:latin typeface="+mn-lt"/>
              </a:rPr>
              <a:t> 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B76A254-E494-40D5-8D1D-ACBAF2B81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BP 110/70 mmHg, pulse 86/min, RR 16/min, T 36.9 </a:t>
            </a:r>
            <a:r>
              <a:rPr lang="hr-HR" dirty="0" smtClean="0"/>
              <a:t>°C </a:t>
            </a:r>
            <a:endParaRPr lang="hr-HR" dirty="0"/>
          </a:p>
          <a:p>
            <a:r>
              <a:rPr lang="hr-HR" dirty="0" err="1"/>
              <a:t>Alert</a:t>
            </a:r>
            <a:r>
              <a:rPr lang="hr-HR" dirty="0"/>
              <a:t>, </a:t>
            </a:r>
            <a:r>
              <a:rPr lang="hr-HR" dirty="0" err="1"/>
              <a:t>oriented</a:t>
            </a:r>
            <a:r>
              <a:rPr lang="hr-HR" dirty="0"/>
              <a:t>, </a:t>
            </a:r>
            <a:r>
              <a:rPr lang="hr-HR" dirty="0" err="1"/>
              <a:t>malaised</a:t>
            </a:r>
            <a:endParaRPr lang="hr-HR" dirty="0"/>
          </a:p>
          <a:p>
            <a:r>
              <a:rPr lang="hr-HR" dirty="0" err="1"/>
              <a:t>Meningeal</a:t>
            </a:r>
            <a:r>
              <a:rPr lang="hr-HR" dirty="0"/>
              <a:t> </a:t>
            </a:r>
            <a:r>
              <a:rPr lang="hr-HR" dirty="0" err="1"/>
              <a:t>signs</a:t>
            </a:r>
            <a:r>
              <a:rPr lang="hr-HR" dirty="0"/>
              <a:t> negative</a:t>
            </a:r>
          </a:p>
          <a:p>
            <a:r>
              <a:rPr lang="hr-HR" dirty="0" err="1"/>
              <a:t>Skin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sclerae</a:t>
            </a:r>
            <a:r>
              <a:rPr lang="hr-HR" dirty="0"/>
              <a:t> </a:t>
            </a:r>
            <a:r>
              <a:rPr lang="hr-HR" dirty="0" err="1"/>
              <a:t>icteric</a:t>
            </a:r>
            <a:r>
              <a:rPr lang="hr-HR" dirty="0"/>
              <a:t>, no </a:t>
            </a:r>
            <a:r>
              <a:rPr lang="hr-HR" dirty="0" err="1"/>
              <a:t>rash</a:t>
            </a:r>
            <a:r>
              <a:rPr lang="hr-HR" dirty="0"/>
              <a:t> </a:t>
            </a:r>
            <a:r>
              <a:rPr lang="hr-HR" dirty="0" err="1"/>
              <a:t>or</a:t>
            </a:r>
            <a:r>
              <a:rPr lang="hr-HR" dirty="0"/>
              <a:t> </a:t>
            </a:r>
            <a:r>
              <a:rPr lang="hr-HR" dirty="0" err="1"/>
              <a:t>bleeding</a:t>
            </a:r>
            <a:endParaRPr lang="hr-HR" dirty="0"/>
          </a:p>
          <a:p>
            <a:r>
              <a:rPr lang="hr-HR" dirty="0" err="1"/>
              <a:t>Throat</a:t>
            </a:r>
            <a:r>
              <a:rPr lang="hr-HR" dirty="0"/>
              <a:t>: </a:t>
            </a:r>
            <a:r>
              <a:rPr lang="hr-HR" dirty="0" err="1"/>
              <a:t>slightly</a:t>
            </a:r>
            <a:r>
              <a:rPr lang="hr-HR" dirty="0"/>
              <a:t> </a:t>
            </a:r>
            <a:r>
              <a:rPr lang="hr-HR" dirty="0" err="1"/>
              <a:t>erythematous</a:t>
            </a:r>
            <a:r>
              <a:rPr lang="hr-HR" dirty="0"/>
              <a:t>, no </a:t>
            </a:r>
            <a:r>
              <a:rPr lang="hr-HR" dirty="0" err="1"/>
              <a:t>exudate</a:t>
            </a:r>
            <a:endParaRPr lang="hr-HR" dirty="0"/>
          </a:p>
          <a:p>
            <a:r>
              <a:rPr lang="hr-HR" dirty="0" err="1"/>
              <a:t>Lymph</a:t>
            </a:r>
            <a:r>
              <a:rPr lang="hr-HR" dirty="0"/>
              <a:t> </a:t>
            </a:r>
            <a:r>
              <a:rPr lang="hr-HR" dirty="0" err="1"/>
              <a:t>nodes</a:t>
            </a:r>
            <a:r>
              <a:rPr lang="hr-HR" dirty="0"/>
              <a:t>: </a:t>
            </a:r>
            <a:r>
              <a:rPr lang="hr-HR" dirty="0" err="1"/>
              <a:t>right</a:t>
            </a:r>
            <a:r>
              <a:rPr lang="hr-HR" dirty="0"/>
              <a:t> </a:t>
            </a:r>
            <a:r>
              <a:rPr lang="hr-HR" dirty="0" err="1"/>
              <a:t>angular</a:t>
            </a:r>
            <a:r>
              <a:rPr lang="hr-HR" dirty="0"/>
              <a:t> </a:t>
            </a:r>
            <a:r>
              <a:rPr lang="hr-HR" dirty="0" err="1"/>
              <a:t>region</a:t>
            </a:r>
            <a:r>
              <a:rPr lang="hr-HR" dirty="0"/>
              <a:t> 1-2 cm, </a:t>
            </a:r>
            <a:r>
              <a:rPr lang="hr-HR" dirty="0" err="1"/>
              <a:t>non</a:t>
            </a:r>
            <a:r>
              <a:rPr lang="hr-HR" dirty="0"/>
              <a:t> tender</a:t>
            </a:r>
          </a:p>
          <a:p>
            <a:r>
              <a:rPr lang="hr-HR" dirty="0"/>
              <a:t>Abdomen: </a:t>
            </a:r>
            <a:r>
              <a:rPr lang="hr-HR" dirty="0" err="1"/>
              <a:t>soft</a:t>
            </a:r>
            <a:r>
              <a:rPr lang="hr-HR" dirty="0"/>
              <a:t>, </a:t>
            </a:r>
            <a:r>
              <a:rPr lang="hr-HR" dirty="0" err="1"/>
              <a:t>non</a:t>
            </a:r>
            <a:r>
              <a:rPr lang="hr-HR" dirty="0"/>
              <a:t> tender to </a:t>
            </a:r>
            <a:r>
              <a:rPr lang="hr-HR" dirty="0" err="1"/>
              <a:t>palpation</a:t>
            </a:r>
            <a:r>
              <a:rPr lang="hr-HR" dirty="0"/>
              <a:t>, </a:t>
            </a:r>
            <a:r>
              <a:rPr lang="hr-HR" dirty="0" err="1"/>
              <a:t>liver</a:t>
            </a:r>
            <a:r>
              <a:rPr lang="hr-HR" dirty="0"/>
              <a:t> 1 cm, spleen 3 cm</a:t>
            </a:r>
          </a:p>
          <a:p>
            <a:r>
              <a:rPr lang="hr-HR" dirty="0" err="1"/>
              <a:t>Heart</a:t>
            </a:r>
            <a:r>
              <a:rPr lang="hr-HR" dirty="0"/>
              <a:t>, </a:t>
            </a:r>
            <a:r>
              <a:rPr lang="hr-HR" dirty="0" err="1"/>
              <a:t>lungs</a:t>
            </a:r>
            <a:r>
              <a:rPr lang="hr-HR" dirty="0"/>
              <a:t>, </a:t>
            </a:r>
            <a:r>
              <a:rPr lang="hr-HR" dirty="0" err="1" smtClean="0"/>
              <a:t>extremities</a:t>
            </a:r>
            <a:r>
              <a:rPr lang="hr-HR" dirty="0" smtClean="0"/>
              <a:t> - </a:t>
            </a:r>
            <a:r>
              <a:rPr lang="hr-HR" dirty="0" err="1" smtClean="0"/>
              <a:t>unremarkable</a:t>
            </a:r>
            <a:endParaRPr lang="hr-HR" dirty="0"/>
          </a:p>
          <a:p>
            <a:r>
              <a:rPr lang="hr-HR" dirty="0" err="1"/>
              <a:t>Neurological</a:t>
            </a:r>
            <a:r>
              <a:rPr lang="hr-HR" dirty="0"/>
              <a:t> </a:t>
            </a:r>
            <a:r>
              <a:rPr lang="hr-HR" dirty="0" err="1" smtClean="0"/>
              <a:t>examination</a:t>
            </a:r>
            <a:r>
              <a:rPr lang="hr-HR" dirty="0" smtClean="0"/>
              <a:t> - </a:t>
            </a:r>
            <a:r>
              <a:rPr lang="hr-HR" dirty="0" err="1"/>
              <a:t>unremarkable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73325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3E272B-4346-44C6-B456-2FF9C2782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+mn-lt"/>
              </a:rPr>
              <a:t>Laboratory results </a:t>
            </a:r>
            <a:r>
              <a:rPr lang="hr-HR" b="1" dirty="0" err="1">
                <a:latin typeface="+mn-lt"/>
              </a:rPr>
              <a:t>from</a:t>
            </a:r>
            <a:r>
              <a:rPr lang="hr-HR" b="1" dirty="0">
                <a:latin typeface="+mn-lt"/>
              </a:rPr>
              <a:t> GP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787427-5BFA-4805-BD1A-81E36B8D2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 E 5.00, </a:t>
            </a:r>
            <a:r>
              <a:rPr lang="hr-HR" dirty="0" err="1"/>
              <a:t>Hb</a:t>
            </a:r>
            <a:r>
              <a:rPr lang="hr-HR" dirty="0"/>
              <a:t> 152, MCV 87, WBC 11, ne 39, </a:t>
            </a:r>
            <a:r>
              <a:rPr lang="hr-HR" dirty="0" err="1"/>
              <a:t>ly</a:t>
            </a:r>
            <a:r>
              <a:rPr lang="hr-HR" dirty="0"/>
              <a:t> 50, </a:t>
            </a:r>
            <a:r>
              <a:rPr lang="hr-HR" dirty="0" err="1"/>
              <a:t>mo</a:t>
            </a:r>
            <a:r>
              <a:rPr lang="hr-HR" dirty="0"/>
              <a:t> 8, </a:t>
            </a:r>
            <a:r>
              <a:rPr lang="hr-HR" dirty="0" err="1"/>
              <a:t>eo</a:t>
            </a:r>
            <a:r>
              <a:rPr lang="hr-HR" dirty="0"/>
              <a:t> 2, </a:t>
            </a:r>
            <a:r>
              <a:rPr lang="hr-HR" dirty="0" err="1"/>
              <a:t>Plt</a:t>
            </a:r>
            <a:r>
              <a:rPr lang="hr-HR" dirty="0"/>
              <a:t> 110</a:t>
            </a:r>
          </a:p>
          <a:p>
            <a:r>
              <a:rPr lang="hr-HR" dirty="0"/>
              <a:t>CRP 18.6</a:t>
            </a:r>
          </a:p>
          <a:p>
            <a:r>
              <a:rPr lang="hr-HR" dirty="0"/>
              <a:t>Bilirubin 160, AST 139, ALT 230, GGT 629, AP 535, </a:t>
            </a:r>
            <a:r>
              <a:rPr lang="hr-HR" dirty="0" err="1"/>
              <a:t>amylase</a:t>
            </a:r>
            <a:r>
              <a:rPr lang="hr-HR" dirty="0"/>
              <a:t> 73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63600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4A1A85-36C5-4C4F-8DA6-80AA49574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 err="1">
                <a:latin typeface="+mn-lt"/>
              </a:rPr>
              <a:t>Initial</a:t>
            </a:r>
            <a:r>
              <a:rPr lang="hr-HR" sz="4000" b="1" dirty="0">
                <a:latin typeface="+mn-lt"/>
              </a:rPr>
              <a:t> laboratory </a:t>
            </a:r>
            <a:r>
              <a:rPr lang="hr-HR" sz="4000" b="1" dirty="0" err="1">
                <a:latin typeface="+mn-lt"/>
              </a:rPr>
              <a:t>evaluation</a:t>
            </a:r>
            <a:r>
              <a:rPr lang="hr-HR" sz="4000" b="1" dirty="0">
                <a:latin typeface="+mn-lt"/>
              </a:rPr>
              <a:t> </a:t>
            </a:r>
            <a:r>
              <a:rPr lang="hr-HR" sz="4000" b="1" dirty="0" err="1">
                <a:latin typeface="+mn-lt"/>
              </a:rPr>
              <a:t>of</a:t>
            </a:r>
            <a:r>
              <a:rPr lang="hr-HR" sz="4000" b="1" dirty="0">
                <a:latin typeface="+mn-lt"/>
              </a:rPr>
              <a:t> </a:t>
            </a:r>
            <a:r>
              <a:rPr lang="hr-HR" sz="4000" b="1" dirty="0" err="1">
                <a:latin typeface="+mn-lt"/>
              </a:rPr>
              <a:t>liver</a:t>
            </a:r>
            <a:r>
              <a:rPr lang="hr-HR" sz="4000" b="1" dirty="0">
                <a:latin typeface="+mn-lt"/>
              </a:rPr>
              <a:t> </a:t>
            </a:r>
            <a:r>
              <a:rPr lang="hr-HR" sz="4000" b="1" dirty="0" err="1">
                <a:latin typeface="+mn-lt"/>
              </a:rPr>
              <a:t>injury</a:t>
            </a:r>
            <a:endParaRPr lang="hr-HR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E44CDD-95BE-470D-A59D-47D28EA25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Hepatocellular</a:t>
            </a:r>
            <a:r>
              <a:rPr lang="hr-HR" dirty="0"/>
              <a:t> </a:t>
            </a:r>
            <a:r>
              <a:rPr lang="hr-HR" dirty="0" err="1"/>
              <a:t>enzymes</a:t>
            </a:r>
            <a:r>
              <a:rPr lang="hr-HR" dirty="0"/>
              <a:t>: AST, ALT</a:t>
            </a:r>
          </a:p>
          <a:p>
            <a:r>
              <a:rPr lang="hr-HR" dirty="0" err="1"/>
              <a:t>Cholestatic</a:t>
            </a:r>
            <a:r>
              <a:rPr lang="hr-HR" dirty="0"/>
              <a:t> </a:t>
            </a:r>
            <a:r>
              <a:rPr lang="hr-HR" dirty="0" err="1"/>
              <a:t>markers</a:t>
            </a:r>
            <a:r>
              <a:rPr lang="hr-HR" dirty="0"/>
              <a:t>: AP, GGT</a:t>
            </a:r>
          </a:p>
          <a:p>
            <a:r>
              <a:rPr lang="hr-HR" dirty="0" err="1"/>
              <a:t>Excretory</a:t>
            </a:r>
            <a:r>
              <a:rPr lang="hr-HR" dirty="0"/>
              <a:t> </a:t>
            </a:r>
            <a:r>
              <a:rPr lang="hr-HR" dirty="0" err="1"/>
              <a:t>function</a:t>
            </a:r>
            <a:r>
              <a:rPr lang="hr-HR" dirty="0"/>
              <a:t>: bilirubin</a:t>
            </a:r>
          </a:p>
          <a:p>
            <a:r>
              <a:rPr lang="hr-HR" dirty="0" err="1"/>
              <a:t>Synthetic</a:t>
            </a:r>
            <a:r>
              <a:rPr lang="hr-HR" dirty="0"/>
              <a:t> </a:t>
            </a:r>
            <a:r>
              <a:rPr lang="hr-HR" dirty="0" err="1"/>
              <a:t>function</a:t>
            </a:r>
            <a:r>
              <a:rPr lang="hr-HR" dirty="0"/>
              <a:t>: PT, </a:t>
            </a:r>
            <a:r>
              <a:rPr lang="hr-HR" dirty="0" smtClean="0"/>
              <a:t>albumin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06733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8BF7E6-9175-4301-9B0F-654AF190E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 err="1">
                <a:latin typeface="+mn-lt"/>
              </a:rPr>
              <a:t>Patterns</a:t>
            </a:r>
            <a:r>
              <a:rPr lang="hr-HR" sz="4000" b="1" dirty="0">
                <a:latin typeface="+mn-lt"/>
              </a:rPr>
              <a:t> </a:t>
            </a:r>
            <a:r>
              <a:rPr lang="hr-HR" sz="4000" b="1" dirty="0" err="1">
                <a:latin typeface="+mn-lt"/>
              </a:rPr>
              <a:t>of</a:t>
            </a:r>
            <a:r>
              <a:rPr lang="hr-HR" sz="4000" b="1" dirty="0">
                <a:latin typeface="+mn-lt"/>
              </a:rPr>
              <a:t> </a:t>
            </a:r>
            <a:r>
              <a:rPr lang="hr-HR" sz="4000" b="1" dirty="0" err="1">
                <a:latin typeface="+mn-lt"/>
              </a:rPr>
              <a:t>liver</a:t>
            </a:r>
            <a:r>
              <a:rPr lang="hr-HR" sz="4000" b="1" dirty="0">
                <a:latin typeface="+mn-lt"/>
              </a:rPr>
              <a:t> </a:t>
            </a:r>
            <a:r>
              <a:rPr lang="hr-HR" sz="4000" b="1" dirty="0" err="1">
                <a:latin typeface="+mn-lt"/>
              </a:rPr>
              <a:t>tests</a:t>
            </a:r>
            <a:r>
              <a:rPr lang="hr-HR" sz="4000" b="1" dirty="0">
                <a:latin typeface="+mn-lt"/>
              </a:rPr>
              <a:t> </a:t>
            </a:r>
            <a:r>
              <a:rPr lang="hr-HR" sz="4000" b="1" dirty="0" err="1">
                <a:latin typeface="+mn-lt"/>
              </a:rPr>
              <a:t>abnormalities</a:t>
            </a:r>
            <a:endParaRPr lang="hr-HR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E50C69-A163-484A-86A5-96295AED4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Hepatocellular pattern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•</a:t>
            </a:r>
            <a:r>
              <a:rPr kumimoji="0" lang="hr-HR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Disproportionate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elevation in </a:t>
            </a:r>
            <a:r>
              <a:rPr kumimoji="0" lang="hr-HR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ALT/AST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compared with </a:t>
            </a:r>
            <a:r>
              <a:rPr kumimoji="0" lang="hr-HR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AP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•</a:t>
            </a:r>
            <a:r>
              <a:rPr kumimoji="0" lang="hr-HR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Serum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bilirubin may be elevated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•</a:t>
            </a:r>
            <a:r>
              <a:rPr kumimoji="0" lang="hr-HR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Tests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of synthetic function may be abnormal</a:t>
            </a:r>
            <a:endParaRPr kumimoji="0" lang="hr-HR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Cholestatic pattern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•</a:t>
            </a:r>
            <a:r>
              <a:rPr kumimoji="0" lang="hr-HR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Disproportionate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elevation in the </a:t>
            </a:r>
            <a:r>
              <a:rPr kumimoji="0" lang="hr-HR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AP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compared with </a:t>
            </a:r>
            <a:r>
              <a:rPr kumimoji="0" lang="hr-HR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ALT/AST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•</a:t>
            </a:r>
            <a:r>
              <a:rPr kumimoji="0" lang="hr-HR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Serum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bilirubin may be elevated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•</a:t>
            </a:r>
            <a:r>
              <a:rPr kumimoji="0" lang="hr-HR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Tests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of synthetic function may be abnormal</a:t>
            </a:r>
            <a:endParaRPr kumimoji="0" lang="hr-HR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Isolated hyperbilirubinemia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63896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0"/>
            <a:ext cx="6235700" cy="6400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44747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882</Words>
  <Application>Microsoft Office PowerPoint</Application>
  <PresentationFormat>Custom</PresentationFormat>
  <Paragraphs>177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1_Office Theme</vt:lpstr>
      <vt:lpstr>Clinical case  </vt:lpstr>
      <vt:lpstr>History</vt:lpstr>
      <vt:lpstr>Current illness</vt:lpstr>
      <vt:lpstr> History </vt:lpstr>
      <vt:lpstr> Physical examination  </vt:lpstr>
      <vt:lpstr>Laboratory results from GP</vt:lpstr>
      <vt:lpstr>Initial laboratory evaluation of liver injury</vt:lpstr>
      <vt:lpstr>Patterns of liver tests abnormalities</vt:lpstr>
      <vt:lpstr>PowerPoint Presentation</vt:lpstr>
      <vt:lpstr>PowerPoint Presentation</vt:lpstr>
      <vt:lpstr>Cholestatic liver lesion</vt:lpstr>
      <vt:lpstr>PowerPoint Presentation</vt:lpstr>
      <vt:lpstr>PowerPoint Presentation</vt:lpstr>
      <vt:lpstr>Abdominal ultrasound</vt:lpstr>
      <vt:lpstr>Laboratory results</vt:lpstr>
      <vt:lpstr>Therapy, disease course</vt:lpstr>
      <vt:lpstr>Discharge</vt:lpstr>
      <vt:lpstr>Infectious mononucleosis</vt:lpstr>
      <vt:lpstr>Infectious mononucleosis</vt:lpstr>
      <vt:lpstr>PowerPoint Presentation</vt:lpstr>
      <vt:lpstr>EBV induced cholestasis</vt:lpstr>
      <vt:lpstr>Epstein- Barr virus induced hepatitis: An important cause of cholestasis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presentation</dc:title>
  <dc:creator>User</dc:creator>
  <cp:lastModifiedBy>Doktori</cp:lastModifiedBy>
  <cp:revision>19</cp:revision>
  <dcterms:created xsi:type="dcterms:W3CDTF">2018-02-22T19:55:14Z</dcterms:created>
  <dcterms:modified xsi:type="dcterms:W3CDTF">2018-03-05T21:39:28Z</dcterms:modified>
</cp:coreProperties>
</file>